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75" r:id="rId3"/>
    <p:sldId id="257" r:id="rId4"/>
    <p:sldId id="259" r:id="rId5"/>
    <p:sldId id="260" r:id="rId6"/>
    <p:sldId id="261" r:id="rId7"/>
    <p:sldId id="262" r:id="rId8"/>
    <p:sldId id="274" r:id="rId9"/>
    <p:sldId id="288" r:id="rId10"/>
    <p:sldId id="289" r:id="rId11"/>
    <p:sldId id="290" r:id="rId12"/>
    <p:sldId id="291" r:id="rId13"/>
    <p:sldId id="292" r:id="rId14"/>
    <p:sldId id="293" r:id="rId15"/>
    <p:sldId id="294" r:id="rId16"/>
    <p:sldId id="295" r:id="rId17"/>
    <p:sldId id="296" r:id="rId18"/>
    <p:sldId id="297" r:id="rId19"/>
    <p:sldId id="298" r:id="rId20"/>
    <p:sldId id="271" r:id="rId21"/>
    <p:sldId id="282" r:id="rId22"/>
    <p:sldId id="276" r:id="rId23"/>
    <p:sldId id="277" r:id="rId24"/>
    <p:sldId id="278" r:id="rId25"/>
    <p:sldId id="279" r:id="rId26"/>
    <p:sldId id="280" r:id="rId27"/>
    <p:sldId id="281" r:id="rId28"/>
    <p:sldId id="29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487" autoAdjust="0"/>
  </p:normalViewPr>
  <p:slideViewPr>
    <p:cSldViewPr snapToGrid="0">
      <p:cViewPr varScale="1">
        <p:scale>
          <a:sx n="85" d="100"/>
          <a:sy n="85" d="100"/>
        </p:scale>
        <p:origin x="4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C39F81-B5F9-4900-BD9E-64445F3E267C}" type="datetimeFigureOut">
              <a:rPr lang="en-GB" smtClean="0"/>
              <a:t>19/05/2020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4154D-2257-438F-8EB8-B9DA3DAD3B83}" type="slidenum">
              <a:rPr lang="en-GB" smtClean="0"/>
              <a:t>‹#›</a:t>
            </a:fld>
            <a:endParaRPr lang="en-GB"/>
          </a:p>
        </p:txBody>
      </p:sp>
    </p:spTree>
    <p:extLst>
      <p:ext uri="{BB962C8B-B14F-4D97-AF65-F5344CB8AC3E}">
        <p14:creationId xmlns:p14="http://schemas.microsoft.com/office/powerpoint/2010/main" val="15599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Rhydian Preece and today with my 3 other colleagues.</a:t>
            </a:r>
          </a:p>
          <a:p>
            <a:endParaRPr lang="en-GB" dirty="0"/>
          </a:p>
          <a:p>
            <a:r>
              <a:rPr lang="en-GB" dirty="0"/>
              <a:t>We will be focussing on the subject of Japanese Knotweed and how this invasive species has brought many problems to the client and contractor.</a:t>
            </a:r>
          </a:p>
          <a:p>
            <a:endParaRPr lang="en-GB" dirty="0"/>
          </a:p>
          <a:p>
            <a:r>
              <a:rPr lang="en-GB" sz="1200" b="1" kern="1200" dirty="0">
                <a:solidFill>
                  <a:schemeClr val="tx1"/>
                </a:solidFill>
                <a:effectLst/>
                <a:latin typeface="+mn-lt"/>
                <a:ea typeface="+mn-ea"/>
                <a:cs typeface="+mn-cs"/>
              </a:rPr>
              <a:t>The Royal Horticultural Society (2020) </a:t>
            </a:r>
            <a:r>
              <a:rPr lang="en-GB" sz="1200" kern="1200" dirty="0">
                <a:solidFill>
                  <a:schemeClr val="tx1"/>
                </a:solidFill>
                <a:effectLst/>
                <a:latin typeface="+mn-lt"/>
                <a:ea typeface="+mn-ea"/>
                <a:cs typeface="+mn-cs"/>
              </a:rPr>
              <a:t>define Japanese Knotweed as “a weed that spreads rapidly. In winter the plant dies back to ground level but by early summer the bamboo-like stems emerge from rhizomes deep underground to shoot to over 2.1m (7ft), suppressing all other plant growth”.</a:t>
            </a:r>
            <a:endParaRPr lang="en-GB" dirty="0"/>
          </a:p>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a:t>
            </a:fld>
            <a:endParaRPr lang="en-GB"/>
          </a:p>
        </p:txBody>
      </p:sp>
    </p:spTree>
    <p:extLst>
      <p:ext uri="{BB962C8B-B14F-4D97-AF65-F5344CB8AC3E}">
        <p14:creationId xmlns:p14="http://schemas.microsoft.com/office/powerpoint/2010/main" val="1863603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begin with, our client has forced a change to the agreed contract (e.g. adding an extension to the build, onto a part of the project that has already been completed). This presentation will explain how this change would be managed and what implications this has to the project. However, something significant was found on the site, this being Japanese knotweed which is found on the boundary of this site. It was initially found on a boundary of the site and was not deemed significant. But during the intervening period, it has spread onto the planned site of construction. Now, this is a big problem as the site is being used to construct residential dwellings.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3</a:t>
            </a:fld>
            <a:endParaRPr lang="en-GB" dirty="0"/>
          </a:p>
        </p:txBody>
      </p:sp>
    </p:spTree>
    <p:extLst>
      <p:ext uri="{BB962C8B-B14F-4D97-AF65-F5344CB8AC3E}">
        <p14:creationId xmlns:p14="http://schemas.microsoft.com/office/powerpoint/2010/main" val="20483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are looking into this problem as it is common problem in the construction sector which can cause many implications. During this presentation, my colleagues will explain the following:</a:t>
            </a:r>
          </a:p>
          <a:p>
            <a:pPr lvl="0"/>
            <a:r>
              <a:rPr lang="en-GB" sz="1200" kern="1200" dirty="0">
                <a:solidFill>
                  <a:schemeClr val="tx1"/>
                </a:solidFill>
                <a:effectLst/>
                <a:latin typeface="+mn-lt"/>
                <a:ea typeface="+mn-ea"/>
                <a:cs typeface="+mn-cs"/>
              </a:rPr>
              <a:t>The history and problem with Japanese knotweed.</a:t>
            </a:r>
          </a:p>
          <a:p>
            <a:pPr lvl="0"/>
            <a:r>
              <a:rPr lang="en-GB" sz="1200" kern="1200" dirty="0">
                <a:solidFill>
                  <a:schemeClr val="tx1"/>
                </a:solidFill>
                <a:effectLst/>
                <a:latin typeface="+mn-lt"/>
                <a:ea typeface="+mn-ea"/>
                <a:cs typeface="+mn-cs"/>
              </a:rPr>
              <a:t>The procedure when it’s found on site and the importance of finding it.</a:t>
            </a:r>
          </a:p>
          <a:p>
            <a:pPr lvl="0"/>
            <a:r>
              <a:rPr lang="en-GB" sz="1200" kern="1200" dirty="0">
                <a:solidFill>
                  <a:schemeClr val="tx1"/>
                </a:solidFill>
                <a:effectLst/>
                <a:latin typeface="+mn-lt"/>
                <a:ea typeface="+mn-ea"/>
                <a:cs typeface="+mn-cs"/>
              </a:rPr>
              <a:t>Why it was deemed as not significant, but now a problem.</a:t>
            </a:r>
          </a:p>
          <a:p>
            <a:pPr lvl="0"/>
            <a:r>
              <a:rPr lang="en-GB" sz="1200" kern="1200" dirty="0">
                <a:solidFill>
                  <a:schemeClr val="tx1"/>
                </a:solidFill>
                <a:effectLst/>
                <a:latin typeface="+mn-lt"/>
                <a:ea typeface="+mn-ea"/>
                <a:cs typeface="+mn-cs"/>
              </a:rPr>
              <a:t>How it has affected the contractual obligations.</a:t>
            </a:r>
          </a:p>
          <a:p>
            <a:r>
              <a:rPr lang="en-GB" sz="1200" kern="1200" dirty="0">
                <a:solidFill>
                  <a:schemeClr val="tx1"/>
                </a:solidFill>
                <a:effectLst/>
                <a:latin typeface="+mn-lt"/>
                <a:ea typeface="+mn-ea"/>
                <a:cs typeface="+mn-cs"/>
              </a:rPr>
              <a:t>Now moving onto Anita who will talk about the history and the problems people have faced with Japanese knotweed. </a:t>
            </a:r>
          </a:p>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4</a:t>
            </a:fld>
            <a:endParaRPr lang="en-GB" dirty="0"/>
          </a:p>
        </p:txBody>
      </p:sp>
    </p:spTree>
    <p:extLst>
      <p:ext uri="{BB962C8B-B14F-4D97-AF65-F5344CB8AC3E}">
        <p14:creationId xmlns:p14="http://schemas.microsoft.com/office/powerpoint/2010/main" val="1387662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B6C9A5-5913-416E-8008-C594BD67CAC4}" type="slidenum">
              <a:rPr lang="en-GB" smtClean="0"/>
              <a:t>18</a:t>
            </a:fld>
            <a:endParaRPr lang="en-GB"/>
          </a:p>
        </p:txBody>
      </p:sp>
    </p:spTree>
    <p:extLst>
      <p:ext uri="{BB962C8B-B14F-4D97-AF65-F5344CB8AC3E}">
        <p14:creationId xmlns:p14="http://schemas.microsoft.com/office/powerpoint/2010/main" val="2710056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19</a:t>
            </a:fld>
            <a:endParaRPr lang="en-GB"/>
          </a:p>
        </p:txBody>
      </p:sp>
    </p:spTree>
    <p:extLst>
      <p:ext uri="{BB962C8B-B14F-4D97-AF65-F5344CB8AC3E}">
        <p14:creationId xmlns:p14="http://schemas.microsoft.com/office/powerpoint/2010/main" val="2247612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begin with, the client deemed the Japanese knotweed as not significant as it was found on the boundary of the site. This meaning that the Japanese knotweed belonged to a neighbour who owned that piece of land. As stated before, the Japanese knotweed then spread on to the planned site of construction. In this situation, it would be the neighbour at fault and breaking the Anti-social Behaviour Act due to ignoring a Japanese knotweed. The neighbour has allowed the knotweed to spread on to planned site and can be charged and receive on the spot penalties of up to £100, prosecution and fines of up to £2,500. If a company was at fault, they can be fined up to £20,000. It wasn’t illegal for the neighbour to have this Japanese knotweed but there is a lot of legislation regarding the spread of this knotweed. </a:t>
            </a:r>
          </a:p>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20</a:t>
            </a:fld>
            <a:endParaRPr lang="en-GB"/>
          </a:p>
        </p:txBody>
      </p:sp>
    </p:spTree>
    <p:extLst>
      <p:ext uri="{BB962C8B-B14F-4D97-AF65-F5344CB8AC3E}">
        <p14:creationId xmlns:p14="http://schemas.microsoft.com/office/powerpoint/2010/main" val="1252121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21</a:t>
            </a:fld>
            <a:endParaRPr lang="en-GB"/>
          </a:p>
        </p:txBody>
      </p:sp>
    </p:spTree>
    <p:extLst>
      <p:ext uri="{BB962C8B-B14F-4D97-AF65-F5344CB8AC3E}">
        <p14:creationId xmlns:p14="http://schemas.microsoft.com/office/powerpoint/2010/main" val="1924877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22</a:t>
            </a:fld>
            <a:endParaRPr lang="en-GB"/>
          </a:p>
        </p:txBody>
      </p:sp>
    </p:spTree>
    <p:extLst>
      <p:ext uri="{BB962C8B-B14F-4D97-AF65-F5344CB8AC3E}">
        <p14:creationId xmlns:p14="http://schemas.microsoft.com/office/powerpoint/2010/main" val="2384204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23</a:t>
            </a:fld>
            <a:endParaRPr lang="en-GB"/>
          </a:p>
        </p:txBody>
      </p:sp>
    </p:spTree>
    <p:extLst>
      <p:ext uri="{BB962C8B-B14F-4D97-AF65-F5344CB8AC3E}">
        <p14:creationId xmlns:p14="http://schemas.microsoft.com/office/powerpoint/2010/main" val="1504650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14154D-2257-438F-8EB8-B9DA3DAD3B83}" type="slidenum">
              <a:rPr lang="en-GB" smtClean="0"/>
              <a:t>27</a:t>
            </a:fld>
            <a:endParaRPr lang="en-GB"/>
          </a:p>
        </p:txBody>
      </p:sp>
    </p:spTree>
    <p:extLst>
      <p:ext uri="{BB962C8B-B14F-4D97-AF65-F5344CB8AC3E}">
        <p14:creationId xmlns:p14="http://schemas.microsoft.com/office/powerpoint/2010/main" val="4270437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EB419-9A4F-49A7-AD01-418F9D6806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95DEC9-66BC-4861-A308-30A9815C8C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31FF6B-F559-4DC3-BAAD-0B9E9B0C1FF7}"/>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13A80523-25A6-4BB6-9E59-D6286C45D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3880C-B2D4-4654-B7B6-F46B87F71FCB}"/>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204350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FDA8C-B175-47FC-9899-325D3F7613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63D8B3-EA28-48BE-9FFB-A611102316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5BC37-CADE-41DE-947D-3FA0D7962E72}"/>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230EAE76-3C08-4535-A7A2-8EBEFB182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289DC-B418-4A70-9FB4-BC76D54C7F74}"/>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1845736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BEF47-DA20-4043-AAC5-34910E3B2A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245F83-B297-434B-86A6-E6E594C3BF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03A5F3-F588-4B47-91B9-02C52F6E8C6D}"/>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4F40282C-B082-4B17-899D-15C1B0F209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480F3F-4207-4A76-8BA3-C0A8176ED0AF}"/>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3294861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C610D-CFFB-49AA-940F-221C8C113E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28705E-F747-4669-93F9-1BBED1AB0A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1AA56F-A227-4BD4-B0C9-4005FEC0D3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9EE69A-0BE9-4749-8D63-FF42A8F1F193}"/>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6" name="Footer Placeholder 5">
            <a:extLst>
              <a:ext uri="{FF2B5EF4-FFF2-40B4-BE49-F238E27FC236}">
                <a16:creationId xmlns:a16="http://schemas.microsoft.com/office/drawing/2014/main" id="{170D6A08-0553-43BB-A67C-C1543DE3E3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586F5D-CC6A-4D05-9F1B-BC3FC4EBD758}"/>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1063845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173BD-555A-4D90-B791-4D76880AFA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54FB6B-EBF7-48F4-A608-2510526652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939B6B4-C13F-4F7B-8555-6F323A26D1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3BEBECC-8265-4F1C-B3E1-44F849D4EC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677572-D9FF-4789-B269-F7355947C7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4774F3-6884-4DC9-97D1-9385C7F2AF51}"/>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8" name="Footer Placeholder 7">
            <a:extLst>
              <a:ext uri="{FF2B5EF4-FFF2-40B4-BE49-F238E27FC236}">
                <a16:creationId xmlns:a16="http://schemas.microsoft.com/office/drawing/2014/main" id="{9F0BC439-F88D-46F9-9721-9BC7EE8640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05FEDA-494B-4901-9F31-B429BEAAB11A}"/>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1653167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BE7B7-4F90-4684-9046-57DA4DDEC5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B252F1-2D37-4E45-A2DA-9C36774BF157}"/>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4" name="Footer Placeholder 3">
            <a:extLst>
              <a:ext uri="{FF2B5EF4-FFF2-40B4-BE49-F238E27FC236}">
                <a16:creationId xmlns:a16="http://schemas.microsoft.com/office/drawing/2014/main" id="{EB8AC843-85E3-4EE7-B45C-559FE80CA7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3797C1-5E77-45F5-BEB7-7FCABE21C6A1}"/>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3046326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166168-E777-414E-B14C-85F47D19BF89}"/>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3" name="Footer Placeholder 2">
            <a:extLst>
              <a:ext uri="{FF2B5EF4-FFF2-40B4-BE49-F238E27FC236}">
                <a16:creationId xmlns:a16="http://schemas.microsoft.com/office/drawing/2014/main" id="{6B0C455A-3321-4575-94C2-40F6B36746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F4FF6A-9ECA-43E8-B9CF-89AC1011FC2F}"/>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29453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5ACA-6260-4EAB-AE81-728BC1DF8F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6DB364-2901-4FEA-9021-81AF07E065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123B0A-8568-41E9-A08A-12452815FD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769A65-92DE-4636-88F4-03BDEF348B09}"/>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6" name="Footer Placeholder 5">
            <a:extLst>
              <a:ext uri="{FF2B5EF4-FFF2-40B4-BE49-F238E27FC236}">
                <a16:creationId xmlns:a16="http://schemas.microsoft.com/office/drawing/2014/main" id="{6C8A4E44-6C77-4E6B-8021-CD81B5607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A704A7-962B-4D49-84F2-6B5EA1FC1210}"/>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2375351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62F68-26C0-4C9B-988D-9070961102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CE944A-E6AC-423D-88B4-6B431088D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368D50-5C96-441B-A167-FCBE6FE911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977253-DD71-43A8-B68D-E6856EB5A0F7}"/>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6" name="Footer Placeholder 5">
            <a:extLst>
              <a:ext uri="{FF2B5EF4-FFF2-40B4-BE49-F238E27FC236}">
                <a16:creationId xmlns:a16="http://schemas.microsoft.com/office/drawing/2014/main" id="{39170B21-D77F-4FC8-A62D-0D110F5A20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D828B-51EB-454E-A3ED-5DE1961F232B}"/>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329956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80D3C-2E24-4B6B-A9D1-7C9686DC92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FB98B-DB4B-42CD-943E-95CF0C2A42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43A818-D7E0-4891-B040-D4BCC9451C78}"/>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B30A0ADB-BE9D-4BF7-9600-18AFAAF88F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CFA074-EB51-43C1-96C6-15AABAD182DD}"/>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3858977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7C7D74-13EF-42D2-B96B-C9D6AA15D3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602DDF-4E33-4A65-87B9-43D851198F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5044C-F5EF-44D4-8409-36C7E515F5CA}"/>
              </a:ext>
            </a:extLst>
          </p:cNvPr>
          <p:cNvSpPr>
            <a:spLocks noGrp="1"/>
          </p:cNvSpPr>
          <p:nvPr>
            <p:ph type="dt" sz="half" idx="10"/>
          </p:nvPr>
        </p:nvSpPr>
        <p:spPr/>
        <p:txBody>
          <a:body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7DAA3A0E-2DB2-4F78-9A3A-3BCBA1919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BB6D1-CF14-4A24-A9B8-A487ACAA4329}"/>
              </a:ext>
            </a:extLst>
          </p:cNvPr>
          <p:cNvSpPr>
            <a:spLocks noGrp="1"/>
          </p:cNvSpPr>
          <p:nvPr>
            <p:ph type="sldNum" sz="quarter" idx="12"/>
          </p:nvPr>
        </p:nvSpPr>
        <p:spPr/>
        <p:txBody>
          <a:bodyPr/>
          <a:lstStyle/>
          <a:p>
            <a:fld id="{32F84B7D-77D0-4C66-A0D2-6FC998DF91A2}" type="slidenum">
              <a:rPr lang="en-GB" smtClean="0"/>
              <a:t>‹#›</a:t>
            </a:fld>
            <a:endParaRPr lang="en-GB"/>
          </a:p>
        </p:txBody>
      </p:sp>
    </p:spTree>
    <p:extLst>
      <p:ext uri="{BB962C8B-B14F-4D97-AF65-F5344CB8AC3E}">
        <p14:creationId xmlns:p14="http://schemas.microsoft.com/office/powerpoint/2010/main" val="3616915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CA9557-6204-4023-BCD1-797E53E9EA0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D6C6C8-FA2A-4B70-8FC3-588A0FD6B0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CBDCE-10C4-48A6-8C10-2CA526E48F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F0D7E2-0858-4FD1-AE22-E88AEFE190C7}" type="datetimeFigureOut">
              <a:rPr lang="en-GB" smtClean="0"/>
              <a:t>19/05/2020</a:t>
            </a:fld>
            <a:endParaRPr lang="en-GB"/>
          </a:p>
        </p:txBody>
      </p:sp>
      <p:sp>
        <p:nvSpPr>
          <p:cNvPr id="5" name="Footer Placeholder 4">
            <a:extLst>
              <a:ext uri="{FF2B5EF4-FFF2-40B4-BE49-F238E27FC236}">
                <a16:creationId xmlns:a16="http://schemas.microsoft.com/office/drawing/2014/main" id="{3DA914BF-11BA-480A-99AA-36C311AE6A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DE3663-4FA7-4977-91F4-41888E6BC8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F84B7D-77D0-4C66-A0D2-6FC998DF91A2}" type="slidenum">
              <a:rPr lang="en-GB" smtClean="0"/>
              <a:t>‹#›</a:t>
            </a:fld>
            <a:endParaRPr lang="en-GB"/>
          </a:p>
        </p:txBody>
      </p:sp>
    </p:spTree>
    <p:extLst>
      <p:ext uri="{BB962C8B-B14F-4D97-AF65-F5344CB8AC3E}">
        <p14:creationId xmlns:p14="http://schemas.microsoft.com/office/powerpoint/2010/main" val="21074447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mcp.org.uk/news-hub/japanese-knotweed-tying-yourself-in-a-knot" TargetMode="External"/><Relationship Id="rId2" Type="http://schemas.openxmlformats.org/officeDocument/2006/relationships/hyperlink" Target="http://franklincountymgs.blogspot.com/2013/06/japanese-knotweed-invasive-weed.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woodlandtrust.org.uk/trees-woods-and-wildlife/tree-pests-and-diseases/key-tree-pests-and-diseases/phytophthora-ramorum/" TargetMode="External"/><Relationship Id="rId13" Type="http://schemas.openxmlformats.org/officeDocument/2006/relationships/hyperlink" Target="https://www.property-care.org/homeowners/invasive-weed-control/japanese-knotweed/" TargetMode="External"/><Relationship Id="rId3" Type="http://schemas.openxmlformats.org/officeDocument/2006/relationships/hyperlink" Target="https://environetuk.com/blog/A-brief-history-of-Japanese-knotweed" TargetMode="External"/><Relationship Id="rId7" Type="http://schemas.openxmlformats.org/officeDocument/2006/relationships/hyperlink" Target="https://www.planetnatural.com/pest-problem-solver/tree-pests/psyllid-control/" TargetMode="External"/><Relationship Id="rId12" Type="http://schemas.openxmlformats.org/officeDocument/2006/relationships/hyperlink" Target="https://www.jksl.com/how-does-japanese-knotweed-harm-species/" TargetMode="External"/><Relationship Id="rId17" Type="http://schemas.openxmlformats.org/officeDocument/2006/relationships/hyperlink" Target="https://www.japaneseknotweedexpert.co.uk/japanese-knotweed-identification-in-spring/" TargetMode="External"/><Relationship Id="rId2" Type="http://schemas.openxmlformats.org/officeDocument/2006/relationships/hyperlink" Target="https://environetuk.com/blog/Who-is-Philipp-von-Siebold" TargetMode="External"/><Relationship Id="rId16" Type="http://schemas.openxmlformats.org/officeDocument/2006/relationships/hyperlink" Target="https://www.japaneseknotweed.co.uk/japanese-knotweed-damage" TargetMode="External"/><Relationship Id="rId1" Type="http://schemas.openxmlformats.org/officeDocument/2006/relationships/slideLayout" Target="../slideLayouts/slideLayout2.xml"/><Relationship Id="rId6" Type="http://schemas.openxmlformats.org/officeDocument/2006/relationships/hyperlink" Target="https://www.sieboldhuis.org/en/about/siebold" TargetMode="External"/><Relationship Id="rId11" Type="http://schemas.openxmlformats.org/officeDocument/2006/relationships/hyperlink" Target="https://www.knotweedhelp.com/japanese-knotweed-law-legal-advice-guidelines/" TargetMode="External"/><Relationship Id="rId5" Type="http://schemas.openxmlformats.org/officeDocument/2006/relationships/hyperlink" Target="https://www.sciencedirect.com/science/article/abs/pii/S1049964409000371" TargetMode="External"/><Relationship Id="rId15" Type="http://schemas.openxmlformats.org/officeDocument/2006/relationships/hyperlink" Target="https://environetuk.com/Blog/Does-Japanese-knotweed-cause-property-damage" TargetMode="External"/><Relationship Id="rId10" Type="http://schemas.openxmlformats.org/officeDocument/2006/relationships/hyperlink" Target="https://www.storm-geomatics.com/news-reader/japanese-knotweed.html" TargetMode="External"/><Relationship Id="rId4" Type="http://schemas.openxmlformats.org/officeDocument/2006/relationships/hyperlink" Target="https://www.wwcs-group.co.uk/how-did-japanese-knotweed-take-over-britain.html" TargetMode="External"/><Relationship Id="rId9" Type="http://schemas.openxmlformats.org/officeDocument/2006/relationships/hyperlink" Target="https://www.phlorum.com/blog/2014/03/17/21-japanese-knotweed-facts-team-professional-ecological-consultants/" TargetMode="External"/><Relationship Id="rId14" Type="http://schemas.openxmlformats.org/officeDocument/2006/relationships/hyperlink" Target="https://theconversation.com/japanese-knotweed-is-no-more-of-a-threat-to-buildings-than-other-plants-new-study-99580"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whatmortgage.co.uk/news/homeowner-awarded-damages-japanese-knotweed-legal-cas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railtechnologymagazine.com/Rail-Industry-Focus-/japanese-knotweed-an-unknown-quantity-for-rail" TargetMode="External"/><Relationship Id="rId7" Type="http://schemas.openxmlformats.org/officeDocument/2006/relationships/hyperlink" Target="https://www.jksl.co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environetuk.com/blog/Landmark-ruling-on-Japanese-knotweed-encroachment-case" TargetMode="External"/><Relationship Id="rId5" Type="http://schemas.openxmlformats.org/officeDocument/2006/relationships/hyperlink" Target="https://www.npt.gov.uk/15684" TargetMode="External"/><Relationship Id="rId4" Type="http://schemas.openxmlformats.org/officeDocument/2006/relationships/hyperlink" Target="https://www.cornwall.gov.uk/environment-and-planning/trees-hedges-and-woodland/invasive-plants/japanese-knotweed/the-cornwall-knotweed-forum/?page=13824"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bing.com/images/search?view=detailV2&amp;ccid=XD7at%2bXJ&amp;id=0443CC886B3EDF93076709B6A702F91B77251D2A&amp;thid=OIP.XD7at-XJR4sLEUYKNX5JqQHaFj&amp;mediaurl=http%3a%2f%2fwww.jksl.com%2fwp-content%2fuploads%2f2017%2f07%2ftarmac-2.jpg&amp;exph=1944&amp;expw=2592&amp;q=eradicating+jpanese+knotweed&amp;simid=608039889930618255&amp;selectedIndex=2&amp;ajaxhist=0" TargetMode="External"/><Relationship Id="rId2" Type="http://schemas.openxmlformats.org/officeDocument/2006/relationships/hyperlink" Target="https://www.bing.com/images/search?view=detailV2&amp;ccid=c0n43nx4&amp;id=DC6F40073743E89B2082051807FC6F33D62CDB0E&amp;thid=OIP.c0n43nx4FdT8MwQLHA9whwHaE2&amp;mediaurl=https%3a%2f%2fdrupal-environetuk.s3.eu-west-2.amazonaws.com%2ffield%2fimage%2fdamage.jpg&amp;exph=524&amp;expw=800&amp;q=Japanese+knotweed+grows+through+building&amp;simid=608050468446210395&amp;selectedIndex=14&amp;ajaxhist=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88301C-BD09-465C-BD67-1ED37D02E33C}"/>
              </a:ext>
            </a:extLst>
          </p:cNvPr>
          <p:cNvPicPr>
            <a:picLocks noChangeAspect="1"/>
          </p:cNvPicPr>
          <p:nvPr/>
        </p:nvPicPr>
        <p:blipFill>
          <a:blip r:embed="rId2"/>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49313635-E654-4DC2-8D91-DC6A115FCAED}"/>
              </a:ext>
            </a:extLst>
          </p:cNvPr>
          <p:cNvSpPr>
            <a:spLocks noGrp="1"/>
          </p:cNvSpPr>
          <p:nvPr>
            <p:ph type="ctrTitle"/>
          </p:nvPr>
        </p:nvSpPr>
        <p:spPr>
          <a:xfrm>
            <a:off x="1524000" y="1155699"/>
            <a:ext cx="9144000" cy="715963"/>
          </a:xfrm>
          <a:solidFill>
            <a:schemeClr val="bg1"/>
          </a:solidFill>
        </p:spPr>
        <p:txBody>
          <a:bodyPr>
            <a:normAutofit/>
          </a:bodyPr>
          <a:lstStyle/>
          <a:p>
            <a:r>
              <a:rPr lang="en-GB" sz="4400" dirty="0">
                <a:latin typeface="Arial" panose="020B0604020202020204" pitchFamily="34" charset="0"/>
                <a:cs typeface="Arial" panose="020B0604020202020204" pitchFamily="34" charset="0"/>
              </a:rPr>
              <a:t>Application of legal obligations</a:t>
            </a:r>
          </a:p>
        </p:txBody>
      </p:sp>
      <p:sp>
        <p:nvSpPr>
          <p:cNvPr id="3" name="Subtitle 2">
            <a:extLst>
              <a:ext uri="{FF2B5EF4-FFF2-40B4-BE49-F238E27FC236}">
                <a16:creationId xmlns:a16="http://schemas.microsoft.com/office/drawing/2014/main" id="{5E79938D-E482-47D3-8E5E-8CE146243603}"/>
              </a:ext>
            </a:extLst>
          </p:cNvPr>
          <p:cNvSpPr>
            <a:spLocks noGrp="1"/>
          </p:cNvSpPr>
          <p:nvPr>
            <p:ph type="subTitle" idx="1"/>
          </p:nvPr>
        </p:nvSpPr>
        <p:spPr>
          <a:xfrm>
            <a:off x="4362450" y="2713040"/>
            <a:ext cx="3467100" cy="2989261"/>
          </a:xfrm>
          <a:solidFill>
            <a:schemeClr val="bg1"/>
          </a:solidFill>
        </p:spPr>
        <p:txBody>
          <a:bodyPr>
            <a:noAutofit/>
          </a:bodyPr>
          <a:lstStyle/>
          <a:p>
            <a:r>
              <a:rPr lang="en-GB" sz="2000" b="1" dirty="0">
                <a:latin typeface="Arial" panose="020B0604020202020204" pitchFamily="34" charset="0"/>
                <a:cs typeface="Arial" panose="020B0604020202020204" pitchFamily="34" charset="0"/>
              </a:rPr>
              <a:t>Japanese Knotweed </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Group 3</a:t>
            </a:r>
          </a:p>
          <a:p>
            <a:r>
              <a:rPr lang="en-GB" sz="2000" dirty="0">
                <a:latin typeface="Arial" panose="020B0604020202020204" pitchFamily="34" charset="0"/>
                <a:cs typeface="Arial" panose="020B0604020202020204" pitchFamily="34" charset="0"/>
              </a:rPr>
              <a:t>Rhydian Preece</a:t>
            </a:r>
          </a:p>
          <a:p>
            <a:r>
              <a:rPr lang="en-GB" sz="2000" dirty="0">
                <a:latin typeface="Arial" panose="020B0604020202020204" pitchFamily="34" charset="0"/>
                <a:cs typeface="Arial" panose="020B0604020202020204" pitchFamily="34" charset="0"/>
              </a:rPr>
              <a:t>Anita Davies</a:t>
            </a:r>
          </a:p>
          <a:p>
            <a:r>
              <a:rPr lang="en-GB" sz="2000" dirty="0">
                <a:latin typeface="Arial" panose="020B0604020202020204" pitchFamily="34" charset="0"/>
                <a:cs typeface="Arial" panose="020B0604020202020204" pitchFamily="34" charset="0"/>
              </a:rPr>
              <a:t>Sophie Morgan</a:t>
            </a:r>
          </a:p>
          <a:p>
            <a:r>
              <a:rPr lang="en-GB" sz="2000" dirty="0">
                <a:latin typeface="Arial" panose="020B0604020202020204" pitchFamily="34" charset="0"/>
                <a:cs typeface="Arial" panose="020B0604020202020204" pitchFamily="34" charset="0"/>
              </a:rPr>
              <a:t>Cai Gibbons</a:t>
            </a:r>
          </a:p>
        </p:txBody>
      </p:sp>
    </p:spTree>
    <p:extLst>
      <p:ext uri="{BB962C8B-B14F-4D97-AF65-F5344CB8AC3E}">
        <p14:creationId xmlns:p14="http://schemas.microsoft.com/office/powerpoint/2010/main" val="367082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5EDA49-1BA3-42B6-87EE-4CAC57E1C4B0}"/>
              </a:ext>
            </a:extLst>
          </p:cNvPr>
          <p:cNvSpPr txBox="1">
            <a:spLocks/>
          </p:cNvSpPr>
          <p:nvPr/>
        </p:nvSpPr>
        <p:spPr>
          <a:xfrm>
            <a:off x="1524000" y="3071018"/>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panose="020B0604020202020204" pitchFamily="34" charset="0"/>
                <a:cs typeface="Arial" panose="020B0604020202020204" pitchFamily="34" charset="0"/>
              </a:rPr>
              <a:t>Introduction</a:t>
            </a:r>
          </a:p>
        </p:txBody>
      </p:sp>
      <p:sp>
        <p:nvSpPr>
          <p:cNvPr id="5" name="Title 1">
            <a:extLst>
              <a:ext uri="{FF2B5EF4-FFF2-40B4-BE49-F238E27FC236}">
                <a16:creationId xmlns:a16="http://schemas.microsoft.com/office/drawing/2014/main" id="{57BCD594-AB00-496F-8CF1-530DC1A60461}"/>
              </a:ext>
            </a:extLst>
          </p:cNvPr>
          <p:cNvSpPr txBox="1">
            <a:spLocks/>
          </p:cNvSpPr>
          <p:nvPr/>
        </p:nvSpPr>
        <p:spPr>
          <a:xfrm>
            <a:off x="1540934" y="4865953"/>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dirty="0">
                <a:latin typeface="Arial" panose="020B0604020202020204" pitchFamily="34" charset="0"/>
                <a:cs typeface="Arial" panose="020B0604020202020204" pitchFamily="34" charset="0"/>
              </a:rPr>
              <a:t>Source for definition: The Royal Horticultural Society (2020)</a:t>
            </a:r>
          </a:p>
        </p:txBody>
      </p:sp>
    </p:spTree>
    <p:extLst>
      <p:ext uri="{BB962C8B-B14F-4D97-AF65-F5344CB8AC3E}">
        <p14:creationId xmlns:p14="http://schemas.microsoft.com/office/powerpoint/2010/main" val="4088731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4D78957-77ED-437F-8913-289E0D02F4D0}"/>
              </a:ext>
            </a:extLst>
          </p:cNvPr>
          <p:cNvGrpSpPr/>
          <p:nvPr/>
        </p:nvGrpSpPr>
        <p:grpSpPr>
          <a:xfrm>
            <a:off x="1413933" y="1668374"/>
            <a:ext cx="9364134" cy="3521252"/>
            <a:chOff x="939798" y="1531046"/>
            <a:chExt cx="9364134" cy="3521252"/>
          </a:xfrm>
        </p:grpSpPr>
        <p:pic>
          <p:nvPicPr>
            <p:cNvPr id="4" name="Picture 3">
              <a:extLst>
                <a:ext uri="{FF2B5EF4-FFF2-40B4-BE49-F238E27FC236}">
                  <a16:creationId xmlns:a16="http://schemas.microsoft.com/office/drawing/2014/main" id="{D00B26B7-3346-4668-A211-E66FAC0F2734}"/>
                </a:ext>
              </a:extLst>
            </p:cNvPr>
            <p:cNvPicPr>
              <a:picLocks noChangeAspect="1"/>
            </p:cNvPicPr>
            <p:nvPr/>
          </p:nvPicPr>
          <p:blipFill>
            <a:blip r:embed="rId3"/>
            <a:stretch>
              <a:fillRect/>
            </a:stretch>
          </p:blipFill>
          <p:spPr>
            <a:xfrm>
              <a:off x="939798" y="1531046"/>
              <a:ext cx="3928533" cy="2952282"/>
            </a:xfrm>
            <a:prstGeom prst="rect">
              <a:avLst/>
            </a:prstGeom>
          </p:spPr>
        </p:pic>
        <p:pic>
          <p:nvPicPr>
            <p:cNvPr id="5" name="Picture 4">
              <a:extLst>
                <a:ext uri="{FF2B5EF4-FFF2-40B4-BE49-F238E27FC236}">
                  <a16:creationId xmlns:a16="http://schemas.microsoft.com/office/drawing/2014/main" id="{6F6DB8A4-D90F-4832-82D4-6CFB128D84E4}"/>
                </a:ext>
              </a:extLst>
            </p:cNvPr>
            <p:cNvPicPr>
              <a:picLocks noChangeAspect="1"/>
            </p:cNvPicPr>
            <p:nvPr/>
          </p:nvPicPr>
          <p:blipFill>
            <a:blip r:embed="rId4"/>
            <a:stretch>
              <a:fillRect/>
            </a:stretch>
          </p:blipFill>
          <p:spPr>
            <a:xfrm>
              <a:off x="6375399" y="1531046"/>
              <a:ext cx="3928533" cy="2949315"/>
            </a:xfrm>
            <a:prstGeom prst="rect">
              <a:avLst/>
            </a:prstGeom>
          </p:spPr>
        </p:pic>
        <p:sp>
          <p:nvSpPr>
            <p:cNvPr id="8" name="Rectangle 7">
              <a:extLst>
                <a:ext uri="{FF2B5EF4-FFF2-40B4-BE49-F238E27FC236}">
                  <a16:creationId xmlns:a16="http://schemas.microsoft.com/office/drawing/2014/main" id="{9D60FC75-0963-43B8-99A3-D22CFB70A11C}"/>
                </a:ext>
              </a:extLst>
            </p:cNvPr>
            <p:cNvSpPr/>
            <p:nvPr/>
          </p:nvSpPr>
          <p:spPr>
            <a:xfrm>
              <a:off x="939798" y="4682966"/>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1 </a:t>
              </a:r>
              <a:endParaRPr lang="en-GB"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61069C58-AE48-487E-BAB6-07E5DB92BD36}"/>
                </a:ext>
              </a:extLst>
            </p:cNvPr>
            <p:cNvSpPr/>
            <p:nvPr/>
          </p:nvSpPr>
          <p:spPr>
            <a:xfrm>
              <a:off x="6375399" y="4682966"/>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2 </a:t>
              </a:r>
              <a:endParaRPr lang="en-GB"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786908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724CD679-7405-4CD3-A92A-9469F279A5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F48357-5A45-4E4E-8DBB-6F4D41DEDB87}"/>
              </a:ext>
            </a:extLst>
          </p:cNvPr>
          <p:cNvSpPr>
            <a:spLocks noGrp="1"/>
          </p:cNvSpPr>
          <p:nvPr>
            <p:ph type="title"/>
          </p:nvPr>
        </p:nvSpPr>
        <p:spPr>
          <a:xfrm>
            <a:off x="608334" y="444381"/>
            <a:ext cx="5221266" cy="1037691"/>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Agenda</a:t>
            </a:r>
          </a:p>
        </p:txBody>
      </p:sp>
      <p:sp>
        <p:nvSpPr>
          <p:cNvPr id="3" name="Rectangle 2">
            <a:extLst>
              <a:ext uri="{FF2B5EF4-FFF2-40B4-BE49-F238E27FC236}">
                <a16:creationId xmlns:a16="http://schemas.microsoft.com/office/drawing/2014/main" id="{198DF2F4-1951-4F70-BEB7-DB5FB9C11EFE}"/>
              </a:ext>
            </a:extLst>
          </p:cNvPr>
          <p:cNvSpPr/>
          <p:nvPr/>
        </p:nvSpPr>
        <p:spPr>
          <a:xfrm>
            <a:off x="594110" y="1672389"/>
            <a:ext cx="10658090" cy="4222384"/>
          </a:xfrm>
          <a:prstGeom prst="rect">
            <a:avLst/>
          </a:prstGeom>
        </p:spPr>
        <p:txBody>
          <a:bodyPr vert="horz" lIns="91440" tIns="45720" rIns="91440" bIns="45720" rtlCol="0">
            <a:normAutofit/>
          </a:bodyPr>
          <a:lstStyle/>
          <a:p>
            <a:pPr marL="285750"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history and problem with Japanese knotweed;</a:t>
            </a:r>
          </a:p>
          <a:p>
            <a:pPr marL="57150">
              <a:spcAft>
                <a:spcPts val="600"/>
              </a:spcAft>
            </a:pPr>
            <a:endParaRPr lang="en-US"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procedure when it’s found on site and the importance of finding it;</a:t>
            </a:r>
          </a:p>
          <a:p>
            <a:pPr marL="285750" indent="-228600">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Why it was deemed as not significant, but now a problem;</a:t>
            </a:r>
          </a:p>
          <a:p>
            <a:pPr marL="57150">
              <a:spcAft>
                <a:spcPts val="600"/>
              </a:spcAft>
            </a:pPr>
            <a:endParaRPr lang="en-US"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Legal procedures relating to cases involving Japanese knotweed; and</a:t>
            </a:r>
          </a:p>
          <a:p>
            <a:pPr marL="285750" indent="-228600">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Legal Implications in respect of both parties.</a:t>
            </a:r>
          </a:p>
        </p:txBody>
      </p:sp>
    </p:spTree>
    <p:extLst>
      <p:ext uri="{BB962C8B-B14F-4D97-AF65-F5344CB8AC3E}">
        <p14:creationId xmlns:p14="http://schemas.microsoft.com/office/powerpoint/2010/main" val="1581855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2B2F-5889-4DAF-9403-766C7E593E7D}"/>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History of Japanese Knotweed</a:t>
            </a:r>
          </a:p>
        </p:txBody>
      </p:sp>
      <p:sp>
        <p:nvSpPr>
          <p:cNvPr id="3" name="Content Placeholder 2">
            <a:extLst>
              <a:ext uri="{FF2B5EF4-FFF2-40B4-BE49-F238E27FC236}">
                <a16:creationId xmlns:a16="http://schemas.microsoft.com/office/drawing/2014/main" id="{76FA8FBC-7D4C-418A-9BD8-7A0311C70B0A}"/>
              </a:ext>
            </a:extLst>
          </p:cNvPr>
          <p:cNvSpPr>
            <a:spLocks noGrp="1"/>
          </p:cNvSpPr>
          <p:nvPr>
            <p:ph idx="1"/>
          </p:nvPr>
        </p:nvSpPr>
        <p:spPr>
          <a:xfrm>
            <a:off x="838200" y="1825624"/>
            <a:ext cx="8039100" cy="5032375"/>
          </a:xfrm>
        </p:spPr>
        <p:txBody>
          <a:bodyPr>
            <a:normAutofit fontScale="92500" lnSpcReduction="20000"/>
          </a:bodyPr>
          <a:lstStyle/>
          <a:p>
            <a:pPr>
              <a:lnSpc>
                <a:spcPct val="170000"/>
              </a:lnSpc>
            </a:pPr>
            <a:r>
              <a:rPr lang="en-GB" sz="2100" dirty="0">
                <a:latin typeface="Arial" panose="020B0604020202020204" pitchFamily="34" charset="0"/>
                <a:cs typeface="Arial" panose="020B0604020202020204" pitchFamily="34" charset="0"/>
              </a:rPr>
              <a:t>Philipp Von Siebold, a famous Bavarian physician, botanist and traveller discovered the weed on the sides of volcanoes near Nagasaki.</a:t>
            </a:r>
          </a:p>
          <a:p>
            <a:pPr>
              <a:lnSpc>
                <a:spcPct val="170000"/>
              </a:lnSpc>
            </a:pPr>
            <a:r>
              <a:rPr lang="en-GB" sz="2100" dirty="0">
                <a:latin typeface="Arial" panose="020B0604020202020204" pitchFamily="34" charset="0"/>
                <a:cs typeface="Arial" panose="020B0604020202020204" pitchFamily="34" charset="0"/>
              </a:rPr>
              <a:t>Siebold sent shipments of various species and the plant arrived in the Royal Botanical Gardens Kew in 1850.</a:t>
            </a:r>
          </a:p>
          <a:p>
            <a:pPr>
              <a:lnSpc>
                <a:spcPct val="170000"/>
              </a:lnSpc>
            </a:pPr>
            <a:r>
              <a:rPr lang="en-GB" sz="2100" dirty="0">
                <a:latin typeface="Arial" panose="020B0604020202020204" pitchFamily="34" charset="0"/>
                <a:cs typeface="Arial" panose="020B0604020202020204" pitchFamily="34" charset="0"/>
              </a:rPr>
              <a:t>In 1854, the plant arrived at the Royal Botanical Gardens in Edinburgh where it was then sold commercially and spread all over the UK.</a:t>
            </a:r>
          </a:p>
          <a:p>
            <a:pPr>
              <a:lnSpc>
                <a:spcPct val="170000"/>
              </a:lnSpc>
            </a:pPr>
            <a:r>
              <a:rPr lang="en-GB" sz="2100" dirty="0">
                <a:latin typeface="Arial" panose="020B0604020202020204" pitchFamily="34" charset="0"/>
                <a:cs typeface="Arial" panose="020B0604020202020204" pitchFamily="34" charset="0"/>
              </a:rPr>
              <a:t>In 2010, an insect called Psyllid which is known to be a predator of Japanese Knotweed was released across sites in England and Wales to control the plant. </a:t>
            </a:r>
          </a:p>
          <a:p>
            <a:endParaRPr lang="en-GB" dirty="0"/>
          </a:p>
        </p:txBody>
      </p:sp>
      <p:pic>
        <p:nvPicPr>
          <p:cNvPr id="7" name="Picture 6" descr="Ets Siebold">
            <a:extLst>
              <a:ext uri="{FF2B5EF4-FFF2-40B4-BE49-F238E27FC236}">
                <a16:creationId xmlns:a16="http://schemas.microsoft.com/office/drawing/2014/main" id="{BA2B7A1A-33D1-495A-AA82-B7E3812BA411}"/>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33374" y="365125"/>
            <a:ext cx="2267414" cy="2397833"/>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812B2895-D9E8-448A-BC19-9B06335E611A}"/>
              </a:ext>
            </a:extLst>
          </p:cNvPr>
          <p:cNvPicPr>
            <a:picLocks noChangeAspect="1"/>
          </p:cNvPicPr>
          <p:nvPr/>
        </p:nvPicPr>
        <p:blipFill>
          <a:blip r:embed="rId3"/>
          <a:stretch>
            <a:fillRect/>
          </a:stretch>
        </p:blipFill>
        <p:spPr>
          <a:xfrm>
            <a:off x="9433374" y="2616626"/>
            <a:ext cx="1219263" cy="552478"/>
          </a:xfrm>
          <a:prstGeom prst="rect">
            <a:avLst/>
          </a:prstGeom>
        </p:spPr>
      </p:pic>
      <p:pic>
        <p:nvPicPr>
          <p:cNvPr id="11" name="Picture 10">
            <a:extLst>
              <a:ext uri="{FF2B5EF4-FFF2-40B4-BE49-F238E27FC236}">
                <a16:creationId xmlns:a16="http://schemas.microsoft.com/office/drawing/2014/main" id="{546E1F42-0250-45D5-B005-D75D0D1AA03D}"/>
              </a:ext>
            </a:extLst>
          </p:cNvPr>
          <p:cNvPicPr>
            <a:picLocks noChangeAspect="1"/>
          </p:cNvPicPr>
          <p:nvPr/>
        </p:nvPicPr>
        <p:blipFill>
          <a:blip r:embed="rId4"/>
          <a:stretch>
            <a:fillRect/>
          </a:stretch>
        </p:blipFill>
        <p:spPr>
          <a:xfrm>
            <a:off x="9433374" y="4095042"/>
            <a:ext cx="2267414" cy="2397833"/>
          </a:xfrm>
          <a:prstGeom prst="rect">
            <a:avLst/>
          </a:prstGeom>
        </p:spPr>
      </p:pic>
      <p:pic>
        <p:nvPicPr>
          <p:cNvPr id="12" name="Picture 11">
            <a:extLst>
              <a:ext uri="{FF2B5EF4-FFF2-40B4-BE49-F238E27FC236}">
                <a16:creationId xmlns:a16="http://schemas.microsoft.com/office/drawing/2014/main" id="{34ADA109-9798-42C1-B6E4-8EA307789BF3}"/>
              </a:ext>
            </a:extLst>
          </p:cNvPr>
          <p:cNvPicPr>
            <a:picLocks noChangeAspect="1"/>
          </p:cNvPicPr>
          <p:nvPr/>
        </p:nvPicPr>
        <p:blipFill>
          <a:blip r:embed="rId5"/>
          <a:stretch>
            <a:fillRect/>
          </a:stretch>
        </p:blipFill>
        <p:spPr>
          <a:xfrm>
            <a:off x="9404367" y="6311890"/>
            <a:ext cx="1219263" cy="361969"/>
          </a:xfrm>
          <a:prstGeom prst="rect">
            <a:avLst/>
          </a:prstGeom>
        </p:spPr>
      </p:pic>
    </p:spTree>
    <p:extLst>
      <p:ext uri="{BB962C8B-B14F-4D97-AF65-F5344CB8AC3E}">
        <p14:creationId xmlns:p14="http://schemas.microsoft.com/office/powerpoint/2010/main" val="10588101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4CE9C-5C6F-41C7-B0B9-AB82946C1A06}"/>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Problems of Japanese Knotweed in the Natural Environment</a:t>
            </a:r>
          </a:p>
        </p:txBody>
      </p:sp>
      <p:sp>
        <p:nvSpPr>
          <p:cNvPr id="3" name="Content Placeholder 2">
            <a:extLst>
              <a:ext uri="{FF2B5EF4-FFF2-40B4-BE49-F238E27FC236}">
                <a16:creationId xmlns:a16="http://schemas.microsoft.com/office/drawing/2014/main" id="{3689B48B-537D-43CE-BDCE-AAB02788787D}"/>
              </a:ext>
            </a:extLst>
          </p:cNvPr>
          <p:cNvSpPr>
            <a:spLocks noGrp="1"/>
          </p:cNvSpPr>
          <p:nvPr>
            <p:ph idx="1"/>
          </p:nvPr>
        </p:nvSpPr>
        <p:spPr>
          <a:xfrm>
            <a:off x="838200" y="1825625"/>
            <a:ext cx="5257800" cy="4351338"/>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Japanese Knotweed is considered a serious problem for the natural environment.</a:t>
            </a:r>
          </a:p>
          <a:p>
            <a:pPr>
              <a:lnSpc>
                <a:spcPct val="150000"/>
              </a:lnSpc>
            </a:pPr>
            <a:r>
              <a:rPr lang="en-GB" sz="1800" dirty="0">
                <a:latin typeface="Arial" panose="020B0604020202020204" pitchFamily="34" charset="0"/>
                <a:cs typeface="Arial" panose="020B0604020202020204" pitchFamily="34" charset="0"/>
              </a:rPr>
              <a:t>The weed can extend up to 7m horizontally and 2-3m vertically.</a:t>
            </a:r>
          </a:p>
          <a:p>
            <a:pPr>
              <a:lnSpc>
                <a:spcPct val="150000"/>
              </a:lnSpc>
            </a:pPr>
            <a:r>
              <a:rPr lang="en-GB" sz="1800" dirty="0">
                <a:latin typeface="Arial" panose="020B0604020202020204" pitchFamily="34" charset="0"/>
                <a:cs typeface="Arial" panose="020B0604020202020204" pitchFamily="34" charset="0"/>
              </a:rPr>
              <a:t>It causes a massive reduction in biodiversity.</a:t>
            </a:r>
          </a:p>
          <a:p>
            <a:pPr>
              <a:lnSpc>
                <a:spcPct val="150000"/>
              </a:lnSpc>
            </a:pPr>
            <a:r>
              <a:rPr lang="en-GB" sz="1800" dirty="0">
                <a:latin typeface="Arial" panose="020B0604020202020204" pitchFamily="34" charset="0"/>
                <a:cs typeface="Arial" panose="020B0604020202020204" pitchFamily="34" charset="0"/>
              </a:rPr>
              <a:t>The weed can affect the food chain of aquatic life.</a:t>
            </a:r>
          </a:p>
          <a:p>
            <a:pPr>
              <a:lnSpc>
                <a:spcPct val="150000"/>
              </a:lnSpc>
            </a:pPr>
            <a:r>
              <a:rPr lang="en-GB" sz="1800" dirty="0">
                <a:latin typeface="Arial" panose="020B0604020202020204" pitchFamily="34" charset="0"/>
                <a:cs typeface="Arial" panose="020B0604020202020204" pitchFamily="34" charset="0"/>
              </a:rPr>
              <a:t>It causes environmental issues such as exacerbate flooding, erosion in banks etc.</a:t>
            </a:r>
          </a:p>
          <a:p>
            <a:endParaRPr lang="en-GB" dirty="0"/>
          </a:p>
        </p:txBody>
      </p:sp>
      <p:pic>
        <p:nvPicPr>
          <p:cNvPr id="4" name="Picture 3" descr="A close up of a lush green field&#10;&#10;Description automatically generated">
            <a:extLst>
              <a:ext uri="{FF2B5EF4-FFF2-40B4-BE49-F238E27FC236}">
                <a16:creationId xmlns:a16="http://schemas.microsoft.com/office/drawing/2014/main" id="{60B10A9B-5AEE-447A-8E1A-65B5343599E7}"/>
              </a:ext>
            </a:extLst>
          </p:cNvPr>
          <p:cNvPicPr>
            <a:picLocks noChangeAspect="1"/>
          </p:cNvPicPr>
          <p:nvPr/>
        </p:nvPicPr>
        <p:blipFill>
          <a:blip r:embed="rId2"/>
          <a:stretch>
            <a:fillRect/>
          </a:stretch>
        </p:blipFill>
        <p:spPr>
          <a:xfrm>
            <a:off x="7549126" y="1813983"/>
            <a:ext cx="3941761" cy="2627842"/>
          </a:xfrm>
          <a:prstGeom prst="rect">
            <a:avLst/>
          </a:prstGeom>
        </p:spPr>
      </p:pic>
      <p:pic>
        <p:nvPicPr>
          <p:cNvPr id="5" name="Picture 4">
            <a:extLst>
              <a:ext uri="{FF2B5EF4-FFF2-40B4-BE49-F238E27FC236}">
                <a16:creationId xmlns:a16="http://schemas.microsoft.com/office/drawing/2014/main" id="{51913369-33B8-4774-9FF3-5A3FA81BEB72}"/>
              </a:ext>
            </a:extLst>
          </p:cNvPr>
          <p:cNvPicPr>
            <a:picLocks noChangeAspect="1"/>
          </p:cNvPicPr>
          <p:nvPr/>
        </p:nvPicPr>
        <p:blipFill>
          <a:blip r:embed="rId3"/>
          <a:stretch>
            <a:fillRect/>
          </a:stretch>
        </p:blipFill>
        <p:spPr>
          <a:xfrm>
            <a:off x="8634135" y="4565120"/>
            <a:ext cx="1771741" cy="590580"/>
          </a:xfrm>
          <a:prstGeom prst="rect">
            <a:avLst/>
          </a:prstGeom>
        </p:spPr>
      </p:pic>
    </p:spTree>
    <p:extLst>
      <p:ext uri="{BB962C8B-B14F-4D97-AF65-F5344CB8AC3E}">
        <p14:creationId xmlns:p14="http://schemas.microsoft.com/office/powerpoint/2010/main" val="3284427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786D7-6ACE-4A4D-8EDF-CFDCD53787B8}"/>
              </a:ext>
            </a:extLst>
          </p:cNvPr>
          <p:cNvSpPr>
            <a:spLocks noGrp="1"/>
          </p:cNvSpPr>
          <p:nvPr>
            <p:ph type="title"/>
          </p:nvPr>
        </p:nvSpPr>
        <p:spPr>
          <a:xfrm>
            <a:off x="838200" y="585257"/>
            <a:ext cx="10515600" cy="1325563"/>
          </a:xfrm>
        </p:spPr>
        <p:txBody>
          <a:bodyPr>
            <a:normAutofit fontScale="90000"/>
          </a:bodyPr>
          <a:lstStyle/>
          <a:p>
            <a:r>
              <a:rPr lang="en-GB" sz="4900" dirty="0">
                <a:latin typeface="Arial" panose="020B0604020202020204" pitchFamily="34" charset="0"/>
                <a:cs typeface="Arial" panose="020B0604020202020204" pitchFamily="34" charset="0"/>
              </a:rPr>
              <a:t>Problems of Japanese Knotweed in the Built Environment</a:t>
            </a:r>
            <a:r>
              <a:rPr lang="en-GB" dirty="0"/>
              <a:t/>
            </a:r>
            <a:br>
              <a:rPr lang="en-GB" dirty="0"/>
            </a:br>
            <a:endParaRPr lang="en-GB" dirty="0"/>
          </a:p>
        </p:txBody>
      </p:sp>
      <p:sp>
        <p:nvSpPr>
          <p:cNvPr id="3" name="Content Placeholder 2">
            <a:extLst>
              <a:ext uri="{FF2B5EF4-FFF2-40B4-BE49-F238E27FC236}">
                <a16:creationId xmlns:a16="http://schemas.microsoft.com/office/drawing/2014/main" id="{AC1A6C84-0A81-46CD-9EE0-05405F792C1D}"/>
              </a:ext>
            </a:extLst>
          </p:cNvPr>
          <p:cNvSpPr>
            <a:spLocks noGrp="1"/>
          </p:cNvSpPr>
          <p:nvPr>
            <p:ph idx="1"/>
          </p:nvPr>
        </p:nvSpPr>
        <p:spPr>
          <a:xfrm>
            <a:off x="838199" y="1825625"/>
            <a:ext cx="10774297" cy="3121556"/>
          </a:xfrm>
        </p:spPr>
        <p:txBody>
          <a:bodyPr>
            <a:normAutofit fontScale="25000" lnSpcReduction="20000"/>
          </a:bodyPr>
          <a:lstStyle/>
          <a:p>
            <a:pPr>
              <a:lnSpc>
                <a:spcPct val="170000"/>
              </a:lnSpc>
            </a:pPr>
            <a:r>
              <a:rPr lang="en-GB" sz="7200" dirty="0">
                <a:latin typeface="Arial" panose="020B0604020202020204" pitchFamily="34" charset="0"/>
                <a:cs typeface="Arial" panose="020B0604020202020204" pitchFamily="34" charset="0"/>
              </a:rPr>
              <a:t>Japanese Knotweed can cause serious damages to the built environment.</a:t>
            </a:r>
          </a:p>
          <a:p>
            <a:pPr>
              <a:lnSpc>
                <a:spcPct val="170000"/>
              </a:lnSpc>
            </a:pPr>
            <a:r>
              <a:rPr lang="en-GB" sz="7200" dirty="0">
                <a:latin typeface="Arial" panose="020B0604020202020204" pitchFamily="34" charset="0"/>
                <a:cs typeface="Arial" panose="020B0604020202020204" pitchFamily="34" charset="0"/>
              </a:rPr>
              <a:t>It can exploit small weak points in hard surfaces and can weaken existing cracks.</a:t>
            </a:r>
          </a:p>
          <a:p>
            <a:pPr>
              <a:lnSpc>
                <a:spcPct val="170000"/>
              </a:lnSpc>
            </a:pPr>
            <a:r>
              <a:rPr lang="en-GB" sz="7200" dirty="0">
                <a:latin typeface="Arial" panose="020B0604020202020204" pitchFamily="34" charset="0"/>
                <a:cs typeface="Arial" panose="020B0604020202020204" pitchFamily="34" charset="0"/>
              </a:rPr>
              <a:t>It can overwhelm poorly built outdoor buildings such as garages, greenhouses etc.</a:t>
            </a:r>
          </a:p>
          <a:p>
            <a:pPr>
              <a:lnSpc>
                <a:spcPct val="170000"/>
              </a:lnSpc>
            </a:pPr>
            <a:r>
              <a:rPr lang="en-GB" sz="7200" dirty="0">
                <a:latin typeface="Arial" panose="020B0604020202020204" pitchFamily="34" charset="0"/>
                <a:cs typeface="Arial" panose="020B0604020202020204" pitchFamily="34" charset="0"/>
              </a:rPr>
              <a:t>The weed can grow through many things in reach of sunlight such as cavity walls, floorboards etc.</a:t>
            </a:r>
          </a:p>
          <a:p>
            <a:pPr>
              <a:lnSpc>
                <a:spcPct val="170000"/>
              </a:lnSpc>
            </a:pPr>
            <a:r>
              <a:rPr lang="en-GB" sz="7200" dirty="0">
                <a:latin typeface="Arial" panose="020B0604020202020204" pitchFamily="34" charset="0"/>
                <a:cs typeface="Arial" panose="020B0604020202020204" pitchFamily="34" charset="0"/>
              </a:rPr>
              <a:t>Landowners and landlords face many problems when selling properties if Japanese Knotweed is present because of the nuisance it causes and it can knock 10,000’s of pounds off of property prices.</a:t>
            </a:r>
          </a:p>
          <a:p>
            <a:endParaRPr lang="en-GB" dirty="0"/>
          </a:p>
        </p:txBody>
      </p:sp>
    </p:spTree>
    <p:extLst>
      <p:ext uri="{BB962C8B-B14F-4D97-AF65-F5344CB8AC3E}">
        <p14:creationId xmlns:p14="http://schemas.microsoft.com/office/powerpoint/2010/main" val="7027763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5E269595-3CBE-41C8-B556-B614E2EAFF60}"/>
              </a:ext>
            </a:extLst>
          </p:cNvPr>
          <p:cNvGrpSpPr/>
          <p:nvPr/>
        </p:nvGrpSpPr>
        <p:grpSpPr>
          <a:xfrm>
            <a:off x="393032" y="1353334"/>
            <a:ext cx="11405935" cy="4151332"/>
            <a:chOff x="507126" y="581022"/>
            <a:chExt cx="11405935" cy="4151332"/>
          </a:xfrm>
        </p:grpSpPr>
        <p:pic>
          <p:nvPicPr>
            <p:cNvPr id="6" name="Picture 5">
              <a:extLst>
                <a:ext uri="{FF2B5EF4-FFF2-40B4-BE49-F238E27FC236}">
                  <a16:creationId xmlns:a16="http://schemas.microsoft.com/office/drawing/2014/main" id="{EE23BA03-CDEE-4C36-8967-9548423C55A2}"/>
                </a:ext>
              </a:extLst>
            </p:cNvPr>
            <p:cNvPicPr>
              <a:picLocks noChangeAspect="1"/>
            </p:cNvPicPr>
            <p:nvPr/>
          </p:nvPicPr>
          <p:blipFill>
            <a:blip r:embed="rId2"/>
            <a:stretch>
              <a:fillRect/>
            </a:stretch>
          </p:blipFill>
          <p:spPr>
            <a:xfrm>
              <a:off x="7785487" y="581022"/>
              <a:ext cx="4127574" cy="3099963"/>
            </a:xfrm>
            <a:prstGeom prst="rect">
              <a:avLst/>
            </a:prstGeom>
          </p:spPr>
        </p:pic>
        <p:pic>
          <p:nvPicPr>
            <p:cNvPr id="7" name="Picture 6">
              <a:extLst>
                <a:ext uri="{FF2B5EF4-FFF2-40B4-BE49-F238E27FC236}">
                  <a16:creationId xmlns:a16="http://schemas.microsoft.com/office/drawing/2014/main" id="{30F95F1F-8788-4589-BE37-22BF3FA2B99A}"/>
                </a:ext>
              </a:extLst>
            </p:cNvPr>
            <p:cNvPicPr>
              <a:picLocks noChangeAspect="1"/>
            </p:cNvPicPr>
            <p:nvPr/>
          </p:nvPicPr>
          <p:blipFill>
            <a:blip r:embed="rId3"/>
            <a:stretch>
              <a:fillRect/>
            </a:stretch>
          </p:blipFill>
          <p:spPr>
            <a:xfrm>
              <a:off x="665616" y="4008417"/>
              <a:ext cx="1771741" cy="723937"/>
            </a:xfrm>
            <a:prstGeom prst="rect">
              <a:avLst/>
            </a:prstGeom>
          </p:spPr>
        </p:pic>
        <p:pic>
          <p:nvPicPr>
            <p:cNvPr id="9" name="Picture 8">
              <a:extLst>
                <a:ext uri="{FF2B5EF4-FFF2-40B4-BE49-F238E27FC236}">
                  <a16:creationId xmlns:a16="http://schemas.microsoft.com/office/drawing/2014/main" id="{8B25947C-E09A-443D-94F9-567D1EBCEF53}"/>
                </a:ext>
              </a:extLst>
            </p:cNvPr>
            <p:cNvPicPr>
              <a:picLocks noChangeAspect="1"/>
            </p:cNvPicPr>
            <p:nvPr/>
          </p:nvPicPr>
          <p:blipFill>
            <a:blip r:embed="rId4"/>
            <a:stretch>
              <a:fillRect/>
            </a:stretch>
          </p:blipFill>
          <p:spPr>
            <a:xfrm>
              <a:off x="4422922" y="4008416"/>
              <a:ext cx="1771741" cy="723937"/>
            </a:xfrm>
            <a:prstGeom prst="rect">
              <a:avLst/>
            </a:prstGeom>
          </p:spPr>
        </p:pic>
        <p:pic>
          <p:nvPicPr>
            <p:cNvPr id="10" name="Picture 9">
              <a:extLst>
                <a:ext uri="{FF2B5EF4-FFF2-40B4-BE49-F238E27FC236}">
                  <a16:creationId xmlns:a16="http://schemas.microsoft.com/office/drawing/2014/main" id="{587AD555-A2C5-422D-B862-60C0C5AA233E}"/>
                </a:ext>
              </a:extLst>
            </p:cNvPr>
            <p:cNvPicPr>
              <a:picLocks noChangeAspect="1"/>
            </p:cNvPicPr>
            <p:nvPr/>
          </p:nvPicPr>
          <p:blipFill>
            <a:blip r:embed="rId5"/>
            <a:stretch>
              <a:fillRect/>
            </a:stretch>
          </p:blipFill>
          <p:spPr>
            <a:xfrm>
              <a:off x="507126" y="581024"/>
              <a:ext cx="2324972" cy="3099963"/>
            </a:xfrm>
            <a:prstGeom prst="rect">
              <a:avLst/>
            </a:prstGeom>
          </p:spPr>
        </p:pic>
        <p:pic>
          <p:nvPicPr>
            <p:cNvPr id="11" name="Picture 10">
              <a:extLst>
                <a:ext uri="{FF2B5EF4-FFF2-40B4-BE49-F238E27FC236}">
                  <a16:creationId xmlns:a16="http://schemas.microsoft.com/office/drawing/2014/main" id="{4CE1A2BE-B4EA-45D6-8DBB-B9BB30A6DBB8}"/>
                </a:ext>
              </a:extLst>
            </p:cNvPr>
            <p:cNvPicPr>
              <a:picLocks noChangeAspect="1"/>
            </p:cNvPicPr>
            <p:nvPr/>
          </p:nvPicPr>
          <p:blipFill>
            <a:blip r:embed="rId6"/>
            <a:stretch>
              <a:fillRect/>
            </a:stretch>
          </p:blipFill>
          <p:spPr>
            <a:xfrm>
              <a:off x="3100763" y="581022"/>
              <a:ext cx="4416057" cy="3099963"/>
            </a:xfrm>
            <a:prstGeom prst="rect">
              <a:avLst/>
            </a:prstGeom>
          </p:spPr>
        </p:pic>
        <p:pic>
          <p:nvPicPr>
            <p:cNvPr id="12" name="Picture 11">
              <a:extLst>
                <a:ext uri="{FF2B5EF4-FFF2-40B4-BE49-F238E27FC236}">
                  <a16:creationId xmlns:a16="http://schemas.microsoft.com/office/drawing/2014/main" id="{106DA5B1-A64D-4A7C-AF36-AC4FD2A9FBC3}"/>
                </a:ext>
              </a:extLst>
            </p:cNvPr>
            <p:cNvPicPr>
              <a:picLocks noChangeAspect="1"/>
            </p:cNvPicPr>
            <p:nvPr/>
          </p:nvPicPr>
          <p:blipFill>
            <a:blip r:embed="rId7"/>
            <a:stretch>
              <a:fillRect/>
            </a:stretch>
          </p:blipFill>
          <p:spPr>
            <a:xfrm>
              <a:off x="8963401" y="4008416"/>
              <a:ext cx="1771741" cy="723937"/>
            </a:xfrm>
            <a:prstGeom prst="rect">
              <a:avLst/>
            </a:prstGeom>
          </p:spPr>
        </p:pic>
      </p:grpSp>
    </p:spTree>
    <p:extLst>
      <p:ext uri="{BB962C8B-B14F-4D97-AF65-F5344CB8AC3E}">
        <p14:creationId xmlns:p14="http://schemas.microsoft.com/office/powerpoint/2010/main" val="1398063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B852A-697A-4089-82D5-013BFD8D8B7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Why Japanese Knotweed is a Problem?</a:t>
            </a:r>
          </a:p>
        </p:txBody>
      </p:sp>
      <p:sp>
        <p:nvSpPr>
          <p:cNvPr id="3" name="Content Placeholder 2">
            <a:extLst>
              <a:ext uri="{FF2B5EF4-FFF2-40B4-BE49-F238E27FC236}">
                <a16:creationId xmlns:a16="http://schemas.microsoft.com/office/drawing/2014/main" id="{E6C0BDDA-27A0-45A9-BB25-BE7376BD39FF}"/>
              </a:ext>
            </a:extLst>
          </p:cNvPr>
          <p:cNvSpPr>
            <a:spLocks noGrp="1"/>
          </p:cNvSpPr>
          <p:nvPr>
            <p:ph idx="1"/>
          </p:nvPr>
        </p:nvSpPr>
        <p:spPr/>
        <p:txBody>
          <a:bodyPr/>
          <a:lstStyle/>
          <a:p>
            <a:pPr>
              <a:lnSpc>
                <a:spcPct val="150000"/>
              </a:lnSpc>
            </a:pPr>
            <a:r>
              <a:rPr lang="en-GB" sz="1800" dirty="0">
                <a:latin typeface="Arial" panose="020B0604020202020204" pitchFamily="34" charset="0"/>
                <a:cs typeface="Arial" panose="020B0604020202020204" pitchFamily="34" charset="0"/>
              </a:rPr>
              <a:t>Damages structures by growing through their cracks</a:t>
            </a:r>
          </a:p>
          <a:p>
            <a:pPr lvl="0">
              <a:lnSpc>
                <a:spcPct val="150000"/>
              </a:lnSpc>
            </a:pPr>
            <a:r>
              <a:rPr lang="en-GB" sz="1800" dirty="0">
                <a:latin typeface="Arial" panose="020B0604020202020204" pitchFamily="34" charset="0"/>
                <a:cs typeface="Arial" panose="020B0604020202020204" pitchFamily="34" charset="0"/>
              </a:rPr>
              <a:t>Estimated to cost taxpayers £166 million a year</a:t>
            </a:r>
          </a:p>
          <a:p>
            <a:pPr lvl="0">
              <a:lnSpc>
                <a:spcPct val="150000"/>
              </a:lnSpc>
            </a:pPr>
            <a:r>
              <a:rPr lang="en-GB" sz="1800" dirty="0">
                <a:latin typeface="Arial" panose="020B0604020202020204" pitchFamily="34" charset="0"/>
                <a:cs typeface="Arial" panose="020B0604020202020204" pitchFamily="34" charset="0"/>
              </a:rPr>
              <a:t>Gives mortgage lenders cause for reconsideration</a:t>
            </a:r>
          </a:p>
          <a:p>
            <a:pPr lvl="0">
              <a:lnSpc>
                <a:spcPct val="150000"/>
              </a:lnSpc>
            </a:pPr>
            <a:r>
              <a:rPr lang="en-GB" sz="1800" dirty="0">
                <a:latin typeface="Arial" panose="020B0604020202020204" pitchFamily="34" charset="0"/>
                <a:cs typeface="Arial" panose="020B0604020202020204" pitchFamily="34" charset="0"/>
              </a:rPr>
              <a:t>Properties lose value (TP Solutions, 2020) </a:t>
            </a:r>
          </a:p>
          <a:p>
            <a:pPr lvl="0">
              <a:lnSpc>
                <a:spcPct val="150000"/>
              </a:lnSpc>
            </a:pPr>
            <a:r>
              <a:rPr lang="en-GB" sz="1800" dirty="0">
                <a:latin typeface="Arial" panose="020B0604020202020204" pitchFamily="34" charset="0"/>
                <a:cs typeface="Arial" panose="020B0604020202020204" pitchFamily="34" charset="0"/>
              </a:rPr>
              <a:t>Individuals can be liable for a fine of up to £5,000 or up to two years in prison if they fail to stop the weed spreading into the wild. (GOV, 2016) </a:t>
            </a:r>
          </a:p>
          <a:p>
            <a:endParaRPr lang="en-GB" dirty="0"/>
          </a:p>
        </p:txBody>
      </p:sp>
    </p:spTree>
    <p:extLst>
      <p:ext uri="{BB962C8B-B14F-4D97-AF65-F5344CB8AC3E}">
        <p14:creationId xmlns:p14="http://schemas.microsoft.com/office/powerpoint/2010/main" val="3187991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FB8DD-E694-48AF-85F7-E46F80EC8CEA}"/>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Mr. </a:t>
            </a:r>
            <a:r>
              <a:rPr lang="en-GB" dirty="0" err="1">
                <a:latin typeface="Arial" panose="020B0604020202020204" pitchFamily="34" charset="0"/>
                <a:cs typeface="Arial" panose="020B0604020202020204" pitchFamily="34" charset="0"/>
              </a:rPr>
              <a:t>Ryb</a:t>
            </a:r>
            <a:r>
              <a:rPr lang="en-GB" dirty="0">
                <a:latin typeface="Arial" panose="020B0604020202020204" pitchFamily="34" charset="0"/>
                <a:cs typeface="Arial" panose="020B0604020202020204" pitchFamily="34" charset="0"/>
              </a:rPr>
              <a:t> Case</a:t>
            </a:r>
          </a:p>
        </p:txBody>
      </p:sp>
      <p:sp>
        <p:nvSpPr>
          <p:cNvPr id="3" name="Content Placeholder 2">
            <a:extLst>
              <a:ext uri="{FF2B5EF4-FFF2-40B4-BE49-F238E27FC236}">
                <a16:creationId xmlns:a16="http://schemas.microsoft.com/office/drawing/2014/main" id="{5089B06B-EC3A-4EBB-AC2A-21463D6D5214}"/>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2019</a:t>
            </a:r>
          </a:p>
          <a:p>
            <a:pPr lvl="0">
              <a:lnSpc>
                <a:spcPct val="150000"/>
              </a:lnSpc>
            </a:pPr>
            <a:r>
              <a:rPr lang="en-GB" sz="1800" dirty="0">
                <a:latin typeface="Arial" panose="020B0604020202020204" pitchFamily="34" charset="0"/>
                <a:cs typeface="Arial" panose="020B0604020202020204" pitchFamily="34" charset="0"/>
              </a:rPr>
              <a:t>Paul </a:t>
            </a:r>
            <a:r>
              <a:rPr lang="en-GB" sz="1800" dirty="0" err="1">
                <a:latin typeface="Arial" panose="020B0604020202020204" pitchFamily="34" charset="0"/>
                <a:cs typeface="Arial" panose="020B0604020202020204" pitchFamily="34" charset="0"/>
              </a:rPr>
              <a:t>Ryb</a:t>
            </a:r>
            <a:r>
              <a:rPr lang="en-GB" sz="1800" dirty="0">
                <a:latin typeface="Arial" panose="020B0604020202020204" pitchFamily="34" charset="0"/>
                <a:cs typeface="Arial" panose="020B0604020202020204" pitchFamily="34" charset="0"/>
              </a:rPr>
              <a:t> commissioned a surveyor who missed evidence of the plant.</a:t>
            </a:r>
          </a:p>
          <a:p>
            <a:pPr lvl="0">
              <a:lnSpc>
                <a:spcPct val="150000"/>
              </a:lnSpc>
            </a:pPr>
            <a:r>
              <a:rPr lang="en-GB" sz="1800" dirty="0">
                <a:latin typeface="Arial" panose="020B0604020202020204" pitchFamily="34" charset="0"/>
                <a:cs typeface="Arial" panose="020B0604020202020204" pitchFamily="34" charset="0"/>
              </a:rPr>
              <a:t>A year later knotweed was discovered at the flat by a gardener. </a:t>
            </a:r>
          </a:p>
          <a:p>
            <a:pPr lvl="0">
              <a:lnSpc>
                <a:spcPct val="150000"/>
              </a:lnSpc>
            </a:pPr>
            <a:r>
              <a:rPr lang="en-GB" sz="1800" dirty="0" err="1">
                <a:latin typeface="Arial" panose="020B0604020202020204" pitchFamily="34" charset="0"/>
                <a:cs typeface="Arial" panose="020B0604020202020204" pitchFamily="34" charset="0"/>
              </a:rPr>
              <a:t>Ryb</a:t>
            </a:r>
            <a:r>
              <a:rPr lang="en-GB" sz="1800" dirty="0">
                <a:latin typeface="Arial" panose="020B0604020202020204" pitchFamily="34" charset="0"/>
                <a:cs typeface="Arial" panose="020B0604020202020204" pitchFamily="34" charset="0"/>
              </a:rPr>
              <a:t> sued the surveyor for negligence and the removal cost of £10,000, which he was later awarded. (</a:t>
            </a:r>
            <a:r>
              <a:rPr lang="en-GB" sz="1800" dirty="0" err="1">
                <a:latin typeface="Arial" panose="020B0604020202020204" pitchFamily="34" charset="0"/>
                <a:cs typeface="Arial" panose="020B0604020202020204" pitchFamily="34" charset="0"/>
              </a:rPr>
              <a:t>Saines</a:t>
            </a:r>
            <a:r>
              <a:rPr lang="en-GB" sz="1800" dirty="0">
                <a:latin typeface="Arial" panose="020B0604020202020204" pitchFamily="34" charset="0"/>
                <a:cs typeface="Arial" panose="020B0604020202020204" pitchFamily="34" charset="0"/>
              </a:rPr>
              <a:t>, 2019) </a:t>
            </a:r>
          </a:p>
          <a:p>
            <a:endParaRPr lang="en-GB" dirty="0"/>
          </a:p>
        </p:txBody>
      </p:sp>
    </p:spTree>
    <p:extLst>
      <p:ext uri="{BB962C8B-B14F-4D97-AF65-F5344CB8AC3E}">
        <p14:creationId xmlns:p14="http://schemas.microsoft.com/office/powerpoint/2010/main" val="831333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4F111-E8BF-4C74-83DD-B98276B1B2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Controlling Knotweed</a:t>
            </a:r>
          </a:p>
        </p:txBody>
      </p:sp>
      <p:sp>
        <p:nvSpPr>
          <p:cNvPr id="3" name="Content Placeholder 2">
            <a:extLst>
              <a:ext uri="{FF2B5EF4-FFF2-40B4-BE49-F238E27FC236}">
                <a16:creationId xmlns:a16="http://schemas.microsoft.com/office/drawing/2014/main" id="{A79A3DA2-A07B-460A-8970-FE02CBFFCFC5}"/>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Increases cost of projects</a:t>
            </a:r>
          </a:p>
          <a:p>
            <a:pPr lvl="0">
              <a:lnSpc>
                <a:spcPct val="150000"/>
              </a:lnSpc>
            </a:pPr>
            <a:r>
              <a:rPr lang="en-GB" sz="1800" dirty="0">
                <a:latin typeface="Arial" panose="020B0604020202020204" pitchFamily="34" charset="0"/>
                <a:cs typeface="Arial" panose="020B0604020202020204" pitchFamily="34" charset="0"/>
              </a:rPr>
              <a:t>Delays the timescale</a:t>
            </a:r>
          </a:p>
          <a:p>
            <a:pPr lvl="0">
              <a:lnSpc>
                <a:spcPct val="150000"/>
              </a:lnSpc>
            </a:pPr>
            <a:r>
              <a:rPr lang="en-GB" sz="1800" dirty="0">
                <a:latin typeface="Arial" panose="020B0604020202020204" pitchFamily="34" charset="0"/>
                <a:cs typeface="Arial" panose="020B0604020202020204" pitchFamily="34" charset="0"/>
              </a:rPr>
              <a:t>Must be eradicated or controlled</a:t>
            </a:r>
          </a:p>
          <a:p>
            <a:pPr lvl="0">
              <a:lnSpc>
                <a:spcPct val="150000"/>
              </a:lnSpc>
            </a:pPr>
            <a:r>
              <a:rPr lang="en-GB" sz="1800" dirty="0">
                <a:latin typeface="Arial" panose="020B0604020202020204" pitchFamily="34" charset="0"/>
                <a:cs typeface="Arial" panose="020B0604020202020204" pitchFamily="34" charset="0"/>
              </a:rPr>
              <a:t>Failure to do so is classed as anti-social behaviour (Home Office) </a:t>
            </a:r>
          </a:p>
          <a:p>
            <a:pPr lvl="0">
              <a:lnSpc>
                <a:spcPct val="150000"/>
              </a:lnSpc>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Tepilo</a:t>
            </a:r>
            <a:r>
              <a:rPr lang="en-GB" sz="1800" dirty="0">
                <a:latin typeface="Arial" panose="020B0604020202020204" pitchFamily="34" charset="0"/>
                <a:cs typeface="Arial" panose="020B0604020202020204" pitchFamily="34" charset="0"/>
              </a:rPr>
              <a:t>, 2015)</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2179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1289D-BEB4-49D9-A204-92841BA7D3E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Methods of Treatment</a:t>
            </a:r>
          </a:p>
        </p:txBody>
      </p:sp>
      <p:sp>
        <p:nvSpPr>
          <p:cNvPr id="3" name="Content Placeholder 2">
            <a:extLst>
              <a:ext uri="{FF2B5EF4-FFF2-40B4-BE49-F238E27FC236}">
                <a16:creationId xmlns:a16="http://schemas.microsoft.com/office/drawing/2014/main" id="{5E92FA7B-C024-4DFD-B305-42E8002024AB}"/>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Herbicide Sprays</a:t>
            </a:r>
          </a:p>
          <a:p>
            <a:pPr lvl="0">
              <a:lnSpc>
                <a:spcPct val="150000"/>
              </a:lnSpc>
            </a:pPr>
            <a:r>
              <a:rPr lang="en-GB" sz="1800" dirty="0">
                <a:latin typeface="Arial" panose="020B0604020202020204" pitchFamily="34" charset="0"/>
                <a:cs typeface="Arial" panose="020B0604020202020204" pitchFamily="34" charset="0"/>
              </a:rPr>
              <a:t>Excavations</a:t>
            </a:r>
          </a:p>
          <a:p>
            <a:pPr lvl="0">
              <a:lnSpc>
                <a:spcPct val="150000"/>
              </a:lnSpc>
            </a:pPr>
            <a:r>
              <a:rPr lang="en-GB" sz="1800" dirty="0">
                <a:latin typeface="Arial" panose="020B0604020202020204" pitchFamily="34" charset="0"/>
                <a:cs typeface="Arial" panose="020B0604020202020204" pitchFamily="34" charset="0"/>
              </a:rPr>
              <a:t>Soil Screening</a:t>
            </a:r>
          </a:p>
          <a:p>
            <a:endParaRPr lang="en-GB" dirty="0"/>
          </a:p>
        </p:txBody>
      </p:sp>
    </p:spTree>
    <p:extLst>
      <p:ext uri="{BB962C8B-B14F-4D97-AF65-F5344CB8AC3E}">
        <p14:creationId xmlns:p14="http://schemas.microsoft.com/office/powerpoint/2010/main" val="3373678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C26D-0104-4ABE-A355-9BDC5D4C90D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Herbicides</a:t>
            </a:r>
            <a:r>
              <a:rPr lang="en-GB" dirty="0"/>
              <a:t> </a:t>
            </a:r>
          </a:p>
        </p:txBody>
      </p:sp>
      <p:sp>
        <p:nvSpPr>
          <p:cNvPr id="3" name="Content Placeholder 2">
            <a:extLst>
              <a:ext uri="{FF2B5EF4-FFF2-40B4-BE49-F238E27FC236}">
                <a16:creationId xmlns:a16="http://schemas.microsoft.com/office/drawing/2014/main" id="{DFFDB1EC-71B7-4109-874B-E2FAC4C3C74F}"/>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Least intrusive and most cost effective</a:t>
            </a:r>
          </a:p>
          <a:p>
            <a:pPr lvl="0">
              <a:lnSpc>
                <a:spcPct val="150000"/>
              </a:lnSpc>
            </a:pPr>
            <a:r>
              <a:rPr lang="en-GB" sz="1800" dirty="0">
                <a:latin typeface="Arial" panose="020B0604020202020204" pitchFamily="34" charset="0"/>
                <a:cs typeface="Arial" panose="020B0604020202020204" pitchFamily="34" charset="0"/>
              </a:rPr>
              <a:t>Spray the weeds with herbicides and inject the roots</a:t>
            </a:r>
          </a:p>
          <a:p>
            <a:pPr lvl="0">
              <a:lnSpc>
                <a:spcPct val="150000"/>
              </a:lnSpc>
            </a:pPr>
            <a:r>
              <a:rPr lang="en-GB" sz="1800" dirty="0">
                <a:latin typeface="Arial" panose="020B0604020202020204" pitchFamily="34" charset="0"/>
                <a:cs typeface="Arial" panose="020B0604020202020204" pitchFamily="34" charset="0"/>
              </a:rPr>
              <a:t>Should not be used near a water source</a:t>
            </a:r>
          </a:p>
          <a:p>
            <a:pPr lvl="0">
              <a:lnSpc>
                <a:spcPct val="150000"/>
              </a:lnSpc>
            </a:pPr>
            <a:r>
              <a:rPr lang="en-GB" sz="1800" dirty="0">
                <a:latin typeface="Arial" panose="020B0604020202020204" pitchFamily="34" charset="0"/>
                <a:cs typeface="Arial" panose="020B0604020202020204" pitchFamily="34" charset="0"/>
              </a:rPr>
              <a:t>Typically requires 3 to 5 annual applications (Wise Knotweed Solutions, 2020)</a:t>
            </a:r>
          </a:p>
          <a:p>
            <a:endParaRPr lang="en-GB" dirty="0"/>
          </a:p>
        </p:txBody>
      </p:sp>
      <p:pic>
        <p:nvPicPr>
          <p:cNvPr id="5" name="Picture 4">
            <a:extLst>
              <a:ext uri="{FF2B5EF4-FFF2-40B4-BE49-F238E27FC236}">
                <a16:creationId xmlns:a16="http://schemas.microsoft.com/office/drawing/2014/main" id="{39451C94-9855-423B-8093-3DC3331BC15C}"/>
              </a:ext>
            </a:extLst>
          </p:cNvPr>
          <p:cNvPicPr>
            <a:picLocks noChangeAspect="1"/>
          </p:cNvPicPr>
          <p:nvPr/>
        </p:nvPicPr>
        <p:blipFill>
          <a:blip r:embed="rId2"/>
          <a:stretch>
            <a:fillRect/>
          </a:stretch>
        </p:blipFill>
        <p:spPr>
          <a:xfrm>
            <a:off x="3895615" y="4415350"/>
            <a:ext cx="4400770" cy="2077525"/>
          </a:xfrm>
          <a:prstGeom prst="rect">
            <a:avLst/>
          </a:prstGeom>
        </p:spPr>
      </p:pic>
    </p:spTree>
    <p:extLst>
      <p:ext uri="{BB962C8B-B14F-4D97-AF65-F5344CB8AC3E}">
        <p14:creationId xmlns:p14="http://schemas.microsoft.com/office/powerpoint/2010/main" val="2591074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B349-FCB1-4E25-AABF-E2B32338605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Excavation</a:t>
            </a:r>
          </a:p>
        </p:txBody>
      </p:sp>
      <p:sp>
        <p:nvSpPr>
          <p:cNvPr id="3" name="Content Placeholder 2">
            <a:extLst>
              <a:ext uri="{FF2B5EF4-FFF2-40B4-BE49-F238E27FC236}">
                <a16:creationId xmlns:a16="http://schemas.microsoft.com/office/drawing/2014/main" id="{604C9915-C362-4B1A-95BA-2F00BCE77735}"/>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Either buried in an on-site waste management area or a landscaping area – Environment Agency must approve (GOV, 2016) </a:t>
            </a:r>
          </a:p>
          <a:p>
            <a:pPr lvl="0">
              <a:lnSpc>
                <a:spcPct val="150000"/>
              </a:lnSpc>
            </a:pPr>
            <a:r>
              <a:rPr lang="en-GB" sz="1800" dirty="0">
                <a:latin typeface="Arial" panose="020B0604020202020204" pitchFamily="34" charset="0"/>
                <a:cs typeface="Arial" panose="020B0604020202020204" pitchFamily="34" charset="0"/>
              </a:rPr>
              <a:t>Or taken to a licensed landfill site </a:t>
            </a:r>
          </a:p>
          <a:p>
            <a:pPr lvl="0">
              <a:lnSpc>
                <a:spcPct val="150000"/>
              </a:lnSpc>
            </a:pPr>
            <a:r>
              <a:rPr lang="en-GB" sz="1800" dirty="0">
                <a:latin typeface="Arial" panose="020B0604020202020204" pitchFamily="34" charset="0"/>
                <a:cs typeface="Arial" panose="020B0604020202020204" pitchFamily="34" charset="0"/>
              </a:rPr>
              <a:t>Usually takes between 2 to 5 days depending on the site (Wise Knotweed Solutions, 2020)</a:t>
            </a:r>
          </a:p>
          <a:p>
            <a:endParaRPr lang="en-GB" dirty="0"/>
          </a:p>
        </p:txBody>
      </p:sp>
      <p:pic>
        <p:nvPicPr>
          <p:cNvPr id="4" name="Picture 3">
            <a:extLst>
              <a:ext uri="{FF2B5EF4-FFF2-40B4-BE49-F238E27FC236}">
                <a16:creationId xmlns:a16="http://schemas.microsoft.com/office/drawing/2014/main" id="{9E96ECC8-3999-4462-B472-134AE3921F31}"/>
              </a:ext>
            </a:extLst>
          </p:cNvPr>
          <p:cNvPicPr>
            <a:picLocks noChangeAspect="1"/>
          </p:cNvPicPr>
          <p:nvPr/>
        </p:nvPicPr>
        <p:blipFill>
          <a:blip r:embed="rId2"/>
          <a:stretch>
            <a:fillRect/>
          </a:stretch>
        </p:blipFill>
        <p:spPr>
          <a:xfrm>
            <a:off x="3925545" y="4001294"/>
            <a:ext cx="4340909" cy="2516411"/>
          </a:xfrm>
          <a:prstGeom prst="rect">
            <a:avLst/>
          </a:prstGeom>
        </p:spPr>
      </p:pic>
      <p:sp>
        <p:nvSpPr>
          <p:cNvPr id="5" name="Rectangle 4">
            <a:extLst>
              <a:ext uri="{FF2B5EF4-FFF2-40B4-BE49-F238E27FC236}">
                <a16:creationId xmlns:a16="http://schemas.microsoft.com/office/drawing/2014/main" id="{0F8DB0A5-5729-4902-A19E-773EBA8E0D70}"/>
              </a:ext>
            </a:extLst>
          </p:cNvPr>
          <p:cNvSpPr/>
          <p:nvPr/>
        </p:nvSpPr>
        <p:spPr>
          <a:xfrm>
            <a:off x="8695266" y="4962339"/>
            <a:ext cx="3928533" cy="923330"/>
          </a:xfrm>
          <a:prstGeom prst="rect">
            <a:avLst/>
          </a:prstGeom>
        </p:spPr>
        <p:txBody>
          <a:bodyPr wrap="square">
            <a:spAutoFit/>
          </a:bodyPr>
          <a:lstStyle/>
          <a:p>
            <a:r>
              <a:rPr lang="fr-FR" dirty="0">
                <a:latin typeface="Arial" panose="020B0604020202020204" pitchFamily="34" charset="0"/>
                <a:cs typeface="Arial" panose="020B0604020202020204" pitchFamily="34" charset="0"/>
              </a:rPr>
              <a:t>Figure 1 - </a:t>
            </a:r>
            <a:r>
              <a:rPr lang="en-GB" dirty="0"/>
              <a:t>Excavation Image</a:t>
            </a:r>
          </a:p>
          <a:p>
            <a:r>
              <a:rPr lang="en-GB" dirty="0"/>
              <a:t>(South West Knotweed, 2020)</a:t>
            </a:r>
          </a:p>
          <a:p>
            <a:pPr algn="ctr"/>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4718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F213-4405-4CA0-93D7-888200DA85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Soil Screening </a:t>
            </a:r>
          </a:p>
        </p:txBody>
      </p:sp>
      <p:sp>
        <p:nvSpPr>
          <p:cNvPr id="3" name="Content Placeholder 2">
            <a:extLst>
              <a:ext uri="{FF2B5EF4-FFF2-40B4-BE49-F238E27FC236}">
                <a16:creationId xmlns:a16="http://schemas.microsoft.com/office/drawing/2014/main" id="{A9AA2151-0EEB-47AD-94A1-1B3C4CB70483}"/>
              </a:ext>
            </a:extLst>
          </p:cNvPr>
          <p:cNvSpPr>
            <a:spLocks noGrp="1"/>
          </p:cNvSpPr>
          <p:nvPr>
            <p:ph idx="1"/>
          </p:nvPr>
        </p:nvSpPr>
        <p:spPr/>
        <p:txBody>
          <a:bodyPr/>
          <a:lstStyle/>
          <a:p>
            <a:pPr lvl="0">
              <a:lnSpc>
                <a:spcPct val="150000"/>
              </a:lnSpc>
            </a:pPr>
            <a:r>
              <a:rPr lang="en-GB" sz="1800" dirty="0">
                <a:latin typeface="Arial" panose="020B0604020202020204" pitchFamily="34" charset="0"/>
                <a:cs typeface="Arial" panose="020B0604020202020204" pitchFamily="34" charset="0"/>
              </a:rPr>
              <a:t>Small layers of soil are reduced back at a time</a:t>
            </a:r>
          </a:p>
          <a:p>
            <a:pPr lvl="0">
              <a:lnSpc>
                <a:spcPct val="150000"/>
              </a:lnSpc>
            </a:pPr>
            <a:r>
              <a:rPr lang="en-GB" sz="1800" dirty="0">
                <a:latin typeface="Arial" panose="020B0604020202020204" pitchFamily="34" charset="0"/>
                <a:cs typeface="Arial" panose="020B0604020202020204" pitchFamily="34" charset="0"/>
              </a:rPr>
              <a:t>Rhizome material is separated from the soil material</a:t>
            </a:r>
          </a:p>
          <a:p>
            <a:pPr lvl="0">
              <a:lnSpc>
                <a:spcPct val="150000"/>
              </a:lnSpc>
            </a:pPr>
            <a:r>
              <a:rPr lang="en-GB" sz="1800" dirty="0">
                <a:latin typeface="Arial" panose="020B0604020202020204" pitchFamily="34" charset="0"/>
                <a:cs typeface="Arial" panose="020B0604020202020204" pitchFamily="34" charset="0"/>
              </a:rPr>
              <a:t>Contaminated material is then removed</a:t>
            </a:r>
          </a:p>
          <a:p>
            <a:pPr lvl="0">
              <a:lnSpc>
                <a:spcPct val="150000"/>
              </a:lnSpc>
            </a:pPr>
            <a:r>
              <a:rPr lang="en-GB" sz="1800" dirty="0">
                <a:latin typeface="Arial" panose="020B0604020202020204" pitchFamily="34" charset="0"/>
                <a:cs typeface="Arial" panose="020B0604020202020204" pitchFamily="34" charset="0"/>
              </a:rPr>
              <a:t>“Clean” soil can then be reused on site </a:t>
            </a:r>
          </a:p>
          <a:p>
            <a:pPr lvl="0">
              <a:lnSpc>
                <a:spcPct val="150000"/>
              </a:lnSpc>
            </a:pPr>
            <a:r>
              <a:rPr lang="en-GB" sz="1800" dirty="0">
                <a:latin typeface="Arial" panose="020B0604020202020204" pitchFamily="34" charset="0"/>
                <a:cs typeface="Arial" panose="020B0604020202020204" pitchFamily="34" charset="0"/>
              </a:rPr>
              <a:t>Reduces landfill and backfill requirement costs but                                                                             is a costly process itself (Invasive Weed Management, 2020)</a:t>
            </a:r>
          </a:p>
          <a:p>
            <a:endParaRPr lang="en-GB" dirty="0"/>
          </a:p>
        </p:txBody>
      </p:sp>
      <p:pic>
        <p:nvPicPr>
          <p:cNvPr id="4" name="Picture 3">
            <a:extLst>
              <a:ext uri="{FF2B5EF4-FFF2-40B4-BE49-F238E27FC236}">
                <a16:creationId xmlns:a16="http://schemas.microsoft.com/office/drawing/2014/main" id="{D1055B26-8F48-499E-B6CD-90F6DAEA98F9}"/>
              </a:ext>
            </a:extLst>
          </p:cNvPr>
          <p:cNvPicPr>
            <a:picLocks noChangeAspect="1"/>
          </p:cNvPicPr>
          <p:nvPr/>
        </p:nvPicPr>
        <p:blipFill>
          <a:blip r:embed="rId2"/>
          <a:stretch>
            <a:fillRect/>
          </a:stretch>
        </p:blipFill>
        <p:spPr>
          <a:xfrm>
            <a:off x="7510316" y="681037"/>
            <a:ext cx="3472889" cy="2688688"/>
          </a:xfrm>
          <a:prstGeom prst="rect">
            <a:avLst/>
          </a:prstGeom>
        </p:spPr>
      </p:pic>
      <p:sp>
        <p:nvSpPr>
          <p:cNvPr id="5" name="Rectangle 4">
            <a:extLst>
              <a:ext uri="{FF2B5EF4-FFF2-40B4-BE49-F238E27FC236}">
                <a16:creationId xmlns:a16="http://schemas.microsoft.com/office/drawing/2014/main" id="{E3B58207-AF35-4385-8F37-BF8735A12A31}"/>
              </a:ext>
            </a:extLst>
          </p:cNvPr>
          <p:cNvSpPr/>
          <p:nvPr/>
        </p:nvSpPr>
        <p:spPr>
          <a:xfrm>
            <a:off x="7510316" y="3504662"/>
            <a:ext cx="3928533" cy="1200329"/>
          </a:xfrm>
          <a:prstGeom prst="rect">
            <a:avLst/>
          </a:prstGeom>
        </p:spPr>
        <p:txBody>
          <a:bodyPr wrap="square">
            <a:spAutoFit/>
          </a:bodyPr>
          <a:lstStyle/>
          <a:p>
            <a:r>
              <a:rPr lang="fr-FR" dirty="0">
                <a:latin typeface="Arial" panose="020B0604020202020204" pitchFamily="34" charset="0"/>
                <a:cs typeface="Arial" panose="020B0604020202020204" pitchFamily="34" charset="0"/>
              </a:rPr>
              <a:t>Figure 2 - </a:t>
            </a:r>
            <a:r>
              <a:rPr lang="en-GB" dirty="0"/>
              <a:t>Soil Screening Image</a:t>
            </a:r>
          </a:p>
          <a:p>
            <a:r>
              <a:rPr lang="en-GB" dirty="0"/>
              <a:t>(Japanese Knotweed Ireland, 2020)</a:t>
            </a:r>
          </a:p>
          <a:p>
            <a:endParaRPr lang="en-GB" dirty="0"/>
          </a:p>
          <a:p>
            <a:pPr algn="ctr"/>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5124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4ADC042-A086-4A5C-BE88-DE07D22E48EE}"/>
              </a:ext>
            </a:extLst>
          </p:cNvPr>
          <p:cNvSpPr txBox="1">
            <a:spLocks/>
          </p:cNvSpPr>
          <p:nvPr/>
        </p:nvSpPr>
        <p:spPr>
          <a:xfrm>
            <a:off x="1524000" y="665170"/>
            <a:ext cx="9144000" cy="719747"/>
          </a:xfrm>
          <a:prstGeom prst="rect">
            <a:avLst/>
          </a:prstGeom>
          <a:solidFill>
            <a:schemeClr val="bg1"/>
          </a:solidFill>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panose="020B0604020202020204" pitchFamily="34" charset="0"/>
                <a:cs typeface="Arial" panose="020B0604020202020204" pitchFamily="34" charset="0"/>
              </a:rPr>
              <a:t>Should the discovery of Japanese Knotweed have been deemed as not a significant risk?</a:t>
            </a:r>
          </a:p>
        </p:txBody>
      </p:sp>
      <p:pic>
        <p:nvPicPr>
          <p:cNvPr id="2" name="Picture 1">
            <a:extLst>
              <a:ext uri="{FF2B5EF4-FFF2-40B4-BE49-F238E27FC236}">
                <a16:creationId xmlns:a16="http://schemas.microsoft.com/office/drawing/2014/main" id="{0C33D08A-0075-40CE-934F-FF15A1CB6AFC}"/>
              </a:ext>
            </a:extLst>
          </p:cNvPr>
          <p:cNvPicPr>
            <a:picLocks noChangeAspect="1"/>
          </p:cNvPicPr>
          <p:nvPr/>
        </p:nvPicPr>
        <p:blipFill rotWithShape="1">
          <a:blip r:embed="rId2"/>
          <a:srcRect l="18674" t="24218" r="41071" b="28844"/>
          <a:stretch/>
        </p:blipFill>
        <p:spPr>
          <a:xfrm>
            <a:off x="7481431" y="2274838"/>
            <a:ext cx="4096139" cy="2686631"/>
          </a:xfrm>
          <a:prstGeom prst="rect">
            <a:avLst/>
          </a:prstGeom>
        </p:spPr>
      </p:pic>
      <p:sp>
        <p:nvSpPr>
          <p:cNvPr id="3" name="TextBox 2">
            <a:extLst>
              <a:ext uri="{FF2B5EF4-FFF2-40B4-BE49-F238E27FC236}">
                <a16:creationId xmlns:a16="http://schemas.microsoft.com/office/drawing/2014/main" id="{4CEA71D4-4C82-4683-AAAB-74BF2584761C}"/>
              </a:ext>
            </a:extLst>
          </p:cNvPr>
          <p:cNvSpPr txBox="1"/>
          <p:nvPr/>
        </p:nvSpPr>
        <p:spPr>
          <a:xfrm>
            <a:off x="836084" y="2274838"/>
            <a:ext cx="6064898"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Who is responsible for determining the risk of species found on site?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factors make Japanese knotweed a significant risk?</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 does Japanese Knotweed grow and spread so rapidly?</a:t>
            </a:r>
          </a:p>
        </p:txBody>
      </p:sp>
      <p:sp>
        <p:nvSpPr>
          <p:cNvPr id="5" name="Rectangle 4">
            <a:extLst>
              <a:ext uri="{FF2B5EF4-FFF2-40B4-BE49-F238E27FC236}">
                <a16:creationId xmlns:a16="http://schemas.microsoft.com/office/drawing/2014/main" id="{FE26C8C5-3EEC-462F-BE75-6D45173ACD56}"/>
              </a:ext>
            </a:extLst>
          </p:cNvPr>
          <p:cNvSpPr/>
          <p:nvPr/>
        </p:nvSpPr>
        <p:spPr>
          <a:xfrm>
            <a:off x="7481431" y="5157178"/>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1 </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862290AA-0239-4254-98F3-7BF148E8C44F}"/>
              </a:ext>
            </a:extLst>
          </p:cNvPr>
          <p:cNvSpPr/>
          <p:nvPr/>
        </p:nvSpPr>
        <p:spPr>
          <a:xfrm>
            <a:off x="836084" y="5594394"/>
            <a:ext cx="1592103" cy="830997"/>
          </a:xfrm>
          <a:prstGeom prst="rect">
            <a:avLst/>
          </a:prstGeom>
        </p:spPr>
        <p:txBody>
          <a:bodyPr wrap="none">
            <a:spAutoFit/>
          </a:bodyPr>
          <a:lstStyle/>
          <a:p>
            <a:r>
              <a:rPr lang="en-GB" sz="1600" dirty="0"/>
              <a:t>Will </a:t>
            </a:r>
            <a:r>
              <a:rPr lang="en-GB" sz="1600" dirty="0" err="1"/>
              <a:t>Sillar</a:t>
            </a:r>
            <a:r>
              <a:rPr lang="en-GB" sz="1600" dirty="0"/>
              <a:t> (2016) </a:t>
            </a:r>
          </a:p>
          <a:p>
            <a:r>
              <a:rPr lang="en-GB" sz="1600" dirty="0"/>
              <a:t>              </a:t>
            </a:r>
          </a:p>
          <a:p>
            <a:r>
              <a:rPr lang="en-GB" sz="1600" dirty="0"/>
              <a:t> Gov.uk (1997)</a:t>
            </a:r>
          </a:p>
        </p:txBody>
      </p:sp>
    </p:spTree>
    <p:extLst>
      <p:ext uri="{BB962C8B-B14F-4D97-AF65-F5344CB8AC3E}">
        <p14:creationId xmlns:p14="http://schemas.microsoft.com/office/powerpoint/2010/main" val="858875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C04647-DCA6-411C-881E-6334B1BFBBE6}"/>
              </a:ext>
            </a:extLst>
          </p:cNvPr>
          <p:cNvSpPr txBox="1">
            <a:spLocks/>
          </p:cNvSpPr>
          <p:nvPr/>
        </p:nvSpPr>
        <p:spPr>
          <a:xfrm>
            <a:off x="1524000" y="645059"/>
            <a:ext cx="9144000" cy="715963"/>
          </a:xfrm>
          <a:prstGeom prst="rect">
            <a:avLst/>
          </a:prstGeom>
          <a:solidFill>
            <a:schemeClr val="bg1"/>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rial" panose="020B0604020202020204" pitchFamily="34" charset="0"/>
                <a:cs typeface="Arial" panose="020B0604020202020204" pitchFamily="34" charset="0"/>
              </a:rPr>
              <a:t>How directly does Japanese Knotweed affect buildings?</a:t>
            </a:r>
          </a:p>
        </p:txBody>
      </p:sp>
      <p:sp>
        <p:nvSpPr>
          <p:cNvPr id="2" name="TextBox 1">
            <a:extLst>
              <a:ext uri="{FF2B5EF4-FFF2-40B4-BE49-F238E27FC236}">
                <a16:creationId xmlns:a16="http://schemas.microsoft.com/office/drawing/2014/main" id="{1423013D-E235-40BC-BF3E-CFD90B02D4D4}"/>
              </a:ext>
            </a:extLst>
          </p:cNvPr>
          <p:cNvSpPr txBox="1"/>
          <p:nvPr/>
        </p:nvSpPr>
        <p:spPr>
          <a:xfrm>
            <a:off x="556890" y="2138949"/>
            <a:ext cx="5710335" cy="203132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are the major impacts Japanese Knotweed has on buildings?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 does this affect the UK economy?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Are there cases that have shaped the legal boundaries for the spread of Japanese knotweed?</a:t>
            </a:r>
          </a:p>
        </p:txBody>
      </p:sp>
      <p:pic>
        <p:nvPicPr>
          <p:cNvPr id="3" name="Picture 2">
            <a:extLst>
              <a:ext uri="{FF2B5EF4-FFF2-40B4-BE49-F238E27FC236}">
                <a16:creationId xmlns:a16="http://schemas.microsoft.com/office/drawing/2014/main" id="{79756D78-5537-40BA-944A-0354D10822F9}"/>
              </a:ext>
            </a:extLst>
          </p:cNvPr>
          <p:cNvPicPr>
            <a:picLocks noChangeAspect="1"/>
          </p:cNvPicPr>
          <p:nvPr/>
        </p:nvPicPr>
        <p:blipFill rotWithShape="1">
          <a:blip r:embed="rId2"/>
          <a:srcRect l="18291" t="24354" r="40842" b="28708"/>
          <a:stretch/>
        </p:blipFill>
        <p:spPr>
          <a:xfrm>
            <a:off x="6821006" y="2138949"/>
            <a:ext cx="4416490" cy="2853350"/>
          </a:xfrm>
          <a:prstGeom prst="rect">
            <a:avLst/>
          </a:prstGeom>
        </p:spPr>
      </p:pic>
      <p:sp>
        <p:nvSpPr>
          <p:cNvPr id="5" name="Rectangle 4">
            <a:extLst>
              <a:ext uri="{FF2B5EF4-FFF2-40B4-BE49-F238E27FC236}">
                <a16:creationId xmlns:a16="http://schemas.microsoft.com/office/drawing/2014/main" id="{F364FC41-EEBA-4B77-A4B2-D2C2897A7CF9}"/>
              </a:ext>
            </a:extLst>
          </p:cNvPr>
          <p:cNvSpPr/>
          <p:nvPr/>
        </p:nvSpPr>
        <p:spPr>
          <a:xfrm>
            <a:off x="7064984" y="5201948"/>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2 </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8FA7FDF-3551-4408-B304-4EFF3DEA797B}"/>
              </a:ext>
            </a:extLst>
          </p:cNvPr>
          <p:cNvSpPr/>
          <p:nvPr/>
        </p:nvSpPr>
        <p:spPr>
          <a:xfrm>
            <a:off x="556890" y="5571280"/>
            <a:ext cx="5176417" cy="830997"/>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Neath and Port Talbot council (2020)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Flanagan v Wigan Metropolitan borough council (1995)</a:t>
            </a:r>
          </a:p>
        </p:txBody>
      </p:sp>
    </p:spTree>
    <p:extLst>
      <p:ext uri="{BB962C8B-B14F-4D97-AF65-F5344CB8AC3E}">
        <p14:creationId xmlns:p14="http://schemas.microsoft.com/office/powerpoint/2010/main" val="562866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2C8DD1D-2098-4432-9CF8-B7FF86B0C060}"/>
              </a:ext>
            </a:extLst>
          </p:cNvPr>
          <p:cNvSpPr txBox="1">
            <a:spLocks/>
          </p:cNvSpPr>
          <p:nvPr/>
        </p:nvSpPr>
        <p:spPr>
          <a:xfrm>
            <a:off x="858416" y="663720"/>
            <a:ext cx="10898156" cy="715963"/>
          </a:xfrm>
          <a:prstGeom prst="rect">
            <a:avLst/>
          </a:prstGeom>
          <a:solidFill>
            <a:schemeClr val="bg1"/>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rial" panose="020B0604020202020204" pitchFamily="34" charset="0"/>
                <a:cs typeface="Arial" panose="020B0604020202020204" pitchFamily="34" charset="0"/>
              </a:rPr>
              <a:t>The eradication of Japanese knotweed</a:t>
            </a:r>
          </a:p>
        </p:txBody>
      </p:sp>
      <p:sp>
        <p:nvSpPr>
          <p:cNvPr id="2" name="TextBox 1">
            <a:extLst>
              <a:ext uri="{FF2B5EF4-FFF2-40B4-BE49-F238E27FC236}">
                <a16:creationId xmlns:a16="http://schemas.microsoft.com/office/drawing/2014/main" id="{97C504E6-F637-495B-80DA-A52579BBBAC3}"/>
              </a:ext>
            </a:extLst>
          </p:cNvPr>
          <p:cNvSpPr txBox="1"/>
          <p:nvPr/>
        </p:nvSpPr>
        <p:spPr>
          <a:xfrm>
            <a:off x="858416" y="1903445"/>
            <a:ext cx="5169160" cy="2308324"/>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are the possible methods of eradicating Japanese knotweed?</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How expensive is the process of eradication?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Possible reasoning as to why construction was planned to go ahead with the presence of Japanese knotweed on the site boundary</a:t>
            </a:r>
          </a:p>
        </p:txBody>
      </p:sp>
      <p:pic>
        <p:nvPicPr>
          <p:cNvPr id="3" name="Picture 2">
            <a:extLst>
              <a:ext uri="{FF2B5EF4-FFF2-40B4-BE49-F238E27FC236}">
                <a16:creationId xmlns:a16="http://schemas.microsoft.com/office/drawing/2014/main" id="{491A39B8-A906-46A1-9B71-350FBD70176B}"/>
              </a:ext>
            </a:extLst>
          </p:cNvPr>
          <p:cNvPicPr>
            <a:picLocks noChangeAspect="1"/>
          </p:cNvPicPr>
          <p:nvPr/>
        </p:nvPicPr>
        <p:blipFill rotWithShape="1">
          <a:blip r:embed="rId3"/>
          <a:srcRect l="13393" t="13742" r="35714" b="20680"/>
          <a:stretch/>
        </p:blipFill>
        <p:spPr>
          <a:xfrm>
            <a:off x="6867332" y="1903445"/>
            <a:ext cx="4179708" cy="3029502"/>
          </a:xfrm>
          <a:prstGeom prst="rect">
            <a:avLst/>
          </a:prstGeom>
        </p:spPr>
      </p:pic>
      <p:sp>
        <p:nvSpPr>
          <p:cNvPr id="5" name="Rectangle 4">
            <a:extLst>
              <a:ext uri="{FF2B5EF4-FFF2-40B4-BE49-F238E27FC236}">
                <a16:creationId xmlns:a16="http://schemas.microsoft.com/office/drawing/2014/main" id="{3B0DC657-66D3-4ED3-88E7-11A3476158D0}"/>
              </a:ext>
            </a:extLst>
          </p:cNvPr>
          <p:cNvSpPr/>
          <p:nvPr/>
        </p:nvSpPr>
        <p:spPr>
          <a:xfrm>
            <a:off x="6867332" y="5087377"/>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3 </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3958C13-2378-4F9A-A128-545F2ED0FE61}"/>
              </a:ext>
            </a:extLst>
          </p:cNvPr>
          <p:cNvSpPr/>
          <p:nvPr/>
        </p:nvSpPr>
        <p:spPr>
          <a:xfrm>
            <a:off x="858416" y="5745870"/>
            <a:ext cx="3523722" cy="338554"/>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Japanese knotweed solutions (2020)</a:t>
            </a:r>
          </a:p>
        </p:txBody>
      </p:sp>
    </p:spTree>
    <p:extLst>
      <p:ext uri="{BB962C8B-B14F-4D97-AF65-F5344CB8AC3E}">
        <p14:creationId xmlns:p14="http://schemas.microsoft.com/office/powerpoint/2010/main" val="2222479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06AE-D053-4D73-9231-73123261977A}"/>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How should cases involving Japanese knotweed be dealt with?</a:t>
            </a:r>
          </a:p>
        </p:txBody>
      </p:sp>
      <p:sp>
        <p:nvSpPr>
          <p:cNvPr id="3" name="Content Placeholder 2">
            <a:extLst>
              <a:ext uri="{FF2B5EF4-FFF2-40B4-BE49-F238E27FC236}">
                <a16:creationId xmlns:a16="http://schemas.microsoft.com/office/drawing/2014/main" id="{D452D9E2-C7DE-42D8-9727-FA2522580E8F}"/>
              </a:ext>
            </a:extLst>
          </p:cNvPr>
          <p:cNvSpPr>
            <a:spLocks noGrp="1"/>
          </p:cNvSpPr>
          <p:nvPr>
            <p:ph idx="1"/>
          </p:nvPr>
        </p:nvSpPr>
        <p:spPr>
          <a:xfrm>
            <a:off x="1047059" y="2076577"/>
            <a:ext cx="4612689" cy="2773008"/>
          </a:xfrm>
        </p:spPr>
        <p:txBody>
          <a:bodyPr>
            <a:normAutofit lnSpcReduction="10000"/>
          </a:bodyPr>
          <a:lstStyle/>
          <a:p>
            <a:r>
              <a:rPr lang="en-GB" sz="2000" dirty="0">
                <a:latin typeface="Arial" panose="020B0604020202020204" pitchFamily="34" charset="0"/>
                <a:cs typeface="Arial" panose="020B0604020202020204" pitchFamily="34" charset="0"/>
              </a:rPr>
              <a:t>What are the responsibilities of land owners?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When can legal action commence?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How would the court typically deal with Japanese knotweed encroachment?</a:t>
            </a:r>
          </a:p>
        </p:txBody>
      </p:sp>
      <p:pic>
        <p:nvPicPr>
          <p:cNvPr id="4" name="Picture 3">
            <a:extLst>
              <a:ext uri="{FF2B5EF4-FFF2-40B4-BE49-F238E27FC236}">
                <a16:creationId xmlns:a16="http://schemas.microsoft.com/office/drawing/2014/main" id="{9747E413-E129-49E8-8B1E-5AB0BA2D4B33}"/>
              </a:ext>
            </a:extLst>
          </p:cNvPr>
          <p:cNvPicPr>
            <a:picLocks noChangeAspect="1"/>
          </p:cNvPicPr>
          <p:nvPr/>
        </p:nvPicPr>
        <p:blipFill rotWithShape="1">
          <a:blip r:embed="rId3"/>
          <a:srcRect l="21429" t="13742" r="44053" b="18776"/>
          <a:stretch/>
        </p:blipFill>
        <p:spPr>
          <a:xfrm>
            <a:off x="7824209" y="2038782"/>
            <a:ext cx="2895928" cy="3184624"/>
          </a:xfrm>
          <a:prstGeom prst="rect">
            <a:avLst/>
          </a:prstGeom>
        </p:spPr>
      </p:pic>
      <p:sp>
        <p:nvSpPr>
          <p:cNvPr id="5" name="Rectangle 4">
            <a:extLst>
              <a:ext uri="{FF2B5EF4-FFF2-40B4-BE49-F238E27FC236}">
                <a16:creationId xmlns:a16="http://schemas.microsoft.com/office/drawing/2014/main" id="{3EA8F523-D1B0-41C4-990F-B21DE45CCAB3}"/>
              </a:ext>
            </a:extLst>
          </p:cNvPr>
          <p:cNvSpPr/>
          <p:nvPr/>
        </p:nvSpPr>
        <p:spPr>
          <a:xfrm>
            <a:off x="7307906" y="5386834"/>
            <a:ext cx="3928533" cy="369332"/>
          </a:xfrm>
          <a:prstGeom prst="rect">
            <a:avLst/>
          </a:prstGeom>
        </p:spPr>
        <p:txBody>
          <a:bodyPr wrap="square">
            <a:spAutoFit/>
          </a:bodyPr>
          <a:lstStyle/>
          <a:p>
            <a:pPr algn="ctr"/>
            <a:r>
              <a:rPr lang="fr-FR" dirty="0">
                <a:latin typeface="Arial" panose="020B0604020202020204" pitchFamily="34" charset="0"/>
                <a:cs typeface="Arial" panose="020B0604020202020204" pitchFamily="34" charset="0"/>
              </a:rPr>
              <a:t>Figure 4 </a:t>
            </a: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D9272E3D-56A3-4A21-94FE-13994A53BFCE}"/>
              </a:ext>
            </a:extLst>
          </p:cNvPr>
          <p:cNvSpPr/>
          <p:nvPr/>
        </p:nvSpPr>
        <p:spPr>
          <a:xfrm>
            <a:off x="838200" y="5609295"/>
            <a:ext cx="4053354" cy="830997"/>
          </a:xfrm>
          <a:prstGeom prst="rect">
            <a:avLst/>
          </a:prstGeom>
        </p:spPr>
        <p:txBody>
          <a:bodyPr wrap="none">
            <a:spAutoFit/>
          </a:bodyPr>
          <a:lstStyle/>
          <a:p>
            <a:r>
              <a:rPr lang="en-GB" sz="1600" dirty="0">
                <a:latin typeface="Arial" panose="020B0604020202020204" pitchFamily="34" charset="0"/>
                <a:cs typeface="Arial" panose="020B0604020202020204" pitchFamily="34" charset="0"/>
              </a:rPr>
              <a:t>The Environmental Protection Act (1990)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Town and Council Planning Act (1990)</a:t>
            </a:r>
          </a:p>
        </p:txBody>
      </p:sp>
    </p:spTree>
    <p:extLst>
      <p:ext uri="{BB962C8B-B14F-4D97-AF65-F5344CB8AC3E}">
        <p14:creationId xmlns:p14="http://schemas.microsoft.com/office/powerpoint/2010/main" val="1576650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1E9D2-B0B7-4F7E-8D43-8BB95B08DCF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Legal implications in respect of both parties</a:t>
            </a:r>
          </a:p>
        </p:txBody>
      </p:sp>
      <p:graphicFrame>
        <p:nvGraphicFramePr>
          <p:cNvPr id="4" name="Table 4">
            <a:extLst>
              <a:ext uri="{FF2B5EF4-FFF2-40B4-BE49-F238E27FC236}">
                <a16:creationId xmlns:a16="http://schemas.microsoft.com/office/drawing/2014/main" id="{1A2F6E4D-3D3F-4BC2-8045-40A2EE92D282}"/>
              </a:ext>
            </a:extLst>
          </p:cNvPr>
          <p:cNvGraphicFramePr>
            <a:graphicFrameLocks noGrp="1"/>
          </p:cNvGraphicFramePr>
          <p:nvPr>
            <p:extLst>
              <p:ext uri="{D42A27DB-BD31-4B8C-83A1-F6EECF244321}">
                <p14:modId xmlns:p14="http://schemas.microsoft.com/office/powerpoint/2010/main" val="3060579274"/>
              </p:ext>
            </p:extLst>
          </p:nvPr>
        </p:nvGraphicFramePr>
        <p:xfrm>
          <a:off x="1035789" y="2143156"/>
          <a:ext cx="10120422" cy="2761680"/>
        </p:xfrm>
        <a:graphic>
          <a:graphicData uri="http://schemas.openxmlformats.org/drawingml/2006/table">
            <a:tbl>
              <a:tblPr firstRow="1" bandRow="1">
                <a:tableStyleId>{5C22544A-7EE6-4342-B048-85BDC9FD1C3A}</a:tableStyleId>
              </a:tblPr>
              <a:tblGrid>
                <a:gridCol w="3373474">
                  <a:extLst>
                    <a:ext uri="{9D8B030D-6E8A-4147-A177-3AD203B41FA5}">
                      <a16:colId xmlns:a16="http://schemas.microsoft.com/office/drawing/2014/main" val="1197243262"/>
                    </a:ext>
                  </a:extLst>
                </a:gridCol>
                <a:gridCol w="3373474">
                  <a:extLst>
                    <a:ext uri="{9D8B030D-6E8A-4147-A177-3AD203B41FA5}">
                      <a16:colId xmlns:a16="http://schemas.microsoft.com/office/drawing/2014/main" val="1740631272"/>
                    </a:ext>
                  </a:extLst>
                </a:gridCol>
                <a:gridCol w="3373474">
                  <a:extLst>
                    <a:ext uri="{9D8B030D-6E8A-4147-A177-3AD203B41FA5}">
                      <a16:colId xmlns:a16="http://schemas.microsoft.com/office/drawing/2014/main" val="4113382287"/>
                    </a:ext>
                  </a:extLst>
                </a:gridCol>
              </a:tblGrid>
              <a:tr h="251533">
                <a:tc>
                  <a:txBody>
                    <a:bodyPr/>
                    <a:lstStyle/>
                    <a:p>
                      <a:pPr algn="ctr"/>
                      <a:r>
                        <a:rPr lang="en-GB" sz="1800" dirty="0">
                          <a:latin typeface="Arial" panose="020B0604020202020204" pitchFamily="34" charset="0"/>
                          <a:cs typeface="Arial" panose="020B0604020202020204" pitchFamily="34" charset="0"/>
                        </a:rPr>
                        <a:t>Neighbour</a:t>
                      </a:r>
                    </a:p>
                  </a:txBody>
                  <a:tcPr anchor="ctr"/>
                </a:tc>
                <a:tc>
                  <a:txBody>
                    <a:bodyPr/>
                    <a:lstStyle/>
                    <a:p>
                      <a:pPr algn="ctr"/>
                      <a:r>
                        <a:rPr lang="en-GB" sz="1800" dirty="0">
                          <a:latin typeface="Arial" panose="020B0604020202020204" pitchFamily="34" charset="0"/>
                          <a:cs typeface="Arial" panose="020B0604020202020204" pitchFamily="34" charset="0"/>
                        </a:rPr>
                        <a:t>Client</a:t>
                      </a:r>
                    </a:p>
                  </a:txBody>
                  <a:tcPr anchor="ctr"/>
                </a:tc>
                <a:tc>
                  <a:txBody>
                    <a:bodyPr/>
                    <a:lstStyle/>
                    <a:p>
                      <a:pPr algn="ctr"/>
                      <a:r>
                        <a:rPr lang="en-GB" sz="1800" dirty="0">
                          <a:latin typeface="Arial" panose="020B0604020202020204" pitchFamily="34" charset="0"/>
                          <a:cs typeface="Arial" panose="020B0604020202020204" pitchFamily="34" charset="0"/>
                        </a:rPr>
                        <a:t>Contractor</a:t>
                      </a:r>
                    </a:p>
                  </a:txBody>
                  <a:tcPr anchor="ctr"/>
                </a:tc>
                <a:extLst>
                  <a:ext uri="{0D108BD9-81ED-4DB2-BD59-A6C34878D82A}">
                    <a16:rowId xmlns:a16="http://schemas.microsoft.com/office/drawing/2014/main" val="2489657742"/>
                  </a:ext>
                </a:extLst>
              </a:tr>
              <a:tr h="370840">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Japanese knotweed found on the boundary line.</a:t>
                      </a:r>
                    </a:p>
                  </a:txBody>
                  <a:tcPr/>
                </a:tc>
                <a:tc>
                  <a:txBody>
                    <a:bodyPr/>
                    <a:lstStyle/>
                    <a:p>
                      <a:pPr>
                        <a:lnSpc>
                          <a:spcPct val="150000"/>
                        </a:lnSpc>
                      </a:pPr>
                      <a:r>
                        <a:rPr lang="en-GB" sz="1400" dirty="0">
                          <a:latin typeface="Arial" panose="020B0604020202020204" pitchFamily="34" charset="0"/>
                          <a:cs typeface="Arial" panose="020B0604020202020204" pitchFamily="34" charset="0"/>
                        </a:rPr>
                        <a:t>Must report existence of knotweed</a:t>
                      </a:r>
                    </a:p>
                  </a:txBody>
                  <a:tcPr/>
                </a:tc>
                <a:tc>
                  <a:txBody>
                    <a:bodyPr/>
                    <a:lstStyle/>
                    <a:p>
                      <a:pPr>
                        <a:lnSpc>
                          <a:spcPct val="150000"/>
                        </a:lnSpc>
                      </a:pPr>
                      <a:r>
                        <a:rPr lang="en-GB" sz="1400" dirty="0">
                          <a:latin typeface="Arial" panose="020B0604020202020204" pitchFamily="34" charset="0"/>
                          <a:cs typeface="Arial" panose="020B0604020202020204" pitchFamily="34" charset="0"/>
                        </a:rPr>
                        <a:t>Japanese knotweed clerk of works</a:t>
                      </a:r>
                    </a:p>
                  </a:txBody>
                  <a:tcPr/>
                </a:tc>
                <a:extLst>
                  <a:ext uri="{0D108BD9-81ED-4DB2-BD59-A6C34878D82A}">
                    <a16:rowId xmlns:a16="http://schemas.microsoft.com/office/drawing/2014/main" val="3445969167"/>
                  </a:ext>
                </a:extLst>
              </a:tr>
              <a:tr h="370840">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Anti-social behaviour act</a:t>
                      </a:r>
                    </a:p>
                  </a:txBody>
                  <a:tcPr/>
                </a:tc>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400" i="1" u="sng" dirty="0">
                          <a:latin typeface="Arial" panose="020B0604020202020204" pitchFamily="34" charset="0"/>
                          <a:cs typeface="Arial" panose="020B0604020202020204" pitchFamily="34" charset="0"/>
                        </a:rPr>
                        <a:t>Morrell v Stewart</a:t>
                      </a:r>
                      <a:r>
                        <a:rPr lang="en-GB" sz="1400" dirty="0">
                          <a:latin typeface="Arial" panose="020B0604020202020204" pitchFamily="34" charset="0"/>
                          <a:cs typeface="Arial" panose="020B0604020202020204" pitchFamily="34" charset="0"/>
                        </a:rPr>
                        <a:t> [2015] EWHC 962 (Ch)</a:t>
                      </a:r>
                    </a:p>
                    <a:p>
                      <a:pPr>
                        <a:lnSpc>
                          <a:spcPct val="150000"/>
                        </a:lnSpc>
                      </a:pPr>
                      <a:endParaRPr lang="en-GB" sz="1400" dirty="0">
                        <a:latin typeface="Arial" panose="020B0604020202020204" pitchFamily="34" charset="0"/>
                        <a:cs typeface="Arial" panose="020B0604020202020204" pitchFamily="34" charset="0"/>
                      </a:endParaRPr>
                    </a:p>
                  </a:txBody>
                  <a:tcPr/>
                </a:tc>
                <a:tc>
                  <a:txBody>
                    <a:bodyPr/>
                    <a:lstStyle/>
                    <a:p>
                      <a:pPr>
                        <a:lnSpc>
                          <a:spcPct val="150000"/>
                        </a:lnSpc>
                      </a:pPr>
                      <a:r>
                        <a:rPr lang="en-GB" sz="1400" dirty="0">
                          <a:latin typeface="Arial" panose="020B0604020202020204" pitchFamily="34" charset="0"/>
                          <a:cs typeface="Arial" panose="020B0604020202020204" pitchFamily="34" charset="0"/>
                        </a:rPr>
                        <a:t>Extra precautions taken to ensure Japanese knotweed does not spread</a:t>
                      </a:r>
                    </a:p>
                  </a:txBody>
                  <a:tcPr/>
                </a:tc>
                <a:extLst>
                  <a:ext uri="{0D108BD9-81ED-4DB2-BD59-A6C34878D82A}">
                    <a16:rowId xmlns:a16="http://schemas.microsoft.com/office/drawing/2014/main" val="1868525397"/>
                  </a:ext>
                </a:extLst>
              </a:tr>
              <a:tr h="370840">
                <a:tc>
                  <a: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Penalties - £100, £2,500, £20,000 – Source: </a:t>
                      </a:r>
                      <a:r>
                        <a:rPr lang="en-GB" sz="1400" i="1" dirty="0" err="1">
                          <a:latin typeface="Arial" panose="020B0604020202020204" pitchFamily="34" charset="0"/>
                          <a:cs typeface="Arial" panose="020B0604020202020204" pitchFamily="34" charset="0"/>
                        </a:rPr>
                        <a:t>Wiseknotweed</a:t>
                      </a:r>
                      <a:r>
                        <a:rPr lang="en-GB" sz="1400" i="1" dirty="0">
                          <a:latin typeface="Arial" panose="020B0604020202020204" pitchFamily="34" charset="0"/>
                          <a:cs typeface="Arial" panose="020B0604020202020204" pitchFamily="34" charset="0"/>
                        </a:rPr>
                        <a:t> (2020) </a:t>
                      </a:r>
                    </a:p>
                  </a:txBody>
                  <a:tcPr/>
                </a:tc>
                <a:tc>
                  <a:txBody>
                    <a:bodyPr/>
                    <a:lstStyle/>
                    <a:p>
                      <a:pPr>
                        <a:lnSpc>
                          <a:spcPct val="150000"/>
                        </a:lnSpc>
                      </a:pPr>
                      <a:endParaRPr lang="en-GB" dirty="0">
                        <a:latin typeface="Arial" panose="020B0604020202020204" pitchFamily="34" charset="0"/>
                        <a:cs typeface="Arial" panose="020B0604020202020204" pitchFamily="34" charset="0"/>
                      </a:endParaRPr>
                    </a:p>
                  </a:txBody>
                  <a:tcPr/>
                </a:tc>
                <a:tc>
                  <a:txBody>
                    <a:bodyPr/>
                    <a:lstStyle/>
                    <a:p>
                      <a:pPr>
                        <a:lnSpc>
                          <a:spcPct val="150000"/>
                        </a:lnSpc>
                      </a:pP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841297074"/>
                  </a:ext>
                </a:extLst>
              </a:tr>
            </a:tbl>
          </a:graphicData>
        </a:graphic>
      </p:graphicFrame>
      <p:sp>
        <p:nvSpPr>
          <p:cNvPr id="6" name="Rectangle 5">
            <a:extLst>
              <a:ext uri="{FF2B5EF4-FFF2-40B4-BE49-F238E27FC236}">
                <a16:creationId xmlns:a16="http://schemas.microsoft.com/office/drawing/2014/main" id="{B8B20B2F-F12E-45C4-8685-47F311D0CB10}"/>
              </a:ext>
            </a:extLst>
          </p:cNvPr>
          <p:cNvSpPr/>
          <p:nvPr/>
        </p:nvSpPr>
        <p:spPr>
          <a:xfrm>
            <a:off x="1035789" y="5240268"/>
            <a:ext cx="7825925" cy="338554"/>
          </a:xfrm>
          <a:prstGeom prst="rect">
            <a:avLst/>
          </a:prstGeom>
        </p:spPr>
        <p:txBody>
          <a:bodyPr wrap="none">
            <a:spAutoFit/>
          </a:bodyPr>
          <a:lstStyle/>
          <a:p>
            <a:r>
              <a:rPr lang="en-GB" sz="1600" dirty="0">
                <a:latin typeface="Arial" panose="020B0604020202020204" pitchFamily="34" charset="0"/>
                <a:ea typeface="Calibri" panose="020F0502020204030204" pitchFamily="34" charset="0"/>
                <a:cs typeface="Arial" panose="020B0604020202020204" pitchFamily="34" charset="0"/>
              </a:rPr>
              <a:t>Source of information for Anti-social Behaviour Act: Wise knotweed solutions (2020) </a:t>
            </a:r>
            <a:endParaRPr lang="en-GB" sz="24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B91DCF82-87C7-4F9B-8227-2A42EE3F3565}"/>
              </a:ext>
            </a:extLst>
          </p:cNvPr>
          <p:cNvSpPr/>
          <p:nvPr/>
        </p:nvSpPr>
        <p:spPr>
          <a:xfrm>
            <a:off x="1035789" y="5678217"/>
            <a:ext cx="7724359" cy="336631"/>
          </a:xfrm>
          <a:prstGeom prst="rect">
            <a:avLst/>
          </a:prstGeom>
        </p:spPr>
        <p:txBody>
          <a:bodyPr wrap="none">
            <a:spAutoFit/>
          </a:bodyPr>
          <a:lstStyle/>
          <a:p>
            <a:pPr lvl="0">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Source of information for Japanese knotweed clerk of works: Marc Van </a:t>
            </a:r>
            <a:r>
              <a:rPr lang="en-GB" sz="1600" dirty="0" err="1">
                <a:latin typeface="Arial" panose="020B0604020202020204" pitchFamily="34" charset="0"/>
                <a:ea typeface="Calibri" panose="020F0502020204030204" pitchFamily="34" charset="0"/>
                <a:cs typeface="Arial" panose="020B0604020202020204" pitchFamily="34" charset="0"/>
              </a:rPr>
              <a:t>Gilst</a:t>
            </a:r>
            <a:r>
              <a:rPr lang="en-GB" sz="1600" dirty="0">
                <a:latin typeface="Arial" panose="020B0604020202020204" pitchFamily="34" charset="0"/>
                <a:ea typeface="Calibri" panose="020F0502020204030204" pitchFamily="34" charset="0"/>
                <a:cs typeface="Arial" panose="020B0604020202020204" pitchFamily="34" charset="0"/>
              </a:rPr>
              <a:t> (2020)</a:t>
            </a:r>
          </a:p>
        </p:txBody>
      </p:sp>
      <p:sp>
        <p:nvSpPr>
          <p:cNvPr id="8" name="Rectangle 7">
            <a:extLst>
              <a:ext uri="{FF2B5EF4-FFF2-40B4-BE49-F238E27FC236}">
                <a16:creationId xmlns:a16="http://schemas.microsoft.com/office/drawing/2014/main" id="{4F6E10F1-899E-4435-91F8-4374F7D42E13}"/>
              </a:ext>
            </a:extLst>
          </p:cNvPr>
          <p:cNvSpPr/>
          <p:nvPr/>
        </p:nvSpPr>
        <p:spPr>
          <a:xfrm>
            <a:off x="1035789" y="6200487"/>
            <a:ext cx="6926063" cy="584775"/>
          </a:xfrm>
          <a:prstGeom prst="rect">
            <a:avLst/>
          </a:prstGeom>
        </p:spPr>
        <p:txBody>
          <a:bodyPr wrap="none">
            <a:spAutoFit/>
          </a:bodyPr>
          <a:lstStyle/>
          <a:p>
            <a:r>
              <a:rPr lang="en-GB" sz="1600" dirty="0">
                <a:latin typeface="Arial" panose="020B0604020202020204" pitchFamily="34" charset="0"/>
                <a:ea typeface="Calibri" panose="020F0502020204030204" pitchFamily="34" charset="0"/>
                <a:cs typeface="Arial" panose="020B0604020202020204" pitchFamily="34" charset="0"/>
              </a:rPr>
              <a:t>Source of information for variations in the contract: Pinsent Masons (2011)</a:t>
            </a:r>
          </a:p>
          <a:p>
            <a:r>
              <a:rPr lang="en-GB" sz="1600" dirty="0">
                <a:latin typeface="Arial" panose="020B0604020202020204" pitchFamily="34" charset="0"/>
                <a:ea typeface="Calibri" panose="020F050202020403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9222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F6AB6D6-9C31-4651-AE53-F2236D86C0DC}"/>
              </a:ext>
            </a:extLst>
          </p:cNvPr>
          <p:cNvSpPr txBox="1">
            <a:spLocks/>
          </p:cNvSpPr>
          <p:nvPr/>
        </p:nvSpPr>
        <p:spPr>
          <a:xfrm>
            <a:off x="1524000" y="3071018"/>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dirty="0">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3D50A196-14B4-42AC-8C14-08B1D866D261}"/>
              </a:ext>
            </a:extLst>
          </p:cNvPr>
          <p:cNvSpPr txBox="1">
            <a:spLocks/>
          </p:cNvSpPr>
          <p:nvPr/>
        </p:nvSpPr>
        <p:spPr>
          <a:xfrm>
            <a:off x="1676400" y="3223418"/>
            <a:ext cx="9144000" cy="715963"/>
          </a:xfrm>
          <a:prstGeom prst="rect">
            <a:avLst/>
          </a:prstGeom>
          <a:solidFill>
            <a:schemeClr val="bg1"/>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i="1" u="sng" dirty="0">
                <a:latin typeface="Arial" panose="020B0604020202020204" pitchFamily="34" charset="0"/>
                <a:cs typeface="Arial" panose="020B0604020202020204" pitchFamily="34" charset="0"/>
              </a:rPr>
              <a:t>Morrell v Stewart</a:t>
            </a:r>
            <a:r>
              <a:rPr lang="en-GB" dirty="0">
                <a:latin typeface="Arial" panose="020B0604020202020204" pitchFamily="34" charset="0"/>
                <a:cs typeface="Arial" panose="020B0604020202020204" pitchFamily="34" charset="0"/>
              </a:rPr>
              <a:t> [2015] EWHC 962 (Ch)</a:t>
            </a:r>
          </a:p>
        </p:txBody>
      </p:sp>
      <p:sp>
        <p:nvSpPr>
          <p:cNvPr id="8" name="Title 1">
            <a:extLst>
              <a:ext uri="{FF2B5EF4-FFF2-40B4-BE49-F238E27FC236}">
                <a16:creationId xmlns:a16="http://schemas.microsoft.com/office/drawing/2014/main" id="{CEC70D77-DB9A-4EEE-91AD-CC5044FA8E77}"/>
              </a:ext>
            </a:extLst>
          </p:cNvPr>
          <p:cNvSpPr txBox="1">
            <a:spLocks/>
          </p:cNvSpPr>
          <p:nvPr/>
        </p:nvSpPr>
        <p:spPr>
          <a:xfrm>
            <a:off x="1828800" y="5185163"/>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dirty="0">
                <a:latin typeface="Arial" panose="020B0604020202020204" pitchFamily="34" charset="0"/>
                <a:cs typeface="Arial" panose="020B0604020202020204" pitchFamily="34" charset="0"/>
              </a:rPr>
              <a:t>Source of information: Innes (2018)</a:t>
            </a:r>
          </a:p>
        </p:txBody>
      </p:sp>
    </p:spTree>
    <p:extLst>
      <p:ext uri="{BB962C8B-B14F-4D97-AF65-F5344CB8AC3E}">
        <p14:creationId xmlns:p14="http://schemas.microsoft.com/office/powerpoint/2010/main" val="2364613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B5EDA49-1BA3-42B6-87EE-4CAC57E1C4B0}"/>
              </a:ext>
            </a:extLst>
          </p:cNvPr>
          <p:cNvSpPr txBox="1">
            <a:spLocks/>
          </p:cNvSpPr>
          <p:nvPr/>
        </p:nvSpPr>
        <p:spPr>
          <a:xfrm>
            <a:off x="1524000" y="3071018"/>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9101300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49198E3-4520-4A6B-95A4-133D940B3C8C}"/>
              </a:ext>
            </a:extLst>
          </p:cNvPr>
          <p:cNvSpPr txBox="1">
            <a:spLocks/>
          </p:cNvSpPr>
          <p:nvPr/>
        </p:nvSpPr>
        <p:spPr>
          <a:xfrm>
            <a:off x="1524000" y="3071018"/>
            <a:ext cx="9144000" cy="715963"/>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panose="020B0604020202020204" pitchFamily="34" charset="0"/>
                <a:cs typeface="Arial" panose="020B0604020202020204" pitchFamily="34" charset="0"/>
              </a:rPr>
              <a:t>Can we please take any questions?</a:t>
            </a:r>
          </a:p>
        </p:txBody>
      </p:sp>
    </p:spTree>
    <p:extLst>
      <p:ext uri="{BB962C8B-B14F-4D97-AF65-F5344CB8AC3E}">
        <p14:creationId xmlns:p14="http://schemas.microsoft.com/office/powerpoint/2010/main" val="1477646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FA380-5FBF-4A8B-BA95-4C9788D9A16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 Rhydian </a:t>
            </a:r>
          </a:p>
        </p:txBody>
      </p:sp>
      <p:sp>
        <p:nvSpPr>
          <p:cNvPr id="3" name="Content Placeholder 2">
            <a:extLst>
              <a:ext uri="{FF2B5EF4-FFF2-40B4-BE49-F238E27FC236}">
                <a16:creationId xmlns:a16="http://schemas.microsoft.com/office/drawing/2014/main" id="{BDFDA19A-2233-48A2-8003-CE335F40C227}"/>
              </a:ext>
            </a:extLst>
          </p:cNvPr>
          <p:cNvSpPr>
            <a:spLocks noGrp="1"/>
          </p:cNvSpPr>
          <p:nvPr>
            <p:ph idx="1"/>
          </p:nvPr>
        </p:nvSpPr>
        <p:spPr/>
        <p:txBody>
          <a:bodyPr>
            <a:normAutofit fontScale="32500" lnSpcReduction="20000"/>
          </a:bodyPr>
          <a:lstStyle/>
          <a:p>
            <a:pPr lvl="0"/>
            <a:r>
              <a:rPr lang="fr-FR" sz="4400" b="1" dirty="0">
                <a:latin typeface="Arial" panose="020B0604020202020204" pitchFamily="34" charset="0"/>
                <a:cs typeface="Arial" panose="020B0604020202020204" pitchFamily="34" charset="0"/>
              </a:rPr>
              <a:t>Figure 1</a:t>
            </a:r>
            <a:r>
              <a:rPr lang="fr-FR" sz="4400" dirty="0">
                <a:latin typeface="Arial" panose="020B0604020202020204" pitchFamily="34" charset="0"/>
                <a:cs typeface="Arial" panose="020B0604020202020204" pitchFamily="34" charset="0"/>
              </a:rPr>
              <a:t> - A </a:t>
            </a:r>
            <a:r>
              <a:rPr lang="fr-FR" sz="4400" dirty="0" err="1">
                <a:latin typeface="Arial" panose="020B0604020202020204" pitchFamily="34" charset="0"/>
                <a:cs typeface="Arial" panose="020B0604020202020204" pitchFamily="34" charset="0"/>
              </a:rPr>
              <a:t>picture</a:t>
            </a:r>
            <a:r>
              <a:rPr lang="fr-FR" sz="4400" dirty="0">
                <a:latin typeface="Arial" panose="020B0604020202020204" pitchFamily="34" charset="0"/>
                <a:cs typeface="Arial" panose="020B0604020202020204" pitchFamily="34" charset="0"/>
              </a:rPr>
              <a:t> of </a:t>
            </a:r>
            <a:r>
              <a:rPr lang="fr-FR" sz="4400" dirty="0" err="1">
                <a:latin typeface="Arial" panose="020B0604020202020204" pitchFamily="34" charset="0"/>
                <a:cs typeface="Arial" panose="020B0604020202020204" pitchFamily="34" charset="0"/>
              </a:rPr>
              <a:t>Japanese</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knotweed</a:t>
            </a:r>
            <a:r>
              <a:rPr lang="fr-FR" sz="4400" dirty="0">
                <a:latin typeface="Arial" panose="020B0604020202020204" pitchFamily="34" charset="0"/>
                <a:cs typeface="Arial" panose="020B0604020202020204" pitchFamily="34" charset="0"/>
              </a:rPr>
              <a:t>. [Online]. [</a:t>
            </a:r>
            <a:r>
              <a:rPr lang="fr-FR" sz="4400" dirty="0" err="1">
                <a:latin typeface="Arial" panose="020B0604020202020204" pitchFamily="34" charset="0"/>
                <a:cs typeface="Arial" panose="020B0604020202020204" pitchFamily="34" charset="0"/>
              </a:rPr>
              <a:t>Accessed</a:t>
            </a:r>
            <a:r>
              <a:rPr lang="fr-FR" sz="4400" dirty="0">
                <a:latin typeface="Arial" panose="020B0604020202020204" pitchFamily="34" charset="0"/>
                <a:cs typeface="Arial" panose="020B0604020202020204" pitchFamily="34" charset="0"/>
              </a:rPr>
              <a:t> 16 May 2020]. </a:t>
            </a:r>
            <a:r>
              <a:rPr lang="fr-FR" sz="4400" dirty="0" err="1">
                <a:latin typeface="Arial" panose="020B0604020202020204" pitchFamily="34" charset="0"/>
                <a:cs typeface="Arial" panose="020B0604020202020204" pitchFamily="34" charset="0"/>
              </a:rPr>
              <a:t>Available</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from</a:t>
            </a:r>
            <a:r>
              <a:rPr lang="fr-FR" sz="4400" dirty="0">
                <a:latin typeface="Arial" panose="020B0604020202020204" pitchFamily="34" charset="0"/>
                <a:cs typeface="Arial" panose="020B0604020202020204" pitchFamily="34" charset="0"/>
              </a:rPr>
              <a:t> :</a:t>
            </a:r>
          </a:p>
          <a:p>
            <a:pPr marL="0" lvl="0" indent="0">
              <a:buNone/>
            </a:pPr>
            <a:r>
              <a:rPr lang="fr-FR" sz="4400" dirty="0">
                <a:latin typeface="Arial" panose="020B0604020202020204" pitchFamily="34" charset="0"/>
                <a:cs typeface="Arial" panose="020B0604020202020204" pitchFamily="34" charset="0"/>
              </a:rPr>
              <a:t>     </a:t>
            </a:r>
            <a:r>
              <a:rPr lang="en-GB" sz="4400" u="sng" dirty="0">
                <a:latin typeface="Arial" panose="020B0604020202020204" pitchFamily="34" charset="0"/>
                <a:cs typeface="Arial" panose="020B0604020202020204" pitchFamily="34" charset="0"/>
                <a:hlinkClick r:id="rId2"/>
              </a:rPr>
              <a:t>http://franklincountymgs.blogspot.com/2013/06/japanese-knotweed-invasive-weed.html</a:t>
            </a:r>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pPr lvl="0"/>
            <a:r>
              <a:rPr lang="fr-FR" sz="4400" b="1" dirty="0">
                <a:latin typeface="Arial" panose="020B0604020202020204" pitchFamily="34" charset="0"/>
                <a:cs typeface="Arial" panose="020B0604020202020204" pitchFamily="34" charset="0"/>
              </a:rPr>
              <a:t>Figure 2</a:t>
            </a:r>
            <a:r>
              <a:rPr lang="fr-FR" sz="4400" dirty="0">
                <a:latin typeface="Arial" panose="020B0604020202020204" pitchFamily="34" charset="0"/>
                <a:cs typeface="Arial" panose="020B0604020202020204" pitchFamily="34" charset="0"/>
              </a:rPr>
              <a:t> - A </a:t>
            </a:r>
            <a:r>
              <a:rPr lang="fr-FR" sz="4400" dirty="0" err="1">
                <a:latin typeface="Arial" panose="020B0604020202020204" pitchFamily="34" charset="0"/>
                <a:cs typeface="Arial" panose="020B0604020202020204" pitchFamily="34" charset="0"/>
              </a:rPr>
              <a:t>picture</a:t>
            </a:r>
            <a:r>
              <a:rPr lang="fr-FR" sz="4400" dirty="0">
                <a:latin typeface="Arial" panose="020B0604020202020204" pitchFamily="34" charset="0"/>
                <a:cs typeface="Arial" panose="020B0604020202020204" pitchFamily="34" charset="0"/>
              </a:rPr>
              <a:t> of </a:t>
            </a:r>
            <a:r>
              <a:rPr lang="fr-FR" sz="4400" dirty="0" err="1">
                <a:latin typeface="Arial" panose="020B0604020202020204" pitchFamily="34" charset="0"/>
                <a:cs typeface="Arial" panose="020B0604020202020204" pitchFamily="34" charset="0"/>
              </a:rPr>
              <a:t>Japanese</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knotweed</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growing</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through</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pathway</a:t>
            </a:r>
            <a:r>
              <a:rPr lang="fr-FR" sz="4400" dirty="0">
                <a:latin typeface="Arial" panose="020B0604020202020204" pitchFamily="34" charset="0"/>
                <a:cs typeface="Arial" panose="020B0604020202020204" pitchFamily="34" charset="0"/>
              </a:rPr>
              <a:t>. [Online]. [</a:t>
            </a:r>
            <a:r>
              <a:rPr lang="fr-FR" sz="4400" dirty="0" err="1">
                <a:latin typeface="Arial" panose="020B0604020202020204" pitchFamily="34" charset="0"/>
                <a:cs typeface="Arial" panose="020B0604020202020204" pitchFamily="34" charset="0"/>
              </a:rPr>
              <a:t>Accessed</a:t>
            </a:r>
            <a:r>
              <a:rPr lang="fr-FR" sz="4400" dirty="0">
                <a:latin typeface="Arial" panose="020B0604020202020204" pitchFamily="34" charset="0"/>
                <a:cs typeface="Arial" panose="020B0604020202020204" pitchFamily="34" charset="0"/>
              </a:rPr>
              <a:t> 16 May 2020].</a:t>
            </a:r>
          </a:p>
          <a:p>
            <a:pPr marL="0" lvl="0" indent="0">
              <a:buNone/>
            </a:pP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Available</a:t>
            </a:r>
            <a:r>
              <a:rPr lang="fr-FR" sz="4400" dirty="0">
                <a:latin typeface="Arial" panose="020B0604020202020204" pitchFamily="34" charset="0"/>
                <a:cs typeface="Arial" panose="020B0604020202020204" pitchFamily="34" charset="0"/>
              </a:rPr>
              <a:t> </a:t>
            </a:r>
            <a:r>
              <a:rPr lang="fr-FR" sz="4400" dirty="0" err="1">
                <a:latin typeface="Arial" panose="020B0604020202020204" pitchFamily="34" charset="0"/>
                <a:cs typeface="Arial" panose="020B0604020202020204" pitchFamily="34" charset="0"/>
              </a:rPr>
              <a:t>from</a:t>
            </a:r>
            <a:r>
              <a:rPr lang="fr-FR" sz="4400" dirty="0">
                <a:latin typeface="Arial" panose="020B0604020202020204" pitchFamily="34" charset="0"/>
                <a:cs typeface="Arial" panose="020B0604020202020204" pitchFamily="34" charset="0"/>
              </a:rPr>
              <a:t> : </a:t>
            </a:r>
            <a:r>
              <a:rPr lang="en-GB" sz="4400" u="sng" dirty="0">
                <a:latin typeface="Arial" panose="020B0604020202020204" pitchFamily="34" charset="0"/>
                <a:cs typeface="Arial" panose="020B0604020202020204" pitchFamily="34" charset="0"/>
                <a:hlinkClick r:id="rId3"/>
              </a:rPr>
              <a:t>https://www.tmcp.org.uk/news-hub/japanese-knotweed-tying-yourself-in-a-knot</a:t>
            </a:r>
            <a:endParaRPr lang="en-GB" sz="4400" dirty="0">
              <a:latin typeface="Arial" panose="020B0604020202020204" pitchFamily="34" charset="0"/>
              <a:cs typeface="Arial" panose="020B0604020202020204" pitchFamily="34" charset="0"/>
            </a:endParaRPr>
          </a:p>
          <a:p>
            <a:endParaRPr lang="en-GB" sz="4400" dirty="0">
              <a:latin typeface="Arial" panose="020B0604020202020204" pitchFamily="34" charset="0"/>
              <a:cs typeface="Arial" panose="020B0604020202020204" pitchFamily="34" charset="0"/>
            </a:endParaRPr>
          </a:p>
          <a:p>
            <a:pPr>
              <a:lnSpc>
                <a:spcPct val="120000"/>
              </a:lnSpc>
            </a:pPr>
            <a:r>
              <a:rPr lang="en-GB" sz="4400" i="1" u="sng" dirty="0">
                <a:latin typeface="Arial" panose="020B0604020202020204" pitchFamily="34" charset="0"/>
                <a:cs typeface="Arial" panose="020B0604020202020204" pitchFamily="34" charset="0"/>
              </a:rPr>
              <a:t>Morrell v Stewart</a:t>
            </a:r>
            <a:r>
              <a:rPr lang="en-GB" sz="4400" dirty="0">
                <a:latin typeface="Arial" panose="020B0604020202020204" pitchFamily="34" charset="0"/>
                <a:cs typeface="Arial" panose="020B0604020202020204" pitchFamily="34" charset="0"/>
              </a:rPr>
              <a:t> [2015] EWHC 962 (Ch). </a:t>
            </a:r>
            <a:r>
              <a:rPr lang="en-GB" sz="4400" b="1" dirty="0">
                <a:latin typeface="Arial" panose="020B0604020202020204" pitchFamily="34" charset="0"/>
                <a:cs typeface="Arial" panose="020B0604020202020204" pitchFamily="34" charset="0"/>
              </a:rPr>
              <a:t>Innes, S. (2018) </a:t>
            </a:r>
            <a:r>
              <a:rPr lang="en-GB" sz="4400" dirty="0">
                <a:latin typeface="Arial" panose="020B0604020202020204" pitchFamily="34" charset="0"/>
                <a:cs typeface="Arial" panose="020B0604020202020204" pitchFamily="34" charset="0"/>
              </a:rPr>
              <a:t>–</a:t>
            </a:r>
            <a:r>
              <a:rPr lang="en-GB" sz="4400" b="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Japanese Knotweed: legal claims: nuisance, negligence and misrepresentation. Very Civil Barrister.</a:t>
            </a:r>
          </a:p>
          <a:p>
            <a:pPr>
              <a:lnSpc>
                <a:spcPct val="120000"/>
              </a:lnSpc>
            </a:pPr>
            <a:r>
              <a:rPr lang="en-GB" sz="4400" b="1" dirty="0">
                <a:latin typeface="Arial" panose="020B0604020202020204" pitchFamily="34" charset="0"/>
                <a:cs typeface="Arial" panose="020B0604020202020204" pitchFamily="34" charset="0"/>
              </a:rPr>
              <a:t>Pinsent Masons (2011) </a:t>
            </a:r>
            <a:r>
              <a:rPr lang="en-GB" sz="4400" dirty="0">
                <a:latin typeface="Arial" panose="020B0604020202020204" pitchFamily="34" charset="0"/>
                <a:cs typeface="Arial" panose="020B0604020202020204" pitchFamily="34" charset="0"/>
              </a:rPr>
              <a:t>– Variations to contracts and changes in the law. Pinsent Masons.</a:t>
            </a:r>
          </a:p>
          <a:p>
            <a:endParaRPr lang="en-GB" sz="4400" dirty="0">
              <a:latin typeface="Arial" panose="020B0604020202020204" pitchFamily="34" charset="0"/>
              <a:cs typeface="Arial" panose="020B0604020202020204" pitchFamily="34" charset="0"/>
            </a:endParaRPr>
          </a:p>
          <a:p>
            <a:pPr lvl="0"/>
            <a:r>
              <a:rPr lang="en-GB" sz="4400" b="1" dirty="0">
                <a:latin typeface="Arial" panose="020B0604020202020204" pitchFamily="34" charset="0"/>
                <a:cs typeface="Arial" panose="020B0604020202020204" pitchFamily="34" charset="0"/>
              </a:rPr>
              <a:t>The Royal Horticultural Society (2020) </a:t>
            </a:r>
            <a:r>
              <a:rPr lang="en-GB" sz="4400" dirty="0">
                <a:latin typeface="Arial" panose="020B0604020202020204" pitchFamily="34" charset="0"/>
                <a:cs typeface="Arial" panose="020B0604020202020204" pitchFamily="34" charset="0"/>
              </a:rPr>
              <a:t>– Japanese Knotweed. RHS.</a:t>
            </a:r>
          </a:p>
          <a:p>
            <a:endParaRPr lang="en-GB" sz="4400" dirty="0">
              <a:latin typeface="Arial" panose="020B0604020202020204" pitchFamily="34" charset="0"/>
              <a:cs typeface="Arial" panose="020B0604020202020204" pitchFamily="34" charset="0"/>
            </a:endParaRPr>
          </a:p>
          <a:p>
            <a:pPr lvl="0"/>
            <a:r>
              <a:rPr lang="en-GB" sz="4400" b="1" dirty="0">
                <a:latin typeface="Arial" panose="020B0604020202020204" pitchFamily="34" charset="0"/>
                <a:cs typeface="Arial" panose="020B0604020202020204" pitchFamily="34" charset="0"/>
              </a:rPr>
              <a:t>Van </a:t>
            </a:r>
            <a:r>
              <a:rPr lang="en-GB" sz="4400" b="1" dirty="0" err="1">
                <a:latin typeface="Arial" panose="020B0604020202020204" pitchFamily="34" charset="0"/>
                <a:cs typeface="Arial" panose="020B0604020202020204" pitchFamily="34" charset="0"/>
              </a:rPr>
              <a:t>Gilst</a:t>
            </a:r>
            <a:r>
              <a:rPr lang="en-GB" sz="4400" b="1" dirty="0">
                <a:latin typeface="Arial" panose="020B0604020202020204" pitchFamily="34" charset="0"/>
                <a:cs typeface="Arial" panose="020B0604020202020204" pitchFamily="34" charset="0"/>
              </a:rPr>
              <a:t>, M. (2020)</a:t>
            </a:r>
            <a:r>
              <a:rPr lang="en-GB" sz="4400" dirty="0">
                <a:latin typeface="Arial" panose="020B0604020202020204" pitchFamily="34" charset="0"/>
                <a:cs typeface="Arial" panose="020B0604020202020204" pitchFamily="34" charset="0"/>
              </a:rPr>
              <a:t> – Knotweed Clerk of Works on London Construction Sites. London Japanese knotweed.</a:t>
            </a:r>
          </a:p>
          <a:p>
            <a:endParaRPr lang="en-GB" sz="4400" dirty="0">
              <a:latin typeface="Arial" panose="020B0604020202020204" pitchFamily="34" charset="0"/>
              <a:cs typeface="Arial" panose="020B0604020202020204" pitchFamily="34" charset="0"/>
            </a:endParaRPr>
          </a:p>
          <a:p>
            <a:pPr lvl="0"/>
            <a:r>
              <a:rPr lang="en-GB" sz="4400" b="1" dirty="0">
                <a:latin typeface="Arial" panose="020B0604020202020204" pitchFamily="34" charset="0"/>
                <a:cs typeface="Arial" panose="020B0604020202020204" pitchFamily="34" charset="0"/>
              </a:rPr>
              <a:t>Wise knotweed solutions (2020)</a:t>
            </a:r>
            <a:r>
              <a:rPr lang="en-GB" sz="4400" dirty="0">
                <a:latin typeface="Arial" panose="020B0604020202020204" pitchFamily="34" charset="0"/>
                <a:cs typeface="Arial" panose="020B0604020202020204" pitchFamily="34" charset="0"/>
              </a:rPr>
              <a:t> – Japanese Knotweed legislation in urban areas. </a:t>
            </a:r>
            <a:r>
              <a:rPr lang="en-GB" sz="4400" dirty="0" err="1">
                <a:latin typeface="Arial" panose="020B0604020202020204" pitchFamily="34" charset="0"/>
                <a:cs typeface="Arial" panose="020B0604020202020204" pitchFamily="34" charset="0"/>
              </a:rPr>
              <a:t>Wiseknotweed</a:t>
            </a:r>
            <a:r>
              <a:rPr lang="en-GB" sz="440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680668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8A5A2-5F7B-47BF-AD51-322670C6525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 Anita</a:t>
            </a:r>
          </a:p>
        </p:txBody>
      </p:sp>
      <p:sp>
        <p:nvSpPr>
          <p:cNvPr id="17" name="Content Placeholder 16">
            <a:extLst>
              <a:ext uri="{FF2B5EF4-FFF2-40B4-BE49-F238E27FC236}">
                <a16:creationId xmlns:a16="http://schemas.microsoft.com/office/drawing/2014/main" id="{1553C1AA-0E9C-47A1-9181-F6FD02D35532}"/>
              </a:ext>
            </a:extLst>
          </p:cNvPr>
          <p:cNvSpPr>
            <a:spLocks noGrp="1"/>
          </p:cNvSpPr>
          <p:nvPr>
            <p:ph idx="1"/>
          </p:nvPr>
        </p:nvSpPr>
        <p:spPr>
          <a:xfrm>
            <a:off x="1143000" y="1897593"/>
            <a:ext cx="10515600" cy="4351338"/>
          </a:xfrm>
        </p:spPr>
        <p:txBody>
          <a:bodyPr>
            <a:normAutofit fontScale="25000" lnSpcReduction="20000"/>
          </a:bodyPr>
          <a:lstStyle/>
          <a:p>
            <a:pPr marL="0" indent="0" eaLnBrk="0" fontAlgn="base" hangingPunct="0">
              <a:lnSpc>
                <a:spcPct val="100000"/>
              </a:lnSpc>
              <a:spcBef>
                <a:spcPct val="0"/>
              </a:spcBef>
              <a:spcAft>
                <a:spcPct val="0"/>
              </a:spcAft>
              <a:buNone/>
            </a:pPr>
            <a:r>
              <a:rPr lang="en-GB" altLang="en-US" sz="40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References for History of Japanese Knotweed</a:t>
            </a: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a:t>
            </a:r>
            <a:r>
              <a:rPr lang="en-GB" altLang="en-US" sz="4000" dirty="0">
                <a:solidFill>
                  <a:srgbClr val="0563C1"/>
                </a:solidFill>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ttps://environetuk.com/blog/Who-is-Philipp-von-Siebold</a:t>
            </a: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hlinkClick r:id="rId3"/>
              </a:rPr>
              <a:t>https://environetuk.com/blog/A-brief-history-of-Japanese-knotweed</a:t>
            </a: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hlinkClick r:id="rId4"/>
              </a:rPr>
              <a:t>https://www.wwcs-group.co.uk/how-did-japanese-knotweed-take-over-britain.html</a:t>
            </a: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hlinkClick r:id="rId5"/>
              </a:rPr>
              <a:t>https://www.sciencedirect.com/science/article/abs/pii/S1049964409000371</a:t>
            </a:r>
            <a:endParaRPr lang="en-GB" altLang="en-US" sz="4000" dirty="0">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0000"/>
              </a:lnSpc>
              <a:spcBef>
                <a:spcPct val="0"/>
              </a:spcBef>
              <a:spcAft>
                <a:spcPct val="0"/>
              </a:spcAft>
            </a:pPr>
            <a:r>
              <a:rPr lang="en-GB" sz="4000" dirty="0">
                <a:latin typeface="Arial" panose="020B0604020202020204" pitchFamily="34" charset="0"/>
                <a:cs typeface="Arial" panose="020B0604020202020204" pitchFamily="34" charset="0"/>
              </a:rPr>
              <a:t>Bailey, John &amp; Conolly, Ann, 1996, ‘A Prize-Winners to Pariahs – a History of Japanese Knotweed in the British Isles’</a:t>
            </a:r>
          </a:p>
          <a:p>
            <a:pPr eaLnBrk="0" fontAlgn="base" hangingPunct="0">
              <a:lnSpc>
                <a:spcPct val="100000"/>
              </a:lnSpc>
              <a:spcBef>
                <a:spcPct val="0"/>
              </a:spcBef>
              <a:spcAft>
                <a:spcPct val="0"/>
              </a:spcAft>
            </a:pPr>
            <a:r>
              <a:rPr lang="en-GB" sz="4000" dirty="0">
                <a:latin typeface="Arial" panose="020B0604020202020204" pitchFamily="34" charset="0"/>
                <a:cs typeface="Arial" panose="020B0604020202020204" pitchFamily="34" charset="0"/>
              </a:rPr>
              <a:t>House of Commons, 2019, ‘Japanese knotweed and the built environment’</a:t>
            </a:r>
            <a:endParaRPr lang="en-GB" altLang="en-US" sz="4000" dirty="0">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rPr>
              <a:t>Image 1 reference - </a:t>
            </a:r>
            <a:r>
              <a:rPr lang="en-GB" altLang="en-US" sz="4000" dirty="0">
                <a:latin typeface="Arial" panose="020B0604020202020204" pitchFamily="34" charset="0"/>
                <a:ea typeface="Calibri" panose="020F0502020204030204" pitchFamily="34" charset="0"/>
                <a:cs typeface="Arial" panose="020B0604020202020204" pitchFamily="34" charset="0"/>
                <a:hlinkClick r:id="rId6"/>
              </a:rPr>
              <a:t>https://www.sieboldhuis.org/en/about/siebold</a:t>
            </a: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rPr>
              <a:t>Image 2 reference - </a:t>
            </a:r>
            <a:r>
              <a:rPr lang="en-GB" altLang="en-US" sz="4000" dirty="0">
                <a:latin typeface="Arial" panose="020B0604020202020204" pitchFamily="34" charset="0"/>
                <a:ea typeface="Calibri" panose="020F0502020204030204" pitchFamily="34" charset="0"/>
                <a:cs typeface="Arial" panose="020B0604020202020204" pitchFamily="34" charset="0"/>
                <a:hlinkClick r:id="rId7"/>
              </a:rPr>
              <a:t>https://www.planetnatural.com/pest-problem-solver/tree-pests/psyllid-control/</a:t>
            </a:r>
            <a:endParaRPr lang="en-GB" altLang="en-US" sz="4000" dirty="0">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0000"/>
              </a:lnSpc>
              <a:spcBef>
                <a:spcPct val="0"/>
              </a:spcBef>
              <a:spcAft>
                <a:spcPct val="0"/>
              </a:spcAft>
            </a:pPr>
            <a:endParaRPr lang="en-GB" altLang="en-US" sz="40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en-GB" altLang="en-US" sz="4000" dirty="0">
                <a:latin typeface="Arial" panose="020B0604020202020204" pitchFamily="34" charset="0"/>
                <a:cs typeface="Arial" panose="020B0604020202020204" pitchFamily="34" charset="0"/>
              </a:rPr>
              <a:t>References for Problem of Japanese Knotweed in the Natural Environment</a:t>
            </a:r>
          </a:p>
          <a:p>
            <a:pPr eaLnBrk="0" fontAlgn="base" hangingPunct="0">
              <a:lnSpc>
                <a:spcPct val="100000"/>
              </a:lnSpc>
              <a:spcBef>
                <a:spcPct val="0"/>
              </a:spcBef>
              <a:spcAft>
                <a:spcPct val="0"/>
              </a:spcAft>
            </a:pPr>
            <a:r>
              <a:rPr lang="en-GB" sz="4000" dirty="0">
                <a:latin typeface="Arial" panose="020B0604020202020204" pitchFamily="34" charset="0"/>
                <a:cs typeface="Arial" panose="020B0604020202020204" pitchFamily="34" charset="0"/>
                <a:hlinkClick r:id="rId8" tooltip="Original URL: https://www.woodlandtrust.org.uk/trees-woods-and-wildlife/tree-pests-and-diseases/key-tree-pests-and-diseases/phytophthora-ramorum/. Click or tap if you trust this link."/>
              </a:rPr>
              <a:t>https://www.woodlandtrust.org.uk/trees-woods-and-wildlife/tree-pests-and-diseases/key-tree-pests-and-diseases/phytophthora-ramorum/</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hlinkClick r:id="rId9" tooltip="Original URL: https://www.phlorum.com/blog/2014/03/17/21-japanese-knotweed-facts-team-professional-ecological-consultants/. Click or tap if you trust this link."/>
              </a:rPr>
              <a:t>https://www.phlorum.com/blog/2014/03/17/21-japanese-knotweed-facts-team-professional-ecological-consultants/</a:t>
            </a:r>
            <a:endParaRPr lang="en-GB" sz="40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cs typeface="Arial" panose="020B0604020202020204" pitchFamily="34" charset="0"/>
              </a:rPr>
              <a:t>Image 3 reference - </a:t>
            </a:r>
            <a:r>
              <a:rPr lang="en-GB" altLang="en-US" sz="4000" dirty="0">
                <a:latin typeface="Arial" panose="020B0604020202020204" pitchFamily="34" charset="0"/>
                <a:cs typeface="Arial" panose="020B0604020202020204" pitchFamily="34" charset="0"/>
                <a:hlinkClick r:id="rId10"/>
              </a:rPr>
              <a:t>https://www.storm-geomatics.com/news-reader/japanese-knotweed.html</a:t>
            </a:r>
            <a:endParaRPr lang="en-GB" altLang="en-US" sz="40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r>
              <a:rPr lang="en-GB" altLang="en-US" sz="4000" dirty="0">
                <a:latin typeface="Arial" panose="020B0604020202020204" pitchFamily="34" charset="0"/>
                <a:ea typeface="Calibri" panose="020F0502020204030204" pitchFamily="34" charset="0"/>
                <a:cs typeface="Arial" panose="020B0604020202020204" pitchFamily="34" charset="0"/>
              </a:rPr>
              <a:t>Image 4 reference - </a:t>
            </a:r>
            <a:r>
              <a:rPr lang="en-GB" altLang="en-US" sz="4000" dirty="0">
                <a:latin typeface="Arial" panose="020B0604020202020204" pitchFamily="34" charset="0"/>
                <a:ea typeface="Calibri" panose="020F0502020204030204" pitchFamily="34" charset="0"/>
                <a:cs typeface="Arial" panose="020B0604020202020204" pitchFamily="34" charset="0"/>
                <a:hlinkClick r:id="rId11"/>
              </a:rPr>
              <a:t>https://www.knotweedhelp.com/japanese-knotweed-law-legal-advice-guidelines/</a:t>
            </a:r>
            <a:endParaRPr lang="en-GB" altLang="en-US" sz="4000" dirty="0">
              <a:latin typeface="Arial" panose="020B0604020202020204" pitchFamily="34" charset="0"/>
              <a:ea typeface="Calibri" panose="020F0502020204030204" pitchFamily="34" charset="0"/>
              <a:cs typeface="Arial" panose="020B0604020202020204" pitchFamily="34" charset="0"/>
            </a:endParaRPr>
          </a:p>
          <a:p>
            <a:pPr eaLnBrk="0" fontAlgn="base" hangingPunct="0">
              <a:lnSpc>
                <a:spcPct val="100000"/>
              </a:lnSpc>
              <a:spcBef>
                <a:spcPct val="0"/>
              </a:spcBef>
              <a:spcAft>
                <a:spcPct val="0"/>
              </a:spcAft>
            </a:pPr>
            <a:endParaRPr lang="en-GB" altLang="en-US" sz="4000" dirty="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r>
              <a:rPr lang="en-GB" altLang="en-US" sz="4000" dirty="0">
                <a:latin typeface="Arial" panose="020B0604020202020204" pitchFamily="34" charset="0"/>
                <a:cs typeface="Arial" panose="020B0604020202020204" pitchFamily="34" charset="0"/>
              </a:rPr>
              <a:t>References of Japanese Knotweed in the Built Environment </a:t>
            </a:r>
          </a:p>
          <a:p>
            <a:r>
              <a:rPr lang="en-GB" sz="4000" u="sng" dirty="0">
                <a:latin typeface="Arial" panose="020B0604020202020204" pitchFamily="34" charset="0"/>
                <a:cs typeface="Arial" panose="020B0604020202020204" pitchFamily="34" charset="0"/>
                <a:hlinkClick r:id="rId12"/>
              </a:rPr>
              <a:t>https://www.jksl.com/how-does-japanese-knotweed-harm-species/</a:t>
            </a:r>
            <a:endParaRPr lang="en-GB" sz="4000" dirty="0">
              <a:latin typeface="Arial" panose="020B0604020202020204" pitchFamily="34" charset="0"/>
              <a:cs typeface="Arial" panose="020B0604020202020204" pitchFamily="34" charset="0"/>
            </a:endParaRPr>
          </a:p>
          <a:p>
            <a:r>
              <a:rPr lang="en-GB" sz="4000" u="sng" dirty="0">
                <a:latin typeface="Arial" panose="020B0604020202020204" pitchFamily="34" charset="0"/>
                <a:cs typeface="Arial" panose="020B0604020202020204" pitchFamily="34" charset="0"/>
                <a:hlinkClick r:id="rId13"/>
              </a:rPr>
              <a:t>https://www.property-care.org/homeowners/invasive-weed-control/japanese-knotweed/</a:t>
            </a:r>
            <a:endParaRPr lang="en-GB" sz="4000" dirty="0">
              <a:latin typeface="Arial" panose="020B0604020202020204" pitchFamily="34" charset="0"/>
              <a:cs typeface="Arial" panose="020B0604020202020204" pitchFamily="34" charset="0"/>
            </a:endParaRPr>
          </a:p>
          <a:p>
            <a:r>
              <a:rPr lang="en-GB" sz="4000" u="sng" dirty="0">
                <a:latin typeface="Arial" panose="020B0604020202020204" pitchFamily="34" charset="0"/>
                <a:cs typeface="Arial" panose="020B0604020202020204" pitchFamily="34" charset="0"/>
                <a:hlinkClick r:id="rId14"/>
              </a:rPr>
              <a:t>https://theconversation.com/japanese-knotweed-is-no-more-of-a-threat-to-buildings-than-other-plants-new-study-99580</a:t>
            </a:r>
            <a:endParaRPr lang="en-GB" sz="4000" dirty="0">
              <a:latin typeface="Arial" panose="020B0604020202020204" pitchFamily="34" charset="0"/>
              <a:cs typeface="Arial" panose="020B0604020202020204" pitchFamily="34" charset="0"/>
            </a:endParaRPr>
          </a:p>
          <a:p>
            <a:r>
              <a:rPr lang="en-GB" sz="4000" u="sng" dirty="0">
                <a:latin typeface="Arial" panose="020B0604020202020204" pitchFamily="34" charset="0"/>
                <a:cs typeface="Arial" panose="020B0604020202020204" pitchFamily="34" charset="0"/>
                <a:hlinkClick r:id="rId15"/>
              </a:rPr>
              <a:t>https://environetuk.com/Blog/Does-Japanese-knotweed-cause-property-damage</a:t>
            </a:r>
            <a:endParaRPr lang="en-GB" sz="4000" dirty="0">
              <a:latin typeface="Arial" panose="020B0604020202020204" pitchFamily="34" charset="0"/>
              <a:cs typeface="Arial" panose="020B0604020202020204" pitchFamily="34" charset="0"/>
            </a:endParaRPr>
          </a:p>
          <a:p>
            <a:r>
              <a:rPr lang="en-GB" sz="4000" u="sng" dirty="0">
                <a:latin typeface="Arial" panose="020B0604020202020204" pitchFamily="34" charset="0"/>
                <a:cs typeface="Arial" panose="020B0604020202020204" pitchFamily="34" charset="0"/>
                <a:hlinkClick r:id="rId16"/>
              </a:rPr>
              <a:t>https://www.japaneseknotweed.co.uk/japanese-knotweed-damage</a:t>
            </a:r>
            <a:endParaRPr lang="en-GB" sz="4000" u="sng"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House of Commons, 2019, ‘Japanese knotweed and the built environment’</a:t>
            </a:r>
            <a:endParaRPr lang="en-GB" sz="4000" u="sng"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Image 5 reference - </a:t>
            </a:r>
            <a:r>
              <a:rPr lang="en-GB" sz="4000" u="sng" dirty="0">
                <a:latin typeface="Arial" panose="020B0604020202020204" pitchFamily="34" charset="0"/>
                <a:cs typeface="Arial" panose="020B0604020202020204" pitchFamily="34" charset="0"/>
                <a:hlinkClick r:id="rId17"/>
              </a:rPr>
              <a:t>https://www.japaneseknotweedexpert.co.uk/japanese-knotweed-identification-in-spring/</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Image 6, 7 &amp; 8 reference -  </a:t>
            </a:r>
            <a:r>
              <a:rPr lang="en-GB" sz="4000" u="sng" dirty="0">
                <a:latin typeface="Arial" panose="020B0604020202020204" pitchFamily="34" charset="0"/>
                <a:cs typeface="Arial" panose="020B0604020202020204" pitchFamily="34" charset="0"/>
                <a:hlinkClick r:id="rId16"/>
              </a:rPr>
              <a:t>https://www.japaneseknotweed.co.uk/japanese-knotweed-damage</a:t>
            </a:r>
            <a:endParaRPr lang="en-GB" sz="40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endParaRPr lang="en-GB" altLang="en-US" sz="1600" dirty="0">
              <a:latin typeface="Arial" panose="020B0604020202020204" pitchFamily="34" charset="0"/>
              <a:cs typeface="Arial" panose="020B0604020202020204" pitchFamily="34" charset="0"/>
            </a:endParaRPr>
          </a:p>
          <a:p>
            <a:pPr eaLnBrk="0" fontAlgn="base" hangingPunct="0">
              <a:lnSpc>
                <a:spcPct val="100000"/>
              </a:lnSpc>
              <a:spcBef>
                <a:spcPct val="0"/>
              </a:spcBef>
              <a:spcAft>
                <a:spcPct val="0"/>
              </a:spcAft>
            </a:pPr>
            <a:endParaRPr lang="en-GB" alt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754574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6E87-426A-4450-A7A1-7E9DB4664DE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 - Sophie</a:t>
            </a:r>
          </a:p>
        </p:txBody>
      </p:sp>
      <p:sp>
        <p:nvSpPr>
          <p:cNvPr id="3" name="Content Placeholder 2">
            <a:extLst>
              <a:ext uri="{FF2B5EF4-FFF2-40B4-BE49-F238E27FC236}">
                <a16:creationId xmlns:a16="http://schemas.microsoft.com/office/drawing/2014/main" id="{9A2893EB-9A37-451E-B0EA-0262CB75C099}"/>
              </a:ext>
            </a:extLst>
          </p:cNvPr>
          <p:cNvSpPr>
            <a:spLocks noGrp="1"/>
          </p:cNvSpPr>
          <p:nvPr>
            <p:ph idx="1"/>
          </p:nvPr>
        </p:nvSpPr>
        <p:spPr/>
        <p:txBody>
          <a:bodyPr>
            <a:normAutofit lnSpcReduction="10000"/>
          </a:bodyPr>
          <a:lstStyle/>
          <a:p>
            <a:r>
              <a:rPr lang="en-GB" sz="1700" dirty="0">
                <a:latin typeface="Arial" panose="020B0604020202020204" pitchFamily="34" charset="0"/>
                <a:cs typeface="Arial" panose="020B0604020202020204" pitchFamily="34" charset="0"/>
              </a:rPr>
              <a:t>(2015, March 6). Retrieved from </a:t>
            </a:r>
            <a:r>
              <a:rPr lang="en-GB" sz="1700" dirty="0" err="1">
                <a:latin typeface="Arial" panose="020B0604020202020204" pitchFamily="34" charset="0"/>
                <a:cs typeface="Arial" panose="020B0604020202020204" pitchFamily="34" charset="0"/>
              </a:rPr>
              <a:t>Tepilo</a:t>
            </a:r>
            <a:r>
              <a:rPr lang="en-GB" sz="1700" dirty="0">
                <a:latin typeface="Arial" panose="020B0604020202020204" pitchFamily="34" charset="0"/>
                <a:cs typeface="Arial" panose="020B0604020202020204" pitchFamily="34" charset="0"/>
              </a:rPr>
              <a:t>: https://www.tepilo.com/blog/2015/03/eradicate-japanese-knotweed-or-else</a:t>
            </a:r>
          </a:p>
          <a:p>
            <a:r>
              <a:rPr lang="en-GB" sz="1700" dirty="0">
                <a:latin typeface="Arial" panose="020B0604020202020204" pitchFamily="34" charset="0"/>
                <a:cs typeface="Arial" panose="020B0604020202020204" pitchFamily="34" charset="0"/>
              </a:rPr>
              <a:t>(2016, March 30). Retrieved from GOV: https://www.gov.uk/guidance/prevent-japanese-knotweed-from-spreading</a:t>
            </a:r>
          </a:p>
          <a:p>
            <a:r>
              <a:rPr lang="en-GB" sz="1700" dirty="0">
                <a:latin typeface="Arial" panose="020B0604020202020204" pitchFamily="34" charset="0"/>
                <a:cs typeface="Arial" panose="020B0604020202020204" pitchFamily="34" charset="0"/>
              </a:rPr>
              <a:t>(2020, April 28). Retrieved from Wise Knotweed Solutions: https://www.wiseknotweed.com/services/japanese-knotweed-removal/</a:t>
            </a:r>
          </a:p>
          <a:p>
            <a:r>
              <a:rPr lang="en-GB" sz="1700" dirty="0">
                <a:latin typeface="Arial" panose="020B0604020202020204" pitchFamily="34" charset="0"/>
                <a:cs typeface="Arial" panose="020B0604020202020204" pitchFamily="34" charset="0"/>
              </a:rPr>
              <a:t>(2020, April 26). Retrieved from TP Solutions: https://tpknotweed.com/guidance/how-fast-does-japanese-knotweed-grow/</a:t>
            </a:r>
          </a:p>
          <a:p>
            <a:r>
              <a:rPr lang="en-GB" sz="1700" dirty="0">
                <a:latin typeface="Arial" panose="020B0604020202020204" pitchFamily="34" charset="0"/>
                <a:cs typeface="Arial" panose="020B0604020202020204" pitchFamily="34" charset="0"/>
              </a:rPr>
              <a:t>(2020, April 26). Retrieved from Invasive Weed Management: https://invasiveweedmanagement.co/japanese-knotweed/screening/</a:t>
            </a:r>
          </a:p>
          <a:p>
            <a:r>
              <a:rPr lang="en-GB" sz="1700" dirty="0" err="1">
                <a:latin typeface="Arial" panose="020B0604020202020204" pitchFamily="34" charset="0"/>
                <a:cs typeface="Arial" panose="020B0604020202020204" pitchFamily="34" charset="0"/>
              </a:rPr>
              <a:t>Saines</a:t>
            </a:r>
            <a:r>
              <a:rPr lang="en-GB" sz="1700" dirty="0">
                <a:latin typeface="Arial" panose="020B0604020202020204" pitchFamily="34" charset="0"/>
                <a:cs typeface="Arial" panose="020B0604020202020204" pitchFamily="34" charset="0"/>
              </a:rPr>
              <a:t>, K. (2019, May 21). Retrieved from What Mortgage: </a:t>
            </a:r>
            <a:r>
              <a:rPr lang="en-GB" sz="1700" dirty="0">
                <a:latin typeface="Arial" panose="020B0604020202020204" pitchFamily="34" charset="0"/>
                <a:cs typeface="Arial" panose="020B0604020202020204" pitchFamily="34" charset="0"/>
                <a:hlinkClick r:id="rId2"/>
              </a:rPr>
              <a:t>https://www.whatmortgage.co.uk/news/homeowner-awarded-damages-japanese-knotweed-legal-case/</a:t>
            </a:r>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Figure 1 – </a:t>
            </a:r>
            <a:r>
              <a:rPr lang="en-US" altLang="en-US" sz="1700" dirty="0">
                <a:latin typeface="Arial" panose="020B0604020202020204" pitchFamily="34" charset="0"/>
                <a:ea typeface="Calibri" panose="020F0502020204030204" pitchFamily="34" charset="0"/>
                <a:cs typeface="Arial" panose="020B0604020202020204" pitchFamily="34" charset="0"/>
              </a:rPr>
              <a:t>(2020, May 17). Retrieved from South West Knotweed: https://www.southwestknotweed.co.uk/japanese-knotweed-treatment-plans-costs-devon-cornwall/</a:t>
            </a:r>
            <a:endParaRPr lang="en-GB" sz="1700" dirty="0">
              <a:latin typeface="Arial" panose="020B0604020202020204" pitchFamily="34" charset="0"/>
              <a:cs typeface="Arial" panose="020B0604020202020204" pitchFamily="34" charset="0"/>
            </a:endParaRPr>
          </a:p>
          <a:p>
            <a:r>
              <a:rPr lang="en-GB" sz="1700" dirty="0">
                <a:latin typeface="Arial" panose="020B0604020202020204" pitchFamily="34" charset="0"/>
                <a:cs typeface="Arial" panose="020B0604020202020204" pitchFamily="34" charset="0"/>
              </a:rPr>
              <a:t>Figure 2 – h</a:t>
            </a:r>
            <a:r>
              <a:rPr lang="en-US" sz="1700" dirty="0">
                <a:latin typeface="Arial" panose="020B0604020202020204" pitchFamily="34" charset="0"/>
                <a:cs typeface="Arial" panose="020B0604020202020204" pitchFamily="34" charset="0"/>
              </a:rPr>
              <a:t>ttps://japaneseknotweedireland.ie/services/japanese-knotweed-mechanical-control</a:t>
            </a:r>
            <a:endParaRPr lang="en-GB" sz="17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23556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2B5F-C42E-43EE-B107-EADFFD468BB4}"/>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Reference List - Cai</a:t>
            </a:r>
          </a:p>
        </p:txBody>
      </p:sp>
      <p:sp>
        <p:nvSpPr>
          <p:cNvPr id="3" name="Content Placeholder 2">
            <a:extLst>
              <a:ext uri="{FF2B5EF4-FFF2-40B4-BE49-F238E27FC236}">
                <a16:creationId xmlns:a16="http://schemas.microsoft.com/office/drawing/2014/main" id="{264FDA2F-701E-493C-8660-D25E7D76C873}"/>
              </a:ext>
            </a:extLst>
          </p:cNvPr>
          <p:cNvSpPr>
            <a:spLocks noGrp="1"/>
          </p:cNvSpPr>
          <p:nvPr>
            <p:ph idx="1"/>
          </p:nvPr>
        </p:nvSpPr>
        <p:spPr/>
        <p:txBody>
          <a:bodyPr>
            <a:normAutofit fontScale="92500" lnSpcReduction="10000"/>
          </a:bodyPr>
          <a:lstStyle/>
          <a:p>
            <a:r>
              <a:rPr lang="en-GB" sz="1900" dirty="0"/>
              <a:t>Will </a:t>
            </a:r>
            <a:r>
              <a:rPr lang="en-GB" sz="1900" dirty="0" err="1"/>
              <a:t>Sillar</a:t>
            </a:r>
            <a:r>
              <a:rPr lang="en-GB" sz="1900" dirty="0"/>
              <a:t> (2016) - Japanese knotweed an ‘unknown’ quantity for rail. </a:t>
            </a:r>
            <a:r>
              <a:rPr lang="en-GB" sz="1900" u="sng" dirty="0">
                <a:hlinkClick r:id="rId3"/>
              </a:rPr>
              <a:t>http://www.railtechnologymagazine.com/Rail-Industry-Focus-/japanese-knotweed-an-unknown-quantity-for-rail</a:t>
            </a:r>
            <a:endParaRPr lang="en-GB" sz="1900" dirty="0"/>
          </a:p>
          <a:p>
            <a:r>
              <a:rPr lang="en-GB" sz="1900" dirty="0"/>
              <a:t> Gov.UK (1997) - The Cornwall knotweed forum. </a:t>
            </a:r>
            <a:r>
              <a:rPr lang="en-GB" sz="1900" u="sng" dirty="0">
                <a:hlinkClick r:id="rId4"/>
              </a:rPr>
              <a:t>https://www.cornwall.gov.uk/environment-and-planning/trees-hedges-and-woodland/invasive-plants/japanese-knotweed/the-cornwall-knotweed-forum/?page=13824</a:t>
            </a:r>
            <a:endParaRPr lang="en-GB" sz="1900" dirty="0"/>
          </a:p>
          <a:p>
            <a:r>
              <a:rPr lang="en-GB" sz="1900" dirty="0"/>
              <a:t> Neath and Port Talbot Council (2020) - Knotweed Advice. </a:t>
            </a:r>
            <a:r>
              <a:rPr lang="en-GB" sz="1900" u="sng" dirty="0">
                <a:hlinkClick r:id="rId5"/>
              </a:rPr>
              <a:t>https://www.npt.gov.uk/15684</a:t>
            </a:r>
            <a:endParaRPr lang="en-GB" sz="1900" dirty="0"/>
          </a:p>
          <a:p>
            <a:r>
              <a:rPr lang="en-GB" sz="1900" dirty="0"/>
              <a:t> Flanagan v Wigan Metropolitan Borough Council (1995). </a:t>
            </a:r>
            <a:r>
              <a:rPr lang="en-GB" sz="1900" u="sng" dirty="0">
                <a:hlinkClick r:id="rId6"/>
              </a:rPr>
              <a:t>https://environetuk.com/blog/Landmark-ruling-on-Japanese-knotweed-encroachment-case</a:t>
            </a:r>
            <a:endParaRPr lang="en-GB" sz="1900" dirty="0"/>
          </a:p>
          <a:p>
            <a:r>
              <a:rPr lang="en-GB" sz="1900" dirty="0"/>
              <a:t> Japanese Knotweed Solutions (2020) - Knotweed Eradication. </a:t>
            </a:r>
            <a:r>
              <a:rPr lang="en-GB" sz="1900" u="sng" dirty="0">
                <a:hlinkClick r:id="rId7"/>
              </a:rPr>
              <a:t>https://www.jksl.com/</a:t>
            </a:r>
            <a:endParaRPr lang="en-GB" sz="1900" u="sng" dirty="0"/>
          </a:p>
          <a:p>
            <a:pPr marL="0" indent="0">
              <a:buNone/>
            </a:pPr>
            <a:endParaRPr lang="en-GB" sz="1900" dirty="0"/>
          </a:p>
          <a:p>
            <a:pPr marL="0" indent="0">
              <a:buNone/>
            </a:pPr>
            <a:r>
              <a:rPr lang="en-GB" sz="1900" b="1" u="sng" dirty="0"/>
              <a:t>Referenced Acts</a:t>
            </a:r>
            <a:endParaRPr lang="en-GB" sz="1900" dirty="0"/>
          </a:p>
          <a:p>
            <a:r>
              <a:rPr lang="en-GB" sz="1900" dirty="0"/>
              <a:t> The Environmental Protection Act (1990)</a:t>
            </a:r>
          </a:p>
          <a:p>
            <a:r>
              <a:rPr lang="en-GB" sz="1900" dirty="0"/>
              <a:t> Town and Country Planning Act (1990)</a:t>
            </a:r>
          </a:p>
          <a:p>
            <a:pPr marL="0" indent="0">
              <a:buNone/>
            </a:pPr>
            <a:endParaRPr lang="en-GB" dirty="0"/>
          </a:p>
        </p:txBody>
      </p:sp>
    </p:spTree>
    <p:extLst>
      <p:ext uri="{BB962C8B-B14F-4D97-AF65-F5344CB8AC3E}">
        <p14:creationId xmlns:p14="http://schemas.microsoft.com/office/powerpoint/2010/main" val="414047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CA3B-D48A-435E-AC91-850AA8C04174}"/>
              </a:ext>
            </a:extLst>
          </p:cNvPr>
          <p:cNvSpPr>
            <a:spLocks noGrp="1"/>
          </p:cNvSpPr>
          <p:nvPr>
            <p:ph type="title"/>
          </p:nvPr>
        </p:nvSpPr>
        <p:spPr/>
        <p:txBody>
          <a:bodyPr/>
          <a:lstStyle/>
          <a:p>
            <a:r>
              <a:rPr lang="en-GB" dirty="0"/>
              <a:t>Reference List - Cai</a:t>
            </a:r>
          </a:p>
        </p:txBody>
      </p:sp>
      <p:sp>
        <p:nvSpPr>
          <p:cNvPr id="3" name="Content Placeholder 2">
            <a:extLst>
              <a:ext uri="{FF2B5EF4-FFF2-40B4-BE49-F238E27FC236}">
                <a16:creationId xmlns:a16="http://schemas.microsoft.com/office/drawing/2014/main" id="{B0EA8BAC-1437-41EE-BFBB-20959388A3B2}"/>
              </a:ext>
            </a:extLst>
          </p:cNvPr>
          <p:cNvSpPr>
            <a:spLocks noGrp="1"/>
          </p:cNvSpPr>
          <p:nvPr>
            <p:ph idx="1"/>
          </p:nvPr>
        </p:nvSpPr>
        <p:spPr/>
        <p:txBody>
          <a:bodyPr>
            <a:normAutofit fontScale="92500" lnSpcReduction="20000"/>
          </a:bodyPr>
          <a:lstStyle/>
          <a:p>
            <a:pPr marL="0" indent="0">
              <a:buNone/>
            </a:pPr>
            <a:r>
              <a:rPr lang="en-GB" sz="1600" b="1" u="sng" dirty="0">
                <a:latin typeface="Arial" panose="020B0604020202020204" pitchFamily="34" charset="0"/>
                <a:cs typeface="Arial" panose="020B0604020202020204" pitchFamily="34" charset="0"/>
              </a:rPr>
              <a:t>Image References </a:t>
            </a:r>
          </a:p>
          <a:p>
            <a:r>
              <a:rPr lang="en-GB" sz="1600" b="1" dirty="0">
                <a:latin typeface="Arial" panose="020B0604020202020204" pitchFamily="34" charset="0"/>
                <a:cs typeface="Arial" panose="020B0604020202020204" pitchFamily="34" charset="0"/>
              </a:rPr>
              <a:t>Figure 1</a:t>
            </a:r>
            <a:r>
              <a:rPr lang="en-GB" sz="1600" dirty="0">
                <a:latin typeface="Arial" panose="020B0604020202020204" pitchFamily="34" charset="0"/>
                <a:cs typeface="Arial" panose="020B0604020202020204" pitchFamily="34" charset="0"/>
              </a:rPr>
              <a:t> https://www.bing.com/images/search?view=detailV2&amp;ccid=l%2bUqClor&amp;id=60DBA4EB45FAE585654F57D8007D1E80F182334E&amp;thid=OIP.l-UqClorElxgxd6p-7W7pQHaE7&amp;mediaurl=http%3a%2f%2fgardendrum.com%2fwp-content%2fuploads%2f2014%2f04%2f800px-Fallopia_japonica_-_Japanese_knotweed_Japanintatar_Parkslide_C_IMG_6997.jpg&amp;exph=533&amp;expw=800&amp;q=Japanese+knotweed&amp;simid=608021692168800866&amp;selectedIndex=52&amp;ajaxhist=0</a:t>
            </a:r>
          </a:p>
          <a:p>
            <a:r>
              <a:rPr lang="en-GB" sz="1600" b="1" dirty="0">
                <a:latin typeface="Arial" panose="020B0604020202020204" pitchFamily="34" charset="0"/>
                <a:cs typeface="Arial" panose="020B0604020202020204" pitchFamily="34" charset="0"/>
              </a:rPr>
              <a:t>Figure 2 </a:t>
            </a:r>
            <a:r>
              <a:rPr lang="en-GB" sz="1600"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hlinkClick r:id="rId2"/>
              </a:rPr>
              <a:t>https://www.bing.com/images/search?view=detailV2&amp;ccid=c0n43nx4&amp;id=DC6F40073743E89B2082051807FC6F33D62CDB0E&amp;thid=OIP.c0n43nx4FdT8MwQLHA9whwHaE2&amp;mediaurl=https%3a%2f%2fdrupal-environetuk.s3.eu-west-2.amazonaws.com%2ffield%2fimage%2fdamage.jpg&amp;exph=524&amp;expw=800&amp;q=Japanese+knotweed+grows+through+building&amp;simid=608050468446210395&amp;selectedIndex=14&amp;ajaxhist=0</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Figure 3</a:t>
            </a:r>
            <a:r>
              <a:rPr lang="en-GB" sz="1600" dirty="0">
                <a:latin typeface="Arial" panose="020B0604020202020204" pitchFamily="34" charset="0"/>
                <a:cs typeface="Arial" panose="020B0604020202020204" pitchFamily="34" charset="0"/>
              </a:rPr>
              <a:t> </a:t>
            </a:r>
            <a:r>
              <a:rPr lang="en-GB" sz="1600" u="sng" dirty="0">
                <a:latin typeface="Arial" panose="020B0604020202020204" pitchFamily="34" charset="0"/>
                <a:cs typeface="Arial" panose="020B0604020202020204" pitchFamily="34" charset="0"/>
                <a:hlinkClick r:id="rId3"/>
              </a:rPr>
              <a:t>https://www.bing.com/images/search?view=detailV2&amp;ccid=XD7at%2bXJ&amp;id=0443CC886B3EDF93076709B6A702F91B77251D2A&amp;thid=OIP.XD7at-XJR4sLEUYKNX5JqQHaFj&amp;mediaurl=http%3a%2f%2fwww.jksl.com%2fwp-content%2fuploads%2f2017%2f07%2ftarmac-2.jpg&amp;exph=1944&amp;expw=2592&amp;q=eradicating+jpanese+knotweed&amp;simid=608039889930618255&amp;selectedIndex=2&amp;ajaxhist=0</a:t>
            </a:r>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Figure 4</a:t>
            </a:r>
            <a:r>
              <a:rPr lang="en-GB" sz="1600" dirty="0">
                <a:latin typeface="Arial" panose="020B0604020202020204" pitchFamily="34" charset="0"/>
                <a:cs typeface="Arial" panose="020B0604020202020204" pitchFamily="34" charset="0"/>
              </a:rPr>
              <a:t> https://www.bing.com/images/search?view=detailV2&amp;ccid=h0ksK9E6&amp;id=B179D057E9C33F1A12F899F831384F13A2658E1D&amp;thid=OIP.h0ksK9E6JRrY8W_9WPu-LwHaIG&amp;mediaurl=https%3a%2f%2fwww.knotweedservices.co.uk%2fwp-content%2fuploads%2f2019%2f01%2fJapanese-knotweed-law-quote</a:t>
            </a:r>
          </a:p>
        </p:txBody>
      </p:sp>
    </p:spTree>
    <p:extLst>
      <p:ext uri="{BB962C8B-B14F-4D97-AF65-F5344CB8AC3E}">
        <p14:creationId xmlns:p14="http://schemas.microsoft.com/office/powerpoint/2010/main" val="1406120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980</TotalTime>
  <Words>2138</Words>
  <Application>Microsoft Office PowerPoint</Application>
  <PresentationFormat>Widescreen</PresentationFormat>
  <Paragraphs>231</Paragraphs>
  <Slides>28</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Application of legal obligations</vt:lpstr>
      <vt:lpstr>PowerPoint Presentation</vt:lpstr>
      <vt:lpstr>PowerPoint Presentation</vt:lpstr>
      <vt:lpstr>Agenda</vt:lpstr>
      <vt:lpstr>History of Japanese Knotweed</vt:lpstr>
      <vt:lpstr>Problems of Japanese Knotweed in the Natural Environment</vt:lpstr>
      <vt:lpstr>Problems of Japanese Knotweed in the Built Environment </vt:lpstr>
      <vt:lpstr>PowerPoint Presentation</vt:lpstr>
      <vt:lpstr>Why Japanese Knotweed is a Problem?</vt:lpstr>
      <vt:lpstr>Mr. Ryb Case</vt:lpstr>
      <vt:lpstr>Controlling Knotweed</vt:lpstr>
      <vt:lpstr>Methods of Treatment</vt:lpstr>
      <vt:lpstr>Herbicides </vt:lpstr>
      <vt:lpstr>Excavation</vt:lpstr>
      <vt:lpstr>Soil Screening </vt:lpstr>
      <vt:lpstr>PowerPoint Presentation</vt:lpstr>
      <vt:lpstr>PowerPoint Presentation</vt:lpstr>
      <vt:lpstr>PowerPoint Presentation</vt:lpstr>
      <vt:lpstr>How should cases involving Japanese knotweed be dealt with?</vt:lpstr>
      <vt:lpstr>Legal implications in respect of both parties</vt:lpstr>
      <vt:lpstr>PowerPoint Presentation</vt:lpstr>
      <vt:lpstr>PowerPoint Presentation</vt:lpstr>
      <vt:lpstr>PowerPoint Presentation</vt:lpstr>
      <vt:lpstr>Reference List – Rhydian </vt:lpstr>
      <vt:lpstr>Reference List - Anita</vt:lpstr>
      <vt:lpstr>Reference List - Sophie</vt:lpstr>
      <vt:lpstr>Reference List - Cai</vt:lpstr>
      <vt:lpstr>Reference List - Cai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Rhydian Preece</dc:creator>
  <cp:lastModifiedBy>Lara Hopkinson</cp:lastModifiedBy>
  <cp:revision>38</cp:revision>
  <dcterms:created xsi:type="dcterms:W3CDTF">2020-05-16T10:10:26Z</dcterms:created>
  <dcterms:modified xsi:type="dcterms:W3CDTF">2020-05-19T10:54:47Z</dcterms:modified>
</cp:coreProperties>
</file>