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authors.xml" ContentType="application/vnd.ms-powerpoint.authors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notesMasterIdLst>
    <p:notesMasterId r:id="rId23"/>
  </p:notesMasterIdLst>
  <p:handoutMasterIdLst>
    <p:handoutMasterId r:id="rId24"/>
  </p:handoutMasterIdLst>
  <p:sldIdLst>
    <p:sldId id="256" r:id="rId5"/>
    <p:sldId id="283" r:id="rId6"/>
    <p:sldId id="382" r:id="rId7"/>
    <p:sldId id="383" r:id="rId8"/>
    <p:sldId id="399" r:id="rId9"/>
    <p:sldId id="384" r:id="rId10"/>
    <p:sldId id="400" r:id="rId11"/>
    <p:sldId id="385" r:id="rId12"/>
    <p:sldId id="386" r:id="rId13"/>
    <p:sldId id="388" r:id="rId14"/>
    <p:sldId id="389" r:id="rId15"/>
    <p:sldId id="401" r:id="rId16"/>
    <p:sldId id="390" r:id="rId17"/>
    <p:sldId id="391" r:id="rId18"/>
    <p:sldId id="392" r:id="rId19"/>
    <p:sldId id="393" r:id="rId20"/>
    <p:sldId id="381" r:id="rId21"/>
    <p:sldId id="315" r:id="rId22"/>
  </p:sldIdLst>
  <p:sldSz cx="9144000" cy="6858000" type="screen4x3"/>
  <p:notesSz cx="6865938" cy="9540875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3005" userDrawn="1">
          <p15:clr>
            <a:srgbClr val="A4A3A4"/>
          </p15:clr>
        </p15:guide>
        <p15:guide id="2" pos="2163" userDrawn="1">
          <p15:clr>
            <a:srgbClr val="A4A3A4"/>
          </p15:clr>
        </p15:guide>
      </p15:notesGuideLst>
    </p:ext>
  </p:extLst>
</p:presentation>
</file>

<file path=ppt/authors.xml><?xml version="1.0" encoding="utf-8"?>
<p188:authorLst xmlns:a="http://schemas.openxmlformats.org/drawingml/2006/main" xmlns:r="http://schemas.openxmlformats.org/officeDocument/2006/relationships" xmlns:p188="http://schemas.microsoft.com/office/powerpoint/2018/8/main">
  <p188:author id="{F30380A8-C3F2-5036-232D-0FB57855080F}" name="Laila Surani" initials="LS" userId="S::lsurani2@uel.ac.uk::2b313381-eb71-4008-bb2e-b5d1f67f8002" providerId="AD"/>
</p188: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22312"/>
    <p:restoredTop sz="95033" autoAdjust="0"/>
  </p:normalViewPr>
  <p:slideViewPr>
    <p:cSldViewPr>
      <p:cViewPr varScale="1">
        <p:scale>
          <a:sx n="114" d="100"/>
          <a:sy n="114" d="100"/>
        </p:scale>
        <p:origin x="468" y="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>
      <p:cViewPr varScale="1">
        <p:scale>
          <a:sx n="83" d="100"/>
          <a:sy n="83" d="100"/>
        </p:scale>
        <p:origin x="-2166" y="-78"/>
      </p:cViewPr>
      <p:guideLst>
        <p:guide orient="horz" pos="3005"/>
        <p:guide pos="2163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viewProps" Target="viewProps.xml"/><Relationship Id="rId3" Type="http://schemas.openxmlformats.org/officeDocument/2006/relationships/customXml" Target="../customXml/item3.xml"/><Relationship Id="rId21" Type="http://schemas.openxmlformats.org/officeDocument/2006/relationships/slide" Target="slides/slide17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presProps" Target="presProps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29" Type="http://schemas.microsoft.com/office/2018/10/relationships/authors" Target="author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handoutMaster" Target="handoutMasters/handoutMaster1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notesMaster" Target="notesMasters/notesMaster1.xml"/><Relationship Id="rId28" Type="http://schemas.openxmlformats.org/officeDocument/2006/relationships/tableStyles" Target="tableStyles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theme" Target="theme/theme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5240" cy="477044"/>
          </a:xfrm>
          <a:prstGeom prst="rect">
            <a:avLst/>
          </a:prstGeom>
        </p:spPr>
        <p:txBody>
          <a:bodyPr vert="horz" lIns="93744" tIns="46872" rIns="93744" bIns="46872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89109" y="0"/>
            <a:ext cx="2975240" cy="477044"/>
          </a:xfrm>
          <a:prstGeom prst="rect">
            <a:avLst/>
          </a:prstGeom>
        </p:spPr>
        <p:txBody>
          <a:bodyPr vert="horz" lIns="93744" tIns="46872" rIns="93744" bIns="46872" rtlCol="0"/>
          <a:lstStyle>
            <a:lvl1pPr algn="r">
              <a:defRPr sz="1200"/>
            </a:lvl1pPr>
          </a:lstStyle>
          <a:p>
            <a:fld id="{96D292DE-8B7A-4254-AA83-74C1F4DD4AF0}" type="datetimeFigureOut">
              <a:rPr lang="en-GB" smtClean="0"/>
              <a:t>16/06/2024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9062175"/>
            <a:ext cx="2975240" cy="477044"/>
          </a:xfrm>
          <a:prstGeom prst="rect">
            <a:avLst/>
          </a:prstGeom>
        </p:spPr>
        <p:txBody>
          <a:bodyPr vert="horz" lIns="93744" tIns="46872" rIns="93744" bIns="46872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89109" y="9062175"/>
            <a:ext cx="2975240" cy="477044"/>
          </a:xfrm>
          <a:prstGeom prst="rect">
            <a:avLst/>
          </a:prstGeom>
        </p:spPr>
        <p:txBody>
          <a:bodyPr vert="horz" lIns="93744" tIns="46872" rIns="93744" bIns="46872" rtlCol="0" anchor="b"/>
          <a:lstStyle>
            <a:lvl1pPr algn="r">
              <a:defRPr sz="1200"/>
            </a:lvl1pPr>
          </a:lstStyle>
          <a:p>
            <a:fld id="{A3C3D8D3-17FF-4C88-A759-00DBF3A8464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0633507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5240" cy="477044"/>
          </a:xfrm>
          <a:prstGeom prst="rect">
            <a:avLst/>
          </a:prstGeom>
        </p:spPr>
        <p:txBody>
          <a:bodyPr vert="horz" lIns="93744" tIns="46872" rIns="93744" bIns="46872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9109" y="0"/>
            <a:ext cx="2975240" cy="477044"/>
          </a:xfrm>
          <a:prstGeom prst="rect">
            <a:avLst/>
          </a:prstGeom>
        </p:spPr>
        <p:txBody>
          <a:bodyPr vert="horz" lIns="93744" tIns="46872" rIns="93744" bIns="46872" rtlCol="0"/>
          <a:lstStyle>
            <a:lvl1pPr algn="r">
              <a:defRPr sz="1200"/>
            </a:lvl1pPr>
          </a:lstStyle>
          <a:p>
            <a:fld id="{42C52AA0-F73F-F045-97A6-855AB18EE645}" type="datetimeFigureOut">
              <a:rPr lang="en-US" smtClean="0"/>
              <a:t>6/16/2024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047750" y="715963"/>
            <a:ext cx="4770438" cy="3578225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3744" tIns="46872" rIns="93744" bIns="46872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6594" y="4531916"/>
            <a:ext cx="5492750" cy="4293394"/>
          </a:xfrm>
          <a:prstGeom prst="rect">
            <a:avLst/>
          </a:prstGeom>
        </p:spPr>
        <p:txBody>
          <a:bodyPr vert="horz" lIns="93744" tIns="46872" rIns="93744" bIns="46872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9062175"/>
            <a:ext cx="2975240" cy="477044"/>
          </a:xfrm>
          <a:prstGeom prst="rect">
            <a:avLst/>
          </a:prstGeom>
        </p:spPr>
        <p:txBody>
          <a:bodyPr vert="horz" lIns="93744" tIns="46872" rIns="93744" bIns="46872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9109" y="9062175"/>
            <a:ext cx="2975240" cy="477044"/>
          </a:xfrm>
          <a:prstGeom prst="rect">
            <a:avLst/>
          </a:prstGeom>
        </p:spPr>
        <p:txBody>
          <a:bodyPr vert="horz" lIns="93744" tIns="46872" rIns="93744" bIns="46872" rtlCol="0" anchor="b"/>
          <a:lstStyle>
            <a:lvl1pPr algn="r">
              <a:defRPr sz="1200"/>
            </a:lvl1pPr>
          </a:lstStyle>
          <a:p>
            <a:fld id="{6936E1E2-17D2-5E4C-B96D-EEDAC0EF77D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2024808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936E1E2-17D2-5E4C-B96D-EEDAC0EF77DB}" type="slidenum">
              <a:rPr lang="en-US" smtClean="0"/>
              <a:t>1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557929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936E1E2-17D2-5E4C-B96D-EEDAC0EF77DB}" type="slidenum">
              <a:rPr lang="en-US" smtClean="0"/>
              <a:t>2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1323095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536" y="6525344"/>
            <a:ext cx="971128" cy="218522"/>
          </a:xfrm>
        </p:spPr>
        <p:txBody>
          <a:bodyPr/>
          <a:lstStyle/>
          <a:p>
            <a:fld id="{9C64F3F4-CE19-49F8-9EF4-FF4EE52031C2}" type="datetimeFigureOut">
              <a:rPr lang="en-GB" smtClean="0"/>
              <a:t>16/06/2024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39952" y="6381328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588064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16/06/2024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1840" y="6461780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6190301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16/06/2024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8135066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16/06/2024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874081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16/06/2024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4440483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16/06/2024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9350510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16/06/2024</a:t>
            </a:fld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109965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16/06/2024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322336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16/06/2024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3676334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16/06/2024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529196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16/06/2024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9168714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1520" y="6525344"/>
            <a:ext cx="971128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64F3F4-CE19-49F8-9EF4-FF4EE52031C2}" type="datetimeFigureOut">
              <a:rPr lang="en-GB" smtClean="0"/>
              <a:pPr/>
              <a:t>16/06/2024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376" y="6380972"/>
            <a:ext cx="730424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3701733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TlOUnOWfw3M" TargetMode="External"/><Relationship Id="rId2" Type="http://schemas.openxmlformats.org/officeDocument/2006/relationships/slideLayout" Target="../slideLayouts/slideLayout2.xml"/><Relationship Id="rId1" Type="http://schemas.openxmlformats.org/officeDocument/2006/relationships/video" Target="https://www.youtube.com/embed/TlOUnOWfw3M?feature=oembed" TargetMode="External"/><Relationship Id="rId4" Type="http://schemas.openxmlformats.org/officeDocument/2006/relationships/image" Target="../media/image12.jpeg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4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>
            <a:extLst>
              <a:ext uri="{FF2B5EF4-FFF2-40B4-BE49-F238E27FC236}">
                <a16:creationId xmlns:a16="http://schemas.microsoft.com/office/drawing/2014/main" id="{E52132B1-FCD7-49F3-B7D9-19162CB79F30}"/>
              </a:ext>
            </a:extLst>
          </p:cNvPr>
          <p:cNvSpPr/>
          <p:nvPr/>
        </p:nvSpPr>
        <p:spPr>
          <a:xfrm>
            <a:off x="755576" y="3429000"/>
            <a:ext cx="7560840" cy="230425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539552" y="620688"/>
            <a:ext cx="8352928" cy="4608512"/>
          </a:xfrm>
        </p:spPr>
        <p:txBody>
          <a:bodyPr>
            <a:normAutofit/>
          </a:bodyPr>
          <a:lstStyle/>
          <a:p>
            <a:r>
              <a:rPr lang="en-GB" dirty="0"/>
              <a:t> </a:t>
            </a:r>
            <a:br>
              <a:rPr lang="en-GB" dirty="0"/>
            </a:br>
            <a:r>
              <a:rPr lang="en-GB" sz="3600" b="1" dirty="0">
                <a:solidFill>
                  <a:schemeClr val="accent2">
                    <a:lumMod val="20000"/>
                    <a:lumOff val="80000"/>
                  </a:schemeClr>
                </a:solidFill>
              </a:rPr>
              <a:t>Changemakers: Creativity and Value Creation </a:t>
            </a:r>
            <a:br>
              <a:rPr lang="en-GB" sz="3600" b="1" dirty="0">
                <a:solidFill>
                  <a:schemeClr val="accent2">
                    <a:lumMod val="20000"/>
                    <a:lumOff val="80000"/>
                  </a:schemeClr>
                </a:solidFill>
              </a:rPr>
            </a:br>
            <a:r>
              <a:rPr lang="en-GB" sz="3600" b="1" dirty="0">
                <a:solidFill>
                  <a:schemeClr val="accent2">
                    <a:lumMod val="20000"/>
                    <a:lumOff val="80000"/>
                  </a:schemeClr>
                </a:solidFill>
              </a:rPr>
              <a:t>(BMHP5014)</a:t>
            </a:r>
            <a:br>
              <a:rPr lang="en-GB" sz="3200" b="1" dirty="0">
                <a:solidFill>
                  <a:schemeClr val="accent2">
                    <a:lumMod val="20000"/>
                    <a:lumOff val="80000"/>
                  </a:schemeClr>
                </a:solidFill>
              </a:rPr>
            </a:br>
            <a:br>
              <a:rPr lang="en-GB" sz="3200" b="1" dirty="0">
                <a:solidFill>
                  <a:schemeClr val="accent2">
                    <a:lumMod val="20000"/>
                    <a:lumOff val="80000"/>
                  </a:schemeClr>
                </a:solidFill>
              </a:rPr>
            </a:br>
            <a:r>
              <a:rPr lang="en-GB" sz="2800" b="1" dirty="0">
                <a:solidFill>
                  <a:schemeClr val="accent2">
                    <a:lumMod val="20000"/>
                    <a:lumOff val="80000"/>
                  </a:schemeClr>
                </a:solidFill>
              </a:rPr>
              <a:t>Week 8</a:t>
            </a:r>
            <a:br>
              <a:rPr lang="en-GB" sz="2800" b="1" dirty="0">
                <a:solidFill>
                  <a:schemeClr val="accent2">
                    <a:lumMod val="20000"/>
                    <a:lumOff val="80000"/>
                  </a:schemeClr>
                </a:solidFill>
              </a:rPr>
            </a:br>
            <a:r>
              <a:rPr lang="en-GB" sz="2800" b="1" dirty="0">
                <a:solidFill>
                  <a:schemeClr val="accent2">
                    <a:lumMod val="20000"/>
                    <a:lumOff val="80000"/>
                  </a:schemeClr>
                </a:solidFill>
              </a:rPr>
              <a:t>Unit 4: What's the verdict?</a:t>
            </a:r>
            <a:br>
              <a:rPr lang="en-GB" sz="2200" b="1" dirty="0">
                <a:solidFill>
                  <a:schemeClr val="accent2">
                    <a:lumMod val="20000"/>
                    <a:lumOff val="80000"/>
                  </a:schemeClr>
                </a:solidFill>
              </a:rPr>
            </a:br>
            <a:r>
              <a:rPr lang="en-GB" sz="2400" b="1" dirty="0">
                <a:solidFill>
                  <a:schemeClr val="accent2">
                    <a:lumMod val="20000"/>
                    <a:lumOff val="8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Topic 3: Succeed or fail</a:t>
            </a:r>
            <a:br>
              <a:rPr lang="en-GB" sz="2400" b="1" dirty="0">
                <a:solidFill>
                  <a:schemeClr val="accent2">
                    <a:lumMod val="20000"/>
                    <a:lumOff val="8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2400" b="1" dirty="0">
                <a:solidFill>
                  <a:schemeClr val="accent2">
                    <a:lumMod val="20000"/>
                    <a:lumOff val="8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Topic 4: Sharing success</a:t>
            </a:r>
            <a:endParaRPr lang="en-GB" altLang="en-US" sz="2400" dirty="0">
              <a:solidFill>
                <a:schemeClr val="accent2">
                  <a:lumMod val="20000"/>
                  <a:lumOff val="8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0895528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1">
            <a:extLst>
              <a:ext uri="{FF2B5EF4-FFF2-40B4-BE49-F238E27FC236}">
                <a16:creationId xmlns:a16="http://schemas.microsoft.com/office/drawing/2014/main" id="{C0228ED1-D6E1-4732-B000-4F89824775E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5400" cap="all" dirty="0">
                <a:blipFill>
                  <a:blip r:embed="rId3">
                    <a:extLst>
                      <a:ext uri="{28A0092B-C50C-407E-A947-70E740481C1C}">
                        <a14:useLocalDpi xmlns:a14="http://schemas.microsoft.com/office/drawing/2010/main" val="0"/>
                      </a:ext>
                    </a:extLst>
                  </a:blip>
                  <a:tile tx="6350" ty="-127000" sx="65000" sy="64000" flip="none" algn="tl"/>
                </a:blipFill>
                <a:latin typeface="Rockwell Condensed" panose="02060603050405020104"/>
              </a:rPr>
              <a:t>Objectives of session…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6E94382-DACE-4E00-9EDA-0779A57F51D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268760"/>
            <a:ext cx="8507288" cy="4248473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b="1" dirty="0"/>
              <a:t>Discuss and understand Unit 4 topics about:</a:t>
            </a:r>
          </a:p>
          <a:p>
            <a:r>
              <a:rPr lang="en-GB" dirty="0"/>
              <a:t>Failure for improvement</a:t>
            </a:r>
          </a:p>
          <a:p>
            <a:r>
              <a:rPr lang="en-GB" dirty="0"/>
              <a:t>Success meaning</a:t>
            </a:r>
          </a:p>
          <a:p>
            <a:r>
              <a:rPr lang="en-GB" dirty="0"/>
              <a:t>Cognitive bias</a:t>
            </a:r>
          </a:p>
          <a:p>
            <a:r>
              <a:rPr lang="en-GB" dirty="0"/>
              <a:t>Feynman technique</a:t>
            </a:r>
          </a:p>
          <a:p>
            <a:pPr marL="0" indent="0">
              <a:buNone/>
            </a:pPr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b="1" dirty="0"/>
          </a:p>
          <a:p>
            <a:endParaRPr lang="en-GB" b="1" dirty="0"/>
          </a:p>
          <a:p>
            <a:pPr lvl="1"/>
            <a:endParaRPr lang="en-GB" dirty="0"/>
          </a:p>
          <a:p>
            <a:pPr lvl="1"/>
            <a:endParaRPr lang="en-GB" dirty="0"/>
          </a:p>
          <a:p>
            <a:pPr lvl="1"/>
            <a:endParaRPr lang="en-GB" b="1" dirty="0"/>
          </a:p>
          <a:p>
            <a:pPr lvl="1"/>
            <a:endParaRPr lang="en-GB" b="1" dirty="0"/>
          </a:p>
          <a:p>
            <a:pPr lvl="1"/>
            <a:endParaRPr lang="en-GB" b="1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7304560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83CBE44-1B42-6DE3-04EC-2F4EB0E41F8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Introduction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49188D42-0AAD-A749-F123-95A403744AF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91299" y="1988840"/>
            <a:ext cx="8761402" cy="313344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1704299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F89365C-9E7E-3AAA-3637-572A97D9A9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490066"/>
          </a:xfrm>
        </p:spPr>
        <p:txBody>
          <a:bodyPr>
            <a:normAutofit fontScale="90000"/>
          </a:bodyPr>
          <a:lstStyle/>
          <a:p>
            <a:r>
              <a:rPr lang="en-GB" b="1" dirty="0"/>
              <a:t>Failure for improvement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367BD975-5941-F9B0-CF7D-D682ECFFADE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79513" y="1423976"/>
            <a:ext cx="8740052" cy="412926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7834237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6AC82DC-886A-595E-806F-AE33787E32C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Discuss in groups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D9A1ABE-9D6E-7A45-6C31-1135E7764E4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Anyone wants to share any failure in life?</a:t>
            </a:r>
          </a:p>
          <a:p>
            <a:r>
              <a:rPr lang="en-GB" dirty="0"/>
              <a:t>If so, how did you manage that failure?</a:t>
            </a:r>
          </a:p>
          <a:p>
            <a:r>
              <a:rPr lang="en-GB" dirty="0"/>
              <a:t>Have you learned anything from it?</a:t>
            </a:r>
          </a:p>
        </p:txBody>
      </p:sp>
    </p:spTree>
    <p:extLst>
      <p:ext uri="{BB962C8B-B14F-4D97-AF65-F5344CB8AC3E}">
        <p14:creationId xmlns:p14="http://schemas.microsoft.com/office/powerpoint/2010/main" val="362128231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158D5F8-12DB-A3C0-A1A6-1F926F44947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418058"/>
          </a:xfrm>
        </p:spPr>
        <p:txBody>
          <a:bodyPr>
            <a:normAutofit fontScale="90000"/>
          </a:bodyPr>
          <a:lstStyle/>
          <a:p>
            <a:r>
              <a:rPr lang="en-GB" b="1" dirty="0"/>
              <a:t>Failure for improvement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CD304B0D-6F21-B159-AC14-A380D5253FF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60584" y="1180961"/>
            <a:ext cx="7622831" cy="449607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1930822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524C0B5-BCD6-E22C-A8F3-D12496FF93E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 anchor="ctr">
            <a:normAutofit/>
          </a:bodyPr>
          <a:lstStyle/>
          <a:p>
            <a:r>
              <a:rPr lang="en-GB" b="1" dirty="0"/>
              <a:t>Let's Brainstorm: Success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313A403-EAF5-A429-9E26-95223858804B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457200" y="1988840"/>
            <a:ext cx="4038600" cy="3456385"/>
          </a:xfrm>
        </p:spPr>
        <p:txBody>
          <a:bodyPr>
            <a:normAutofit/>
          </a:bodyPr>
          <a:lstStyle/>
          <a:p>
            <a:r>
              <a:rPr lang="en-GB" dirty="0"/>
              <a:t>How do you define Success?</a:t>
            </a:r>
          </a:p>
          <a:p>
            <a:r>
              <a:rPr lang="en-GB" dirty="0"/>
              <a:t>Share your ideas in this week’s Forum on Moodle.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FA1EB104-3C59-3676-5AAA-99F7354BB1E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16016" y="2419350"/>
            <a:ext cx="4038600" cy="2019300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6501227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6F52D4A-70D9-DDA8-8AAB-041F752E18D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994122"/>
          </a:xfrm>
        </p:spPr>
        <p:txBody>
          <a:bodyPr>
            <a:normAutofit/>
          </a:bodyPr>
          <a:lstStyle/>
          <a:p>
            <a:r>
              <a:rPr lang="en-GB" b="1" dirty="0"/>
              <a:t>Define success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ABF719F-AD90-B67B-2B9D-110434EDA46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9552" y="2204864"/>
            <a:ext cx="8229600" cy="1828799"/>
          </a:xfrm>
        </p:spPr>
        <p:txBody>
          <a:bodyPr>
            <a:normAutofit fontScale="62500" lnSpcReduction="20000"/>
          </a:bodyPr>
          <a:lstStyle/>
          <a:p>
            <a:pPr marL="0" indent="0">
              <a:buNone/>
            </a:pPr>
            <a:r>
              <a:rPr lang="en-GB" sz="5100" dirty="0"/>
              <a:t>Success is the state or condition of meeting a defined range of expectations.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                                                   (Dyke, and Murphy, 2006). </a:t>
            </a:r>
          </a:p>
        </p:txBody>
      </p:sp>
    </p:spTree>
    <p:extLst>
      <p:ext uri="{BB962C8B-B14F-4D97-AF65-F5344CB8AC3E}">
        <p14:creationId xmlns:p14="http://schemas.microsoft.com/office/powerpoint/2010/main" val="101418419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C041D7F-F311-7A6F-26E2-790FBBBC747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418058"/>
          </a:xfrm>
        </p:spPr>
        <p:txBody>
          <a:bodyPr>
            <a:normAutofit fontScale="90000"/>
          </a:bodyPr>
          <a:lstStyle/>
          <a:p>
            <a:r>
              <a:rPr lang="en-GB" sz="3600" b="1" dirty="0"/>
              <a:t>Defining success and wellbeing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9BC22021-E36E-ACE2-38FD-3432B16E666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3611" y="1988840"/>
            <a:ext cx="8836777" cy="322384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5159925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C3F6FF8-0A67-B8EB-591A-700492454A0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199" y="70135"/>
            <a:ext cx="8229600" cy="1143000"/>
          </a:xfrm>
        </p:spPr>
        <p:txBody>
          <a:bodyPr>
            <a:normAutofit/>
          </a:bodyPr>
          <a:lstStyle/>
          <a:p>
            <a:r>
              <a:rPr lang="en-GB" sz="4000" b="1" dirty="0"/>
              <a:t>Success: Individual and society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82C69EA4-46F4-370C-2538-49165261260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9507" y="1449783"/>
            <a:ext cx="8304985" cy="419508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3771284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1CCF598-D0F2-07F9-8CBF-5326A1334AD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en-GB" sz="3600" b="1" dirty="0"/>
              <a:t>Are you improving or innovating yourself?</a:t>
            </a: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2FFFE1BD-02B8-A55D-6469-F061EDE8523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30970" y="2060848"/>
            <a:ext cx="8882059" cy="339461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24568311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8D9B045-60D2-C7F6-297E-B46187D8734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562074"/>
          </a:xfrm>
        </p:spPr>
        <p:txBody>
          <a:bodyPr>
            <a:noAutofit/>
          </a:bodyPr>
          <a:lstStyle/>
          <a:p>
            <a:r>
              <a:rPr lang="en-GB" sz="4000" b="1" dirty="0"/>
              <a:t>What is a cognitive bias 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6559D91-11A1-1DAC-838C-F717DDA056A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4002" y="1464829"/>
            <a:ext cx="3744416" cy="3917032"/>
          </a:xfrm>
        </p:spPr>
        <p:txBody>
          <a:bodyPr>
            <a:noAutofit/>
          </a:bodyPr>
          <a:lstStyle/>
          <a:p>
            <a:r>
              <a:rPr lang="en-GB" sz="2400" b="0" i="0" dirty="0">
                <a:solidFill>
                  <a:srgbClr val="111111"/>
                </a:solidFill>
                <a:effectLst/>
              </a:rPr>
              <a:t>A </a:t>
            </a:r>
            <a:r>
              <a:rPr lang="en-GB" sz="2400" b="1" i="0" dirty="0">
                <a:solidFill>
                  <a:srgbClr val="111111"/>
                </a:solidFill>
                <a:effectLst/>
              </a:rPr>
              <a:t>cognitive bias</a:t>
            </a:r>
            <a:r>
              <a:rPr lang="en-GB" sz="2400" b="0" i="0" dirty="0">
                <a:solidFill>
                  <a:srgbClr val="111111"/>
                </a:solidFill>
                <a:effectLst/>
              </a:rPr>
              <a:t> is a systematic error in thinking that occurs when people process and interpret information in the world around them.</a:t>
            </a:r>
          </a:p>
          <a:p>
            <a:r>
              <a:rPr lang="en-GB" sz="2400" b="0" i="0" dirty="0">
                <a:solidFill>
                  <a:srgbClr val="111111"/>
                </a:solidFill>
                <a:effectLst/>
              </a:rPr>
              <a:t>These biases can affect their decisions and judgments.</a:t>
            </a:r>
            <a:endParaRPr lang="en-GB" sz="2400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097469BE-82D2-5B00-0CD4-EE23FC3D4AD3}"/>
              </a:ext>
            </a:extLst>
          </p:cNvPr>
          <p:cNvSpPr txBox="1"/>
          <p:nvPr/>
        </p:nvSpPr>
        <p:spPr>
          <a:xfrm>
            <a:off x="7090249" y="5042659"/>
            <a:ext cx="1806007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/>
              <a:t>(Mata, 2012)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5A7D647C-78D1-4635-C9A8-9F8A1CE38C4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53846" y="1815341"/>
            <a:ext cx="5362120" cy="306311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90982805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A709943-328D-20A6-D225-AABF6B12911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8355" y="116632"/>
            <a:ext cx="8507288" cy="1143000"/>
          </a:xfrm>
        </p:spPr>
        <p:txBody>
          <a:bodyPr>
            <a:normAutofit fontScale="90000"/>
          </a:bodyPr>
          <a:lstStyle/>
          <a:p>
            <a:r>
              <a:rPr lang="en-GB" dirty="0"/>
              <a:t>Cognitive Bias: Let’s watch the video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3AF3C34-7A43-E646-654C-CF39C47E9FD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4725144"/>
            <a:ext cx="8229600" cy="792088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en-GB" sz="2800" dirty="0">
                <a:hlinkClick r:id="rId3"/>
              </a:rPr>
              <a:t>Cognitive Bias | Ethics Defined - YouTube</a:t>
            </a:r>
            <a:endParaRPr lang="en-GB" sz="2800" dirty="0"/>
          </a:p>
        </p:txBody>
      </p:sp>
      <p:pic>
        <p:nvPicPr>
          <p:cNvPr id="3" name="Online Media 2" title="Cognitive Bias | Ethics Defined">
            <a:hlinkClick r:id="" action="ppaction://media"/>
            <a:extLst>
              <a:ext uri="{FF2B5EF4-FFF2-40B4-BE49-F238E27FC236}">
                <a16:creationId xmlns:a16="http://schemas.microsoft.com/office/drawing/2014/main" id="{FFDD2D25-5F35-8F7F-E65F-C22C8ED5C161}"/>
              </a:ext>
            </a:extLst>
          </p:cNvPr>
          <p:cNvPicPr>
            <a:picLocks noRot="1" noChangeAspect="1"/>
          </p:cNvPicPr>
          <p:nvPr>
            <a:videoFile r:link="rId1"/>
          </p:nvPr>
        </p:nvPicPr>
        <p:blipFill>
          <a:blip r:embed="rId4"/>
          <a:stretch>
            <a:fillRect/>
          </a:stretch>
        </p:blipFill>
        <p:spPr>
          <a:xfrm>
            <a:off x="1713222" y="1410645"/>
            <a:ext cx="5717555" cy="323002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5438633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3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76C8CFE-92EA-51C8-8174-4E1B781FED8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634082"/>
          </a:xfrm>
        </p:spPr>
        <p:txBody>
          <a:bodyPr>
            <a:normAutofit fontScale="90000"/>
          </a:bodyPr>
          <a:lstStyle/>
          <a:p>
            <a:r>
              <a:rPr lang="en-GB" b="1" dirty="0"/>
              <a:t>Being honest with ourselves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9CAD7640-B238-0429-9A6B-B3C9C4365E2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9928" y="1772816"/>
            <a:ext cx="8964144" cy="356284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49597214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E85965C-6B96-B0EF-0156-00534C25DD2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What is a Feynman technique?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2C94706-78C8-A18E-D9F7-A2454DDB837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700808"/>
            <a:ext cx="8229600" cy="3268959"/>
          </a:xfrm>
        </p:spPr>
        <p:txBody>
          <a:bodyPr>
            <a:normAutofit/>
          </a:bodyPr>
          <a:lstStyle/>
          <a:p>
            <a:r>
              <a:rPr lang="en-GB" sz="2400" b="0" i="0" dirty="0">
                <a:solidFill>
                  <a:srgbClr val="111111"/>
                </a:solidFill>
                <a:effectLst/>
              </a:rPr>
              <a:t>The Feynman Technique, developed by Richard Feynman, is a </a:t>
            </a:r>
            <a:r>
              <a:rPr lang="en-GB" sz="2400" b="1" i="0" dirty="0">
                <a:solidFill>
                  <a:srgbClr val="111111"/>
                </a:solidFill>
                <a:effectLst/>
              </a:rPr>
              <a:t>study method for students to learn through the act of teaching</a:t>
            </a:r>
            <a:r>
              <a:rPr lang="en-GB" sz="2400" b="0" i="0" dirty="0">
                <a:solidFill>
                  <a:srgbClr val="111111"/>
                </a:solidFill>
                <a:effectLst/>
              </a:rPr>
              <a:t>. </a:t>
            </a:r>
          </a:p>
          <a:p>
            <a:r>
              <a:rPr lang="en-GB" sz="2400" b="0" i="0" dirty="0">
                <a:solidFill>
                  <a:srgbClr val="111111"/>
                </a:solidFill>
                <a:effectLst/>
              </a:rPr>
              <a:t>To use the technique, students choose a topic and then explain it in their own words as if teaching a sixth-grader. </a:t>
            </a:r>
          </a:p>
          <a:p>
            <a:r>
              <a:rPr lang="en-GB" sz="2400" b="0" i="0" dirty="0">
                <a:solidFill>
                  <a:srgbClr val="111111"/>
                </a:solidFill>
                <a:effectLst/>
              </a:rPr>
              <a:t>Then, they improve their explanations and go through the process again until they have mastered the topic.</a:t>
            </a:r>
            <a:endParaRPr lang="en-GB" sz="2400" dirty="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8E45E4CD-67EA-7EF7-E6AA-949EE775FCC8}"/>
              </a:ext>
            </a:extLst>
          </p:cNvPr>
          <p:cNvSpPr txBox="1"/>
          <p:nvPr/>
        </p:nvSpPr>
        <p:spPr>
          <a:xfrm>
            <a:off x="6444208" y="5073133"/>
            <a:ext cx="2352818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/>
              <a:t>(Reyes, et al., 2021)</a:t>
            </a:r>
          </a:p>
        </p:txBody>
      </p:sp>
    </p:spTree>
    <p:extLst>
      <p:ext uri="{BB962C8B-B14F-4D97-AF65-F5344CB8AC3E}">
        <p14:creationId xmlns:p14="http://schemas.microsoft.com/office/powerpoint/2010/main" val="3409604979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A051523-C6AB-0CDD-EC5C-72CC15E373F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Will you innovate or improve?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A6DDED5D-1A10-5B41-B10C-BC4AE8BDD98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33023" y="1772816"/>
            <a:ext cx="8677954" cy="362705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74240655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3BA5444-4606-F1E0-1CF4-B0AEEDD6D57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 anchor="ctr">
            <a:normAutofit/>
          </a:bodyPr>
          <a:lstStyle/>
          <a:p>
            <a:r>
              <a:rPr lang="en-GB" b="1" dirty="0"/>
              <a:t>Any Questions?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D1A79F43-B587-7FC0-0EE1-4061C7616B8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99792" y="1700808"/>
            <a:ext cx="3556992" cy="3556992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2035854478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6A2B569-DEBF-FCAA-FDE9-0FCA9635949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346050"/>
          </a:xfrm>
        </p:spPr>
        <p:txBody>
          <a:bodyPr>
            <a:normAutofit fontScale="90000"/>
          </a:bodyPr>
          <a:lstStyle/>
          <a:p>
            <a:r>
              <a:rPr lang="en-GB" sz="3600" b="1" dirty="0"/>
              <a:t>References 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04CB3BB5-2C98-295C-A4B1-565DB61F14B9}"/>
              </a:ext>
            </a:extLst>
          </p:cNvPr>
          <p:cNvSpPr txBox="1"/>
          <p:nvPr/>
        </p:nvSpPr>
        <p:spPr>
          <a:xfrm>
            <a:off x="464216" y="1474328"/>
            <a:ext cx="7920880" cy="369331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b="0" i="0" dirty="0">
                <a:solidFill>
                  <a:srgbClr val="222222"/>
                </a:solidFill>
                <a:effectLst/>
              </a:rPr>
              <a:t>Dyke, L.S. and Murphy, S.A. (2006). How we define success: A qualitative study of what matters most to women and men. </a:t>
            </a:r>
            <a:r>
              <a:rPr lang="en-GB" b="0" i="1" dirty="0">
                <a:solidFill>
                  <a:srgbClr val="222222"/>
                </a:solidFill>
                <a:effectLst/>
              </a:rPr>
              <a:t>Sex roles</a:t>
            </a:r>
            <a:r>
              <a:rPr lang="en-GB" b="0" i="0" dirty="0">
                <a:solidFill>
                  <a:srgbClr val="222222"/>
                </a:solidFill>
                <a:effectLst/>
              </a:rPr>
              <a:t>, </a:t>
            </a:r>
            <a:r>
              <a:rPr lang="en-GB" b="0" i="1" dirty="0">
                <a:solidFill>
                  <a:srgbClr val="222222"/>
                </a:solidFill>
                <a:effectLst/>
              </a:rPr>
              <a:t>55</a:t>
            </a:r>
            <a:r>
              <a:rPr lang="en-GB" b="0" i="0" dirty="0">
                <a:solidFill>
                  <a:srgbClr val="222222"/>
                </a:solidFill>
                <a:effectLst/>
              </a:rPr>
              <a:t>(5-6), pp.357-371.</a:t>
            </a:r>
          </a:p>
          <a:p>
            <a:endParaRPr lang="en-GB" b="0" i="0" dirty="0">
              <a:solidFill>
                <a:srgbClr val="222222"/>
              </a:solidFill>
              <a:effectLst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b="0" i="0" dirty="0">
                <a:solidFill>
                  <a:srgbClr val="222222"/>
                </a:solidFill>
                <a:effectLst/>
              </a:rPr>
              <a:t>Mata, R. (2012). Cognitive bias. </a:t>
            </a:r>
            <a:r>
              <a:rPr lang="en-GB" b="0" i="1" dirty="0" err="1">
                <a:solidFill>
                  <a:srgbClr val="222222"/>
                </a:solidFill>
                <a:effectLst/>
              </a:rPr>
              <a:t>Encyclopedia</a:t>
            </a:r>
            <a:r>
              <a:rPr lang="en-GB" b="0" i="1" dirty="0">
                <a:solidFill>
                  <a:srgbClr val="222222"/>
                </a:solidFill>
                <a:effectLst/>
              </a:rPr>
              <a:t> of human behaviour</a:t>
            </a:r>
            <a:r>
              <a:rPr lang="en-GB" b="0" i="0" dirty="0">
                <a:solidFill>
                  <a:srgbClr val="222222"/>
                </a:solidFill>
                <a:effectLst/>
              </a:rPr>
              <a:t>, </a:t>
            </a:r>
            <a:r>
              <a:rPr lang="en-GB" b="0" i="1" dirty="0">
                <a:solidFill>
                  <a:srgbClr val="222222"/>
                </a:solidFill>
                <a:effectLst/>
              </a:rPr>
              <a:t>1</a:t>
            </a:r>
            <a:r>
              <a:rPr lang="en-GB" b="0" i="0" dirty="0">
                <a:solidFill>
                  <a:srgbClr val="222222"/>
                </a:solidFill>
                <a:effectLst/>
              </a:rPr>
              <a:t>, pp.531-5.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>
              <a:solidFill>
                <a:srgbClr val="222222"/>
              </a:solidFill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b="0" i="0" dirty="0">
                <a:solidFill>
                  <a:srgbClr val="222222"/>
                </a:solidFill>
                <a:effectLst/>
              </a:rPr>
              <a:t>Reyes, E.P., Blanco, R.M.F.L., </a:t>
            </a:r>
            <a:r>
              <a:rPr lang="en-GB" b="0" i="0" dirty="0" err="1">
                <a:solidFill>
                  <a:srgbClr val="222222"/>
                </a:solidFill>
                <a:effectLst/>
              </a:rPr>
              <a:t>Doroon</a:t>
            </a:r>
            <a:r>
              <a:rPr lang="en-GB" b="0" i="0" dirty="0">
                <a:solidFill>
                  <a:srgbClr val="222222"/>
                </a:solidFill>
                <a:effectLst/>
              </a:rPr>
              <a:t>, D.R.L., </a:t>
            </a:r>
            <a:r>
              <a:rPr lang="en-GB" b="0" i="0" dirty="0" err="1">
                <a:solidFill>
                  <a:srgbClr val="222222"/>
                </a:solidFill>
                <a:effectLst/>
              </a:rPr>
              <a:t>Limana</a:t>
            </a:r>
            <a:r>
              <a:rPr lang="en-GB" b="0" i="0" dirty="0">
                <a:solidFill>
                  <a:srgbClr val="222222"/>
                </a:solidFill>
                <a:effectLst/>
              </a:rPr>
              <a:t>, J.L.B. and </a:t>
            </a:r>
            <a:r>
              <a:rPr lang="en-GB" b="0" i="0" dirty="0" err="1">
                <a:solidFill>
                  <a:srgbClr val="222222"/>
                </a:solidFill>
                <a:effectLst/>
              </a:rPr>
              <a:t>Torcende</a:t>
            </a:r>
            <a:r>
              <a:rPr lang="en-GB" b="0" i="0" dirty="0">
                <a:solidFill>
                  <a:srgbClr val="222222"/>
                </a:solidFill>
                <a:effectLst/>
              </a:rPr>
              <a:t>, A.M.A. (2021). Feynman technique as a </a:t>
            </a:r>
            <a:r>
              <a:rPr lang="en-GB" b="0" i="0" dirty="0" err="1">
                <a:solidFill>
                  <a:srgbClr val="222222"/>
                </a:solidFill>
                <a:effectLst/>
              </a:rPr>
              <a:t>heutagogical</a:t>
            </a:r>
            <a:r>
              <a:rPr lang="en-GB" b="0" i="0" dirty="0">
                <a:solidFill>
                  <a:srgbClr val="222222"/>
                </a:solidFill>
                <a:effectLst/>
              </a:rPr>
              <a:t> learning strategy for independent and remote learning. </a:t>
            </a:r>
            <a:r>
              <a:rPr lang="en-GB" b="0" i="1" dirty="0" err="1">
                <a:solidFill>
                  <a:srgbClr val="222222"/>
                </a:solidFill>
                <a:effectLst/>
              </a:rPr>
              <a:t>Recoletos</a:t>
            </a:r>
            <a:r>
              <a:rPr lang="en-GB" b="0" i="1" dirty="0">
                <a:solidFill>
                  <a:srgbClr val="222222"/>
                </a:solidFill>
                <a:effectLst/>
              </a:rPr>
              <a:t> Multidisciplinary Research Journal</a:t>
            </a:r>
            <a:r>
              <a:rPr lang="en-GB" b="0" i="0" dirty="0">
                <a:solidFill>
                  <a:srgbClr val="222222"/>
                </a:solidFill>
                <a:effectLst/>
              </a:rPr>
              <a:t>, </a:t>
            </a:r>
            <a:r>
              <a:rPr lang="en-GB" b="0" i="1" dirty="0">
                <a:solidFill>
                  <a:srgbClr val="222222"/>
                </a:solidFill>
                <a:effectLst/>
              </a:rPr>
              <a:t>9</a:t>
            </a:r>
            <a:r>
              <a:rPr lang="en-GB" b="0" i="0" dirty="0">
                <a:solidFill>
                  <a:srgbClr val="222222"/>
                </a:solidFill>
                <a:effectLst/>
              </a:rPr>
              <a:t>(2), pp.1-13.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>
              <a:solidFill>
                <a:srgbClr val="222222"/>
              </a:solidFill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58876624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SharedWithUsers xmlns="303dbf9b-b85b-46a0-94f1-894078c07ecd">
      <UserInfo>
        <DisplayName>Alison Harding</DisplayName>
        <AccountId>352</AccountId>
        <AccountType/>
      </UserInfo>
      <UserInfo>
        <DisplayName>Rachel Bendall</DisplayName>
        <AccountId>2520</AccountId>
        <AccountType/>
      </UserInfo>
      <UserInfo>
        <DisplayName>Ruth Groff</DisplayName>
        <AccountId>2266</AccountId>
        <AccountType/>
      </UserInfo>
    </SharedWithUsers>
  </documentManagement>
</p:properti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E9765FB2FDA7984FA87112E26C884F14" ma:contentTypeVersion="2" ma:contentTypeDescription="Create a new document." ma:contentTypeScope="" ma:versionID="a99b5ab61f45874ac4021837dd475404">
  <xsd:schema xmlns:xsd="http://www.w3.org/2001/XMLSchema" xmlns:xs="http://www.w3.org/2001/XMLSchema" xmlns:p="http://schemas.microsoft.com/office/2006/metadata/properties" xmlns:ns2="303dbf9b-b85b-46a0-94f1-894078c07ecd" targetNamespace="http://schemas.microsoft.com/office/2006/metadata/properties" ma:root="true" ma:fieldsID="c4d360f611fb76bcade101f689d84229" ns2:_="">
    <xsd:import namespace="303dbf9b-b85b-46a0-94f1-894078c07ecd"/>
    <xsd:element name="properties">
      <xsd:complexType>
        <xsd:sequence>
          <xsd:element name="documentManagement">
            <xsd:complexType>
              <xsd:all>
                <xsd:element ref="ns2:SharedWithUsers" minOccurs="0"/>
                <xsd:element ref="ns2:SharedWithDetail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03dbf9b-b85b-46a0-94f1-894078c07ecd" elementFormDefault="qualified">
    <xsd:import namespace="http://schemas.microsoft.com/office/2006/documentManagement/types"/>
    <xsd:import namespace="http://schemas.microsoft.com/office/infopath/2007/PartnerControls"/>
    <xsd:element name="SharedWithUsers" ma:index="8" nillable="true" ma:displayName="Shared With" ma:description="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9" nillable="true" ma:displayName="Shared With Details" ma:description="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65FC5585-51CA-4C4C-9028-AEC8FAD67B8B}">
  <ds:schemaRefs>
    <ds:schemaRef ds:uri="http://purl.org/dc/dcmitype/"/>
    <ds:schemaRef ds:uri="http://purl.org/dc/elements/1.1/"/>
    <ds:schemaRef ds:uri="http://schemas.openxmlformats.org/package/2006/metadata/core-properties"/>
    <ds:schemaRef ds:uri="http://schemas.microsoft.com/office/infopath/2007/PartnerControls"/>
    <ds:schemaRef ds:uri="http://www.w3.org/XML/1998/namespace"/>
    <ds:schemaRef ds:uri="http://purl.org/dc/terms/"/>
    <ds:schemaRef ds:uri="http://schemas.microsoft.com/office/2006/documentManagement/types"/>
    <ds:schemaRef ds:uri="303dbf9b-b85b-46a0-94f1-894078c07ecd"/>
    <ds:schemaRef ds:uri="http://schemas.microsoft.com/office/2006/metadata/properties"/>
  </ds:schemaRefs>
</ds:datastoreItem>
</file>

<file path=customXml/itemProps2.xml><?xml version="1.0" encoding="utf-8"?>
<ds:datastoreItem xmlns:ds="http://schemas.openxmlformats.org/officeDocument/2006/customXml" ds:itemID="{F5B0EF21-CA5D-4A60-A3B8-014B63530527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303dbf9b-b85b-46a0-94f1-894078c07ecd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D081439C-114A-4151-B03A-0408F1ADA968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Crop</Template>
  <TotalTime>0</TotalTime>
  <Words>438</Words>
  <Application>Microsoft Office PowerPoint</Application>
  <PresentationFormat>On-screen Show (4:3)</PresentationFormat>
  <Paragraphs>57</Paragraphs>
  <Slides>18</Slides>
  <Notes>2</Notes>
  <HiddenSlides>0</HiddenSlides>
  <MMClips>1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size="23" baseType="lpstr">
      <vt:lpstr>Myriad Pro</vt:lpstr>
      <vt:lpstr>Arial</vt:lpstr>
      <vt:lpstr>Calibri</vt:lpstr>
      <vt:lpstr>Rockwell Condensed</vt:lpstr>
      <vt:lpstr>20140311PresentationUWTSDTemplate</vt:lpstr>
      <vt:lpstr>  Changemakers: Creativity and Value Creation  (BMHP5014)  Week 8 Unit 4: What's the verdict? Topic 3: Succeed or fail Topic 4: Sharing success</vt:lpstr>
      <vt:lpstr>Objectives of session…</vt:lpstr>
      <vt:lpstr>Introduction</vt:lpstr>
      <vt:lpstr>Failure for improvement</vt:lpstr>
      <vt:lpstr>Discuss in groups</vt:lpstr>
      <vt:lpstr>Failure for improvement</vt:lpstr>
      <vt:lpstr>Let's Brainstorm: Success</vt:lpstr>
      <vt:lpstr>Define success</vt:lpstr>
      <vt:lpstr>Defining success and wellbeing</vt:lpstr>
      <vt:lpstr>Success: Individual and society</vt:lpstr>
      <vt:lpstr>Are you improving or innovating yourself?</vt:lpstr>
      <vt:lpstr>What is a cognitive bias ?</vt:lpstr>
      <vt:lpstr>Cognitive Bias: Let’s watch the video</vt:lpstr>
      <vt:lpstr>Being honest with ourselves</vt:lpstr>
      <vt:lpstr>What is a Feynman technique?</vt:lpstr>
      <vt:lpstr>Will you innovate or improve?</vt:lpstr>
      <vt:lpstr>Any Questions?</vt:lpstr>
      <vt:lpstr>References 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Certificate of Higher Education in Skills for the Workplace   Effective Team Working &amp; Communications (BMSW 4002) Defining and Classifying Groups</dc:title>
  <dc:creator>Rebecca Stewart</dc:creator>
  <cp:lastModifiedBy>Eleni Koutsogeorgou-Andreou</cp:lastModifiedBy>
  <cp:revision>172</cp:revision>
  <cp:lastPrinted>2021-01-18T19:39:53Z</cp:lastPrinted>
  <dcterms:created xsi:type="dcterms:W3CDTF">2020-06-13T21:56:47Z</dcterms:created>
  <dcterms:modified xsi:type="dcterms:W3CDTF">2024-06-16T22:55:50Z</dcterms:modified>
</cp:coreProperties>
</file>