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notesSlides/notesSlide11.xml" ContentType="application/vnd.openxmlformats-officedocument.presentationml.notesSlide+xml"/>
  <Override PartName="/ppt/ink/ink40.xml" ContentType="application/inkml+xml"/>
  <Override PartName="/ppt/ink/ink41.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8"/>
  </p:notesMasterIdLst>
  <p:sldIdLst>
    <p:sldId id="257" r:id="rId5"/>
    <p:sldId id="258" r:id="rId6"/>
    <p:sldId id="259" r:id="rId7"/>
    <p:sldId id="261" r:id="rId8"/>
    <p:sldId id="262" r:id="rId9"/>
    <p:sldId id="260" r:id="rId10"/>
    <p:sldId id="263" r:id="rId11"/>
    <p:sldId id="268" r:id="rId12"/>
    <p:sldId id="269" r:id="rId13"/>
    <p:sldId id="264" r:id="rId14"/>
    <p:sldId id="266" r:id="rId15"/>
    <p:sldId id="265" r:id="rId16"/>
    <p:sldId id="270" r:id="rId17"/>
    <p:sldId id="271" r:id="rId18"/>
    <p:sldId id="277" r:id="rId19"/>
    <p:sldId id="278" r:id="rId20"/>
    <p:sldId id="273" r:id="rId21"/>
    <p:sldId id="280" r:id="rId22"/>
    <p:sldId id="281" r:id="rId23"/>
    <p:sldId id="282" r:id="rId24"/>
    <p:sldId id="283" r:id="rId25"/>
    <p:sldId id="279" r:id="rId26"/>
    <p:sldId id="27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42F2BE-5E6D-4508-A4B9-DC835ECD8C8F}" v="19" dt="2022-10-17T12:55:22.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0473" autoAdjust="0"/>
  </p:normalViewPr>
  <p:slideViewPr>
    <p:cSldViewPr snapToGrid="0">
      <p:cViewPr varScale="1">
        <p:scale>
          <a:sx n="84" d="100"/>
          <a:sy n="84" d="100"/>
        </p:scale>
        <p:origin x="123" y="4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1442F2BE-5E6D-4508-A4B9-DC835ECD8C8F}"/>
    <pc:docChg chg="custSel delSld modSld">
      <pc:chgData name="Laura Knight" userId="fcc6b1b8-7f69-4c06-9fd3-1a1553b3cd99" providerId="ADAL" clId="{1442F2BE-5E6D-4508-A4B9-DC835ECD8C8F}" dt="2022-10-17T12:55:22.263" v="92" actId="20577"/>
      <pc:docMkLst>
        <pc:docMk/>
      </pc:docMkLst>
      <pc:sldChg chg="addSp delSp modSp mod">
        <pc:chgData name="Laura Knight" userId="fcc6b1b8-7f69-4c06-9fd3-1a1553b3cd99" providerId="ADAL" clId="{1442F2BE-5E6D-4508-A4B9-DC835ECD8C8F}" dt="2022-10-17T12:45:29.187" v="73" actId="478"/>
        <pc:sldMkLst>
          <pc:docMk/>
          <pc:sldMk cId="2584280759" sldId="257"/>
        </pc:sldMkLst>
        <pc:spChg chg="del">
          <ac:chgData name="Laura Knight" userId="fcc6b1b8-7f69-4c06-9fd3-1a1553b3cd99" providerId="ADAL" clId="{1442F2BE-5E6D-4508-A4B9-DC835ECD8C8F}" dt="2022-10-17T09:55:41.698" v="70" actId="478"/>
          <ac:spMkLst>
            <pc:docMk/>
            <pc:sldMk cId="2584280759" sldId="257"/>
            <ac:spMk id="3" creationId="{C8722DDC-8EEE-4A06-8DFE-B44871EAA2CF}"/>
          </ac:spMkLst>
        </pc:spChg>
        <pc:spChg chg="add del mod">
          <ac:chgData name="Laura Knight" userId="fcc6b1b8-7f69-4c06-9fd3-1a1553b3cd99" providerId="ADAL" clId="{1442F2BE-5E6D-4508-A4B9-DC835ECD8C8F}" dt="2022-10-17T12:45:29.187" v="73" actId="478"/>
          <ac:spMkLst>
            <pc:docMk/>
            <pc:sldMk cId="2584280759" sldId="257"/>
            <ac:spMk id="5" creationId="{2FA1A2C9-65D6-867F-5F26-CBC93CB18B3A}"/>
          </ac:spMkLst>
        </pc:spChg>
      </pc:sldChg>
      <pc:sldChg chg="modSp">
        <pc:chgData name="Laura Knight" userId="fcc6b1b8-7f69-4c06-9fd3-1a1553b3cd99" providerId="ADAL" clId="{1442F2BE-5E6D-4508-A4B9-DC835ECD8C8F}" dt="2022-10-17T12:55:22.263" v="92" actId="20577"/>
        <pc:sldMkLst>
          <pc:docMk/>
          <pc:sldMk cId="3790723472" sldId="260"/>
        </pc:sldMkLst>
        <pc:graphicFrameChg chg="mod">
          <ac:chgData name="Laura Knight" userId="fcc6b1b8-7f69-4c06-9fd3-1a1553b3cd99" providerId="ADAL" clId="{1442F2BE-5E6D-4508-A4B9-DC835ECD8C8F}" dt="2022-10-17T12:55:22.263" v="92" actId="20577"/>
          <ac:graphicFrameMkLst>
            <pc:docMk/>
            <pc:sldMk cId="3790723472" sldId="260"/>
            <ac:graphicFrameMk id="5" creationId="{451DCFF2-ED5D-403F-BB25-7C50AAC9BB12}"/>
          </ac:graphicFrameMkLst>
        </pc:graphicFrameChg>
      </pc:sldChg>
      <pc:sldChg chg="del mod modShow">
        <pc:chgData name="Laura Knight" userId="fcc6b1b8-7f69-4c06-9fd3-1a1553b3cd99" providerId="ADAL" clId="{1442F2BE-5E6D-4508-A4B9-DC835ECD8C8F}" dt="2022-10-17T08:03:45.899" v="1" actId="47"/>
        <pc:sldMkLst>
          <pc:docMk/>
          <pc:sldMk cId="3221764271" sldId="276"/>
        </pc:sldMkLst>
      </pc:sldChg>
      <pc:sldChg chg="modSp mod">
        <pc:chgData name="Laura Knight" userId="fcc6b1b8-7f69-4c06-9fd3-1a1553b3cd99" providerId="ADAL" clId="{1442F2BE-5E6D-4508-A4B9-DC835ECD8C8F}" dt="2022-10-17T09:33:12.996" v="69" actId="20577"/>
        <pc:sldMkLst>
          <pc:docMk/>
          <pc:sldMk cId="2148997048" sldId="281"/>
        </pc:sldMkLst>
        <pc:spChg chg="mod">
          <ac:chgData name="Laura Knight" userId="fcc6b1b8-7f69-4c06-9fd3-1a1553b3cd99" providerId="ADAL" clId="{1442F2BE-5E6D-4508-A4B9-DC835ECD8C8F}" dt="2022-10-17T09:33:12.996" v="69" actId="20577"/>
          <ac:spMkLst>
            <pc:docMk/>
            <pc:sldMk cId="2148997048" sldId="281"/>
            <ac:spMk id="2" creationId="{0BF3C9FF-15D8-B3C1-58FC-E6506FE89AC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Kings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61F47-45C3-4D4C-BAE7-6D98952786F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677B9E3-8CFC-43EC-A053-8704951FFF3B}">
      <dgm:prSet/>
      <dgm:spPr/>
      <dgm:t>
        <a:bodyPr/>
        <a:lstStyle/>
        <a:p>
          <a:r>
            <a:rPr lang="en-GB" b="1" u="sng"/>
            <a:t>What are the specific partial defences to murder?</a:t>
          </a:r>
          <a:endParaRPr lang="en-US"/>
        </a:p>
      </dgm:t>
    </dgm:pt>
    <dgm:pt modelId="{83CB615E-4861-4950-84C4-3E5556A819D9}" type="parTrans" cxnId="{C7E9E6E5-FB42-479D-BB96-4BAF7FB3CEC0}">
      <dgm:prSet/>
      <dgm:spPr/>
      <dgm:t>
        <a:bodyPr/>
        <a:lstStyle/>
        <a:p>
          <a:endParaRPr lang="en-US"/>
        </a:p>
      </dgm:t>
    </dgm:pt>
    <dgm:pt modelId="{1494A4A3-F5F7-495D-816F-D81C521312B3}" type="sibTrans" cxnId="{C7E9E6E5-FB42-479D-BB96-4BAF7FB3CEC0}">
      <dgm:prSet/>
      <dgm:spPr/>
      <dgm:t>
        <a:bodyPr/>
        <a:lstStyle/>
        <a:p>
          <a:endParaRPr lang="en-US"/>
        </a:p>
      </dgm:t>
    </dgm:pt>
    <dgm:pt modelId="{D9B3BA8A-E851-408F-B925-146F5DB7B982}">
      <dgm:prSet/>
      <dgm:spPr/>
      <dgm:t>
        <a:bodyPr/>
        <a:lstStyle/>
        <a:p>
          <a:r>
            <a:rPr lang="en-GB"/>
            <a:t>Killing with diminished responsibility (S.2 Homicide Act 1957)</a:t>
          </a:r>
          <a:endParaRPr lang="en-US"/>
        </a:p>
      </dgm:t>
    </dgm:pt>
    <dgm:pt modelId="{A2D8008D-8468-43F9-A110-E1D6FEF9B22D}" type="parTrans" cxnId="{1A77F424-90D5-491C-BFE2-C3E18A7AE502}">
      <dgm:prSet/>
      <dgm:spPr/>
      <dgm:t>
        <a:bodyPr/>
        <a:lstStyle/>
        <a:p>
          <a:endParaRPr lang="en-US"/>
        </a:p>
      </dgm:t>
    </dgm:pt>
    <dgm:pt modelId="{B769FF4E-BDB5-47AF-924B-F555EBDBB7BC}" type="sibTrans" cxnId="{1A77F424-90D5-491C-BFE2-C3E18A7AE502}">
      <dgm:prSet/>
      <dgm:spPr/>
      <dgm:t>
        <a:bodyPr/>
        <a:lstStyle/>
        <a:p>
          <a:endParaRPr lang="en-US"/>
        </a:p>
      </dgm:t>
    </dgm:pt>
    <dgm:pt modelId="{2E4AB567-0048-40A3-8263-B5C93449DA13}">
      <dgm:prSet/>
      <dgm:spPr/>
      <dgm:t>
        <a:bodyPr/>
        <a:lstStyle/>
        <a:p>
          <a:r>
            <a:rPr lang="en-GB" dirty="0"/>
            <a:t>Killing under loss of control (S.54 and 55 Coroners and Justice Act 2009 modified S.3 Homicide Act 1957) – formally provocation.</a:t>
          </a:r>
          <a:endParaRPr lang="en-US" dirty="0"/>
        </a:p>
      </dgm:t>
    </dgm:pt>
    <dgm:pt modelId="{30E55C1B-61F3-4A90-81BF-CD122EEBA0AA}" type="parTrans" cxnId="{13BDFD59-47D5-4E4F-8230-0DFA0704CFE3}">
      <dgm:prSet/>
      <dgm:spPr/>
      <dgm:t>
        <a:bodyPr/>
        <a:lstStyle/>
        <a:p>
          <a:endParaRPr lang="en-US"/>
        </a:p>
      </dgm:t>
    </dgm:pt>
    <dgm:pt modelId="{6AB7C4D3-C6B5-48FF-B237-150CB6FE6CB7}" type="sibTrans" cxnId="{13BDFD59-47D5-4E4F-8230-0DFA0704CFE3}">
      <dgm:prSet/>
      <dgm:spPr/>
      <dgm:t>
        <a:bodyPr/>
        <a:lstStyle/>
        <a:p>
          <a:endParaRPr lang="en-US"/>
        </a:p>
      </dgm:t>
    </dgm:pt>
    <dgm:pt modelId="{2CE30D1F-16E6-48C2-A187-EF8C650AC09F}">
      <dgm:prSet/>
      <dgm:spPr/>
      <dgm:t>
        <a:bodyPr/>
        <a:lstStyle/>
        <a:p>
          <a:r>
            <a:rPr lang="en-GB"/>
            <a:t>Killing in pursuance of a suicide pact (S.4 Homicide Act 1957)</a:t>
          </a:r>
          <a:endParaRPr lang="en-US"/>
        </a:p>
      </dgm:t>
    </dgm:pt>
    <dgm:pt modelId="{B9A862E8-E679-466F-8903-6404F9447055}" type="parTrans" cxnId="{DB500EAD-243C-4CC7-A042-DCE50D6C66DA}">
      <dgm:prSet/>
      <dgm:spPr/>
      <dgm:t>
        <a:bodyPr/>
        <a:lstStyle/>
        <a:p>
          <a:endParaRPr lang="en-US"/>
        </a:p>
      </dgm:t>
    </dgm:pt>
    <dgm:pt modelId="{FF563F1D-FE90-4E96-8B0B-CD6E88A9A883}" type="sibTrans" cxnId="{DB500EAD-243C-4CC7-A042-DCE50D6C66DA}">
      <dgm:prSet/>
      <dgm:spPr/>
      <dgm:t>
        <a:bodyPr/>
        <a:lstStyle/>
        <a:p>
          <a:endParaRPr lang="en-US"/>
        </a:p>
      </dgm:t>
    </dgm:pt>
    <dgm:pt modelId="{6972301B-2866-4C3F-B13A-FC331654A0B1}">
      <dgm:prSet/>
      <dgm:spPr/>
      <dgm:t>
        <a:bodyPr/>
        <a:lstStyle/>
        <a:p>
          <a:r>
            <a:rPr lang="en-GB" b="1" i="1"/>
            <a:t>If these defences are successful it reduces what would be murder to ‘voluntary manslaughter’.</a:t>
          </a:r>
          <a:endParaRPr lang="en-US"/>
        </a:p>
      </dgm:t>
    </dgm:pt>
    <dgm:pt modelId="{4CEBA860-3D37-44C7-AAD6-D40E0F93BB8A}" type="parTrans" cxnId="{CC43CBC7-43F1-45D5-ADF4-7CD6F13EFA7A}">
      <dgm:prSet/>
      <dgm:spPr/>
      <dgm:t>
        <a:bodyPr/>
        <a:lstStyle/>
        <a:p>
          <a:endParaRPr lang="en-US"/>
        </a:p>
      </dgm:t>
    </dgm:pt>
    <dgm:pt modelId="{55D9CA6D-B9E2-4C74-9793-0A6751FA5901}" type="sibTrans" cxnId="{CC43CBC7-43F1-45D5-ADF4-7CD6F13EFA7A}">
      <dgm:prSet/>
      <dgm:spPr/>
      <dgm:t>
        <a:bodyPr/>
        <a:lstStyle/>
        <a:p>
          <a:endParaRPr lang="en-US"/>
        </a:p>
      </dgm:t>
    </dgm:pt>
    <dgm:pt modelId="{0DBD7052-8696-430A-B7AE-D3D93D93454A}" type="pres">
      <dgm:prSet presAssocID="{48761F47-45C3-4D4C-BAE7-6D98952786FD}" presName="linear" presStyleCnt="0">
        <dgm:presLayoutVars>
          <dgm:animLvl val="lvl"/>
          <dgm:resizeHandles val="exact"/>
        </dgm:presLayoutVars>
      </dgm:prSet>
      <dgm:spPr/>
    </dgm:pt>
    <dgm:pt modelId="{30330328-7581-42E9-8502-497339650AEB}" type="pres">
      <dgm:prSet presAssocID="{B677B9E3-8CFC-43EC-A053-8704951FFF3B}" presName="parentText" presStyleLbl="node1" presStyleIdx="0" presStyleCnt="5">
        <dgm:presLayoutVars>
          <dgm:chMax val="0"/>
          <dgm:bulletEnabled val="1"/>
        </dgm:presLayoutVars>
      </dgm:prSet>
      <dgm:spPr/>
    </dgm:pt>
    <dgm:pt modelId="{5633FAC8-D47B-46CD-87A0-81BBC2E5B878}" type="pres">
      <dgm:prSet presAssocID="{1494A4A3-F5F7-495D-816F-D81C521312B3}" presName="spacer" presStyleCnt="0"/>
      <dgm:spPr/>
    </dgm:pt>
    <dgm:pt modelId="{A2755311-889C-43C4-9361-7D8D7DA54757}" type="pres">
      <dgm:prSet presAssocID="{D9B3BA8A-E851-408F-B925-146F5DB7B982}" presName="parentText" presStyleLbl="node1" presStyleIdx="1" presStyleCnt="5">
        <dgm:presLayoutVars>
          <dgm:chMax val="0"/>
          <dgm:bulletEnabled val="1"/>
        </dgm:presLayoutVars>
      </dgm:prSet>
      <dgm:spPr/>
    </dgm:pt>
    <dgm:pt modelId="{05DE40A8-0D9C-4A08-9311-A922811827F9}" type="pres">
      <dgm:prSet presAssocID="{B769FF4E-BDB5-47AF-924B-F555EBDBB7BC}" presName="spacer" presStyleCnt="0"/>
      <dgm:spPr/>
    </dgm:pt>
    <dgm:pt modelId="{132F62A6-2B48-4D6F-A46C-9D168E163457}" type="pres">
      <dgm:prSet presAssocID="{2E4AB567-0048-40A3-8263-B5C93449DA13}" presName="parentText" presStyleLbl="node1" presStyleIdx="2" presStyleCnt="5">
        <dgm:presLayoutVars>
          <dgm:chMax val="0"/>
          <dgm:bulletEnabled val="1"/>
        </dgm:presLayoutVars>
      </dgm:prSet>
      <dgm:spPr/>
    </dgm:pt>
    <dgm:pt modelId="{3135869A-756A-4657-9168-57424A469504}" type="pres">
      <dgm:prSet presAssocID="{6AB7C4D3-C6B5-48FF-B237-150CB6FE6CB7}" presName="spacer" presStyleCnt="0"/>
      <dgm:spPr/>
    </dgm:pt>
    <dgm:pt modelId="{699661A8-0B26-4C95-891B-E097C806864A}" type="pres">
      <dgm:prSet presAssocID="{2CE30D1F-16E6-48C2-A187-EF8C650AC09F}" presName="parentText" presStyleLbl="node1" presStyleIdx="3" presStyleCnt="5">
        <dgm:presLayoutVars>
          <dgm:chMax val="0"/>
          <dgm:bulletEnabled val="1"/>
        </dgm:presLayoutVars>
      </dgm:prSet>
      <dgm:spPr/>
    </dgm:pt>
    <dgm:pt modelId="{CA2A70AD-C356-479D-9462-841B500683E5}" type="pres">
      <dgm:prSet presAssocID="{FF563F1D-FE90-4E96-8B0B-CD6E88A9A883}" presName="spacer" presStyleCnt="0"/>
      <dgm:spPr/>
    </dgm:pt>
    <dgm:pt modelId="{4F35CDA7-EC71-4B0E-BE7A-1C015B5790EA}" type="pres">
      <dgm:prSet presAssocID="{6972301B-2866-4C3F-B13A-FC331654A0B1}" presName="parentText" presStyleLbl="node1" presStyleIdx="4" presStyleCnt="5">
        <dgm:presLayoutVars>
          <dgm:chMax val="0"/>
          <dgm:bulletEnabled val="1"/>
        </dgm:presLayoutVars>
      </dgm:prSet>
      <dgm:spPr/>
    </dgm:pt>
  </dgm:ptLst>
  <dgm:cxnLst>
    <dgm:cxn modelId="{B68F7302-C031-4DEE-BD60-DF8D3F7EC6D5}" type="presOf" srcId="{2CE30D1F-16E6-48C2-A187-EF8C650AC09F}" destId="{699661A8-0B26-4C95-891B-E097C806864A}" srcOrd="0" destOrd="0" presId="urn:microsoft.com/office/officeart/2005/8/layout/vList2"/>
    <dgm:cxn modelId="{C38BF411-5146-467C-90F3-22334F882C8F}" type="presOf" srcId="{B677B9E3-8CFC-43EC-A053-8704951FFF3B}" destId="{30330328-7581-42E9-8502-497339650AEB}" srcOrd="0" destOrd="0" presId="urn:microsoft.com/office/officeart/2005/8/layout/vList2"/>
    <dgm:cxn modelId="{1A77F424-90D5-491C-BFE2-C3E18A7AE502}" srcId="{48761F47-45C3-4D4C-BAE7-6D98952786FD}" destId="{D9B3BA8A-E851-408F-B925-146F5DB7B982}" srcOrd="1" destOrd="0" parTransId="{A2D8008D-8468-43F9-A110-E1D6FEF9B22D}" sibTransId="{B769FF4E-BDB5-47AF-924B-F555EBDBB7BC}"/>
    <dgm:cxn modelId="{D49CAF45-F14F-4829-AD59-3BAD2976C485}" type="presOf" srcId="{2E4AB567-0048-40A3-8263-B5C93449DA13}" destId="{132F62A6-2B48-4D6F-A46C-9D168E163457}" srcOrd="0" destOrd="0" presId="urn:microsoft.com/office/officeart/2005/8/layout/vList2"/>
    <dgm:cxn modelId="{35A66971-AA8F-4C2A-B4C4-F69930DAAD1B}" type="presOf" srcId="{D9B3BA8A-E851-408F-B925-146F5DB7B982}" destId="{A2755311-889C-43C4-9361-7D8D7DA54757}" srcOrd="0" destOrd="0" presId="urn:microsoft.com/office/officeart/2005/8/layout/vList2"/>
    <dgm:cxn modelId="{13BDFD59-47D5-4E4F-8230-0DFA0704CFE3}" srcId="{48761F47-45C3-4D4C-BAE7-6D98952786FD}" destId="{2E4AB567-0048-40A3-8263-B5C93449DA13}" srcOrd="2" destOrd="0" parTransId="{30E55C1B-61F3-4A90-81BF-CD122EEBA0AA}" sibTransId="{6AB7C4D3-C6B5-48FF-B237-150CB6FE6CB7}"/>
    <dgm:cxn modelId="{3D24C49C-001D-493B-AF88-A8927105CED2}" type="presOf" srcId="{48761F47-45C3-4D4C-BAE7-6D98952786FD}" destId="{0DBD7052-8696-430A-B7AE-D3D93D93454A}" srcOrd="0" destOrd="0" presId="urn:microsoft.com/office/officeart/2005/8/layout/vList2"/>
    <dgm:cxn modelId="{DB500EAD-243C-4CC7-A042-DCE50D6C66DA}" srcId="{48761F47-45C3-4D4C-BAE7-6D98952786FD}" destId="{2CE30D1F-16E6-48C2-A187-EF8C650AC09F}" srcOrd="3" destOrd="0" parTransId="{B9A862E8-E679-466F-8903-6404F9447055}" sibTransId="{FF563F1D-FE90-4E96-8B0B-CD6E88A9A883}"/>
    <dgm:cxn modelId="{D2C0CCB9-832C-486E-901C-A93CC907A336}" type="presOf" srcId="{6972301B-2866-4C3F-B13A-FC331654A0B1}" destId="{4F35CDA7-EC71-4B0E-BE7A-1C015B5790EA}" srcOrd="0" destOrd="0" presId="urn:microsoft.com/office/officeart/2005/8/layout/vList2"/>
    <dgm:cxn modelId="{CC43CBC7-43F1-45D5-ADF4-7CD6F13EFA7A}" srcId="{48761F47-45C3-4D4C-BAE7-6D98952786FD}" destId="{6972301B-2866-4C3F-B13A-FC331654A0B1}" srcOrd="4" destOrd="0" parTransId="{4CEBA860-3D37-44C7-AAD6-D40E0F93BB8A}" sibTransId="{55D9CA6D-B9E2-4C74-9793-0A6751FA5901}"/>
    <dgm:cxn modelId="{C7E9E6E5-FB42-479D-BB96-4BAF7FB3CEC0}" srcId="{48761F47-45C3-4D4C-BAE7-6D98952786FD}" destId="{B677B9E3-8CFC-43EC-A053-8704951FFF3B}" srcOrd="0" destOrd="0" parTransId="{83CB615E-4861-4950-84C4-3E5556A819D9}" sibTransId="{1494A4A3-F5F7-495D-816F-D81C521312B3}"/>
    <dgm:cxn modelId="{26B6E946-17CB-40D5-A9A7-65CDD8260582}" type="presParOf" srcId="{0DBD7052-8696-430A-B7AE-D3D93D93454A}" destId="{30330328-7581-42E9-8502-497339650AEB}" srcOrd="0" destOrd="0" presId="urn:microsoft.com/office/officeart/2005/8/layout/vList2"/>
    <dgm:cxn modelId="{5669DA11-9820-4B03-98A6-0B47603BA0DF}" type="presParOf" srcId="{0DBD7052-8696-430A-B7AE-D3D93D93454A}" destId="{5633FAC8-D47B-46CD-87A0-81BBC2E5B878}" srcOrd="1" destOrd="0" presId="urn:microsoft.com/office/officeart/2005/8/layout/vList2"/>
    <dgm:cxn modelId="{C614EB78-76E7-4AFC-997F-94B9F6110559}" type="presParOf" srcId="{0DBD7052-8696-430A-B7AE-D3D93D93454A}" destId="{A2755311-889C-43C4-9361-7D8D7DA54757}" srcOrd="2" destOrd="0" presId="urn:microsoft.com/office/officeart/2005/8/layout/vList2"/>
    <dgm:cxn modelId="{7C625E65-F1E0-4486-B760-74FC8423FA6E}" type="presParOf" srcId="{0DBD7052-8696-430A-B7AE-D3D93D93454A}" destId="{05DE40A8-0D9C-4A08-9311-A922811827F9}" srcOrd="3" destOrd="0" presId="urn:microsoft.com/office/officeart/2005/8/layout/vList2"/>
    <dgm:cxn modelId="{D590716D-797E-47C6-B303-8545297E28E8}" type="presParOf" srcId="{0DBD7052-8696-430A-B7AE-D3D93D93454A}" destId="{132F62A6-2B48-4D6F-A46C-9D168E163457}" srcOrd="4" destOrd="0" presId="urn:microsoft.com/office/officeart/2005/8/layout/vList2"/>
    <dgm:cxn modelId="{6CA697A8-AD4E-465D-A617-3523B6AB46EB}" type="presParOf" srcId="{0DBD7052-8696-430A-B7AE-D3D93D93454A}" destId="{3135869A-756A-4657-9168-57424A469504}" srcOrd="5" destOrd="0" presId="urn:microsoft.com/office/officeart/2005/8/layout/vList2"/>
    <dgm:cxn modelId="{611CB1E8-BF01-4015-A933-2E5B4E327D7D}" type="presParOf" srcId="{0DBD7052-8696-430A-B7AE-D3D93D93454A}" destId="{699661A8-0B26-4C95-891B-E097C806864A}" srcOrd="6" destOrd="0" presId="urn:microsoft.com/office/officeart/2005/8/layout/vList2"/>
    <dgm:cxn modelId="{57097344-7DFD-4089-AF18-FE094CF5FFEF}" type="presParOf" srcId="{0DBD7052-8696-430A-B7AE-D3D93D93454A}" destId="{CA2A70AD-C356-479D-9462-841B500683E5}" srcOrd="7" destOrd="0" presId="urn:microsoft.com/office/officeart/2005/8/layout/vList2"/>
    <dgm:cxn modelId="{4C856D05-02C2-4D4D-AAEE-B96DE975927B}" type="presParOf" srcId="{0DBD7052-8696-430A-B7AE-D3D93D93454A}" destId="{4F35CDA7-EC71-4B0E-BE7A-1C015B5790E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BCB3D5-2F15-4338-A5E0-AB8DA5C0A0B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61C2167-4EB5-4327-BA1A-245220B0261E}">
      <dgm:prSet phldrT="[Text]"/>
      <dgm:spPr/>
      <dgm:t>
        <a:bodyPr/>
        <a:lstStyle/>
        <a:p>
          <a:r>
            <a:rPr lang="en-GB" dirty="0"/>
            <a:t>Was there a qualifying trigger?</a:t>
          </a:r>
        </a:p>
      </dgm:t>
    </dgm:pt>
    <dgm:pt modelId="{6A49BBBB-EFE5-4BF5-8C01-1ECFA3F024C9}" type="parTrans" cxnId="{9B88E92C-91CB-4AE9-9819-C984A22142A9}">
      <dgm:prSet/>
      <dgm:spPr/>
      <dgm:t>
        <a:bodyPr/>
        <a:lstStyle/>
        <a:p>
          <a:endParaRPr lang="en-GB"/>
        </a:p>
      </dgm:t>
    </dgm:pt>
    <dgm:pt modelId="{96CD5A3F-BFB3-4F1E-9AD6-F21272155915}" type="sibTrans" cxnId="{9B88E92C-91CB-4AE9-9819-C984A22142A9}">
      <dgm:prSet/>
      <dgm:spPr/>
      <dgm:t>
        <a:bodyPr/>
        <a:lstStyle/>
        <a:p>
          <a:endParaRPr lang="en-GB"/>
        </a:p>
      </dgm:t>
    </dgm:pt>
    <dgm:pt modelId="{FE286816-C47E-4281-A421-F2AE164863E6}">
      <dgm:prSet phldrT="[Text]"/>
      <dgm:spPr/>
      <dgm:t>
        <a:bodyPr/>
        <a:lstStyle/>
        <a:p>
          <a:r>
            <a:rPr lang="en-GB" dirty="0"/>
            <a:t>Did D lose self control?</a:t>
          </a:r>
        </a:p>
      </dgm:t>
    </dgm:pt>
    <dgm:pt modelId="{4D5BCA4E-B808-4E2C-9673-E9CC9B373474}" type="parTrans" cxnId="{41480133-2A6A-40F0-9314-7B140D0797F9}">
      <dgm:prSet/>
      <dgm:spPr/>
      <dgm:t>
        <a:bodyPr/>
        <a:lstStyle/>
        <a:p>
          <a:endParaRPr lang="en-GB"/>
        </a:p>
      </dgm:t>
    </dgm:pt>
    <dgm:pt modelId="{217804E5-90CA-4BB0-A2A7-8C32CAAAC660}" type="sibTrans" cxnId="{41480133-2A6A-40F0-9314-7B140D0797F9}">
      <dgm:prSet/>
      <dgm:spPr/>
      <dgm:t>
        <a:bodyPr/>
        <a:lstStyle/>
        <a:p>
          <a:endParaRPr lang="en-GB"/>
        </a:p>
      </dgm:t>
    </dgm:pt>
    <dgm:pt modelId="{F8401307-EB65-4C79-86E9-20EE132FDA9F}">
      <dgm:prSet phldrT="[Text]"/>
      <dgm:spPr/>
      <dgm:t>
        <a:bodyPr/>
        <a:lstStyle/>
        <a:p>
          <a:r>
            <a:rPr lang="en-GB" dirty="0"/>
            <a:t>Would a person of D’s age/sex with normal tolerance and </a:t>
          </a:r>
          <a:r>
            <a:rPr lang="en-GB" dirty="0" err="1"/>
            <a:t>seld</a:t>
          </a:r>
          <a:r>
            <a:rPr lang="en-GB" dirty="0"/>
            <a:t> restraint and in the same circumstances have reacted in the same/similar way?</a:t>
          </a:r>
        </a:p>
      </dgm:t>
    </dgm:pt>
    <dgm:pt modelId="{9121D356-13DB-4261-96EC-18F3C15D5CB9}" type="parTrans" cxnId="{6B60C9F7-EF42-4533-8DA1-F8C522D5C5C6}">
      <dgm:prSet/>
      <dgm:spPr/>
      <dgm:t>
        <a:bodyPr/>
        <a:lstStyle/>
        <a:p>
          <a:endParaRPr lang="en-GB"/>
        </a:p>
      </dgm:t>
    </dgm:pt>
    <dgm:pt modelId="{9D1BDBD9-1673-4FA6-82B1-5C6DE84B34E0}" type="sibTrans" cxnId="{6B60C9F7-EF42-4533-8DA1-F8C522D5C5C6}">
      <dgm:prSet/>
      <dgm:spPr/>
      <dgm:t>
        <a:bodyPr/>
        <a:lstStyle/>
        <a:p>
          <a:endParaRPr lang="en-GB"/>
        </a:p>
      </dgm:t>
    </dgm:pt>
    <dgm:pt modelId="{00070F56-1261-4CA4-A0B1-884413878FBB}">
      <dgm:prSet phldrT="[Text]"/>
      <dgm:spPr/>
      <dgm:t>
        <a:bodyPr/>
        <a:lstStyle/>
        <a:p>
          <a:r>
            <a:rPr lang="en-GB" dirty="0"/>
            <a:t>Did D act in a considered desire for revenge?</a:t>
          </a:r>
        </a:p>
      </dgm:t>
    </dgm:pt>
    <dgm:pt modelId="{A4480C94-E732-4801-979E-AEB748F8050D}" type="parTrans" cxnId="{331B9072-71EB-4EAD-91DA-C28F9BB6D21E}">
      <dgm:prSet/>
      <dgm:spPr/>
      <dgm:t>
        <a:bodyPr/>
        <a:lstStyle/>
        <a:p>
          <a:endParaRPr lang="en-GB"/>
        </a:p>
      </dgm:t>
    </dgm:pt>
    <dgm:pt modelId="{B8D1528E-E782-4C2A-8CE4-9DC3DA55D451}" type="sibTrans" cxnId="{331B9072-71EB-4EAD-91DA-C28F9BB6D21E}">
      <dgm:prSet/>
      <dgm:spPr/>
      <dgm:t>
        <a:bodyPr/>
        <a:lstStyle/>
        <a:p>
          <a:endParaRPr lang="en-GB"/>
        </a:p>
      </dgm:t>
    </dgm:pt>
    <dgm:pt modelId="{20BA1D3B-424A-4C9E-BC77-EE500B1E8A07}">
      <dgm:prSet phldrT="[Text]"/>
      <dgm:spPr/>
      <dgm:t>
        <a:bodyPr/>
        <a:lstStyle/>
        <a:p>
          <a:r>
            <a:rPr lang="en-GB" dirty="0"/>
            <a:t>Defence succeeds</a:t>
          </a:r>
        </a:p>
      </dgm:t>
    </dgm:pt>
    <dgm:pt modelId="{B7870DFA-005B-4784-8D1E-57D3A75DE8B6}" type="parTrans" cxnId="{AEFF545F-940A-4973-8966-8B6455269B6B}">
      <dgm:prSet/>
      <dgm:spPr/>
      <dgm:t>
        <a:bodyPr/>
        <a:lstStyle/>
        <a:p>
          <a:endParaRPr lang="en-GB"/>
        </a:p>
      </dgm:t>
    </dgm:pt>
    <dgm:pt modelId="{CD6C07D3-8443-485F-9952-7D7E14431A7E}" type="sibTrans" cxnId="{AEFF545F-940A-4973-8966-8B6455269B6B}">
      <dgm:prSet/>
      <dgm:spPr/>
      <dgm:t>
        <a:bodyPr/>
        <a:lstStyle/>
        <a:p>
          <a:endParaRPr lang="en-GB"/>
        </a:p>
      </dgm:t>
    </dgm:pt>
    <dgm:pt modelId="{D0DDD446-CF3A-4FE0-8FDE-66D8989E36BB}" type="pres">
      <dgm:prSet presAssocID="{4CBCB3D5-2F15-4338-A5E0-AB8DA5C0A0BE}" presName="hierChild1" presStyleCnt="0">
        <dgm:presLayoutVars>
          <dgm:orgChart val="1"/>
          <dgm:chPref val="1"/>
          <dgm:dir/>
          <dgm:animOne val="branch"/>
          <dgm:animLvl val="lvl"/>
          <dgm:resizeHandles/>
        </dgm:presLayoutVars>
      </dgm:prSet>
      <dgm:spPr/>
    </dgm:pt>
    <dgm:pt modelId="{6C5B88FF-1F21-4771-AB2F-CD465B12CC9D}" type="pres">
      <dgm:prSet presAssocID="{061C2167-4EB5-4327-BA1A-245220B0261E}" presName="hierRoot1" presStyleCnt="0">
        <dgm:presLayoutVars>
          <dgm:hierBranch val="init"/>
        </dgm:presLayoutVars>
      </dgm:prSet>
      <dgm:spPr/>
    </dgm:pt>
    <dgm:pt modelId="{9167A684-488D-424B-9439-1B6EA2C907F0}" type="pres">
      <dgm:prSet presAssocID="{061C2167-4EB5-4327-BA1A-245220B0261E}" presName="rootComposite1" presStyleCnt="0"/>
      <dgm:spPr/>
    </dgm:pt>
    <dgm:pt modelId="{45590BF5-198A-476E-BBB6-F3937E3B78B2}" type="pres">
      <dgm:prSet presAssocID="{061C2167-4EB5-4327-BA1A-245220B0261E}" presName="rootText1" presStyleLbl="node0" presStyleIdx="0" presStyleCnt="1">
        <dgm:presLayoutVars>
          <dgm:chPref val="3"/>
        </dgm:presLayoutVars>
      </dgm:prSet>
      <dgm:spPr/>
    </dgm:pt>
    <dgm:pt modelId="{5A4C245C-BE95-49BF-B7BA-4EA5DF3B1DD9}" type="pres">
      <dgm:prSet presAssocID="{061C2167-4EB5-4327-BA1A-245220B0261E}" presName="rootConnector1" presStyleLbl="node1" presStyleIdx="0" presStyleCnt="0"/>
      <dgm:spPr/>
    </dgm:pt>
    <dgm:pt modelId="{0C7957BF-4710-4EFD-AAA5-18E6F3DE89A2}" type="pres">
      <dgm:prSet presAssocID="{061C2167-4EB5-4327-BA1A-245220B0261E}" presName="hierChild2" presStyleCnt="0"/>
      <dgm:spPr/>
    </dgm:pt>
    <dgm:pt modelId="{B3307983-8C77-4438-8DEB-1CECBBB1FDE5}" type="pres">
      <dgm:prSet presAssocID="{4D5BCA4E-B808-4E2C-9673-E9CC9B373474}" presName="Name37" presStyleLbl="parChTrans1D2" presStyleIdx="0" presStyleCnt="1"/>
      <dgm:spPr/>
    </dgm:pt>
    <dgm:pt modelId="{F97ABB52-154A-4F71-8DDA-495671B84FC9}" type="pres">
      <dgm:prSet presAssocID="{FE286816-C47E-4281-A421-F2AE164863E6}" presName="hierRoot2" presStyleCnt="0">
        <dgm:presLayoutVars>
          <dgm:hierBranch val="init"/>
        </dgm:presLayoutVars>
      </dgm:prSet>
      <dgm:spPr/>
    </dgm:pt>
    <dgm:pt modelId="{EAA3ED36-DF4A-4B85-9FB2-C907C4C61944}" type="pres">
      <dgm:prSet presAssocID="{FE286816-C47E-4281-A421-F2AE164863E6}" presName="rootComposite" presStyleCnt="0"/>
      <dgm:spPr/>
    </dgm:pt>
    <dgm:pt modelId="{7F9DA8D4-983F-47C4-AC68-B3D005D48ED7}" type="pres">
      <dgm:prSet presAssocID="{FE286816-C47E-4281-A421-F2AE164863E6}" presName="rootText" presStyleLbl="node2" presStyleIdx="0" presStyleCnt="1">
        <dgm:presLayoutVars>
          <dgm:chPref val="3"/>
        </dgm:presLayoutVars>
      </dgm:prSet>
      <dgm:spPr/>
    </dgm:pt>
    <dgm:pt modelId="{FD43E608-A1EC-413F-8B2E-BA2B9B741A7D}" type="pres">
      <dgm:prSet presAssocID="{FE286816-C47E-4281-A421-F2AE164863E6}" presName="rootConnector" presStyleLbl="node2" presStyleIdx="0" presStyleCnt="1"/>
      <dgm:spPr/>
    </dgm:pt>
    <dgm:pt modelId="{CE768E32-7D9E-4ED1-8482-BF67BB6D17AE}" type="pres">
      <dgm:prSet presAssocID="{FE286816-C47E-4281-A421-F2AE164863E6}" presName="hierChild4" presStyleCnt="0"/>
      <dgm:spPr/>
    </dgm:pt>
    <dgm:pt modelId="{1548DA58-A8C5-47D6-BF3A-366634F2D5DE}" type="pres">
      <dgm:prSet presAssocID="{9121D356-13DB-4261-96EC-18F3C15D5CB9}" presName="Name37" presStyleLbl="parChTrans1D3" presStyleIdx="0" presStyleCnt="1"/>
      <dgm:spPr/>
    </dgm:pt>
    <dgm:pt modelId="{5214FB1B-B967-4BB9-BF3F-33412EB3CCB1}" type="pres">
      <dgm:prSet presAssocID="{F8401307-EB65-4C79-86E9-20EE132FDA9F}" presName="hierRoot2" presStyleCnt="0">
        <dgm:presLayoutVars>
          <dgm:hierBranch val="init"/>
        </dgm:presLayoutVars>
      </dgm:prSet>
      <dgm:spPr/>
    </dgm:pt>
    <dgm:pt modelId="{2350A698-964D-4BFC-9FE1-5849E2D05CAD}" type="pres">
      <dgm:prSet presAssocID="{F8401307-EB65-4C79-86E9-20EE132FDA9F}" presName="rootComposite" presStyleCnt="0"/>
      <dgm:spPr/>
    </dgm:pt>
    <dgm:pt modelId="{F570828D-9241-4B1A-A3CC-C2845D645CE2}" type="pres">
      <dgm:prSet presAssocID="{F8401307-EB65-4C79-86E9-20EE132FDA9F}" presName="rootText" presStyleLbl="node3" presStyleIdx="0" presStyleCnt="1">
        <dgm:presLayoutVars>
          <dgm:chPref val="3"/>
        </dgm:presLayoutVars>
      </dgm:prSet>
      <dgm:spPr/>
    </dgm:pt>
    <dgm:pt modelId="{0C1E2B65-7CCE-4FD8-8241-98E18D4C5412}" type="pres">
      <dgm:prSet presAssocID="{F8401307-EB65-4C79-86E9-20EE132FDA9F}" presName="rootConnector" presStyleLbl="node3" presStyleIdx="0" presStyleCnt="1"/>
      <dgm:spPr/>
    </dgm:pt>
    <dgm:pt modelId="{0FEC1520-7095-4169-B921-4DB468B0336A}" type="pres">
      <dgm:prSet presAssocID="{F8401307-EB65-4C79-86E9-20EE132FDA9F}" presName="hierChild4" presStyleCnt="0"/>
      <dgm:spPr/>
    </dgm:pt>
    <dgm:pt modelId="{31823704-221C-48A4-A5D7-37AFC87120C2}" type="pres">
      <dgm:prSet presAssocID="{A4480C94-E732-4801-979E-AEB748F8050D}" presName="Name37" presStyleLbl="parChTrans1D4" presStyleIdx="0" presStyleCnt="2"/>
      <dgm:spPr/>
    </dgm:pt>
    <dgm:pt modelId="{5F042041-05A5-4312-B02A-7B1C8A1DA8D0}" type="pres">
      <dgm:prSet presAssocID="{00070F56-1261-4CA4-A0B1-884413878FBB}" presName="hierRoot2" presStyleCnt="0">
        <dgm:presLayoutVars>
          <dgm:hierBranch val="init"/>
        </dgm:presLayoutVars>
      </dgm:prSet>
      <dgm:spPr/>
    </dgm:pt>
    <dgm:pt modelId="{2DBDAA77-E678-4CE5-9EF4-42B7BBA2B389}" type="pres">
      <dgm:prSet presAssocID="{00070F56-1261-4CA4-A0B1-884413878FBB}" presName="rootComposite" presStyleCnt="0"/>
      <dgm:spPr/>
    </dgm:pt>
    <dgm:pt modelId="{1CF08ECB-8B8D-4C50-BCFC-F93D5015F155}" type="pres">
      <dgm:prSet presAssocID="{00070F56-1261-4CA4-A0B1-884413878FBB}" presName="rootText" presStyleLbl="node4" presStyleIdx="0" presStyleCnt="2">
        <dgm:presLayoutVars>
          <dgm:chPref val="3"/>
        </dgm:presLayoutVars>
      </dgm:prSet>
      <dgm:spPr/>
    </dgm:pt>
    <dgm:pt modelId="{B66A76E8-70FC-458D-9DE3-36F270643E42}" type="pres">
      <dgm:prSet presAssocID="{00070F56-1261-4CA4-A0B1-884413878FBB}" presName="rootConnector" presStyleLbl="node4" presStyleIdx="0" presStyleCnt="2"/>
      <dgm:spPr/>
    </dgm:pt>
    <dgm:pt modelId="{893F617A-BD82-4C5D-85B7-9AD23CB6DF2B}" type="pres">
      <dgm:prSet presAssocID="{00070F56-1261-4CA4-A0B1-884413878FBB}" presName="hierChild4" presStyleCnt="0"/>
      <dgm:spPr/>
    </dgm:pt>
    <dgm:pt modelId="{D3B307B1-0922-4DE1-A81C-0106815DDA0F}" type="pres">
      <dgm:prSet presAssocID="{B7870DFA-005B-4784-8D1E-57D3A75DE8B6}" presName="Name37" presStyleLbl="parChTrans1D4" presStyleIdx="1" presStyleCnt="2"/>
      <dgm:spPr/>
    </dgm:pt>
    <dgm:pt modelId="{307B36C2-7CE3-44BA-B361-D1FFEDE1748E}" type="pres">
      <dgm:prSet presAssocID="{20BA1D3B-424A-4C9E-BC77-EE500B1E8A07}" presName="hierRoot2" presStyleCnt="0">
        <dgm:presLayoutVars>
          <dgm:hierBranch val="init"/>
        </dgm:presLayoutVars>
      </dgm:prSet>
      <dgm:spPr/>
    </dgm:pt>
    <dgm:pt modelId="{C310F1A6-43BE-4216-84B9-61644534E48B}" type="pres">
      <dgm:prSet presAssocID="{20BA1D3B-424A-4C9E-BC77-EE500B1E8A07}" presName="rootComposite" presStyleCnt="0"/>
      <dgm:spPr/>
    </dgm:pt>
    <dgm:pt modelId="{48555A37-8071-4ED8-9C2C-6123388F15B5}" type="pres">
      <dgm:prSet presAssocID="{20BA1D3B-424A-4C9E-BC77-EE500B1E8A07}" presName="rootText" presStyleLbl="node4" presStyleIdx="1" presStyleCnt="2">
        <dgm:presLayoutVars>
          <dgm:chPref val="3"/>
        </dgm:presLayoutVars>
      </dgm:prSet>
      <dgm:spPr/>
    </dgm:pt>
    <dgm:pt modelId="{4B07EBA7-3628-43CB-9281-AE67002DEE85}" type="pres">
      <dgm:prSet presAssocID="{20BA1D3B-424A-4C9E-BC77-EE500B1E8A07}" presName="rootConnector" presStyleLbl="node4" presStyleIdx="1" presStyleCnt="2"/>
      <dgm:spPr/>
    </dgm:pt>
    <dgm:pt modelId="{79A4B23D-9FCB-481E-858F-EF49F42B796B}" type="pres">
      <dgm:prSet presAssocID="{20BA1D3B-424A-4C9E-BC77-EE500B1E8A07}" presName="hierChild4" presStyleCnt="0"/>
      <dgm:spPr/>
    </dgm:pt>
    <dgm:pt modelId="{0834E2ED-11FE-4B64-8A06-CD3812E8BAD4}" type="pres">
      <dgm:prSet presAssocID="{20BA1D3B-424A-4C9E-BC77-EE500B1E8A07}" presName="hierChild5" presStyleCnt="0"/>
      <dgm:spPr/>
    </dgm:pt>
    <dgm:pt modelId="{F6D0925B-4F74-4C3C-98DE-4CBB67EB6283}" type="pres">
      <dgm:prSet presAssocID="{00070F56-1261-4CA4-A0B1-884413878FBB}" presName="hierChild5" presStyleCnt="0"/>
      <dgm:spPr/>
    </dgm:pt>
    <dgm:pt modelId="{6D75DEA8-511C-4AD5-8417-DD0452359B5E}" type="pres">
      <dgm:prSet presAssocID="{F8401307-EB65-4C79-86E9-20EE132FDA9F}" presName="hierChild5" presStyleCnt="0"/>
      <dgm:spPr/>
    </dgm:pt>
    <dgm:pt modelId="{4A2AB035-BC2E-4458-A6BB-AE49619626BC}" type="pres">
      <dgm:prSet presAssocID="{FE286816-C47E-4281-A421-F2AE164863E6}" presName="hierChild5" presStyleCnt="0"/>
      <dgm:spPr/>
    </dgm:pt>
    <dgm:pt modelId="{03E1122D-4205-4503-B9EB-DEF2FF0802DD}" type="pres">
      <dgm:prSet presAssocID="{061C2167-4EB5-4327-BA1A-245220B0261E}" presName="hierChild3" presStyleCnt="0"/>
      <dgm:spPr/>
    </dgm:pt>
  </dgm:ptLst>
  <dgm:cxnLst>
    <dgm:cxn modelId="{7CB46C0B-93BE-414E-93EA-9CB8AC971618}" type="presOf" srcId="{4CBCB3D5-2F15-4338-A5E0-AB8DA5C0A0BE}" destId="{D0DDD446-CF3A-4FE0-8FDE-66D8989E36BB}" srcOrd="0" destOrd="0" presId="urn:microsoft.com/office/officeart/2005/8/layout/orgChart1"/>
    <dgm:cxn modelId="{E0CE5013-E040-4734-AFD5-9E44270CF498}" type="presOf" srcId="{B7870DFA-005B-4784-8D1E-57D3A75DE8B6}" destId="{D3B307B1-0922-4DE1-A81C-0106815DDA0F}" srcOrd="0" destOrd="0" presId="urn:microsoft.com/office/officeart/2005/8/layout/orgChart1"/>
    <dgm:cxn modelId="{FF0F3A15-098C-42F7-9231-44DC033F2C90}" type="presOf" srcId="{00070F56-1261-4CA4-A0B1-884413878FBB}" destId="{B66A76E8-70FC-458D-9DE3-36F270643E42}" srcOrd="1" destOrd="0" presId="urn:microsoft.com/office/officeart/2005/8/layout/orgChart1"/>
    <dgm:cxn modelId="{5AC32722-BFDA-4003-AE10-5EE9E752E456}" type="presOf" srcId="{FE286816-C47E-4281-A421-F2AE164863E6}" destId="{FD43E608-A1EC-413F-8B2E-BA2B9B741A7D}" srcOrd="1" destOrd="0" presId="urn:microsoft.com/office/officeart/2005/8/layout/orgChart1"/>
    <dgm:cxn modelId="{9B88E92C-91CB-4AE9-9819-C984A22142A9}" srcId="{4CBCB3D5-2F15-4338-A5E0-AB8DA5C0A0BE}" destId="{061C2167-4EB5-4327-BA1A-245220B0261E}" srcOrd="0" destOrd="0" parTransId="{6A49BBBB-EFE5-4BF5-8C01-1ECFA3F024C9}" sibTransId="{96CD5A3F-BFB3-4F1E-9AD6-F21272155915}"/>
    <dgm:cxn modelId="{41480133-2A6A-40F0-9314-7B140D0797F9}" srcId="{061C2167-4EB5-4327-BA1A-245220B0261E}" destId="{FE286816-C47E-4281-A421-F2AE164863E6}" srcOrd="0" destOrd="0" parTransId="{4D5BCA4E-B808-4E2C-9673-E9CC9B373474}" sibTransId="{217804E5-90CA-4BB0-A2A7-8C32CAAAC660}"/>
    <dgm:cxn modelId="{F35FBF3E-4248-447F-9382-FBF98823B43F}" type="presOf" srcId="{00070F56-1261-4CA4-A0B1-884413878FBB}" destId="{1CF08ECB-8B8D-4C50-BCFC-F93D5015F155}" srcOrd="0" destOrd="0" presId="urn:microsoft.com/office/officeart/2005/8/layout/orgChart1"/>
    <dgm:cxn modelId="{3095D93F-CFE7-4E8C-BF2A-74468E7651B6}" type="presOf" srcId="{A4480C94-E732-4801-979E-AEB748F8050D}" destId="{31823704-221C-48A4-A5D7-37AFC87120C2}" srcOrd="0" destOrd="0" presId="urn:microsoft.com/office/officeart/2005/8/layout/orgChart1"/>
    <dgm:cxn modelId="{E32D415C-6042-4D79-9BB2-8000E814C96D}" type="presOf" srcId="{9121D356-13DB-4261-96EC-18F3C15D5CB9}" destId="{1548DA58-A8C5-47D6-BF3A-366634F2D5DE}" srcOrd="0" destOrd="0" presId="urn:microsoft.com/office/officeart/2005/8/layout/orgChart1"/>
    <dgm:cxn modelId="{AEFF545F-940A-4973-8966-8B6455269B6B}" srcId="{00070F56-1261-4CA4-A0B1-884413878FBB}" destId="{20BA1D3B-424A-4C9E-BC77-EE500B1E8A07}" srcOrd="0" destOrd="0" parTransId="{B7870DFA-005B-4784-8D1E-57D3A75DE8B6}" sibTransId="{CD6C07D3-8443-485F-9952-7D7E14431A7E}"/>
    <dgm:cxn modelId="{C1C94D63-2350-4408-BBB0-1F96EA6C514C}" type="presOf" srcId="{061C2167-4EB5-4327-BA1A-245220B0261E}" destId="{45590BF5-198A-476E-BBB6-F3937E3B78B2}" srcOrd="0" destOrd="0" presId="urn:microsoft.com/office/officeart/2005/8/layout/orgChart1"/>
    <dgm:cxn modelId="{48131C4B-F764-4218-95D8-C064BC659FBA}" type="presOf" srcId="{061C2167-4EB5-4327-BA1A-245220B0261E}" destId="{5A4C245C-BE95-49BF-B7BA-4EA5DF3B1DD9}" srcOrd="1" destOrd="0" presId="urn:microsoft.com/office/officeart/2005/8/layout/orgChart1"/>
    <dgm:cxn modelId="{331B9072-71EB-4EAD-91DA-C28F9BB6D21E}" srcId="{F8401307-EB65-4C79-86E9-20EE132FDA9F}" destId="{00070F56-1261-4CA4-A0B1-884413878FBB}" srcOrd="0" destOrd="0" parTransId="{A4480C94-E732-4801-979E-AEB748F8050D}" sibTransId="{B8D1528E-E782-4C2A-8CE4-9DC3DA55D451}"/>
    <dgm:cxn modelId="{2B90AF7A-2EFA-4B51-9D8C-6DFD06EA1048}" type="presOf" srcId="{F8401307-EB65-4C79-86E9-20EE132FDA9F}" destId="{0C1E2B65-7CCE-4FD8-8241-98E18D4C5412}" srcOrd="1" destOrd="0" presId="urn:microsoft.com/office/officeart/2005/8/layout/orgChart1"/>
    <dgm:cxn modelId="{352C2A88-005D-4DEF-AFFF-63BF25BC7118}" type="presOf" srcId="{F8401307-EB65-4C79-86E9-20EE132FDA9F}" destId="{F570828D-9241-4B1A-A3CC-C2845D645CE2}" srcOrd="0" destOrd="0" presId="urn:microsoft.com/office/officeart/2005/8/layout/orgChart1"/>
    <dgm:cxn modelId="{32E7D1C1-6488-4937-869F-9A46AC068EB9}" type="presOf" srcId="{FE286816-C47E-4281-A421-F2AE164863E6}" destId="{7F9DA8D4-983F-47C4-AC68-B3D005D48ED7}" srcOrd="0" destOrd="0" presId="urn:microsoft.com/office/officeart/2005/8/layout/orgChart1"/>
    <dgm:cxn modelId="{5FEB39EA-644D-41FB-BDCA-CB65A9858CF6}" type="presOf" srcId="{4D5BCA4E-B808-4E2C-9673-E9CC9B373474}" destId="{B3307983-8C77-4438-8DEB-1CECBBB1FDE5}" srcOrd="0" destOrd="0" presId="urn:microsoft.com/office/officeart/2005/8/layout/orgChart1"/>
    <dgm:cxn modelId="{382514EF-F5D6-4E61-8031-E79908D991AC}" type="presOf" srcId="{20BA1D3B-424A-4C9E-BC77-EE500B1E8A07}" destId="{48555A37-8071-4ED8-9C2C-6123388F15B5}" srcOrd="0" destOrd="0" presId="urn:microsoft.com/office/officeart/2005/8/layout/orgChart1"/>
    <dgm:cxn modelId="{6B60C9F7-EF42-4533-8DA1-F8C522D5C5C6}" srcId="{FE286816-C47E-4281-A421-F2AE164863E6}" destId="{F8401307-EB65-4C79-86E9-20EE132FDA9F}" srcOrd="0" destOrd="0" parTransId="{9121D356-13DB-4261-96EC-18F3C15D5CB9}" sibTransId="{9D1BDBD9-1673-4FA6-82B1-5C6DE84B34E0}"/>
    <dgm:cxn modelId="{94642DF8-E747-4E5A-958F-70722FFDD547}" type="presOf" srcId="{20BA1D3B-424A-4C9E-BC77-EE500B1E8A07}" destId="{4B07EBA7-3628-43CB-9281-AE67002DEE85}" srcOrd="1" destOrd="0" presId="urn:microsoft.com/office/officeart/2005/8/layout/orgChart1"/>
    <dgm:cxn modelId="{EE2960B1-9FCE-4D61-BB72-51AC950C3CDC}" type="presParOf" srcId="{D0DDD446-CF3A-4FE0-8FDE-66D8989E36BB}" destId="{6C5B88FF-1F21-4771-AB2F-CD465B12CC9D}" srcOrd="0" destOrd="0" presId="urn:microsoft.com/office/officeart/2005/8/layout/orgChart1"/>
    <dgm:cxn modelId="{03C71DDE-2FC8-43FB-A0F3-B9B6036C33E8}" type="presParOf" srcId="{6C5B88FF-1F21-4771-AB2F-CD465B12CC9D}" destId="{9167A684-488D-424B-9439-1B6EA2C907F0}" srcOrd="0" destOrd="0" presId="urn:microsoft.com/office/officeart/2005/8/layout/orgChart1"/>
    <dgm:cxn modelId="{9739CD86-93FE-43A1-B9D7-2182EF7DDE73}" type="presParOf" srcId="{9167A684-488D-424B-9439-1B6EA2C907F0}" destId="{45590BF5-198A-476E-BBB6-F3937E3B78B2}" srcOrd="0" destOrd="0" presId="urn:microsoft.com/office/officeart/2005/8/layout/orgChart1"/>
    <dgm:cxn modelId="{13A6ABD8-E84B-4FFE-875E-F568CE0F2E52}" type="presParOf" srcId="{9167A684-488D-424B-9439-1B6EA2C907F0}" destId="{5A4C245C-BE95-49BF-B7BA-4EA5DF3B1DD9}" srcOrd="1" destOrd="0" presId="urn:microsoft.com/office/officeart/2005/8/layout/orgChart1"/>
    <dgm:cxn modelId="{D79EF809-197A-4635-9B76-F4DEB9E50D7F}" type="presParOf" srcId="{6C5B88FF-1F21-4771-AB2F-CD465B12CC9D}" destId="{0C7957BF-4710-4EFD-AAA5-18E6F3DE89A2}" srcOrd="1" destOrd="0" presId="urn:microsoft.com/office/officeart/2005/8/layout/orgChart1"/>
    <dgm:cxn modelId="{DF067560-45AC-41D6-8475-D131E6E9515D}" type="presParOf" srcId="{0C7957BF-4710-4EFD-AAA5-18E6F3DE89A2}" destId="{B3307983-8C77-4438-8DEB-1CECBBB1FDE5}" srcOrd="0" destOrd="0" presId="urn:microsoft.com/office/officeart/2005/8/layout/orgChart1"/>
    <dgm:cxn modelId="{59047119-A79C-433E-957F-46280D98F97D}" type="presParOf" srcId="{0C7957BF-4710-4EFD-AAA5-18E6F3DE89A2}" destId="{F97ABB52-154A-4F71-8DDA-495671B84FC9}" srcOrd="1" destOrd="0" presId="urn:microsoft.com/office/officeart/2005/8/layout/orgChart1"/>
    <dgm:cxn modelId="{15F7F962-1062-40A5-BB97-86316FC904C5}" type="presParOf" srcId="{F97ABB52-154A-4F71-8DDA-495671B84FC9}" destId="{EAA3ED36-DF4A-4B85-9FB2-C907C4C61944}" srcOrd="0" destOrd="0" presId="urn:microsoft.com/office/officeart/2005/8/layout/orgChart1"/>
    <dgm:cxn modelId="{1876F20A-6759-42D3-B59C-C3CCA99B83DB}" type="presParOf" srcId="{EAA3ED36-DF4A-4B85-9FB2-C907C4C61944}" destId="{7F9DA8D4-983F-47C4-AC68-B3D005D48ED7}" srcOrd="0" destOrd="0" presId="urn:microsoft.com/office/officeart/2005/8/layout/orgChart1"/>
    <dgm:cxn modelId="{72E1114C-CB07-47A1-8112-9DED235C9A86}" type="presParOf" srcId="{EAA3ED36-DF4A-4B85-9FB2-C907C4C61944}" destId="{FD43E608-A1EC-413F-8B2E-BA2B9B741A7D}" srcOrd="1" destOrd="0" presId="urn:microsoft.com/office/officeart/2005/8/layout/orgChart1"/>
    <dgm:cxn modelId="{F3026419-40BC-4CFB-A349-1AD7F88ADF52}" type="presParOf" srcId="{F97ABB52-154A-4F71-8DDA-495671B84FC9}" destId="{CE768E32-7D9E-4ED1-8482-BF67BB6D17AE}" srcOrd="1" destOrd="0" presId="urn:microsoft.com/office/officeart/2005/8/layout/orgChart1"/>
    <dgm:cxn modelId="{B225D60B-8B3F-4EBB-836B-6F9A7228B1CE}" type="presParOf" srcId="{CE768E32-7D9E-4ED1-8482-BF67BB6D17AE}" destId="{1548DA58-A8C5-47D6-BF3A-366634F2D5DE}" srcOrd="0" destOrd="0" presId="urn:microsoft.com/office/officeart/2005/8/layout/orgChart1"/>
    <dgm:cxn modelId="{1C09BAE0-0B48-434F-B87C-232D2AD6BD23}" type="presParOf" srcId="{CE768E32-7D9E-4ED1-8482-BF67BB6D17AE}" destId="{5214FB1B-B967-4BB9-BF3F-33412EB3CCB1}" srcOrd="1" destOrd="0" presId="urn:microsoft.com/office/officeart/2005/8/layout/orgChart1"/>
    <dgm:cxn modelId="{F3D97545-5C46-47E6-8AC0-15737FB98839}" type="presParOf" srcId="{5214FB1B-B967-4BB9-BF3F-33412EB3CCB1}" destId="{2350A698-964D-4BFC-9FE1-5849E2D05CAD}" srcOrd="0" destOrd="0" presId="urn:microsoft.com/office/officeart/2005/8/layout/orgChart1"/>
    <dgm:cxn modelId="{CD9FFC73-D28B-4F32-80A6-E4E12DDEB8DC}" type="presParOf" srcId="{2350A698-964D-4BFC-9FE1-5849E2D05CAD}" destId="{F570828D-9241-4B1A-A3CC-C2845D645CE2}" srcOrd="0" destOrd="0" presId="urn:microsoft.com/office/officeart/2005/8/layout/orgChart1"/>
    <dgm:cxn modelId="{548D37B7-2E0B-4645-9385-0F984BD18B5D}" type="presParOf" srcId="{2350A698-964D-4BFC-9FE1-5849E2D05CAD}" destId="{0C1E2B65-7CCE-4FD8-8241-98E18D4C5412}" srcOrd="1" destOrd="0" presId="urn:microsoft.com/office/officeart/2005/8/layout/orgChart1"/>
    <dgm:cxn modelId="{D048C380-3467-42D8-952B-49A9638AA4D3}" type="presParOf" srcId="{5214FB1B-B967-4BB9-BF3F-33412EB3CCB1}" destId="{0FEC1520-7095-4169-B921-4DB468B0336A}" srcOrd="1" destOrd="0" presId="urn:microsoft.com/office/officeart/2005/8/layout/orgChart1"/>
    <dgm:cxn modelId="{70BC62B2-7BE7-4167-BBC6-5C5509EE2BA4}" type="presParOf" srcId="{0FEC1520-7095-4169-B921-4DB468B0336A}" destId="{31823704-221C-48A4-A5D7-37AFC87120C2}" srcOrd="0" destOrd="0" presId="urn:microsoft.com/office/officeart/2005/8/layout/orgChart1"/>
    <dgm:cxn modelId="{533D81F2-248E-4D10-9CDE-60D56B19122C}" type="presParOf" srcId="{0FEC1520-7095-4169-B921-4DB468B0336A}" destId="{5F042041-05A5-4312-B02A-7B1C8A1DA8D0}" srcOrd="1" destOrd="0" presId="urn:microsoft.com/office/officeart/2005/8/layout/orgChart1"/>
    <dgm:cxn modelId="{A0C99091-25BA-4720-9F35-7CA9610B8343}" type="presParOf" srcId="{5F042041-05A5-4312-B02A-7B1C8A1DA8D0}" destId="{2DBDAA77-E678-4CE5-9EF4-42B7BBA2B389}" srcOrd="0" destOrd="0" presId="urn:microsoft.com/office/officeart/2005/8/layout/orgChart1"/>
    <dgm:cxn modelId="{FFE905A9-9408-4A96-B98B-9001AF8505BC}" type="presParOf" srcId="{2DBDAA77-E678-4CE5-9EF4-42B7BBA2B389}" destId="{1CF08ECB-8B8D-4C50-BCFC-F93D5015F155}" srcOrd="0" destOrd="0" presId="urn:microsoft.com/office/officeart/2005/8/layout/orgChart1"/>
    <dgm:cxn modelId="{F3CEC049-98ED-4A06-A1D2-FCD78A2E48C4}" type="presParOf" srcId="{2DBDAA77-E678-4CE5-9EF4-42B7BBA2B389}" destId="{B66A76E8-70FC-458D-9DE3-36F270643E42}" srcOrd="1" destOrd="0" presId="urn:microsoft.com/office/officeart/2005/8/layout/orgChart1"/>
    <dgm:cxn modelId="{3026E344-6D69-4796-8A23-AA15966C9A01}" type="presParOf" srcId="{5F042041-05A5-4312-B02A-7B1C8A1DA8D0}" destId="{893F617A-BD82-4C5D-85B7-9AD23CB6DF2B}" srcOrd="1" destOrd="0" presId="urn:microsoft.com/office/officeart/2005/8/layout/orgChart1"/>
    <dgm:cxn modelId="{B40BB699-6FEF-4E52-ADD3-A4C166532107}" type="presParOf" srcId="{893F617A-BD82-4C5D-85B7-9AD23CB6DF2B}" destId="{D3B307B1-0922-4DE1-A81C-0106815DDA0F}" srcOrd="0" destOrd="0" presId="urn:microsoft.com/office/officeart/2005/8/layout/orgChart1"/>
    <dgm:cxn modelId="{7902600B-A8E1-417D-AD73-09B643E29BCE}" type="presParOf" srcId="{893F617A-BD82-4C5D-85B7-9AD23CB6DF2B}" destId="{307B36C2-7CE3-44BA-B361-D1FFEDE1748E}" srcOrd="1" destOrd="0" presId="urn:microsoft.com/office/officeart/2005/8/layout/orgChart1"/>
    <dgm:cxn modelId="{D5D49287-D597-4DFF-B22D-99AEE19FDCDE}" type="presParOf" srcId="{307B36C2-7CE3-44BA-B361-D1FFEDE1748E}" destId="{C310F1A6-43BE-4216-84B9-61644534E48B}" srcOrd="0" destOrd="0" presId="urn:microsoft.com/office/officeart/2005/8/layout/orgChart1"/>
    <dgm:cxn modelId="{1EF68872-253F-4A3B-BB87-7FF50D1283E7}" type="presParOf" srcId="{C310F1A6-43BE-4216-84B9-61644534E48B}" destId="{48555A37-8071-4ED8-9C2C-6123388F15B5}" srcOrd="0" destOrd="0" presId="urn:microsoft.com/office/officeart/2005/8/layout/orgChart1"/>
    <dgm:cxn modelId="{A86387F3-E71F-4FC0-B721-D80F2EBD67C2}" type="presParOf" srcId="{C310F1A6-43BE-4216-84B9-61644534E48B}" destId="{4B07EBA7-3628-43CB-9281-AE67002DEE85}" srcOrd="1" destOrd="0" presId="urn:microsoft.com/office/officeart/2005/8/layout/orgChart1"/>
    <dgm:cxn modelId="{E20D7EE5-4DF1-45D8-A5B9-28690ED16A4E}" type="presParOf" srcId="{307B36C2-7CE3-44BA-B361-D1FFEDE1748E}" destId="{79A4B23D-9FCB-481E-858F-EF49F42B796B}" srcOrd="1" destOrd="0" presId="urn:microsoft.com/office/officeart/2005/8/layout/orgChart1"/>
    <dgm:cxn modelId="{A09CB536-122F-4159-8571-E998E18E4D64}" type="presParOf" srcId="{307B36C2-7CE3-44BA-B361-D1FFEDE1748E}" destId="{0834E2ED-11FE-4B64-8A06-CD3812E8BAD4}" srcOrd="2" destOrd="0" presId="urn:microsoft.com/office/officeart/2005/8/layout/orgChart1"/>
    <dgm:cxn modelId="{F98B1D2C-86F8-4078-B933-6EBE3D5C85E2}" type="presParOf" srcId="{5F042041-05A5-4312-B02A-7B1C8A1DA8D0}" destId="{F6D0925B-4F74-4C3C-98DE-4CBB67EB6283}" srcOrd="2" destOrd="0" presId="urn:microsoft.com/office/officeart/2005/8/layout/orgChart1"/>
    <dgm:cxn modelId="{77C34BBF-08EB-42D7-BE68-C856B9D27E61}" type="presParOf" srcId="{5214FB1B-B967-4BB9-BF3F-33412EB3CCB1}" destId="{6D75DEA8-511C-4AD5-8417-DD0452359B5E}" srcOrd="2" destOrd="0" presId="urn:microsoft.com/office/officeart/2005/8/layout/orgChart1"/>
    <dgm:cxn modelId="{3DE2DB9C-3740-4158-98DE-65A92CEB4183}" type="presParOf" srcId="{F97ABB52-154A-4F71-8DDA-495671B84FC9}" destId="{4A2AB035-BC2E-4458-A6BB-AE49619626BC}" srcOrd="2" destOrd="0" presId="urn:microsoft.com/office/officeart/2005/8/layout/orgChart1"/>
    <dgm:cxn modelId="{92B361F5-ACE6-48FB-B4A5-A147564FD48C}" type="presParOf" srcId="{6C5B88FF-1F21-4771-AB2F-CD465B12CC9D}" destId="{03E1122D-4205-4503-B9EB-DEF2FF0802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Within the Kings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 IS GUILTY OF MURDER</a:t>
          </a:r>
        </a:p>
      </dsp:txBody>
      <dsp:txXfrm>
        <a:off x="3562635" y="4748216"/>
        <a:ext cx="1336972" cy="668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30328-7581-42E9-8502-497339650AEB}">
      <dsp:nvSpPr>
        <dsp:cNvPr id="0" name=""/>
        <dsp:cNvSpPr/>
      </dsp:nvSpPr>
      <dsp:spPr>
        <a:xfrm>
          <a:off x="0" y="67380"/>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a:t>What are the specific partial defences to murder?</a:t>
          </a:r>
          <a:endParaRPr lang="en-US" sz="1800" kern="1200"/>
        </a:p>
      </dsp:txBody>
      <dsp:txXfrm>
        <a:off x="48737" y="116117"/>
        <a:ext cx="6760526" cy="900901"/>
      </dsp:txXfrm>
    </dsp:sp>
    <dsp:sp modelId="{A2755311-889C-43C4-9361-7D8D7DA54757}">
      <dsp:nvSpPr>
        <dsp:cNvPr id="0" name=""/>
        <dsp:cNvSpPr/>
      </dsp:nvSpPr>
      <dsp:spPr>
        <a:xfrm>
          <a:off x="0" y="1117596"/>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with diminished responsibility (S.2 Homicide Act 1957)</a:t>
          </a:r>
          <a:endParaRPr lang="en-US" sz="1800" kern="1200"/>
        </a:p>
      </dsp:txBody>
      <dsp:txXfrm>
        <a:off x="48737" y="1166333"/>
        <a:ext cx="6760526" cy="900901"/>
      </dsp:txXfrm>
    </dsp:sp>
    <dsp:sp modelId="{132F62A6-2B48-4D6F-A46C-9D168E163457}">
      <dsp:nvSpPr>
        <dsp:cNvPr id="0" name=""/>
        <dsp:cNvSpPr/>
      </dsp:nvSpPr>
      <dsp:spPr>
        <a:xfrm>
          <a:off x="0" y="2167812"/>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Killing under loss of control (S.54 and 55 Coroners and Justice Act 2009 modified S.3 Homicide Act 1957) – formally provocation.</a:t>
          </a:r>
          <a:endParaRPr lang="en-US" sz="1800" kern="1200" dirty="0"/>
        </a:p>
      </dsp:txBody>
      <dsp:txXfrm>
        <a:off x="48737" y="2216549"/>
        <a:ext cx="6760526" cy="900901"/>
      </dsp:txXfrm>
    </dsp:sp>
    <dsp:sp modelId="{699661A8-0B26-4C95-891B-E097C806864A}">
      <dsp:nvSpPr>
        <dsp:cNvPr id="0" name=""/>
        <dsp:cNvSpPr/>
      </dsp:nvSpPr>
      <dsp:spPr>
        <a:xfrm>
          <a:off x="0" y="3218027"/>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in pursuance of a suicide pact (S.4 Homicide Act 1957)</a:t>
          </a:r>
          <a:endParaRPr lang="en-US" sz="1800" kern="1200"/>
        </a:p>
      </dsp:txBody>
      <dsp:txXfrm>
        <a:off x="48737" y="3266764"/>
        <a:ext cx="6760526" cy="900901"/>
      </dsp:txXfrm>
    </dsp:sp>
    <dsp:sp modelId="{4F35CDA7-EC71-4B0E-BE7A-1C015B5790EA}">
      <dsp:nvSpPr>
        <dsp:cNvPr id="0" name=""/>
        <dsp:cNvSpPr/>
      </dsp:nvSpPr>
      <dsp:spPr>
        <a:xfrm>
          <a:off x="0" y="4268243"/>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a:t>If these defences are successful it reduces what would be murder to ‘voluntary manslaughter’.</a:t>
          </a:r>
          <a:endParaRPr lang="en-US" sz="1800" kern="1200"/>
        </a:p>
      </dsp:txBody>
      <dsp:txXfrm>
        <a:off x="48737" y="4316980"/>
        <a:ext cx="6760526" cy="900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07B1-0922-4DE1-A81C-0106815DDA0F}">
      <dsp:nvSpPr>
        <dsp:cNvPr id="0" name=""/>
        <dsp:cNvSpPr/>
      </dsp:nvSpPr>
      <dsp:spPr>
        <a:xfrm>
          <a:off x="4618104" y="4278770"/>
          <a:ext cx="243976" cy="748194"/>
        </a:xfrm>
        <a:custGeom>
          <a:avLst/>
          <a:gdLst/>
          <a:ahLst/>
          <a:cxnLst/>
          <a:rect l="0" t="0" r="0" b="0"/>
          <a:pathLst>
            <a:path>
              <a:moveTo>
                <a:pt x="0" y="0"/>
              </a:moveTo>
              <a:lnTo>
                <a:pt x="0" y="748194"/>
              </a:lnTo>
              <a:lnTo>
                <a:pt x="243976" y="74819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823704-221C-48A4-A5D7-37AFC87120C2}">
      <dsp:nvSpPr>
        <dsp:cNvPr id="0" name=""/>
        <dsp:cNvSpPr/>
      </dsp:nvSpPr>
      <dsp:spPr>
        <a:xfrm>
          <a:off x="5222988" y="3123948"/>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48DA58-A8C5-47D6-BF3A-366634F2D5DE}">
      <dsp:nvSpPr>
        <dsp:cNvPr id="0" name=""/>
        <dsp:cNvSpPr/>
      </dsp:nvSpPr>
      <dsp:spPr>
        <a:xfrm>
          <a:off x="5222988" y="1969125"/>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307983-8C77-4438-8DEB-1CECBBB1FDE5}">
      <dsp:nvSpPr>
        <dsp:cNvPr id="0" name=""/>
        <dsp:cNvSpPr/>
      </dsp:nvSpPr>
      <dsp:spPr>
        <a:xfrm>
          <a:off x="5222988" y="814303"/>
          <a:ext cx="91440" cy="341567"/>
        </a:xfrm>
        <a:custGeom>
          <a:avLst/>
          <a:gdLst/>
          <a:ahLst/>
          <a:cxnLst/>
          <a:rect l="0" t="0" r="0" b="0"/>
          <a:pathLst>
            <a:path>
              <a:moveTo>
                <a:pt x="45720" y="0"/>
              </a:moveTo>
              <a:lnTo>
                <a:pt x="45720" y="34156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590BF5-198A-476E-BBB6-F3937E3B78B2}">
      <dsp:nvSpPr>
        <dsp:cNvPr id="0" name=""/>
        <dsp:cNvSpPr/>
      </dsp:nvSpPr>
      <dsp:spPr>
        <a:xfrm>
          <a:off x="4455453" y="104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Was there a qualifying trigger?</a:t>
          </a:r>
        </a:p>
      </dsp:txBody>
      <dsp:txXfrm>
        <a:off x="4455453" y="1047"/>
        <a:ext cx="1626510" cy="813255"/>
      </dsp:txXfrm>
    </dsp:sp>
    <dsp:sp modelId="{7F9DA8D4-983F-47C4-AC68-B3D005D48ED7}">
      <dsp:nvSpPr>
        <dsp:cNvPr id="0" name=""/>
        <dsp:cNvSpPr/>
      </dsp:nvSpPr>
      <dsp:spPr>
        <a:xfrm>
          <a:off x="4455453" y="1155870"/>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lose self control?</a:t>
          </a:r>
        </a:p>
      </dsp:txBody>
      <dsp:txXfrm>
        <a:off x="4455453" y="1155870"/>
        <a:ext cx="1626510" cy="813255"/>
      </dsp:txXfrm>
    </dsp:sp>
    <dsp:sp modelId="{F570828D-9241-4B1A-A3CC-C2845D645CE2}">
      <dsp:nvSpPr>
        <dsp:cNvPr id="0" name=""/>
        <dsp:cNvSpPr/>
      </dsp:nvSpPr>
      <dsp:spPr>
        <a:xfrm>
          <a:off x="4455453" y="2310692"/>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Would a person of D’s age/sex with normal tolerance and </a:t>
          </a:r>
          <a:r>
            <a:rPr lang="en-GB" sz="900" kern="1200" dirty="0" err="1"/>
            <a:t>seld</a:t>
          </a:r>
          <a:r>
            <a:rPr lang="en-GB" sz="900" kern="1200" dirty="0"/>
            <a:t> restraint and in the same circumstances have reacted in the same/similar way?</a:t>
          </a:r>
        </a:p>
      </dsp:txBody>
      <dsp:txXfrm>
        <a:off x="4455453" y="2310692"/>
        <a:ext cx="1626510" cy="813255"/>
      </dsp:txXfrm>
    </dsp:sp>
    <dsp:sp modelId="{1CF08ECB-8B8D-4C50-BCFC-F93D5015F155}">
      <dsp:nvSpPr>
        <dsp:cNvPr id="0" name=""/>
        <dsp:cNvSpPr/>
      </dsp:nvSpPr>
      <dsp:spPr>
        <a:xfrm>
          <a:off x="4455453" y="3465515"/>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act in a considered desire for revenge?</a:t>
          </a:r>
        </a:p>
      </dsp:txBody>
      <dsp:txXfrm>
        <a:off x="4455453" y="3465515"/>
        <a:ext cx="1626510" cy="813255"/>
      </dsp:txXfrm>
    </dsp:sp>
    <dsp:sp modelId="{48555A37-8071-4ED8-9C2C-6123388F15B5}">
      <dsp:nvSpPr>
        <dsp:cNvPr id="0" name=""/>
        <dsp:cNvSpPr/>
      </dsp:nvSpPr>
      <dsp:spPr>
        <a:xfrm>
          <a:off x="4862081" y="462033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Defence succeeds</a:t>
          </a:r>
        </a:p>
      </dsp:txBody>
      <dsp:txXfrm>
        <a:off x="4862081" y="4620337"/>
        <a:ext cx="1626510" cy="8132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366"/>
    </inkml:context>
    <inkml:brush xml:id="br0">
      <inkml:brushProperty name="width" value="0.05" units="cm"/>
      <inkml:brushProperty name="height" value="0.05" units="cm"/>
      <inkml:brushProperty name="ignorePressure" value="1"/>
    </inkml:brush>
  </inkml:definitions>
  <inkml:trace contextRef="#ctx0" brushRef="#br0">0 25,'3'17,"-2"-8,1-3,0 0,0 0,0-1,1 1,0-1,7 11,27 27,-18-21,50 62,-31-37,2-1,50 46,-80-83,1-1,0 0,0 0,1-1,22 9,-26-13,0 0,0-1,0 0,0 0,0-1,1 0,-1-1,0 0,1 0,13-3,-7 0,0-1,-1-1,0 0,0-1,0 0,-1-2,0 1,0-2,22-17,-10 3,-1 0,-1-2,27-37,-32 38,-2 0,25-51,-37 67,0-1,0 0,-1 0,-1 0,0-1,0 1,0-1,-1 1,-1-1,0 1,0-1,-2-14,1 22,1 1,0 0,0-1,-1 1,1-1,-1 1,1 0,-1-1,1 1,-1 0,0-1,0 1,0 0,1 0,-1 0,0 0,-1 0,1 0,0 0,0 0,0 0,0 1,-1-1,1 0,0 1,-1-1,1 1,-1-1,1 1,0 0,-1 0,1-1,-1 1,-1 0,-1 1,1 0,-1 0,1 0,0 0,0 0,0 1,-1-1,1 1,1 0,-1 0,0 0,0 0,-3 4,-2 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739"/>
    </inkml:context>
    <inkml:brush xml:id="br0">
      <inkml:brushProperty name="width" value="0.05" units="cm"/>
      <inkml:brushProperty name="height" value="0.05" units="cm"/>
      <inkml:brushProperty name="ignorePressure" value="1"/>
    </inkml:brush>
  </inkml:definitions>
  <inkml:trace contextRef="#ctx0" brushRef="#br0">0 1,'2'12,"17"65,31 85,-6-26,44 185,53 174,-132-466,24 51,-28-70,1 0,0 0,0-1,1 0,0 0,1-1,15 14,-7-12,-5-6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5.688"/>
    </inkml:context>
    <inkml:brush xml:id="br0">
      <inkml:brushProperty name="width" value="0.05" units="cm"/>
      <inkml:brushProperty name="height" value="0.05" units="cm"/>
      <inkml:brushProperty name="ignorePressure" value="1"/>
    </inkml:brush>
  </inkml:definitions>
  <inkml:trace contextRef="#ctx0" brushRef="#br0">1 483,'0'12,"0"-11,0 0,0 1,0-1,0 1,0-1,0 1,0-1,1 0,-1 1,1-1,-1 0,1 1,-1-1,1 0,0 0,0 1,0-1,0 0,-1 0,1 0,1 0,-1 0,0 0,0-1,0 1,2 1,-1-2,0 1,0-1,1 1,-1-1,0 0,1 0,-1 0,0 0,0 0,1-1,-1 1,0-1,0 1,1-1,-1 0,2-1,11-5,-2-1,1-1,-1 0,0 0,22-23,50-63,-59 64,-2 0,-1-2,-2 0,26-56,-44 81,0 1,0-1,-1 0,0 0,0 0,-1 0,1-9,-2 14,0 1,0-1,-1 1,1 0,0-1,-1 1,0-1,1 1,-1 0,0 0,0-1,0 1,-1 0,1 0,-1 0,1 0,-1 0,1 1,-1-1,0 0,0 1,0-1,0 1,0 0,0-1,0 1,-4-1,-1 0,-1 0,1 0,-1 1,1 0,-1 0,0 1,1 0,-1 0,0 1,1 0,-9 2,0 1,-1 1,1 0,-31 16,36-15,-1 1,1 0,0 0,1 1,0 1,0 0,1 0,0 1,1 0,0 0,0 1,-7 15,10-16,0 1,1 0,0 0,1 1,0-1,1 1,0-1,1 1,0 0,1 0,0 0,1-1,4 23,-1-18,1 0,0-1,1 0,1 0,0 0,1-1,0 0,2-1,-1 0,1 0,1-1,1 0,-1-1,21 15,-19-17,1 0,0 0,1-1,-1-1,2 0,-1-1,1-1,0-1,0 0,0-1,0 0,1-1,-1-1,22-2,-16-2,1 0,-1-2,0-1,-1 0,1-2,-1 0,-1-2,0 0,0-1,27-21,-10 3,0-1,-2-2,59-71,-56 53,-15 15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7.050"/>
    </inkml:context>
    <inkml:brush xml:id="br0">
      <inkml:brushProperty name="width" value="0.05" units="cm"/>
      <inkml:brushProperty name="height" value="0.05" units="cm"/>
      <inkml:brushProperty name="ignorePressure" value="1"/>
    </inkml:brush>
  </inkml:definitions>
  <inkml:trace contextRef="#ctx0" brushRef="#br0">452 20,'0'0,"0"0,0 0,-11-4,4 1,-1 0,0 1,0 0,-1 0,1 0,0 1,-1 1,1-1,0 1,-1 1,1 0,-1 0,1 0,0 1,0 0,0 1,0 0,0 0,0 1,1 0,0 0,0 1,0-1,0 2,1-1,-8 9,1-1,1 1,1 0,1 1,-17 29,22-35,1 0,0 0,1 0,0 0,0 0,1 1,0-1,1 1,0-1,1 18,1-22,0 0,0 0,1 1,-1-1,1 0,0-1,1 1,-1 0,1-1,0 1,0-1,1 0,-1 0,1 0,0 0,0-1,0 0,0 1,8 3,3 1,1 0,1 0,-1-2,27 7,-9-4,1-2,-1-2,1-1,41-1,-8-5,79-12,-119 10,41-4,-61 7,0 1,1 1,-1-1,0 2,0-1,9 3,-15-3,1-1,0 1,-1 0,1 1,-1-1,0 0,1 1,-1-1,0 1,0 0,0 0,0 0,0 0,0 0,-1 0,1 0,0 0,-1 1,0-1,0 1,0-1,0 1,0-1,0 1,-1 0,1-1,-1 1,1 5,-2 1,0 0,0-1,0 1,-1-1,-1 1,1-1,-1 0,-5 10,-8 11,0-1,-2 0,-1-1,-1-1,-2-1,0-1,-1-1,-2-1,0-1,-1-1,-1-2,-1 0,-31 14,34-21,0-1,-1-1,-1-1,1-1,-1-2,0 0,-44 0,54-4,-1-2,1 0,-1-1,1 0,0-2,0 0,0-1,0 0,1-1,0-2,0 1,-27-19,37 21,0 0,0 0,1 0,0 0,0-1,1 0,0 0,0 0,0-1,-5-12,8 17,0-1,0 0,0 1,1-1,-1 0,1 1,0-1,-1 0,1 0,1 1,-1-1,0 0,1 0,-1 1,1-1,0 0,0 1,0-1,0 1,0-1,1 1,-1 0,1-1,-1 1,1 0,0 0,0 0,0 0,0 0,0 1,4-3,2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332"/>
    </inkml:context>
    <inkml:brush xml:id="br0">
      <inkml:brushProperty name="width" value="0.05" units="cm"/>
      <inkml:brushProperty name="height" value="0.05" units="cm"/>
      <inkml:brushProperty name="ignorePressure" value="1"/>
    </inkml:brush>
  </inkml:definitions>
  <inkml:trace contextRef="#ctx0" brushRef="#br0">1 0,'0'9,"1"0,1-1,0 1,0-1,0 1,1-1,0 0,1 0,0 0,0-1,8 11,-2-5,-1-2,2 1,-1-1,2-1,20 16,-10-11,2-2,-1 0,2-2,-1 0,2-2,-1-1,34 7,-21-8,-1-2,1-1,0-2,60-5,-81 2,1-1,0-1,-1-1,0-1,29-11,-35 11,-1 0,-1-1,1 0,-1 0,0-1,0 0,-1-1,0 0,0 0,8-12,-3 0,-1-1,0 0,-2 0,0-1,9-34,-15 43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737"/>
    </inkml:context>
    <inkml:brush xml:id="br0">
      <inkml:brushProperty name="width" value="0.05" units="cm"/>
      <inkml:brushProperty name="height" value="0.05" units="cm"/>
      <inkml:brushProperty name="ignorePressure" value="1"/>
    </inkml:brush>
  </inkml:definitions>
  <inkml:trace contextRef="#ctx0" brushRef="#br0">1 1,'4'4,"0"1,-1 0,1 0,-1 0,0 0,0 1,3 10,11 43,-14-45,40 233,-18 4,-25-245,18 215,36 323,-51-516,-1-8,1 0,1 0,0 0,2-1,8 21,-14-39,0-1,0 1,1 0,-1-1,0 1,0-1,1 1,-1-1,0 1,1-1,-1 1,1-1,-1 1,1-1,-1 1,1-1,-1 0,1 1,-1-1,1 0,-1 1,1-1,-1 0,1 0,0 1,-1-1,1 0,0 0,0-1,0 1,-1-1,1 1,0 0,-1-1,1 1,0-1,-1 0,1 1,-1-1,1 0,-1 1,1-1,-1 0,0 1,1-2,2-4,0-1,-1 0,2-9,-1 4</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9.947"/>
    </inkml:context>
    <inkml:brush xml:id="br0">
      <inkml:brushProperty name="width" value="0.05" units="cm"/>
      <inkml:brushProperty name="height" value="0.05" units="cm"/>
      <inkml:brushProperty name="ignorePressure" value="1"/>
    </inkml:brush>
  </inkml:definitions>
  <inkml:trace contextRef="#ctx0" brushRef="#br0">50 586,'17'-3,"-5"-1,0 0,0 0,0-1,-1-1,0 0,0 0,-1-1,0 0,0-1,0 0,8-11,-11 12,0 0,-1 0,0-1,-1 0,0 0,0-1,-1 0,0 1,0-1,-1-1,0 1,-1 0,0-1,0 1,0-11,-2 16,0 0,0 0,-1 0,1-1,-1 1,0 0,-1 0,1 0,0 0,-1 1,0-1,0 0,0 1,0-1,-1 1,0-1,1 1,-1 0,0 0,0 1,-7-5,6 4,-1 1,1 0,-1 0,0 0,0 1,0-1,0 1,0 0,0 1,0-1,0 1,0 0,-1 0,1 1,0-1,0 1,-7 2,5 0,1-1,-1 0,1 1,-1 1,1-1,0 1,0 0,1 0,-1 0,1 1,0 0,-6 8,5-6,1 1,0 1,0-1,1 1,0 0,0 0,1 0,-2 12,1-2,2 0,0 0,1 1,1-1,1 0,1 1,0-1,8 29,-3-24,1 0,0-1,2 0,15 25,-20-38,1-1,0 0,1 0,0 0,0-1,1 0,0-1,0 1,1-2,0 1,17 8,-22-13,1 0,0 0,0-1,0 0,0 0,0 0,0 0,1-1,-1 0,0 0,0-1,0 1,0-1,0 0,0-1,0 1,0-1,0 0,0 0,-1 0,1-1,-1 0,6-4,5-5,-1 0,-1-1,0-1,-1 0,12-18,15-24,41-76,-61 93,0 0,-3-2,13-46,-23 62,-1-1,-1 1,2-48,-6 60,0 0,-1-1,-1 1,0 0,-1 0,0 1,-1-1,0 1,-8-16,9 24,1 0,-1 1,1 0,-1-1,0 1,-1 0,1 0,0 1,-1-1,1 1,-1 0,0 0,0 0,0 0,0 1,0-1,0 1,-1 0,1 0,0 1,0-1,-1 1,-4 0,3 0,0 0,-1 1,1 0,0 0,-1 1,1-1,0 1,0 0,0 1,1 0,-1 0,0 0,1 0,0 1,-6 5,9-7,0 1,0-1,0 0,0 1,1-1,-1 1,1 0,0 0,0-1,0 1,0 0,0 0,0 0,1 0,0 0,-1 0,1 0,0 0,1 0,-1 0,0 0,1 0,0 0,-1 0,3 4,1 2,0-1,0 1,1-1,0 0,0-1,1 1,7 7,5 2,1-1,0 0,1-2,0 0,2-1,-1-1,1-1,44 15,10-2,110 20,-112-31,-33-6,0 1,70 24,-105-30,0 1,0 0,0 0,0 1,7 5,-12-8,1 0,-1 0,0 1,0-1,0 0,0 0,0 1,0-1,0 1,0-1,0 1,-1-1,1 1,-1 0,1-1,-1 1,0 0,1-1,-1 1,0 0,0-1,0 1,0 0,-1-1,0 4,0-1,-1 0,0 1,-1-1,1 0,-1 0,0-1,0 1,0-1,0 1,-1-1,1 0,-1 0,-7 4,-5 3,-1-2,-18 9,18-10,1-1,-1-1,-30 5,40-9,0 0,0-1,0 0,0 0,-8-2,11 2,1-1,0 0,0 0,-1 0,1 0,0-1,0 0,0 1,0-1,0 0,-3-4,37 28,-24-17</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0.821"/>
    </inkml:context>
    <inkml:brush xml:id="br0">
      <inkml:brushProperty name="width" value="0.05" units="cm"/>
      <inkml:brushProperty name="height" value="0.05" units="cm"/>
      <inkml:brushProperty name="ignorePressure" value="1"/>
    </inkml:brush>
  </inkml:definitions>
  <inkml:trace contextRef="#ctx0" brushRef="#br0">0 1,'3'2,"116"58,3-5,2-6,151 40,-245-82,1-1,0-2,0 0,0-3,1 0,49-6,-73 4</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1.210"/>
    </inkml:context>
    <inkml:brush xml:id="br0">
      <inkml:brushProperty name="width" value="0.05" units="cm"/>
      <inkml:brushProperty name="height" value="0.05" units="cm"/>
      <inkml:brushProperty name="ignorePressure" value="1"/>
    </inkml:brush>
  </inkml:definitions>
  <inkml:trace contextRef="#ctx0" brushRef="#br0">3 1,'-1'16,"-1"52,3 0,17 107,40 135,-30-173,83 630,-110-753,3 20,-3-32,-1 0,1 0,-1 0,1 0,0 0,0 0,0-1,0 1,0 0,0-1,1 1,1 2,-2-3,0-1,-1 0,1 1,-1-1,1 1,0-1,-1 0,1 0,0 1,0-1,-1 0,1 0,0 0,-1 0,1 0,0 0,0 0,-1 0,1 0,0 0,0 0,-1 0,1-1,0 1,-1 0,1-1,0 1,0-1,1 0,0-1,0 1,0-1,-1 1,1-1,0 0,1-2,4-7</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2.365"/>
    </inkml:context>
    <inkml:brush xml:id="br0">
      <inkml:brushProperty name="width" value="0.05" units="cm"/>
      <inkml:brushProperty name="height" value="0.05" units="cm"/>
      <inkml:brushProperty name="ignorePressure" value="1"/>
    </inkml:brush>
  </inkml:definitions>
  <inkml:trace contextRef="#ctx0" brushRef="#br0">1 734,'0'0,"3"0,9-3,1 0,-1-1,0 0,0-1,0-1,-1 0,0 0,0-1,-1 0,1-1,-1 0,-1-1,15-17,-17 17,0 0,-1 0,0 0,-1-1,0 0,-1 0,0 0,0-1,-1 0,-1 1,1-1,-2 0,0 0,0 0,-1 0,-1-17,0 21,-1 0,1 0,-1 0,-1 1,1-1,-1 1,0-1,-1 1,1 0,-8-8,10 12,0 0,-1 0,1 1,-1-1,1 1,-1-1,0 1,0 0,1 0,-1 0,0 0,0 0,0 0,0 0,-1 0,1 1,0-1,0 1,0 0,0 0,-1-1,1 1,0 1,0-1,0 0,-1 0,1 1,0 0,0-1,0 1,0 0,0 0,0 0,0 0,0 0,-3 3,1 0,0 0,0 0,0 0,1 1,-1 0,1-1,0 1,1 0,-1 0,1 1,0-1,0 0,1 1,-2 10,0 5,1 0,1 35,2-18,2 1,11 58,-10-81,0-1,0 0,1 0,1 0,1-1,0 0,1 0,0 0,12 12,-17-21,1-1,1 1,-1-1,1-1,-1 1,1-1,0 1,1-1,-1-1,0 1,1-1,-1 0,1 0,0-1,7 2,-6-3,1 1,-1-2,0 1,1-1,-1 0,0 0,0-1,0 0,0 0,0-1,-1 0,9-4,4-5,0-1,0 0,-1-1,-1-1,-1-1,25-30,-8 3,46-78,-53 74,-2 0,21-58,-36 81,-1 0,-2-1,-1 0,0 0,-2 0,0-42,-3 58,-1-1,0 1,0 0,-1 0,-1 0,1 1,-1-1,-1 1,1-1,-2 1,1 0,-1 0,-6-7,6 10,1 0,-1 0,-1 0,1 1,0 0,-1 0,0 1,0-1,0 1,-1 0,1 1,-1 0,1 0,-1 0,0 1,0 0,-11-1,10 2,0 0,1 1,-1 0,1 0,-1 0,1 1,-1 0,1 1,-10 4,14-5,-1 0,1-1,0 1,0 0,1 1,-1-1,0 0,1 1,-1 0,1 0,0-1,0 1,0 0,0 1,1-1,-1 0,1 0,0 1,-1-1,2 1,-1-1,0 5,1-2,0 1,1-1,0 1,0-1,1 0,-1 1,1-1,1 0,-1 0,1 0,0 0,0-1,1 1,7 8,3 2,1 0,0-1,21 16,4-2,1-2,63 30,-58-33,79 54,-119-73,-1-1,0 1,0 0,0 0,0 0,-1 1,0-1,0 1,6 13,-9-17,0 1,0 0,0 0,0 0,-1-1,0 1,1 0,-1 0,0 0,-1 0,1 0,0-1,-1 1,1 0,-1 0,0 0,0-1,0 1,0-1,-1 1,1-1,-1 1,0-1,1 0,-1 1,-4 2,2-1,0-1,-1 1,1-1,-1 0,0 0,0-1,0 1,-9 2,10-4,0 0,1 0,-1 0,0-1,0 1,0-1,0 0,0 0,1 0,-1-1,0 0,0 1,-4-3,8 3,-1 0,0 0,1-1,-1 1,0 0,1-1,-1 1,1 0,-1-1,1 1,-1-1,0 1,1-1,0 0,-1 1,1-1,-1 1,1-1,0 0,-1 1,1-1,0 0,0 0,0 1,-1-1,1 0,0 1,0-1,0 0,0-1,1 0,-1 1,1-1,-1 0,1 1,-1-1,1 1,0-1,0 1,0-1,0 1,2-3,3-1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3.694"/>
    </inkml:context>
    <inkml:brush xml:id="br0">
      <inkml:brushProperty name="width" value="0.05" units="cm"/>
      <inkml:brushProperty name="height" value="0.05" units="cm"/>
      <inkml:brushProperty name="ignorePressure" value="1"/>
    </inkml:brush>
  </inkml:definitions>
  <inkml:trace contextRef="#ctx0" brushRef="#br0">125 761,'-2'-1,"-4"-1,0 0,0 0,1 0,-1 1,0 0,-10-1,15 2,0 0,0 0,0 0,0 1,0-1,-1 0,1 0,0 1,0-1,0 1,0-1,0 1,0-1,0 1,0-1,0 1,1 0,-1 0,0-1,0 1,1 0,-1 0,0 0,1 0,-1 0,1 0,-1 0,1 0,-1 0,1 0,0 0,0 0,-1 1,1-1,0 0,0 0,0 2,1 12,0-1,1 1,0-1,1 0,1 0,6 15,0 5,110 400,-112-404,-4-23,-3-9,-2-14,-7-40,-24-83,-29-55,30 102,17 48,-42-149,55 187,-5-31,6 35,0 0,-1 0,1 0,1 0,-1 0,0 0,0 0,1 1,-1-1,1 0,0 0,-1 0,1 0,2-2,-3 4,1-1,0 0,0 1,-1-1,1 0,0 1,0-1,0 1,0-1,0 1,0 0,0-1,0 1,0 0,0 0,0 0,0 0,0 0,0 0,0 0,0 0,0 0,0 0,0 0,2 1,27 12,-1 4,-1 0,30 25,51 51,-65-55,-11-10,239 201,14-20,-275-202,-5-2,0-1,1 0,-1 0,1-1,0 0,0 0,8 2,-15-5,1 0,-1 0,0 0,1 1,-1-1,1 0,-1 0,1 0,-1 0,0 0,1 0,-1-1,1 1,-1 0,0 0,1 0,-1 0,0 0,1 0,-1-1,0 1,1 0,-1 0,0-1,1 1,-1 0,0-1,1 1,-1 0,0 0,0-1,0 1,1-1,-1 1,0 0,0-1,0 1,0 0,0-1,1 1,-1-1,0 1,0 0,0-1,0 1,-1-1,-4-22,5 22,-16-40,-1 2,-26-44,13 27,-176-399,178 377,3-1,4-1,3-1,-6-86,23 160,0-6,0 0,1-14,0 24,0 0,1 0,-1 0,1 0,0 0,0 0,0 1,0-1,0 0,0 0,1 1,-1-1,1 1,4-5,-6 6,1 1,0-1,-1 1,1-1,0 1,0-1,-1 1,1 0,0-1,0 1,0 0,-1 0,1-1,0 1,0 0,0 0,0 0,0 0,-1 0,1 0,0 0,0 0,1 1,6 3</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4.353"/>
    </inkml:context>
    <inkml:brush xml:id="br0">
      <inkml:brushProperty name="width" value="0.05" units="cm"/>
      <inkml:brushProperty name="height" value="0.05" units="cm"/>
      <inkml:brushProperty name="ignorePressure" value="1"/>
    </inkml:brush>
  </inkml:definitions>
  <inkml:trace contextRef="#ctx0" brushRef="#br0">76 352,'0'-3,"1"0,-1 0,1 0,0 0,0 1,0-1,0 0,3-3,0-2,0-3,2 1,-1 0,2 1,-1-1,1 1,0 0,1 1,0 0,1 0,-1 1,1 0,1 0,-1 1,1 0,0 1,1 0,-1 1,1 0,0 0,0 1,0 1,0 0,18-1,-12 2,0 2,0-1,0 2,-1 0,1 1,0 1,26 9,-34-9,0 0,1 0,-1 1,-1 0,1 0,-1 1,0 0,0 1,0-1,-1 2,0-1,-1 1,12 16,-16-20,-1-1,1 1,0-1,-1 1,0 0,0 0,0-1,0 1,0 0,-1 0,0 0,0 0,0 0,0 0,-1 0,1 0,-1 0,0 0,0-1,-1 1,1 0,-1 0,0-1,1 1,-4 2,0 1,-1-1,0 0,0 0,0 0,-1-1,1 0,-1 0,-1 0,1-1,-16 6,2-2,0-1,-1-1,0-1,-1-1,1-1,-39 0,42-3,-1-1,1-1,-1 0,1-2,0 0,0-1,1-1,-20-9,29 11,0-1,1-1,-1 1,1-2,1 1,-1-1,1 0,0 0,1-1,0 0,0 0,0 0,1-1,1 0,-1 0,2 0,-5-15,6 17,0-1,1 0,-1 0,2 0,-1 0,1 1,1-1,-1 0,1 0,1 0,-1 0,1 1,1-1,0 0,0 1,0 0,1 0,-1 0,2 0,-1 1,1-1,9-8,3 0,1 1,1 0,0 2,0 0,1 1,1 2,35-13,-30 14</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91B78-70EE-4BE0-913A-F7D0E93BF0D8}" type="datetimeFigureOut">
              <a:rPr lang="en-GB" smtClean="0"/>
              <a:t>17/10/2022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8B28C-E451-4403-A250-F359D7134F13}" type="slidenum">
              <a:rPr lang="en-GB" smtClean="0"/>
              <a:t>‹#›</a:t>
            </a:fld>
            <a:endParaRPr lang="en-GB"/>
          </a:p>
        </p:txBody>
      </p:sp>
    </p:spTree>
    <p:extLst>
      <p:ext uri="{BB962C8B-B14F-4D97-AF65-F5344CB8AC3E}">
        <p14:creationId xmlns:p14="http://schemas.microsoft.com/office/powerpoint/2010/main" val="3720094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3218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2</a:t>
            </a:fld>
            <a:endParaRPr lang="en-GB"/>
          </a:p>
        </p:txBody>
      </p:sp>
    </p:spTree>
    <p:extLst>
      <p:ext uri="{BB962C8B-B14F-4D97-AF65-F5344CB8AC3E}">
        <p14:creationId xmlns:p14="http://schemas.microsoft.com/office/powerpoint/2010/main" val="428867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3</a:t>
            </a:fld>
            <a:endParaRPr lang="en-GB"/>
          </a:p>
        </p:txBody>
      </p:sp>
    </p:spTree>
    <p:extLst>
      <p:ext uri="{BB962C8B-B14F-4D97-AF65-F5344CB8AC3E}">
        <p14:creationId xmlns:p14="http://schemas.microsoft.com/office/powerpoint/2010/main" val="148462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4</a:t>
            </a:fld>
            <a:endParaRPr lang="en-GB"/>
          </a:p>
        </p:txBody>
      </p:sp>
    </p:spTree>
    <p:extLst>
      <p:ext uri="{BB962C8B-B14F-4D97-AF65-F5344CB8AC3E}">
        <p14:creationId xmlns:p14="http://schemas.microsoft.com/office/powerpoint/2010/main" val="285505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5</a:t>
            </a:fld>
            <a:endParaRPr lang="en-GB"/>
          </a:p>
        </p:txBody>
      </p:sp>
    </p:spTree>
    <p:extLst>
      <p:ext uri="{BB962C8B-B14F-4D97-AF65-F5344CB8AC3E}">
        <p14:creationId xmlns:p14="http://schemas.microsoft.com/office/powerpoint/2010/main" val="42883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6</a:t>
            </a:fld>
            <a:endParaRPr lang="en-GB"/>
          </a:p>
        </p:txBody>
      </p:sp>
    </p:spTree>
    <p:extLst>
      <p:ext uri="{BB962C8B-B14F-4D97-AF65-F5344CB8AC3E}">
        <p14:creationId xmlns:p14="http://schemas.microsoft.com/office/powerpoint/2010/main" val="3481491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7</a:t>
            </a:fld>
            <a:endParaRPr lang="en-GB"/>
          </a:p>
        </p:txBody>
      </p:sp>
    </p:spTree>
    <p:extLst>
      <p:ext uri="{BB962C8B-B14F-4D97-AF65-F5344CB8AC3E}">
        <p14:creationId xmlns:p14="http://schemas.microsoft.com/office/powerpoint/2010/main" val="3952305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8</a:t>
            </a:fld>
            <a:endParaRPr lang="en-GB"/>
          </a:p>
        </p:txBody>
      </p:sp>
    </p:spTree>
    <p:extLst>
      <p:ext uri="{BB962C8B-B14F-4D97-AF65-F5344CB8AC3E}">
        <p14:creationId xmlns:p14="http://schemas.microsoft.com/office/powerpoint/2010/main" val="418783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9</a:t>
            </a:fld>
            <a:endParaRPr lang="en-GB"/>
          </a:p>
        </p:txBody>
      </p:sp>
    </p:spTree>
    <p:extLst>
      <p:ext uri="{BB962C8B-B14F-4D97-AF65-F5344CB8AC3E}">
        <p14:creationId xmlns:p14="http://schemas.microsoft.com/office/powerpoint/2010/main" val="940950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6E68B28C-E451-4403-A250-F359D7134F13}" type="slidenum">
              <a:rPr lang="en-GB" smtClean="0"/>
              <a:t>10</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11</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12</a:t>
            </a:fld>
            <a:endParaRPr lang="en-GB"/>
          </a:p>
        </p:txBody>
      </p:sp>
    </p:spTree>
    <p:extLst>
      <p:ext uri="{BB962C8B-B14F-4D97-AF65-F5344CB8AC3E}">
        <p14:creationId xmlns:p14="http://schemas.microsoft.com/office/powerpoint/2010/main" val="2903637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13</a:t>
            </a:fld>
            <a:endParaRPr lang="en-GB"/>
          </a:p>
        </p:txBody>
      </p:sp>
    </p:spTree>
    <p:extLst>
      <p:ext uri="{BB962C8B-B14F-4D97-AF65-F5344CB8AC3E}">
        <p14:creationId xmlns:p14="http://schemas.microsoft.com/office/powerpoint/2010/main" val="2075723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14</a:t>
            </a:fld>
            <a:endParaRPr lang="en-GB"/>
          </a:p>
        </p:txBody>
      </p:sp>
    </p:spTree>
    <p:extLst>
      <p:ext uri="{BB962C8B-B14F-4D97-AF65-F5344CB8AC3E}">
        <p14:creationId xmlns:p14="http://schemas.microsoft.com/office/powerpoint/2010/main" val="16133119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17</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23</a:t>
            </a:fld>
            <a:endParaRPr lang="en-GB"/>
          </a:p>
        </p:txBody>
      </p:sp>
    </p:spTree>
    <p:extLst>
      <p:ext uri="{BB962C8B-B14F-4D97-AF65-F5344CB8AC3E}">
        <p14:creationId xmlns:p14="http://schemas.microsoft.com/office/powerpoint/2010/main" val="2164112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10/17/2022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10/17/2022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10/17/2022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10/17/2022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10/17/2022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image" Target="../media/image5.png"/><Relationship Id="rId18" Type="http://schemas.openxmlformats.org/officeDocument/2006/relationships/customXml" Target="../ink/ink6.xml"/><Relationship Id="rId26" Type="http://schemas.openxmlformats.org/officeDocument/2006/relationships/customXml" Target="../ink/ink10.xml"/><Relationship Id="rId3" Type="http://schemas.openxmlformats.org/officeDocument/2006/relationships/diagramData" Target="../diagrams/data1.xml"/><Relationship Id="rId21" Type="http://schemas.openxmlformats.org/officeDocument/2006/relationships/image" Target="../media/image9.png"/><Relationship Id="rId7" Type="http://schemas.microsoft.com/office/2007/relationships/diagramDrawing" Target="../diagrams/drawing1.xml"/><Relationship Id="rId12" Type="http://schemas.openxmlformats.org/officeDocument/2006/relationships/customXml" Target="../ink/ink3.xml"/><Relationship Id="rId17" Type="http://schemas.openxmlformats.org/officeDocument/2006/relationships/image" Target="../media/image7.png"/><Relationship Id="rId25" Type="http://schemas.openxmlformats.org/officeDocument/2006/relationships/image" Target="../media/image11.png"/><Relationship Id="rId2" Type="http://schemas.openxmlformats.org/officeDocument/2006/relationships/notesSlide" Target="../notesSlides/notesSlide4.xml"/><Relationship Id="rId16" Type="http://schemas.openxmlformats.org/officeDocument/2006/relationships/customXml" Target="../ink/ink5.xml"/><Relationship Id="rId20" Type="http://schemas.openxmlformats.org/officeDocument/2006/relationships/customXml" Target="../ink/ink7.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4.png"/><Relationship Id="rId24" Type="http://schemas.openxmlformats.org/officeDocument/2006/relationships/customXml" Target="../ink/ink9.xml"/><Relationship Id="rId5" Type="http://schemas.openxmlformats.org/officeDocument/2006/relationships/diagramQuickStyle" Target="../diagrams/quickStyle1.xml"/><Relationship Id="rId15" Type="http://schemas.openxmlformats.org/officeDocument/2006/relationships/image" Target="../media/image6.png"/><Relationship Id="rId23" Type="http://schemas.openxmlformats.org/officeDocument/2006/relationships/image" Target="../media/image10.png"/><Relationship Id="rId28" Type="http://schemas.openxmlformats.org/officeDocument/2006/relationships/customXml" Target="../ink/ink11.xml"/><Relationship Id="rId10" Type="http://schemas.openxmlformats.org/officeDocument/2006/relationships/customXml" Target="../ink/ink2.xml"/><Relationship Id="rId19" Type="http://schemas.openxmlformats.org/officeDocument/2006/relationships/image" Target="../media/image8.png"/><Relationship Id="rId4" Type="http://schemas.openxmlformats.org/officeDocument/2006/relationships/diagramLayout" Target="../diagrams/layout1.xml"/><Relationship Id="rId9" Type="http://schemas.openxmlformats.org/officeDocument/2006/relationships/image" Target="../media/image3.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bbc.co.uk/news/uk-england-berkshire-19480076" TargetMode="External"/></Relationships>
</file>

<file path=ppt/slides/_rels/slide8.xml.rels><?xml version="1.0" encoding="UTF-8" standalone="yes"?>
<Relationships xmlns="http://schemas.openxmlformats.org/package/2006/relationships"><Relationship Id="rId8" Type="http://schemas.openxmlformats.org/officeDocument/2006/relationships/customXml" Target="../ink/ink12.xml"/><Relationship Id="rId13" Type="http://schemas.openxmlformats.org/officeDocument/2006/relationships/image" Target="../media/image17.png"/><Relationship Id="rId18" Type="http://schemas.openxmlformats.org/officeDocument/2006/relationships/customXml" Target="../ink/ink17.xml"/><Relationship Id="rId26" Type="http://schemas.openxmlformats.org/officeDocument/2006/relationships/customXml" Target="../ink/ink21.xml"/><Relationship Id="rId3" Type="http://schemas.openxmlformats.org/officeDocument/2006/relationships/diagramData" Target="../diagrams/data3.xml"/><Relationship Id="rId21" Type="http://schemas.openxmlformats.org/officeDocument/2006/relationships/image" Target="../media/image21.png"/><Relationship Id="rId7" Type="http://schemas.microsoft.com/office/2007/relationships/diagramDrawing" Target="../diagrams/drawing3.xml"/><Relationship Id="rId12" Type="http://schemas.openxmlformats.org/officeDocument/2006/relationships/customXml" Target="../ink/ink14.xml"/><Relationship Id="rId17" Type="http://schemas.openxmlformats.org/officeDocument/2006/relationships/image" Target="../media/image19.png"/><Relationship Id="rId25" Type="http://schemas.openxmlformats.org/officeDocument/2006/relationships/image" Target="../media/image23.png"/><Relationship Id="rId2" Type="http://schemas.openxmlformats.org/officeDocument/2006/relationships/notesSlide" Target="../notesSlides/notesSlide8.xml"/><Relationship Id="rId16" Type="http://schemas.openxmlformats.org/officeDocument/2006/relationships/customXml" Target="../ink/ink16.xml"/><Relationship Id="rId20" Type="http://schemas.openxmlformats.org/officeDocument/2006/relationships/customXml" Target="../ink/ink18.xml"/><Relationship Id="rId29"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6.png"/><Relationship Id="rId24" Type="http://schemas.openxmlformats.org/officeDocument/2006/relationships/customXml" Target="../ink/ink20.xml"/><Relationship Id="rId5" Type="http://schemas.openxmlformats.org/officeDocument/2006/relationships/diagramQuickStyle" Target="../diagrams/quickStyle3.xml"/><Relationship Id="rId15" Type="http://schemas.openxmlformats.org/officeDocument/2006/relationships/image" Target="../media/image18.png"/><Relationship Id="rId23" Type="http://schemas.openxmlformats.org/officeDocument/2006/relationships/image" Target="../media/image22.png"/><Relationship Id="rId28" Type="http://schemas.openxmlformats.org/officeDocument/2006/relationships/customXml" Target="../ink/ink22.xml"/><Relationship Id="rId10" Type="http://schemas.openxmlformats.org/officeDocument/2006/relationships/customXml" Target="../ink/ink13.xml"/><Relationship Id="rId19" Type="http://schemas.openxmlformats.org/officeDocument/2006/relationships/image" Target="../media/image20.png"/><Relationship Id="rId31" Type="http://schemas.openxmlformats.org/officeDocument/2006/relationships/image" Target="../media/image26.png"/><Relationship Id="rId4" Type="http://schemas.openxmlformats.org/officeDocument/2006/relationships/diagramLayout" Target="../diagrams/layout3.xml"/><Relationship Id="rId9" Type="http://schemas.openxmlformats.org/officeDocument/2006/relationships/image" Target="../media/image15.png"/><Relationship Id="rId14" Type="http://schemas.openxmlformats.org/officeDocument/2006/relationships/customXml" Target="../ink/ink15.xml"/><Relationship Id="rId22" Type="http://schemas.openxmlformats.org/officeDocument/2006/relationships/customXml" Target="../ink/ink19.xml"/><Relationship Id="rId27" Type="http://schemas.openxmlformats.org/officeDocument/2006/relationships/image" Target="../media/image24.png"/><Relationship Id="rId30" Type="http://schemas.openxmlformats.org/officeDocument/2006/relationships/customXml" Target="../ink/ink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customXml" Target="../ink/ink28.xml"/><Relationship Id="rId13" Type="http://schemas.openxmlformats.org/officeDocument/2006/relationships/customXml" Target="../ink/ink33.xml"/><Relationship Id="rId18" Type="http://schemas.openxmlformats.org/officeDocument/2006/relationships/customXml" Target="../ink/ink38.xml"/><Relationship Id="rId3" Type="http://schemas.openxmlformats.org/officeDocument/2006/relationships/customXml" Target="../ink/ink24.xml"/><Relationship Id="rId7" Type="http://schemas.openxmlformats.org/officeDocument/2006/relationships/customXml" Target="../ink/ink27.xml"/><Relationship Id="rId12" Type="http://schemas.openxmlformats.org/officeDocument/2006/relationships/customXml" Target="../ink/ink32.xml"/><Relationship Id="rId17" Type="http://schemas.openxmlformats.org/officeDocument/2006/relationships/customXml" Target="../ink/ink37.xml"/><Relationship Id="rId2" Type="http://schemas.openxmlformats.org/officeDocument/2006/relationships/notesSlide" Target="../notesSlides/notesSlide10.xml"/><Relationship Id="rId16" Type="http://schemas.openxmlformats.org/officeDocument/2006/relationships/customXml" Target="../ink/ink36.xml"/><Relationship Id="rId1" Type="http://schemas.openxmlformats.org/officeDocument/2006/relationships/slideLayout" Target="../slideLayouts/slideLayout8.xml"/><Relationship Id="rId6" Type="http://schemas.openxmlformats.org/officeDocument/2006/relationships/customXml" Target="../ink/ink26.xml"/><Relationship Id="rId11" Type="http://schemas.openxmlformats.org/officeDocument/2006/relationships/customXml" Target="../ink/ink31.xml"/><Relationship Id="rId5" Type="http://schemas.openxmlformats.org/officeDocument/2006/relationships/customXml" Target="../ink/ink25.xml"/><Relationship Id="rId15" Type="http://schemas.openxmlformats.org/officeDocument/2006/relationships/customXml" Target="../ink/ink35.xml"/><Relationship Id="rId10" Type="http://schemas.openxmlformats.org/officeDocument/2006/relationships/customXml" Target="../ink/ink30.xml"/><Relationship Id="rId19" Type="http://schemas.openxmlformats.org/officeDocument/2006/relationships/customXml" Target="../ink/ink39.xml"/><Relationship Id="rId4" Type="http://schemas.openxmlformats.org/officeDocument/2006/relationships/image" Target="../media/image3.png"/><Relationship Id="rId9" Type="http://schemas.openxmlformats.org/officeDocument/2006/relationships/customXml" Target="../ink/ink29.xml"/><Relationship Id="rId14" Type="http://schemas.openxmlformats.org/officeDocument/2006/relationships/customXml" Target="../ink/ink34.xml"/></Relationships>
</file>

<file path=ppt/slides/_rels/slide11.xml.rels><?xml version="1.0" encoding="UTF-8" standalone="yes"?>
<Relationships xmlns="http://schemas.openxmlformats.org/package/2006/relationships"><Relationship Id="rId3" Type="http://schemas.openxmlformats.org/officeDocument/2006/relationships/customXml" Target="../ink/ink40.xml"/><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customXml" Target="../ink/ink4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www.justiceforwomen.org.uk/sally-challen-appeal"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8.xml"/><Relationship Id="rId1" Type="http://schemas.openxmlformats.org/officeDocument/2006/relationships/video" Target="https://www.youtube.com/embed/IXkuUBVC73g?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hyperlink" Target="https://www.cambridge.org/core/journals/legal-studies/article/abs/liability-for-omissions-in-the-criminal-law/FCDAF64EE4050F4D47337BC1028F068F" TargetMode="External"/><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HOMICIDE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CD4B4AC-0837-4C6F-B498-55CA1F4F584F}"/>
              </a:ext>
            </a:extLst>
          </p:cNvPr>
          <p:cNvSpPr>
            <a:spLocks noGrp="1"/>
          </p:cNvSpPr>
          <p:nvPr>
            <p:ph type="title"/>
          </p:nvPr>
        </p:nvSpPr>
        <p:spPr>
          <a:xfrm>
            <a:off x="1629156" y="2275165"/>
            <a:ext cx="8933688" cy="2406895"/>
          </a:xfrm>
        </p:spPr>
        <p:txBody>
          <a:bodyPr/>
          <a:lstStyle/>
          <a:p>
            <a:r>
              <a:rPr lang="en-US" dirty="0"/>
              <a:t>MURDER</a:t>
            </a:r>
          </a:p>
        </p:txBody>
      </p:sp>
      <p:sp>
        <p:nvSpPr>
          <p:cNvPr id="10" name="Text Placeholder 2">
            <a:extLst>
              <a:ext uri="{FF2B5EF4-FFF2-40B4-BE49-F238E27FC236}">
                <a16:creationId xmlns:a16="http://schemas.microsoft.com/office/drawing/2014/main" id="{1B2D2893-3AE6-486A-B15D-8195C0C57AB4}"/>
              </a:ext>
            </a:extLst>
          </p:cNvPr>
          <p:cNvSpPr>
            <a:spLocks noGrp="1"/>
          </p:cNvSpPr>
          <p:nvPr>
            <p:ph type="body" idx="1"/>
          </p:nvPr>
        </p:nvSpPr>
        <p:spPr>
          <a:xfrm>
            <a:off x="1629156" y="4682062"/>
            <a:ext cx="8939784" cy="457200"/>
          </a:xfrm>
        </p:spPr>
        <p:txBody>
          <a:bodyPr/>
          <a:lstStyle/>
          <a:p>
            <a:endParaRPr lang="en-US"/>
          </a:p>
        </p:txBody>
      </p:sp>
    </p:spTree>
    <p:extLst>
      <p:ext uri="{BB962C8B-B14F-4D97-AF65-F5344CB8AC3E}">
        <p14:creationId xmlns:p14="http://schemas.microsoft.com/office/powerpoint/2010/main" val="2848132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8458200" y="607392"/>
            <a:ext cx="3161963" cy="1645920"/>
          </a:xfrm>
        </p:spPr>
        <p:txBody>
          <a:bodyPr anchor="b">
            <a:normAutofit/>
          </a:bodyPr>
          <a:lstStyle/>
          <a:p>
            <a:r>
              <a:rPr lang="en-GB"/>
              <a:t>Recap of lecture:</a:t>
            </a:r>
          </a:p>
        </p:txBody>
      </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685800" y="609600"/>
            <a:ext cx="6858000" cy="5334000"/>
          </a:xfrm>
        </p:spPr>
        <p:txBody>
          <a:bodyPr>
            <a:normAutofit/>
          </a:bodyPr>
          <a:lstStyle/>
          <a:p>
            <a:r>
              <a:rPr lang="en-GB" sz="2400" b="1" u="sng" dirty="0"/>
              <a:t>Define murder</a:t>
            </a:r>
          </a:p>
          <a:p>
            <a:pPr marL="0" indent="0">
              <a:buNone/>
            </a:pPr>
            <a:r>
              <a:rPr lang="en-GB" sz="2400" dirty="0"/>
              <a:t>Murder is where D kills V and D intends to kill or intends to cause GBH. The offence takes place under the King’s peace.</a:t>
            </a:r>
          </a:p>
          <a:p>
            <a:r>
              <a:rPr lang="en-GB" sz="2400" b="1" u="sng" dirty="0"/>
              <a:t>What is the Actus Reus of Murder?</a:t>
            </a:r>
          </a:p>
          <a:p>
            <a:pPr marL="0" indent="0">
              <a:buNone/>
            </a:pPr>
            <a:r>
              <a:rPr lang="en-GB" sz="2400" dirty="0"/>
              <a:t>D unlawfully kills another person under the King’s peace and V is a person.</a:t>
            </a:r>
          </a:p>
          <a:p>
            <a:pPr marL="0" indent="0">
              <a:buNone/>
            </a:pPr>
            <a:r>
              <a:rPr lang="en-GB" sz="2400" dirty="0"/>
              <a:t>Gibbins and Proctor [1918]</a:t>
            </a:r>
          </a:p>
          <a:p>
            <a:pPr marL="0" indent="0">
              <a:buNone/>
            </a:pPr>
            <a:r>
              <a:rPr lang="en-GB" sz="2400" b="1" i="1" u="sng" dirty="0"/>
              <a:t>What is the </a:t>
            </a:r>
            <a:r>
              <a:rPr lang="en-GB" sz="2400" b="1" i="1" u="sng" dirty="0" err="1"/>
              <a:t>mens</a:t>
            </a:r>
            <a:r>
              <a:rPr lang="en-GB" sz="2400" b="1" i="1" u="sng" dirty="0"/>
              <a:t> rea of murder?</a:t>
            </a:r>
          </a:p>
          <a:p>
            <a:pPr marL="0" indent="0">
              <a:buNone/>
            </a:pPr>
            <a:r>
              <a:rPr lang="en-GB" sz="2400" dirty="0"/>
              <a:t>Malice aforethought: intention to kill or to cause GBH</a:t>
            </a:r>
          </a:p>
        </p:txBody>
      </p:sp>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extLst>
              <p:ext uri="{D42A27DB-BD31-4B8C-83A1-F6EECF244321}">
                <p14:modId xmlns:p14="http://schemas.microsoft.com/office/powerpoint/2010/main" val="405393598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9E86-B9CB-4C98-95FC-AC1F49EA8857}"/>
              </a:ext>
            </a:extLst>
          </p:cNvPr>
          <p:cNvSpPr>
            <a:spLocks noGrp="1"/>
          </p:cNvSpPr>
          <p:nvPr>
            <p:ph type="title"/>
          </p:nvPr>
        </p:nvSpPr>
        <p:spPr>
          <a:xfrm>
            <a:off x="8458200" y="607392"/>
            <a:ext cx="3161963" cy="1645920"/>
          </a:xfrm>
        </p:spPr>
        <p:txBody>
          <a:bodyPr anchor="b">
            <a:normAutofit/>
          </a:bodyPr>
          <a:lstStyle/>
          <a:p>
            <a:r>
              <a:rPr lang="en-GB" dirty="0"/>
              <a:t>SELF-ASSESSMENT QUESTION</a:t>
            </a:r>
          </a:p>
        </p:txBody>
      </p:sp>
      <p:sp>
        <p:nvSpPr>
          <p:cNvPr id="3" name="Content Placeholder 2">
            <a:extLst>
              <a:ext uri="{FF2B5EF4-FFF2-40B4-BE49-F238E27FC236}">
                <a16:creationId xmlns:a16="http://schemas.microsoft.com/office/drawing/2014/main" id="{8FA80BF4-C540-44F9-82D7-A998A4DFDBB6}"/>
              </a:ext>
            </a:extLst>
          </p:cNvPr>
          <p:cNvSpPr>
            <a:spLocks noGrp="1"/>
          </p:cNvSpPr>
          <p:nvPr>
            <p:ph idx="1"/>
          </p:nvPr>
        </p:nvSpPr>
        <p:spPr>
          <a:xfrm>
            <a:off x="685800" y="609600"/>
            <a:ext cx="6858000" cy="5334000"/>
          </a:xfrm>
        </p:spPr>
        <p:txBody>
          <a:bodyPr>
            <a:normAutofit/>
          </a:bodyPr>
          <a:lstStyle/>
          <a:p>
            <a:pPr marL="0" indent="0">
              <a:lnSpc>
                <a:spcPct val="100000"/>
              </a:lnSpc>
              <a:buNone/>
            </a:pPr>
            <a:r>
              <a:rPr lang="en-GB" b="1"/>
              <a:t>The police came to search for stolen goods in a block of flats where Melvin lived. Melvin had stolen property hidden in his bedroom. Melvin decided to cause a distraction so that the flats would not be searched. Melvin turned the gas on in Gabriel’s house. Gabriel was his elderly neighbour. The gas leaked for 10 minutes before it was detected by the police. The police evacuated the area. Unfortunately, Gabriel had inhaled the gas and the police found him collapsed on the floor. Gabriel was rushed to hospital. At the hospital a doctor failed to noticed that Gabriel’s breathing difficulties had worsened. Gabriel died. If the doctor had noticed the worsening of the problems, Gabriel could have been given a drug to stabilise his breathing.</a:t>
            </a:r>
          </a:p>
          <a:p>
            <a:pPr marL="0" indent="0">
              <a:lnSpc>
                <a:spcPct val="100000"/>
              </a:lnSpc>
              <a:buNone/>
            </a:pPr>
            <a:endParaRPr lang="en-GB" b="1"/>
          </a:p>
          <a:p>
            <a:pPr marL="0" indent="0">
              <a:lnSpc>
                <a:spcPct val="100000"/>
              </a:lnSpc>
              <a:buNone/>
            </a:pPr>
            <a:r>
              <a:rPr lang="en-GB" b="1"/>
              <a:t>Discuss whether Melvin is guilty of murder.</a:t>
            </a:r>
          </a:p>
        </p:txBody>
      </p:sp>
      <p:sp>
        <p:nvSpPr>
          <p:cNvPr id="8" name="Text Placeholder 3">
            <a:extLst>
              <a:ext uri="{FF2B5EF4-FFF2-40B4-BE49-F238E27FC236}">
                <a16:creationId xmlns:a16="http://schemas.microsoft.com/office/drawing/2014/main" id="{53D6A8BF-8F84-4B8F-BF5D-26AE7BBAC7DB}"/>
              </a:ext>
            </a:extLst>
          </p:cNvPr>
          <p:cNvSpPr>
            <a:spLocks noGrp="1"/>
          </p:cNvSpPr>
          <p:nvPr>
            <p:ph type="body" sz="half" idx="2"/>
          </p:nvPr>
        </p:nvSpPr>
        <p:spPr>
          <a:xfrm>
            <a:off x="15796882" y="3270625"/>
            <a:ext cx="713439" cy="1137238"/>
          </a:xfrm>
        </p:spPr>
        <p:txBody>
          <a:bodyPr/>
          <a:lstStyle/>
          <a:p>
            <a:endParaRPr lang="en-US" dirty="0"/>
          </a:p>
        </p:txBody>
      </p:sp>
      <p:pic>
        <p:nvPicPr>
          <p:cNvPr id="2050" name="Picture 2" descr="See the source image">
            <a:extLst>
              <a:ext uri="{FF2B5EF4-FFF2-40B4-BE49-F238E27FC236}">
                <a16:creationId xmlns:a16="http://schemas.microsoft.com/office/drawing/2014/main" id="{F96B4463-B511-A4D6-6160-097E86B609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76755"/>
            <a:ext cx="3304946" cy="2211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035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5F62-DCE0-43B2-A7E1-A4C2C102158C}"/>
              </a:ext>
            </a:extLst>
          </p:cNvPr>
          <p:cNvSpPr>
            <a:spLocks noGrp="1"/>
          </p:cNvSpPr>
          <p:nvPr>
            <p:ph type="title"/>
          </p:nvPr>
        </p:nvSpPr>
        <p:spPr>
          <a:xfrm>
            <a:off x="8458200" y="607392"/>
            <a:ext cx="3161963" cy="1645920"/>
          </a:xfrm>
        </p:spPr>
        <p:txBody>
          <a:bodyPr anchor="b">
            <a:normAutofit/>
          </a:bodyPr>
          <a:lstStyle/>
          <a:p>
            <a:r>
              <a:rPr lang="en-GB" dirty="0"/>
              <a:t>Recap: partial defences</a:t>
            </a:r>
          </a:p>
        </p:txBody>
      </p:sp>
      <p:sp>
        <p:nvSpPr>
          <p:cNvPr id="9" name="Text Placeholder 3">
            <a:extLst>
              <a:ext uri="{FF2B5EF4-FFF2-40B4-BE49-F238E27FC236}">
                <a16:creationId xmlns:a16="http://schemas.microsoft.com/office/drawing/2014/main" id="{D8C1391D-70F3-469A-9C74-6DB0ACDF349F}"/>
              </a:ext>
            </a:extLst>
          </p:cNvPr>
          <p:cNvSpPr>
            <a:spLocks noGrp="1"/>
          </p:cNvSpPr>
          <p:nvPr>
            <p:ph type="body" sz="half" idx="2"/>
          </p:nvPr>
        </p:nvSpPr>
        <p:spPr>
          <a:xfrm>
            <a:off x="8458200" y="2336800"/>
            <a:ext cx="3161963" cy="3606800"/>
          </a:xfrm>
        </p:spPr>
        <p:txBody>
          <a:bodyPr/>
          <a:lstStyle/>
          <a:p>
            <a:endParaRPr lang="en-US"/>
          </a:p>
        </p:txBody>
      </p:sp>
      <p:graphicFrame>
        <p:nvGraphicFramePr>
          <p:cNvPr id="5" name="Content Placeholder 2">
            <a:extLst>
              <a:ext uri="{FF2B5EF4-FFF2-40B4-BE49-F238E27FC236}">
                <a16:creationId xmlns:a16="http://schemas.microsoft.com/office/drawing/2014/main" id="{451DCFF2-ED5D-403F-BB25-7C50AAC9BB12}"/>
              </a:ext>
            </a:extLst>
          </p:cNvPr>
          <p:cNvGraphicFramePr>
            <a:graphicFrameLocks noGrp="1"/>
          </p:cNvGraphicFramePr>
          <p:nvPr>
            <p:ph idx="1"/>
            <p:extLst>
              <p:ext uri="{D42A27DB-BD31-4B8C-83A1-F6EECF244321}">
                <p14:modId xmlns:p14="http://schemas.microsoft.com/office/powerpoint/2010/main" val="3381758892"/>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072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9BEF3-B523-4AE8-9A43-7B856F0ECA1F}"/>
              </a:ext>
            </a:extLst>
          </p:cNvPr>
          <p:cNvSpPr>
            <a:spLocks noGrp="1"/>
          </p:cNvSpPr>
          <p:nvPr>
            <p:ph type="title"/>
          </p:nvPr>
        </p:nvSpPr>
        <p:spPr>
          <a:xfrm>
            <a:off x="8458200" y="607392"/>
            <a:ext cx="3161963" cy="1645920"/>
          </a:xfrm>
        </p:spPr>
        <p:txBody>
          <a:bodyPr anchor="b">
            <a:normAutofit/>
          </a:bodyPr>
          <a:lstStyle/>
          <a:p>
            <a:r>
              <a:rPr lang="en-GB" dirty="0"/>
              <a:t>Sex jibe hubby gets off murder</a:t>
            </a:r>
          </a:p>
        </p:txBody>
      </p:sp>
      <p:pic>
        <p:nvPicPr>
          <p:cNvPr id="1026" name="Picture 2" descr="Jon-Jaques Clinton">
            <a:extLst>
              <a:ext uri="{FF2B5EF4-FFF2-40B4-BE49-F238E27FC236}">
                <a16:creationId xmlns:a16="http://schemas.microsoft.com/office/drawing/2014/main" id="{EFABCA86-5A8C-47A2-B796-01222A9D6E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18" b="12004"/>
          <a:stretch/>
        </p:blipFill>
        <p:spPr bwMode="auto">
          <a:xfrm>
            <a:off x="685800" y="609600"/>
            <a:ext cx="6858000" cy="5334000"/>
          </a:xfrm>
          <a:prstGeom prst="rect">
            <a:avLst/>
          </a:prstGeom>
          <a:solidFill>
            <a:srgbClr val="FFFFFF"/>
          </a:solidFill>
        </p:spPr>
      </p:pic>
      <p:sp>
        <p:nvSpPr>
          <p:cNvPr id="3" name="Content Placeholder 2">
            <a:extLst>
              <a:ext uri="{FF2B5EF4-FFF2-40B4-BE49-F238E27FC236}">
                <a16:creationId xmlns:a16="http://schemas.microsoft.com/office/drawing/2014/main" id="{5BB40AA2-AC1E-47D7-B858-9D74453A2481}"/>
              </a:ext>
            </a:extLst>
          </p:cNvPr>
          <p:cNvSpPr>
            <a:spLocks noGrp="1"/>
          </p:cNvSpPr>
          <p:nvPr>
            <p:ph type="body" sz="half" idx="2"/>
          </p:nvPr>
        </p:nvSpPr>
        <p:spPr>
          <a:xfrm>
            <a:off x="8458200" y="2336800"/>
            <a:ext cx="3161963" cy="3606800"/>
          </a:xfrm>
        </p:spPr>
        <p:txBody>
          <a:bodyPr>
            <a:normAutofit/>
          </a:bodyPr>
          <a:lstStyle/>
          <a:p>
            <a:r>
              <a:rPr lang="en-GB" dirty="0">
                <a:hlinkClick r:id="rId4"/>
              </a:rPr>
              <a:t>Jon-</a:t>
            </a:r>
            <a:r>
              <a:rPr lang="en-GB" dirty="0" err="1">
                <a:hlinkClick r:id="rId4"/>
              </a:rPr>
              <a:t>Jaques</a:t>
            </a:r>
            <a:r>
              <a:rPr lang="en-GB" dirty="0">
                <a:hlinkClick r:id="rId4"/>
              </a:rPr>
              <a:t> Clinton jailed for murder of wife Dawn - BBC News</a:t>
            </a:r>
            <a:endParaRPr lang="en-GB" dirty="0"/>
          </a:p>
          <a:p>
            <a:pPr marL="0" indent="0">
              <a:buNone/>
            </a:pPr>
            <a:endParaRPr lang="en-GB" dirty="0"/>
          </a:p>
        </p:txBody>
      </p:sp>
    </p:spTree>
    <p:extLst>
      <p:ext uri="{BB962C8B-B14F-4D97-AF65-F5344CB8AC3E}">
        <p14:creationId xmlns:p14="http://schemas.microsoft.com/office/powerpoint/2010/main" val="351346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533E-0DB5-4E23-92BD-2189826E2754}"/>
              </a:ext>
            </a:extLst>
          </p:cNvPr>
          <p:cNvSpPr>
            <a:spLocks noGrp="1"/>
          </p:cNvSpPr>
          <p:nvPr>
            <p:ph type="title"/>
          </p:nvPr>
        </p:nvSpPr>
        <p:spPr>
          <a:xfrm>
            <a:off x="1593010" y="589704"/>
            <a:ext cx="8289985" cy="630341"/>
          </a:xfrm>
        </p:spPr>
        <p:txBody>
          <a:bodyPr>
            <a:normAutofit fontScale="90000"/>
          </a:bodyPr>
          <a:lstStyle/>
          <a:p>
            <a:r>
              <a:rPr lang="en-GB" dirty="0"/>
              <a:t>Elements of a successful plea of loss of control</a:t>
            </a:r>
          </a:p>
        </p:txBody>
      </p:sp>
      <p:graphicFrame>
        <p:nvGraphicFramePr>
          <p:cNvPr id="4" name="Content Placeholder 3">
            <a:extLst>
              <a:ext uri="{FF2B5EF4-FFF2-40B4-BE49-F238E27FC236}">
                <a16:creationId xmlns:a16="http://schemas.microsoft.com/office/drawing/2014/main" id="{4FFCA016-EA4F-4AF0-A9A5-E7DC79F52B54}"/>
              </a:ext>
            </a:extLst>
          </p:cNvPr>
          <p:cNvGraphicFramePr>
            <a:graphicFrameLocks noGrp="1"/>
          </p:cNvGraphicFramePr>
          <p:nvPr>
            <p:ph idx="1"/>
            <p:extLst>
              <p:ext uri="{D42A27DB-BD31-4B8C-83A1-F6EECF244321}">
                <p14:modId xmlns:p14="http://schemas.microsoft.com/office/powerpoint/2010/main" val="4082702178"/>
              </p:ext>
            </p:extLst>
          </p:nvPr>
        </p:nvGraphicFramePr>
        <p:xfrm>
          <a:off x="454324" y="1069675"/>
          <a:ext cx="10944045" cy="5434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5" name="Group 24">
            <a:extLst>
              <a:ext uri="{FF2B5EF4-FFF2-40B4-BE49-F238E27FC236}">
                <a16:creationId xmlns:a16="http://schemas.microsoft.com/office/drawing/2014/main" id="{A01AFCA2-BF50-458C-B854-433D8963E0C1}"/>
              </a:ext>
            </a:extLst>
          </p:cNvPr>
          <p:cNvGrpSpPr/>
          <p:nvPr/>
        </p:nvGrpSpPr>
        <p:grpSpPr>
          <a:xfrm>
            <a:off x="5407651" y="1832230"/>
            <a:ext cx="985680" cy="590040"/>
            <a:chOff x="5407651" y="1832230"/>
            <a:chExt cx="985680" cy="590040"/>
          </a:xfrm>
        </p:grpSpPr>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B2CB7070-B5A4-4B83-B258-DD622241E3D6}"/>
                    </a:ext>
                  </a:extLst>
                </p14:cNvPr>
                <p14:cNvContentPartPr/>
                <p14:nvPr/>
              </p14:nvContentPartPr>
              <p14:xfrm>
                <a:off x="5407651" y="2009350"/>
                <a:ext cx="322560" cy="182160"/>
              </p14:xfrm>
            </p:contentPart>
          </mc:Choice>
          <mc:Fallback xmlns="">
            <p:pic>
              <p:nvPicPr>
                <p:cNvPr id="19" name="Ink 18">
                  <a:extLst>
                    <a:ext uri="{FF2B5EF4-FFF2-40B4-BE49-F238E27FC236}">
                      <a16:creationId xmlns:a16="http://schemas.microsoft.com/office/drawing/2014/main" id="{B2CB7070-B5A4-4B83-B258-DD622241E3D6}"/>
                    </a:ext>
                  </a:extLst>
                </p:cNvPr>
                <p:cNvPicPr/>
                <p:nvPr/>
              </p:nvPicPr>
              <p:blipFill>
                <a:blip r:embed="rId9"/>
                <a:stretch>
                  <a:fillRect/>
                </a:stretch>
              </p:blipFill>
              <p:spPr>
                <a:xfrm>
                  <a:off x="5398651" y="2000350"/>
                  <a:ext cx="3402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07CD768-330E-4AD2-8CEF-8B0601870AD5}"/>
                    </a:ext>
                  </a:extLst>
                </p14:cNvPr>
                <p14:cNvContentPartPr/>
                <p14:nvPr/>
              </p14:nvContentPartPr>
              <p14:xfrm>
                <a:off x="5620771" y="1913230"/>
                <a:ext cx="173520" cy="509040"/>
              </p14:xfrm>
            </p:contentPart>
          </mc:Choice>
          <mc:Fallback xmlns="">
            <p:pic>
              <p:nvPicPr>
                <p:cNvPr id="20" name="Ink 19">
                  <a:extLst>
                    <a:ext uri="{FF2B5EF4-FFF2-40B4-BE49-F238E27FC236}">
                      <a16:creationId xmlns:a16="http://schemas.microsoft.com/office/drawing/2014/main" id="{B07CD768-330E-4AD2-8CEF-8B0601870AD5}"/>
                    </a:ext>
                  </a:extLst>
                </p:cNvPr>
                <p:cNvPicPr/>
                <p:nvPr/>
              </p:nvPicPr>
              <p:blipFill>
                <a:blip r:embed="rId11"/>
                <a:stretch>
                  <a:fillRect/>
                </a:stretch>
              </p:blipFill>
              <p:spPr>
                <a:xfrm>
                  <a:off x="5611771" y="1904590"/>
                  <a:ext cx="191160" cy="5266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BA62B18C-68E7-4AB2-895C-76142347FBFC}"/>
                    </a:ext>
                  </a:extLst>
                </p14:cNvPr>
                <p14:cNvContentPartPr/>
                <p14:nvPr/>
              </p14:nvContentPartPr>
              <p14:xfrm>
                <a:off x="5807611" y="1931590"/>
                <a:ext cx="338040" cy="233640"/>
              </p14:xfrm>
            </p:contentPart>
          </mc:Choice>
          <mc:Fallback xmlns="">
            <p:pic>
              <p:nvPicPr>
                <p:cNvPr id="22" name="Ink 21">
                  <a:extLst>
                    <a:ext uri="{FF2B5EF4-FFF2-40B4-BE49-F238E27FC236}">
                      <a16:creationId xmlns:a16="http://schemas.microsoft.com/office/drawing/2014/main" id="{BA62B18C-68E7-4AB2-895C-76142347FBFC}"/>
                    </a:ext>
                  </a:extLst>
                </p:cNvPr>
                <p:cNvPicPr/>
                <p:nvPr/>
              </p:nvPicPr>
              <p:blipFill>
                <a:blip r:embed="rId13"/>
                <a:stretch>
                  <a:fillRect/>
                </a:stretch>
              </p:blipFill>
              <p:spPr>
                <a:xfrm>
                  <a:off x="5798971" y="1922950"/>
                  <a:ext cx="35568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B6576302-FD7C-41F3-8794-4539B0482B60}"/>
                    </a:ext>
                  </a:extLst>
                </p14:cNvPr>
                <p14:cNvContentPartPr/>
                <p14:nvPr/>
              </p14:nvContentPartPr>
              <p14:xfrm>
                <a:off x="6057811" y="1832230"/>
                <a:ext cx="335520" cy="350280"/>
              </p14:xfrm>
            </p:contentPart>
          </mc:Choice>
          <mc:Fallback xmlns="">
            <p:pic>
              <p:nvPicPr>
                <p:cNvPr id="24" name="Ink 23">
                  <a:extLst>
                    <a:ext uri="{FF2B5EF4-FFF2-40B4-BE49-F238E27FC236}">
                      <a16:creationId xmlns:a16="http://schemas.microsoft.com/office/drawing/2014/main" id="{B6576302-FD7C-41F3-8794-4539B0482B60}"/>
                    </a:ext>
                  </a:extLst>
                </p:cNvPr>
                <p:cNvPicPr/>
                <p:nvPr/>
              </p:nvPicPr>
              <p:blipFill>
                <a:blip r:embed="rId15"/>
                <a:stretch>
                  <a:fillRect/>
                </a:stretch>
              </p:blipFill>
              <p:spPr>
                <a:xfrm>
                  <a:off x="6048811" y="1823230"/>
                  <a:ext cx="353160" cy="367920"/>
                </a:xfrm>
                <a:prstGeom prst="rect">
                  <a:avLst/>
                </a:prstGeom>
              </p:spPr>
            </p:pic>
          </mc:Fallback>
        </mc:AlternateContent>
      </p:grpSp>
      <p:grpSp>
        <p:nvGrpSpPr>
          <p:cNvPr id="30" name="Group 29">
            <a:extLst>
              <a:ext uri="{FF2B5EF4-FFF2-40B4-BE49-F238E27FC236}">
                <a16:creationId xmlns:a16="http://schemas.microsoft.com/office/drawing/2014/main" id="{E80B914E-52D0-4202-A13E-C874FF54A2DD}"/>
              </a:ext>
            </a:extLst>
          </p:cNvPr>
          <p:cNvGrpSpPr/>
          <p:nvPr/>
        </p:nvGrpSpPr>
        <p:grpSpPr>
          <a:xfrm>
            <a:off x="5515291" y="3028870"/>
            <a:ext cx="870120" cy="566280"/>
            <a:chOff x="5515291" y="3028870"/>
            <a:chExt cx="870120" cy="566280"/>
          </a:xfrm>
        </p:grpSpPr>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DD90CB7C-75BD-4627-8876-35B3FC962EC4}"/>
                    </a:ext>
                  </a:extLst>
                </p14:cNvPr>
                <p14:cNvContentPartPr/>
                <p14:nvPr/>
              </p14:nvContentPartPr>
              <p14:xfrm>
                <a:off x="5515291" y="3146590"/>
                <a:ext cx="331560" cy="110160"/>
              </p14:xfrm>
            </p:contentPart>
          </mc:Choice>
          <mc:Fallback xmlns="">
            <p:pic>
              <p:nvPicPr>
                <p:cNvPr id="26" name="Ink 25">
                  <a:extLst>
                    <a:ext uri="{FF2B5EF4-FFF2-40B4-BE49-F238E27FC236}">
                      <a16:creationId xmlns:a16="http://schemas.microsoft.com/office/drawing/2014/main" id="{DD90CB7C-75BD-4627-8876-35B3FC962EC4}"/>
                    </a:ext>
                  </a:extLst>
                </p:cNvPr>
                <p:cNvPicPr/>
                <p:nvPr/>
              </p:nvPicPr>
              <p:blipFill>
                <a:blip r:embed="rId17"/>
                <a:stretch>
                  <a:fillRect/>
                </a:stretch>
              </p:blipFill>
              <p:spPr>
                <a:xfrm>
                  <a:off x="5506651" y="3137590"/>
                  <a:ext cx="3492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CCD4AC65-909A-4AD9-AF94-E382198C1BB5}"/>
                    </a:ext>
                  </a:extLst>
                </p14:cNvPr>
                <p14:cNvContentPartPr/>
                <p14:nvPr/>
              </p14:nvContentPartPr>
              <p14:xfrm>
                <a:off x="5758651" y="3028870"/>
                <a:ext cx="95400" cy="566280"/>
              </p14:xfrm>
            </p:contentPart>
          </mc:Choice>
          <mc:Fallback xmlns="">
            <p:pic>
              <p:nvPicPr>
                <p:cNvPr id="27" name="Ink 26">
                  <a:extLst>
                    <a:ext uri="{FF2B5EF4-FFF2-40B4-BE49-F238E27FC236}">
                      <a16:creationId xmlns:a16="http://schemas.microsoft.com/office/drawing/2014/main" id="{CCD4AC65-909A-4AD9-AF94-E382198C1BB5}"/>
                    </a:ext>
                  </a:extLst>
                </p:cNvPr>
                <p:cNvPicPr/>
                <p:nvPr/>
              </p:nvPicPr>
              <p:blipFill>
                <a:blip r:embed="rId19"/>
                <a:stretch>
                  <a:fillRect/>
                </a:stretch>
              </p:blipFill>
              <p:spPr>
                <a:xfrm>
                  <a:off x="5750011" y="3020230"/>
                  <a:ext cx="113040" cy="583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9" name="Ink 28">
                  <a:extLst>
                    <a:ext uri="{FF2B5EF4-FFF2-40B4-BE49-F238E27FC236}">
                      <a16:creationId xmlns:a16="http://schemas.microsoft.com/office/drawing/2014/main" id="{5DD70AD0-35F6-4D6B-83D3-BBD92526004A}"/>
                    </a:ext>
                  </a:extLst>
                </p14:cNvPr>
                <p14:cNvContentPartPr/>
                <p14:nvPr/>
              </p14:nvContentPartPr>
              <p14:xfrm>
                <a:off x="5939011" y="3079990"/>
                <a:ext cx="446400" cy="309960"/>
              </p14:xfrm>
            </p:contentPart>
          </mc:Choice>
          <mc:Fallback xmlns="">
            <p:pic>
              <p:nvPicPr>
                <p:cNvPr id="29" name="Ink 28">
                  <a:extLst>
                    <a:ext uri="{FF2B5EF4-FFF2-40B4-BE49-F238E27FC236}">
                      <a16:creationId xmlns:a16="http://schemas.microsoft.com/office/drawing/2014/main" id="{5DD70AD0-35F6-4D6B-83D3-BBD92526004A}"/>
                    </a:ext>
                  </a:extLst>
                </p:cNvPr>
                <p:cNvPicPr/>
                <p:nvPr/>
              </p:nvPicPr>
              <p:blipFill>
                <a:blip r:embed="rId21"/>
                <a:stretch>
                  <a:fillRect/>
                </a:stretch>
              </p:blipFill>
              <p:spPr>
                <a:xfrm>
                  <a:off x="5930011" y="3071350"/>
                  <a:ext cx="464040" cy="327600"/>
                </a:xfrm>
                <a:prstGeom prst="rect">
                  <a:avLst/>
                </a:prstGeom>
              </p:spPr>
            </p:pic>
          </mc:Fallback>
        </mc:AlternateContent>
      </p:grpSp>
      <p:grpSp>
        <p:nvGrpSpPr>
          <p:cNvPr id="36" name="Group 35">
            <a:extLst>
              <a:ext uri="{FF2B5EF4-FFF2-40B4-BE49-F238E27FC236}">
                <a16:creationId xmlns:a16="http://schemas.microsoft.com/office/drawing/2014/main" id="{61457891-7E16-40F5-B9C4-3856E42264EB}"/>
              </a:ext>
            </a:extLst>
          </p:cNvPr>
          <p:cNvGrpSpPr/>
          <p:nvPr/>
        </p:nvGrpSpPr>
        <p:grpSpPr>
          <a:xfrm>
            <a:off x="5468851" y="4142710"/>
            <a:ext cx="841320" cy="583200"/>
            <a:chOff x="5468851" y="4142710"/>
            <a:chExt cx="841320" cy="583200"/>
          </a:xfrm>
        </p:grpSpPr>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975D9B1F-C78D-4E0F-896A-3B7024D3D80F}"/>
                    </a:ext>
                  </a:extLst>
                </p14:cNvPr>
                <p14:cNvContentPartPr/>
                <p14:nvPr/>
              </p14:nvContentPartPr>
              <p14:xfrm>
                <a:off x="5468851" y="4268710"/>
                <a:ext cx="330840" cy="100440"/>
              </p14:xfrm>
            </p:contentPart>
          </mc:Choice>
          <mc:Fallback xmlns="">
            <p:pic>
              <p:nvPicPr>
                <p:cNvPr id="31" name="Ink 30">
                  <a:extLst>
                    <a:ext uri="{FF2B5EF4-FFF2-40B4-BE49-F238E27FC236}">
                      <a16:creationId xmlns:a16="http://schemas.microsoft.com/office/drawing/2014/main" id="{975D9B1F-C78D-4E0F-896A-3B7024D3D80F}"/>
                    </a:ext>
                  </a:extLst>
                </p:cNvPr>
                <p:cNvPicPr/>
                <p:nvPr/>
              </p:nvPicPr>
              <p:blipFill>
                <a:blip r:embed="rId23"/>
                <a:stretch>
                  <a:fillRect/>
                </a:stretch>
              </p:blipFill>
              <p:spPr>
                <a:xfrm>
                  <a:off x="5459851" y="4260070"/>
                  <a:ext cx="348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2" name="Ink 31">
                  <a:extLst>
                    <a:ext uri="{FF2B5EF4-FFF2-40B4-BE49-F238E27FC236}">
                      <a16:creationId xmlns:a16="http://schemas.microsoft.com/office/drawing/2014/main" id="{ACA57BBA-67F3-440E-BC1C-410B1FC2E645}"/>
                    </a:ext>
                  </a:extLst>
                </p14:cNvPr>
                <p14:cNvContentPartPr/>
                <p14:nvPr/>
              </p14:nvContentPartPr>
              <p14:xfrm>
                <a:off x="5750731" y="4142710"/>
                <a:ext cx="100800" cy="583200"/>
              </p14:xfrm>
            </p:contentPart>
          </mc:Choice>
          <mc:Fallback xmlns="">
            <p:pic>
              <p:nvPicPr>
                <p:cNvPr id="32" name="Ink 31">
                  <a:extLst>
                    <a:ext uri="{FF2B5EF4-FFF2-40B4-BE49-F238E27FC236}">
                      <a16:creationId xmlns:a16="http://schemas.microsoft.com/office/drawing/2014/main" id="{ACA57BBA-67F3-440E-BC1C-410B1FC2E645}"/>
                    </a:ext>
                  </a:extLst>
                </p:cNvPr>
                <p:cNvPicPr/>
                <p:nvPr/>
              </p:nvPicPr>
              <p:blipFill>
                <a:blip r:embed="rId25"/>
                <a:stretch>
                  <a:fillRect/>
                </a:stretch>
              </p:blipFill>
              <p:spPr>
                <a:xfrm>
                  <a:off x="5741731" y="4134070"/>
                  <a:ext cx="118440" cy="6008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4" name="Ink 33">
                  <a:extLst>
                    <a:ext uri="{FF2B5EF4-FFF2-40B4-BE49-F238E27FC236}">
                      <a16:creationId xmlns:a16="http://schemas.microsoft.com/office/drawing/2014/main" id="{D1339DB1-42CB-4FC2-8184-A0DF335EBF1E}"/>
                    </a:ext>
                  </a:extLst>
                </p14:cNvPr>
                <p14:cNvContentPartPr/>
                <p14:nvPr/>
              </p14:nvContentPartPr>
              <p14:xfrm>
                <a:off x="5957371" y="4179070"/>
                <a:ext cx="352800" cy="329760"/>
              </p14:xfrm>
            </p:contentPart>
          </mc:Choice>
          <mc:Fallback xmlns="">
            <p:pic>
              <p:nvPicPr>
                <p:cNvPr id="34" name="Ink 33">
                  <a:extLst>
                    <a:ext uri="{FF2B5EF4-FFF2-40B4-BE49-F238E27FC236}">
                      <a16:creationId xmlns:a16="http://schemas.microsoft.com/office/drawing/2014/main" id="{D1339DB1-42CB-4FC2-8184-A0DF335EBF1E}"/>
                    </a:ext>
                  </a:extLst>
                </p:cNvPr>
                <p:cNvPicPr/>
                <p:nvPr/>
              </p:nvPicPr>
              <p:blipFill>
                <a:blip r:embed="rId27"/>
                <a:stretch>
                  <a:fillRect/>
                </a:stretch>
              </p:blipFill>
              <p:spPr>
                <a:xfrm>
                  <a:off x="5948731" y="4170070"/>
                  <a:ext cx="370440" cy="347400"/>
                </a:xfrm>
                <a:prstGeom prst="rect">
                  <a:avLst/>
                </a:prstGeom>
              </p:spPr>
            </p:pic>
          </mc:Fallback>
        </mc:AlternateContent>
      </p:grpSp>
      <p:grpSp>
        <p:nvGrpSpPr>
          <p:cNvPr id="38" name="Group 37">
            <a:extLst>
              <a:ext uri="{FF2B5EF4-FFF2-40B4-BE49-F238E27FC236}">
                <a16:creationId xmlns:a16="http://schemas.microsoft.com/office/drawing/2014/main" id="{185A3BD5-22B4-4025-8265-7B67006E794A}"/>
              </a:ext>
            </a:extLst>
          </p:cNvPr>
          <p:cNvGrpSpPr/>
          <p:nvPr/>
        </p:nvGrpSpPr>
        <p:grpSpPr>
          <a:xfrm>
            <a:off x="5625451" y="5219830"/>
            <a:ext cx="597960" cy="503280"/>
            <a:chOff x="5625451" y="5219830"/>
            <a:chExt cx="597960" cy="503280"/>
          </a:xfrm>
        </p:grpSpPr>
        <mc:AlternateContent xmlns:mc="http://schemas.openxmlformats.org/markup-compatibility/2006" xmlns:p14="http://schemas.microsoft.com/office/powerpoint/2010/main">
          <mc:Choice Requires="p14">
            <p:contentPart p14:bwMode="auto" r:id="rId28">
              <p14:nvContentPartPr>
                <p14:cNvPr id="35" name="Ink 34">
                  <a:extLst>
                    <a:ext uri="{FF2B5EF4-FFF2-40B4-BE49-F238E27FC236}">
                      <a16:creationId xmlns:a16="http://schemas.microsoft.com/office/drawing/2014/main" id="{A2E52655-270F-4ECF-9513-0DD5B94E9B2B}"/>
                    </a:ext>
                  </a:extLst>
                </p14:cNvPr>
                <p14:cNvContentPartPr/>
                <p14:nvPr/>
              </p14:nvContentPartPr>
              <p14:xfrm>
                <a:off x="5625451" y="5219830"/>
                <a:ext cx="362880" cy="503280"/>
              </p14:xfrm>
            </p:contentPart>
          </mc:Choice>
          <mc:Fallback xmlns="">
            <p:pic>
              <p:nvPicPr>
                <p:cNvPr id="35" name="Ink 34">
                  <a:extLst>
                    <a:ext uri="{FF2B5EF4-FFF2-40B4-BE49-F238E27FC236}">
                      <a16:creationId xmlns:a16="http://schemas.microsoft.com/office/drawing/2014/main" id="{A2E52655-270F-4ECF-9513-0DD5B94E9B2B}"/>
                    </a:ext>
                  </a:extLst>
                </p:cNvPr>
                <p:cNvPicPr/>
                <p:nvPr/>
              </p:nvPicPr>
              <p:blipFill>
                <a:blip r:embed="rId29"/>
                <a:stretch>
                  <a:fillRect/>
                </a:stretch>
              </p:blipFill>
              <p:spPr>
                <a:xfrm>
                  <a:off x="5616451" y="5210830"/>
                  <a:ext cx="380520" cy="520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7" name="Ink 36">
                  <a:extLst>
                    <a:ext uri="{FF2B5EF4-FFF2-40B4-BE49-F238E27FC236}">
                      <a16:creationId xmlns:a16="http://schemas.microsoft.com/office/drawing/2014/main" id="{7D58F54C-23B0-4312-9E8C-322EB98FB7A8}"/>
                    </a:ext>
                  </a:extLst>
                </p14:cNvPr>
                <p14:cNvContentPartPr/>
                <p14:nvPr/>
              </p14:nvContentPartPr>
              <p14:xfrm>
                <a:off x="6001291" y="5396590"/>
                <a:ext cx="222120" cy="173880"/>
              </p14:xfrm>
            </p:contentPart>
          </mc:Choice>
          <mc:Fallback xmlns="">
            <p:pic>
              <p:nvPicPr>
                <p:cNvPr id="37" name="Ink 36">
                  <a:extLst>
                    <a:ext uri="{FF2B5EF4-FFF2-40B4-BE49-F238E27FC236}">
                      <a16:creationId xmlns:a16="http://schemas.microsoft.com/office/drawing/2014/main" id="{7D58F54C-23B0-4312-9E8C-322EB98FB7A8}"/>
                    </a:ext>
                  </a:extLst>
                </p:cNvPr>
                <p:cNvPicPr/>
                <p:nvPr/>
              </p:nvPicPr>
              <p:blipFill>
                <a:blip r:embed="rId31"/>
                <a:stretch>
                  <a:fillRect/>
                </a:stretch>
              </p:blipFill>
              <p:spPr>
                <a:xfrm>
                  <a:off x="5992291" y="5387950"/>
                  <a:ext cx="239760" cy="191520"/>
                </a:xfrm>
                <a:prstGeom prst="rect">
                  <a:avLst/>
                </a:prstGeom>
              </p:spPr>
            </p:pic>
          </mc:Fallback>
        </mc:AlternateContent>
      </p:grpSp>
    </p:spTree>
    <p:extLst>
      <p:ext uri="{BB962C8B-B14F-4D97-AF65-F5344CB8AC3E}">
        <p14:creationId xmlns:p14="http://schemas.microsoft.com/office/powerpoint/2010/main" val="508782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218E-C0B6-4799-A7EC-9B2779E84493}"/>
              </a:ext>
            </a:extLst>
          </p:cNvPr>
          <p:cNvSpPr>
            <a:spLocks noGrp="1"/>
          </p:cNvSpPr>
          <p:nvPr>
            <p:ph type="title"/>
          </p:nvPr>
        </p:nvSpPr>
        <p:spPr/>
        <p:txBody>
          <a:bodyPr/>
          <a:lstStyle/>
          <a:p>
            <a:r>
              <a:rPr lang="en-GB"/>
              <a:t>Acting in a considered desire for revenge</a:t>
            </a:r>
            <a:endParaRPr lang="en-GB" dirty="0"/>
          </a:p>
        </p:txBody>
      </p:sp>
      <p:sp>
        <p:nvSpPr>
          <p:cNvPr id="3" name="Content Placeholder 2">
            <a:extLst>
              <a:ext uri="{FF2B5EF4-FFF2-40B4-BE49-F238E27FC236}">
                <a16:creationId xmlns:a16="http://schemas.microsoft.com/office/drawing/2014/main" id="{6A330CBF-DAF8-4218-B911-489DA21CD044}"/>
              </a:ext>
            </a:extLst>
          </p:cNvPr>
          <p:cNvSpPr>
            <a:spLocks noGrp="1"/>
          </p:cNvSpPr>
          <p:nvPr>
            <p:ph idx="1"/>
          </p:nvPr>
        </p:nvSpPr>
        <p:spPr/>
        <p:txBody>
          <a:bodyPr>
            <a:normAutofit/>
          </a:bodyPr>
          <a:lstStyle/>
          <a:p>
            <a:r>
              <a:rPr lang="en-GB"/>
              <a:t>S54(4) D cannot rely upon the defence of loss of control where they acted in a “considered desire for revenge”. </a:t>
            </a:r>
          </a:p>
          <a:p>
            <a:r>
              <a:rPr lang="en-GB"/>
              <a:t>We have already noted that the loss of control no longer has to be sudden for the defence to apply. However, this section seems to suggest that any ‘cooling-off’ period between the qualifying trigger and the killing may be fatal to the D’s defence. </a:t>
            </a:r>
          </a:p>
          <a:p>
            <a:endParaRPr lang="en-GB"/>
          </a:p>
          <a:p>
            <a:r>
              <a:rPr lang="en-GB" sz="2000" b="1" u="sng"/>
              <a:t>HOW HAVE THE COURTS INTERPRETED “CONSIDERED DESIRE FOR REVENGE?”</a:t>
            </a:r>
          </a:p>
          <a:p>
            <a:r>
              <a:rPr lang="en-GB" sz="1800" b="1" i="1">
                <a:solidFill>
                  <a:srgbClr val="FF0000"/>
                </a:solidFill>
              </a:rPr>
              <a:t>Ibrams [1981] </a:t>
            </a:r>
            <a:r>
              <a:rPr lang="en-GB"/>
              <a:t>– Provocation failed. Here D killed V five days after being provoked. There was evidence that the killing had been planned (cold-blooded killings should not be rewarded with a defence). </a:t>
            </a:r>
          </a:p>
          <a:p>
            <a:r>
              <a:rPr lang="en-GB" sz="1800" b="1" i="1">
                <a:solidFill>
                  <a:srgbClr val="FF0000"/>
                </a:solidFill>
              </a:rPr>
              <a:t>Evans [2012] </a:t>
            </a:r>
            <a:r>
              <a:rPr lang="en-GB"/>
              <a:t>– D stabbed and killed his wife shortly after an argument where she stabbed him in the stomach and said she was leaving him. The prosecution argued that he had acted in a ‘considered desire for revenge’ and that D was guilty of murder</a:t>
            </a:r>
            <a:endParaRPr lang="en-GB" dirty="0"/>
          </a:p>
        </p:txBody>
      </p:sp>
    </p:spTree>
    <p:extLst>
      <p:ext uri="{BB962C8B-B14F-4D97-AF65-F5344CB8AC3E}">
        <p14:creationId xmlns:p14="http://schemas.microsoft.com/office/powerpoint/2010/main" val="260900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a:xfrm>
            <a:off x="685800" y="609600"/>
            <a:ext cx="6858000" cy="5334000"/>
          </a:xfrm>
        </p:spPr>
        <p:txBody>
          <a:bodyPr>
            <a:normAutofit/>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p:sp>
        <p:nvSpPr>
          <p:cNvPr id="8" name="Text Placeholder 3">
            <a:extLst>
              <a:ext uri="{FF2B5EF4-FFF2-40B4-BE49-F238E27FC236}">
                <a16:creationId xmlns:a16="http://schemas.microsoft.com/office/drawing/2014/main" id="{25B0B242-155A-4112-9EEC-7CE8A1BFA4F7}"/>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a:xfrm>
            <a:off x="685800" y="609600"/>
            <a:ext cx="6858000" cy="5334000"/>
          </a:xfrm>
        </p:spPr>
        <p:txBody>
          <a:bodyPr>
            <a:normAutofit fontScale="925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p:sp>
        <p:nvSpPr>
          <p:cNvPr id="10" name="Text Placeholder 3">
            <a:extLst>
              <a:ext uri="{FF2B5EF4-FFF2-40B4-BE49-F238E27FC236}">
                <a16:creationId xmlns:a16="http://schemas.microsoft.com/office/drawing/2014/main" id="{41314BFB-FDF3-4778-BF36-C6361F06C304}"/>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E928-196D-460B-8F8B-462DC40D2310}"/>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 qualifying trigger</a:t>
            </a:r>
          </a:p>
        </p:txBody>
      </p:sp>
      <p:sp>
        <p:nvSpPr>
          <p:cNvPr id="8" name="Content Placeholder 2">
            <a:extLst>
              <a:ext uri="{FF2B5EF4-FFF2-40B4-BE49-F238E27FC236}">
                <a16:creationId xmlns:a16="http://schemas.microsoft.com/office/drawing/2014/main" id="{6998A20E-68F3-41D8-B88A-1E120BC2989E}"/>
              </a:ext>
            </a:extLst>
          </p:cNvPr>
          <p:cNvSpPr>
            <a:spLocks noGrp="1"/>
          </p:cNvSpPr>
          <p:nvPr>
            <p:ph idx="1"/>
          </p:nvPr>
        </p:nvSpPr>
        <p:spPr>
          <a:xfrm>
            <a:off x="685800" y="609600"/>
            <a:ext cx="6858000" cy="5334000"/>
          </a:xfrm>
        </p:spPr>
        <p:txBody>
          <a:bodyPr>
            <a:normAutofit fontScale="92500"/>
          </a:bodyPr>
          <a:lstStyle/>
          <a:p>
            <a:r>
              <a:rPr lang="en-US" sz="2800" b="1" dirty="0"/>
              <a:t>Nigel came home form work to find a masked man in his living room taking his plasma screen TV off the wall. Nigel noticed that his DVD player and some ornaments were already missing. The intruder turned round and Nigel noticed that he had a screwdriver in his hand. Nigel feared for his life and was also furious that he was being burgled. Nigel lost control, picked up a heavy ashtray and smashed it in the burglar’s face causing serious harm. </a:t>
            </a:r>
          </a:p>
        </p:txBody>
      </p:sp>
      <p:sp>
        <p:nvSpPr>
          <p:cNvPr id="10" name="Text Placeholder 3">
            <a:extLst>
              <a:ext uri="{FF2B5EF4-FFF2-40B4-BE49-F238E27FC236}">
                <a16:creationId xmlns:a16="http://schemas.microsoft.com/office/drawing/2014/main" id="{AC37C8F8-F6A2-41C9-BF05-5BF003C4BD51}"/>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527846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9E021-BE53-4867-9A2E-EE7D71A7C7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DB4181-FCE8-4F70-86A7-FE669D238901}"/>
              </a:ext>
            </a:extLst>
          </p:cNvPr>
          <p:cNvSpPr>
            <a:spLocks noGrp="1"/>
          </p:cNvSpPr>
          <p:nvPr>
            <p:ph idx="1"/>
          </p:nvPr>
        </p:nvSpPr>
        <p:spPr>
          <a:xfrm>
            <a:off x="726056" y="2392392"/>
            <a:ext cx="6858000" cy="5334000"/>
          </a:xfrm>
        </p:spPr>
        <p:txBody>
          <a:bodyPr>
            <a:normAutofit/>
          </a:bodyPr>
          <a:lstStyle/>
          <a:p>
            <a:pPr marL="0" indent="0" algn="ctr">
              <a:buNone/>
            </a:pPr>
            <a:r>
              <a:rPr lang="en-GB" sz="4400" dirty="0"/>
              <a:t>Now consider whether there was a loss of control in the scenarios</a:t>
            </a:r>
          </a:p>
        </p:txBody>
      </p:sp>
      <p:sp>
        <p:nvSpPr>
          <p:cNvPr id="4" name="Text Placeholder 3">
            <a:extLst>
              <a:ext uri="{FF2B5EF4-FFF2-40B4-BE49-F238E27FC236}">
                <a16:creationId xmlns:a16="http://schemas.microsoft.com/office/drawing/2014/main" id="{8A246492-48EF-416F-8157-37609C61383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706480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3A2C-A0BD-49AE-B472-91FC1B83676D}"/>
              </a:ext>
            </a:extLst>
          </p:cNvPr>
          <p:cNvSpPr>
            <a:spLocks noGrp="1"/>
          </p:cNvSpPr>
          <p:nvPr>
            <p:ph type="title"/>
          </p:nvPr>
        </p:nvSpPr>
        <p:spPr/>
        <p:txBody>
          <a:bodyPr/>
          <a:lstStyle/>
          <a:p>
            <a:r>
              <a:rPr lang="en-GB" dirty="0"/>
              <a:t>Diminished responsibility</a:t>
            </a:r>
          </a:p>
        </p:txBody>
      </p:sp>
      <p:sp>
        <p:nvSpPr>
          <p:cNvPr id="4" name="Text Placeholder 3">
            <a:extLst>
              <a:ext uri="{FF2B5EF4-FFF2-40B4-BE49-F238E27FC236}">
                <a16:creationId xmlns:a16="http://schemas.microsoft.com/office/drawing/2014/main" id="{79D6B385-00CB-4FDF-9CFF-7B6C174E3DD8}"/>
              </a:ext>
            </a:extLst>
          </p:cNvPr>
          <p:cNvSpPr>
            <a:spLocks noGrp="1"/>
          </p:cNvSpPr>
          <p:nvPr>
            <p:ph type="body" sz="half" idx="2"/>
          </p:nvPr>
        </p:nvSpPr>
        <p:spPr/>
        <p:txBody>
          <a:bodyPr/>
          <a:lstStyle/>
          <a:p>
            <a:r>
              <a:rPr lang="en-GB" dirty="0">
                <a:hlinkClick r:id="rId3"/>
              </a:rPr>
              <a:t>https://www.justiceforwomen.org.uk/sally-challen-appeal</a:t>
            </a:r>
            <a:r>
              <a:rPr lang="en-GB" dirty="0"/>
              <a:t> </a:t>
            </a:r>
          </a:p>
          <a:p>
            <a:endParaRPr lang="en-GB" dirty="0"/>
          </a:p>
        </p:txBody>
      </p:sp>
      <p:pic>
        <p:nvPicPr>
          <p:cNvPr id="3" name="Content Placeholder 2" descr="Sally Challen case: The first Christmas with my Mum after she's freed from  jail - BBC News">
            <a:extLst>
              <a:ext uri="{FF2B5EF4-FFF2-40B4-BE49-F238E27FC236}">
                <a16:creationId xmlns:a16="http://schemas.microsoft.com/office/drawing/2014/main" id="{11DC263F-AC8D-303B-50F6-6ED84E5FF061}"/>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85800" y="1347787"/>
            <a:ext cx="6858000" cy="385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5956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29C1A-1CAF-607C-EB4B-93E369A7836D}"/>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2AC731FE-CB55-2951-5530-CEA53B230BA4}"/>
              </a:ext>
            </a:extLst>
          </p:cNvPr>
          <p:cNvSpPr>
            <a:spLocks noGrp="1"/>
          </p:cNvSpPr>
          <p:nvPr>
            <p:ph type="body" sz="half" idx="2"/>
          </p:nvPr>
        </p:nvSpPr>
        <p:spPr/>
        <p:txBody>
          <a:bodyPr/>
          <a:lstStyle/>
          <a:p>
            <a:endParaRPr lang="en-GB"/>
          </a:p>
        </p:txBody>
      </p:sp>
      <p:pic>
        <p:nvPicPr>
          <p:cNvPr id="5" name="Online Media 4" title="Domestic abuse survivor Sally Challen speaks out on why she killed her husband and coercive control">
            <a:hlinkClick r:id="" action="ppaction://media"/>
            <a:extLst>
              <a:ext uri="{FF2B5EF4-FFF2-40B4-BE49-F238E27FC236}">
                <a16:creationId xmlns:a16="http://schemas.microsoft.com/office/drawing/2014/main" id="{34C44BC2-ACA6-A35C-0F03-AD7A1F8B9C36}"/>
              </a:ext>
            </a:extLst>
          </p:cNvPr>
          <p:cNvPicPr>
            <a:picLocks noGrp="1" noRot="1" noChangeAspect="1"/>
          </p:cNvPicPr>
          <p:nvPr>
            <p:ph idx="1"/>
            <a:videoFile r:link="rId1"/>
          </p:nvPr>
        </p:nvPicPr>
        <p:blipFill>
          <a:blip r:embed="rId3"/>
          <a:stretch>
            <a:fillRect/>
          </a:stretch>
        </p:blipFill>
        <p:spPr>
          <a:xfrm>
            <a:off x="289249" y="298580"/>
            <a:ext cx="11485984" cy="6092889"/>
          </a:xfrm>
          <a:prstGeom prst="rect">
            <a:avLst/>
          </a:prstGeom>
        </p:spPr>
      </p:pic>
    </p:spTree>
    <p:extLst>
      <p:ext uri="{BB962C8B-B14F-4D97-AF65-F5344CB8AC3E}">
        <p14:creationId xmlns:p14="http://schemas.microsoft.com/office/powerpoint/2010/main" val="26844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66C807-CA3F-A23F-9B80-0104534D0B96}"/>
              </a:ext>
            </a:extLst>
          </p:cNvPr>
          <p:cNvPicPr>
            <a:picLocks noChangeAspect="1"/>
          </p:cNvPicPr>
          <p:nvPr/>
        </p:nvPicPr>
        <p:blipFill>
          <a:blip r:embed="rId2"/>
          <a:stretch>
            <a:fillRect/>
          </a:stretch>
        </p:blipFill>
        <p:spPr>
          <a:xfrm>
            <a:off x="1731126" y="237744"/>
            <a:ext cx="4691146" cy="6382512"/>
          </a:xfrm>
          <a:prstGeom prst="rect">
            <a:avLst/>
          </a:prstGeom>
          <a:noFill/>
          <a:ln>
            <a:noFill/>
          </a:ln>
        </p:spPr>
      </p:pic>
      <p:sp>
        <p:nvSpPr>
          <p:cNvPr id="8" name="Title 2">
            <a:extLst>
              <a:ext uri="{FF2B5EF4-FFF2-40B4-BE49-F238E27FC236}">
                <a16:creationId xmlns:a16="http://schemas.microsoft.com/office/drawing/2014/main" id="{1F539A05-678D-9982-C763-BE9F7962690B}"/>
              </a:ext>
            </a:extLst>
          </p:cNvPr>
          <p:cNvSpPr>
            <a:spLocks noGrp="1"/>
          </p:cNvSpPr>
          <p:nvPr>
            <p:ph type="title"/>
          </p:nvPr>
        </p:nvSpPr>
        <p:spPr>
          <a:xfrm>
            <a:off x="8457999" y="3429000"/>
            <a:ext cx="3144774" cy="1645920"/>
          </a:xfrm>
        </p:spPr>
        <p:txBody>
          <a:bodyPr/>
          <a:lstStyle/>
          <a:p>
            <a:r>
              <a:rPr lang="en-GB" dirty="0"/>
              <a:t>Elements of a successful plea of diminished responsibility (s2 HA 1957)</a:t>
            </a:r>
            <a:endParaRPr lang="en-US" dirty="0"/>
          </a:p>
        </p:txBody>
      </p:sp>
    </p:spTree>
    <p:extLst>
      <p:ext uri="{BB962C8B-B14F-4D97-AF65-F5344CB8AC3E}">
        <p14:creationId xmlns:p14="http://schemas.microsoft.com/office/powerpoint/2010/main" val="1724100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8458200" y="607392"/>
            <a:ext cx="3161963" cy="1645920"/>
          </a:xfrm>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85800" y="609600"/>
            <a:ext cx="6858000" cy="5334000"/>
          </a:xfrm>
        </p:spPr>
        <p:txBody>
          <a:bodyPr>
            <a:normAutofit/>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
        <p:nvSpPr>
          <p:cNvPr id="8" name="Text Placeholder 3">
            <a:extLst>
              <a:ext uri="{FF2B5EF4-FFF2-40B4-BE49-F238E27FC236}">
                <a16:creationId xmlns:a16="http://schemas.microsoft.com/office/drawing/2014/main" id="{040648DC-F44D-46A3-BBC0-9F5C289F6E1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2214009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E4EB6-4D11-DF6B-AD12-6F4D56EEC2EC}"/>
              </a:ext>
            </a:extLst>
          </p:cNvPr>
          <p:cNvSpPr>
            <a:spLocks noGrp="1"/>
          </p:cNvSpPr>
          <p:nvPr>
            <p:ph type="ctrTitle"/>
          </p:nvPr>
        </p:nvSpPr>
        <p:spPr/>
        <p:txBody>
          <a:bodyPr>
            <a:normAutofit fontScale="90000"/>
          </a:bodyPr>
          <a:lstStyle/>
          <a:p>
            <a:r>
              <a:rPr lang="en-GB" dirty="0"/>
              <a:t>Let’s take a look at accessing sources for your assignment </a:t>
            </a:r>
          </a:p>
        </p:txBody>
      </p:sp>
      <p:sp>
        <p:nvSpPr>
          <p:cNvPr id="3" name="Subtitle 2">
            <a:extLst>
              <a:ext uri="{FF2B5EF4-FFF2-40B4-BE49-F238E27FC236}">
                <a16:creationId xmlns:a16="http://schemas.microsoft.com/office/drawing/2014/main" id="{0FD30E7B-D77D-4AF9-12E0-AE9086C4A34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33385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Graphical user interface, text, application, email&#10;&#10;Description automatically generated">
            <a:extLst>
              <a:ext uri="{FF2B5EF4-FFF2-40B4-BE49-F238E27FC236}">
                <a16:creationId xmlns:a16="http://schemas.microsoft.com/office/drawing/2014/main" id="{73454801-AF58-1803-F742-7B80DA4DC9F9}"/>
              </a:ext>
            </a:extLst>
          </p:cNvPr>
          <p:cNvPicPr>
            <a:picLocks noGrp="1" noChangeAspect="1"/>
          </p:cNvPicPr>
          <p:nvPr>
            <p:ph type="pic" idx="1"/>
          </p:nvPr>
        </p:nvPicPr>
        <p:blipFill rotWithShape="1">
          <a:blip r:embed="rId2"/>
          <a:stretch/>
        </p:blipFill>
        <p:spPr>
          <a:xfrm>
            <a:off x="228599" y="860393"/>
            <a:ext cx="7696201" cy="5137213"/>
          </a:xfrm>
          <a:noFill/>
        </p:spPr>
      </p:pic>
      <p:sp>
        <p:nvSpPr>
          <p:cNvPr id="2" name="Title 1">
            <a:extLst>
              <a:ext uri="{FF2B5EF4-FFF2-40B4-BE49-F238E27FC236}">
                <a16:creationId xmlns:a16="http://schemas.microsoft.com/office/drawing/2014/main" id="{0BF3C9FF-15D8-B3C1-58FC-E6506FE89AC6}"/>
              </a:ext>
            </a:extLst>
          </p:cNvPr>
          <p:cNvSpPr>
            <a:spLocks noGrp="1"/>
          </p:cNvSpPr>
          <p:nvPr>
            <p:ph type="title"/>
          </p:nvPr>
        </p:nvSpPr>
        <p:spPr>
          <a:xfrm>
            <a:off x="8477250" y="603504"/>
            <a:ext cx="3144774" cy="1645920"/>
          </a:xfrm>
        </p:spPr>
        <p:txBody>
          <a:bodyPr anchor="b">
            <a:normAutofit fontScale="90000"/>
          </a:bodyPr>
          <a:lstStyle/>
          <a:p>
            <a:r>
              <a:rPr lang="en-GB" dirty="0"/>
              <a:t>UWTSD library/online resource list on Moodle</a:t>
            </a:r>
          </a:p>
        </p:txBody>
      </p:sp>
      <p:sp>
        <p:nvSpPr>
          <p:cNvPr id="15" name="Text Placeholder 3">
            <a:extLst>
              <a:ext uri="{FF2B5EF4-FFF2-40B4-BE49-F238E27FC236}">
                <a16:creationId xmlns:a16="http://schemas.microsoft.com/office/drawing/2014/main" id="{18047BE9-845C-22EB-2842-B921F15AF506}"/>
              </a:ext>
            </a:extLst>
          </p:cNvPr>
          <p:cNvSpPr>
            <a:spLocks noGrp="1"/>
          </p:cNvSpPr>
          <p:nvPr>
            <p:ph type="body" sz="half" idx="2"/>
          </p:nvPr>
        </p:nvSpPr>
        <p:spPr>
          <a:xfrm>
            <a:off x="8477250" y="2386584"/>
            <a:ext cx="3144774" cy="3511296"/>
          </a:xfrm>
        </p:spPr>
        <p:txBody>
          <a:bodyPr/>
          <a:lstStyle/>
          <a:p>
            <a:endParaRPr lang="en-US" dirty="0"/>
          </a:p>
        </p:txBody>
      </p:sp>
    </p:spTree>
    <p:extLst>
      <p:ext uri="{BB962C8B-B14F-4D97-AF65-F5344CB8AC3E}">
        <p14:creationId xmlns:p14="http://schemas.microsoft.com/office/powerpoint/2010/main" val="21489970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DC772DA-4ABB-B201-4CAA-A94762463B66}"/>
              </a:ext>
            </a:extLst>
          </p:cNvPr>
          <p:cNvPicPr>
            <a:picLocks noGrp="1" noChangeAspect="1"/>
          </p:cNvPicPr>
          <p:nvPr>
            <p:ph idx="1"/>
          </p:nvPr>
        </p:nvPicPr>
        <p:blipFill rotWithShape="1">
          <a:blip r:embed="rId2"/>
          <a:srcRect t="16195"/>
          <a:stretch/>
        </p:blipFill>
        <p:spPr>
          <a:xfrm>
            <a:off x="304943" y="1518249"/>
            <a:ext cx="7238857" cy="4044351"/>
          </a:xfrm>
          <a:prstGeom prst="rect">
            <a:avLst/>
          </a:prstGeom>
          <a:ln w="228600" cap="sq" cmpd="thickThin">
            <a:solidFill>
              <a:srgbClr val="000000"/>
            </a:solidFill>
            <a:prstDash val="solid"/>
            <a:miter lim="800000"/>
          </a:ln>
          <a:effectLst>
            <a:innerShdw blurRad="76200">
              <a:srgbClr val="000000"/>
            </a:innerShdw>
          </a:effectLst>
        </p:spPr>
      </p:pic>
      <p:sp>
        <p:nvSpPr>
          <p:cNvPr id="4" name="Text Placeholder 3">
            <a:extLst>
              <a:ext uri="{FF2B5EF4-FFF2-40B4-BE49-F238E27FC236}">
                <a16:creationId xmlns:a16="http://schemas.microsoft.com/office/drawing/2014/main" id="{A7E5D54F-58E9-B7BB-3F2D-F03D5DC178EC}"/>
              </a:ext>
            </a:extLst>
          </p:cNvPr>
          <p:cNvSpPr>
            <a:spLocks noGrp="1"/>
          </p:cNvSpPr>
          <p:nvPr>
            <p:ph type="body" sz="half" idx="2"/>
          </p:nvPr>
        </p:nvSpPr>
        <p:spPr/>
        <p:txBody>
          <a:bodyPr/>
          <a:lstStyle/>
          <a:p>
            <a:r>
              <a:rPr lang="en-GB" dirty="0"/>
              <a:t>https://plus-lexis-com.ezproxy.uwtsd.ac.uk/api/permalink/8ab43ad6-31d9-437d-ab06-840fd73d4c85/?context=1001073</a:t>
            </a:r>
          </a:p>
        </p:txBody>
      </p:sp>
      <p:pic>
        <p:nvPicPr>
          <p:cNvPr id="1026" name="Picture 2" descr="See the source image">
            <a:extLst>
              <a:ext uri="{FF2B5EF4-FFF2-40B4-BE49-F238E27FC236}">
                <a16:creationId xmlns:a16="http://schemas.microsoft.com/office/drawing/2014/main" id="{9DBCD51E-2F61-1C9F-C73C-13F17D8C0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7390" y="765221"/>
            <a:ext cx="2406950" cy="1599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29777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3699AD0-D404-0720-5048-887470745846}"/>
              </a:ext>
            </a:extLst>
          </p:cNvPr>
          <p:cNvPicPr>
            <a:picLocks noChangeAspect="1"/>
          </p:cNvPicPr>
          <p:nvPr/>
        </p:nvPicPr>
        <p:blipFill rotWithShape="1">
          <a:blip r:embed="rId2"/>
          <a:srcRect t="16052" r="4259"/>
          <a:stretch/>
        </p:blipFill>
        <p:spPr>
          <a:xfrm>
            <a:off x="682924" y="1288285"/>
            <a:ext cx="6592020" cy="3858182"/>
          </a:xfrm>
          <a:prstGeom prst="rect">
            <a:avLst/>
          </a:prstGeom>
          <a:ln w="2286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D84422F0-8104-B830-2BA4-7BD54CE0437B}"/>
              </a:ext>
            </a:extLst>
          </p:cNvPr>
          <p:cNvSpPr>
            <a:spLocks noGrp="1"/>
          </p:cNvSpPr>
          <p:nvPr>
            <p:ph type="title"/>
          </p:nvPr>
        </p:nvSpPr>
        <p:spPr>
          <a:xfrm>
            <a:off x="8477250" y="603504"/>
            <a:ext cx="3144774" cy="1645920"/>
          </a:xfrm>
        </p:spPr>
        <p:txBody>
          <a:bodyPr anchor="b">
            <a:normAutofit/>
          </a:bodyPr>
          <a:lstStyle/>
          <a:p>
            <a:r>
              <a:rPr lang="en-GB" dirty="0"/>
              <a:t>Journal example</a:t>
            </a:r>
          </a:p>
        </p:txBody>
      </p:sp>
      <p:sp>
        <p:nvSpPr>
          <p:cNvPr id="3" name="Content Placeholder 2">
            <a:extLst>
              <a:ext uri="{FF2B5EF4-FFF2-40B4-BE49-F238E27FC236}">
                <a16:creationId xmlns:a16="http://schemas.microsoft.com/office/drawing/2014/main" id="{1693EB82-5A0C-7324-828A-D2707865007D}"/>
              </a:ext>
            </a:extLst>
          </p:cNvPr>
          <p:cNvSpPr>
            <a:spLocks noGrp="1"/>
          </p:cNvSpPr>
          <p:nvPr>
            <p:ph type="body" sz="half" idx="2"/>
          </p:nvPr>
        </p:nvSpPr>
        <p:spPr>
          <a:xfrm>
            <a:off x="8477250" y="2386584"/>
            <a:ext cx="3144774" cy="3511296"/>
          </a:xfrm>
        </p:spPr>
        <p:txBody>
          <a:bodyPr>
            <a:normAutofit/>
          </a:bodyPr>
          <a:lstStyle/>
          <a:p>
            <a:r>
              <a:rPr lang="en-GB" dirty="0">
                <a:hlinkClick r:id="rId3"/>
              </a:rPr>
              <a:t>Liability for omissions in the criminal law | Legal Studies | Cambridge Core</a:t>
            </a:r>
            <a:endParaRPr lang="en-GB" dirty="0"/>
          </a:p>
          <a:p>
            <a:endParaRPr lang="en-GB" dirty="0"/>
          </a:p>
        </p:txBody>
      </p:sp>
    </p:spTree>
    <p:extLst>
      <p:ext uri="{BB962C8B-B14F-4D97-AF65-F5344CB8AC3E}">
        <p14:creationId xmlns:p14="http://schemas.microsoft.com/office/powerpoint/2010/main" val="124363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F0E62-189F-B066-ADCB-54E7ECB773A0}"/>
              </a:ext>
            </a:extLst>
          </p:cNvPr>
          <p:cNvSpPr>
            <a:spLocks noGrp="1"/>
          </p:cNvSpPr>
          <p:nvPr>
            <p:ph type="ctrTitle"/>
          </p:nvPr>
        </p:nvSpPr>
        <p:spPr/>
        <p:txBody>
          <a:bodyPr>
            <a:normAutofit fontScale="90000"/>
          </a:bodyPr>
          <a:lstStyle/>
          <a:p>
            <a:r>
              <a:rPr lang="en-GB" dirty="0"/>
              <a:t>TASKS TO PREPARE FOR NEXT WEEKS WORKSHOP</a:t>
            </a:r>
          </a:p>
        </p:txBody>
      </p:sp>
      <p:sp>
        <p:nvSpPr>
          <p:cNvPr id="3" name="Subtitle 2">
            <a:extLst>
              <a:ext uri="{FF2B5EF4-FFF2-40B4-BE49-F238E27FC236}">
                <a16:creationId xmlns:a16="http://schemas.microsoft.com/office/drawing/2014/main" id="{C84E8363-25EF-8814-0AF5-FD42299895B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84068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658212" y="873733"/>
            <a:ext cx="3235083" cy="4767943"/>
          </a:xfrm>
          <a:effectLst/>
        </p:spPr>
        <p:txBody>
          <a:bodyPr anchor="ctr">
            <a:normAutofit/>
          </a:bodyPr>
          <a:lstStyle/>
          <a:p>
            <a:pPr algn="l"/>
            <a:r>
              <a:rPr lang="en-GB" b="1" dirty="0">
                <a:solidFill>
                  <a:srgbClr val="000000"/>
                </a:solidFill>
              </a:rPr>
              <a:t>Problem Question:</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298705" y="180473"/>
            <a:ext cx="8380446"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it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spTree>
    <p:extLst>
      <p:ext uri="{BB962C8B-B14F-4D97-AF65-F5344CB8AC3E}">
        <p14:creationId xmlns:p14="http://schemas.microsoft.com/office/powerpoint/2010/main" val="5404266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0" ma:contentTypeDescription="Create a new document." ma:contentTypeScope="" ma:versionID="cd61fe7b69051068d33b1c4a290ce935">
  <xsd:schema xmlns:xsd="http://www.w3.org/2001/XMLSchema" xmlns:xs="http://www.w3.org/2001/XMLSchema" xmlns:p="http://schemas.microsoft.com/office/2006/metadata/properties" targetNamespace="http://schemas.microsoft.com/office/2006/metadata/properties" ma:root="true" ma:fieldsID="b34f15b030d40ffca33e4aeb8eb001f5">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infopath/2007/PartnerControls"/>
    <ds:schemaRef ds:uri="http://www.w3.org/XML/1998/namespace"/>
    <ds:schemaRef ds:uri="71af3243-3dd4-4a8d-8c0d-dd76da1f02a5"/>
    <ds:schemaRef ds:uri="16c05727-aa75-4e4a-9b5f-8a80a1165891"/>
    <ds:schemaRef ds:uri="http://purl.org/dc/terms/"/>
    <ds:schemaRef ds:uri="http://purl.org/dc/dcmitype/"/>
    <ds:schemaRef ds:uri="http://schemas.microsoft.com/office/2006/metadata/properties"/>
    <ds:schemaRef ds:uri="http://schemas.microsoft.com/office/2006/documentManagement/types"/>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FA0A2CC8-7357-4829-8730-C9C7006470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{BC442CF8-F2E1-46EC-B034-9B794361FF2B}tf78438558_win32</Template>
  <TotalTime>0</TotalTime>
  <Words>1454</Words>
  <Application>Microsoft Office PowerPoint</Application>
  <PresentationFormat>Widescreen</PresentationFormat>
  <Paragraphs>80</Paragraphs>
  <Slides>23</Slides>
  <Notes>16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Calibri</vt:lpstr>
      <vt:lpstr>Century Gothic</vt:lpstr>
      <vt:lpstr>Garamond</vt:lpstr>
      <vt:lpstr>SavonVTI</vt:lpstr>
      <vt:lpstr>HOMICIDE</vt:lpstr>
      <vt:lpstr>MURDER</vt:lpstr>
      <vt:lpstr>Recap of lecture:</vt:lpstr>
      <vt:lpstr>PowerPoint Presentation</vt:lpstr>
      <vt:lpstr>SELF-ASSESSMENT QUESTION</vt:lpstr>
      <vt:lpstr>Recap: partial defences</vt:lpstr>
      <vt:lpstr>Sex jibe hubby gets off murder</vt:lpstr>
      <vt:lpstr>Elements of a successful plea of loss of control</vt:lpstr>
      <vt:lpstr>Acting in a considered desire for revenge</vt:lpstr>
      <vt:lpstr>Discuss the presence of any qualifying trigger</vt:lpstr>
      <vt:lpstr>Discuss the presence of any qualifying trigger</vt:lpstr>
      <vt:lpstr>Discuss the presence of a qualifying trigger</vt:lpstr>
      <vt:lpstr>PowerPoint Presentation</vt:lpstr>
      <vt:lpstr>Diminished responsibility</vt:lpstr>
      <vt:lpstr>PowerPoint Presentation</vt:lpstr>
      <vt:lpstr>Elements of a successful plea of diminished responsibility (s2 HA 1957)</vt:lpstr>
      <vt:lpstr>Practice question</vt:lpstr>
      <vt:lpstr>Let’s take a look at accessing sources for your assignment </vt:lpstr>
      <vt:lpstr>UWTSD library/online resource list on Moodle</vt:lpstr>
      <vt:lpstr>PowerPoint Presentation</vt:lpstr>
      <vt:lpstr>Journal example</vt:lpstr>
      <vt:lpstr>TASKS TO PREPARE FOR NEXT WEEKS WORKSHOP</vt:lpstr>
      <vt:lpstr>Problem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Laura Knight</dc:creator>
  <cp:lastModifiedBy>Laura Knight</cp:lastModifiedBy>
  <cp:revision>7</cp:revision>
  <dcterms:created xsi:type="dcterms:W3CDTF">2021-10-05T11:52:38Z</dcterms:created>
  <dcterms:modified xsi:type="dcterms:W3CDTF">2022-10-17T12:55:27Z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