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1"/>
  </p:notesMasterIdLst>
  <p:sldIdLst>
    <p:sldId id="256" r:id="rId2"/>
    <p:sldId id="257" r:id="rId3"/>
    <p:sldId id="262" r:id="rId4"/>
    <p:sldId id="263" r:id="rId5"/>
    <p:sldId id="258" r:id="rId6"/>
    <p:sldId id="264" r:id="rId7"/>
    <p:sldId id="265" r:id="rId8"/>
    <p:sldId id="270" r:id="rId9"/>
    <p:sldId id="26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876AA1-299F-441D-ABD0-26488E9B20AC}" v="1763" dt="2026-02-15T16:29:59.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346FDE-EF99-492B-93B4-37BF797CEE26}" type="doc">
      <dgm:prSet loTypeId="urn:microsoft.com/office/officeart/2005/8/layout/matrix1" loCatId="matrix" qsTypeId="urn:microsoft.com/office/officeart/2005/8/quickstyle/simple1" qsCatId="simple" csTypeId="urn:microsoft.com/office/officeart/2005/8/colors/colorful1" csCatId="colorful" phldr="1"/>
      <dgm:spPr/>
      <dgm:t>
        <a:bodyPr/>
        <a:lstStyle/>
        <a:p>
          <a:endParaRPr lang="en-GB"/>
        </a:p>
      </dgm:t>
    </dgm:pt>
    <dgm:pt modelId="{FEC8BE8E-EF04-49DC-BED5-93A4990B8447}">
      <dgm:prSet phldrT="[Text]" phldr="0"/>
      <dgm:spPr/>
      <dgm:t>
        <a:bodyPr/>
        <a:lstStyle/>
        <a:p>
          <a:r>
            <a:rPr lang="en-GB" b="1" dirty="0"/>
            <a:t>Greenfield </a:t>
          </a:r>
        </a:p>
        <a:p>
          <a:r>
            <a:rPr lang="en-GB" b="1" dirty="0"/>
            <a:t>Digital Safety </a:t>
          </a:r>
        </a:p>
      </dgm:t>
    </dgm:pt>
    <dgm:pt modelId="{B352E794-54A0-4F58-BBEA-9AE5C47F8A44}" type="parTrans" cxnId="{854035CC-B350-43F5-9931-D28CE332E0F0}">
      <dgm:prSet/>
      <dgm:spPr/>
      <dgm:t>
        <a:bodyPr/>
        <a:lstStyle/>
        <a:p>
          <a:endParaRPr lang="en-GB"/>
        </a:p>
      </dgm:t>
    </dgm:pt>
    <dgm:pt modelId="{11234C85-BB48-4077-A1B8-0922FE32F011}" type="sibTrans" cxnId="{854035CC-B350-43F5-9931-D28CE332E0F0}">
      <dgm:prSet/>
      <dgm:spPr/>
      <dgm:t>
        <a:bodyPr/>
        <a:lstStyle/>
        <a:p>
          <a:endParaRPr lang="en-GB"/>
        </a:p>
      </dgm:t>
    </dgm:pt>
    <dgm:pt modelId="{9FDB1D50-0A9E-4A6F-A9C1-934F248F3E6D}">
      <dgm:prSet phldrT="[Text]" phldr="0" custT="1"/>
      <dgm:spPr/>
      <dgm:t>
        <a:bodyPr/>
        <a:lstStyle/>
        <a:p>
          <a:endParaRPr lang="en-GB" sz="1600" b="1" dirty="0">
            <a:solidFill>
              <a:srgbClr val="FFFF00"/>
            </a:solidFill>
            <a:latin typeface="Arial" panose="020B0604020202020204" pitchFamily="34" charset="0"/>
            <a:cs typeface="Arial" panose="020B0604020202020204" pitchFamily="34" charset="0"/>
          </a:endParaRPr>
        </a:p>
        <a:p>
          <a:r>
            <a:rPr lang="en-GB" sz="1600" b="1" dirty="0">
              <a:solidFill>
                <a:srgbClr val="FFFF00"/>
              </a:solidFill>
              <a:latin typeface="Arial" panose="020B0604020202020204" pitchFamily="34" charset="0"/>
              <a:cs typeface="Arial" panose="020B0604020202020204" pitchFamily="34" charset="0"/>
            </a:rPr>
            <a:t>Secure Access</a:t>
          </a:r>
        </a:p>
        <a:p>
          <a:r>
            <a:rPr lang="en-GB" sz="1600" dirty="0"/>
            <a:t>Unique login credentials with strong passwords.</a:t>
          </a:r>
        </a:p>
        <a:p>
          <a:r>
            <a:rPr lang="en-GB" sz="1600" dirty="0"/>
            <a:t>2AF (Two Factor Authentication) </a:t>
          </a:r>
        </a:p>
        <a:p>
          <a:pPr>
            <a:buFont typeface="Arial" panose="020B0604020202020204" pitchFamily="34" charset="0"/>
            <a:buChar char="•"/>
          </a:pPr>
          <a:r>
            <a:rPr lang="en-GB" sz="1600" dirty="0"/>
            <a:t>Automatic software updates  (All Devices)</a:t>
          </a:r>
        </a:p>
        <a:p>
          <a:pPr>
            <a:buFont typeface="Arial" panose="020B0604020202020204" pitchFamily="34" charset="0"/>
            <a:buChar char="•"/>
          </a:pPr>
          <a:r>
            <a:rPr lang="en-US" altLang="en-US" sz="1600" dirty="0">
              <a:latin typeface="Arial" panose="020B0604020202020204" pitchFamily="34" charset="0"/>
              <a:cs typeface="Arial" panose="020B0604020202020204" pitchFamily="34" charset="0"/>
            </a:rPr>
            <a:t>Using only secure, approved platforms.  </a:t>
          </a:r>
        </a:p>
        <a:p>
          <a:pPr>
            <a:buFont typeface="Arial" panose="020B0604020202020204" pitchFamily="34" charset="0"/>
            <a:buChar char="•"/>
          </a:pPr>
          <a:r>
            <a:rPr lang="en-US" altLang="en-US" sz="1600" dirty="0">
              <a:latin typeface="Arial" panose="020B0604020202020204" pitchFamily="34" charset="0"/>
              <a:cs typeface="Arial" panose="020B0604020202020204" pitchFamily="34" charset="0"/>
            </a:rPr>
            <a:t> (Black Swan Cyber, 2026)</a:t>
          </a:r>
          <a:endParaRPr lang="en-GB" sz="1600" dirty="0"/>
        </a:p>
      </dgm:t>
    </dgm:pt>
    <dgm:pt modelId="{5E4C8B04-F27E-4887-B19C-FC670DF743BC}" type="parTrans" cxnId="{1E43EC31-376A-44E8-BE9E-7C7E11FEE229}">
      <dgm:prSet/>
      <dgm:spPr/>
      <dgm:t>
        <a:bodyPr/>
        <a:lstStyle/>
        <a:p>
          <a:endParaRPr lang="en-GB"/>
        </a:p>
      </dgm:t>
    </dgm:pt>
    <dgm:pt modelId="{BE213F42-CA1D-40E5-9398-9FB1C1FD86FD}" type="sibTrans" cxnId="{1E43EC31-376A-44E8-BE9E-7C7E11FEE229}">
      <dgm:prSet/>
      <dgm:spPr/>
      <dgm:t>
        <a:bodyPr/>
        <a:lstStyle/>
        <a:p>
          <a:endParaRPr lang="en-GB"/>
        </a:p>
      </dgm:t>
    </dgm:pt>
    <dgm:pt modelId="{F8681296-4FBB-4465-A19C-F2C62B62B876}">
      <dgm:prSet phldrT="[Text]" phldr="0"/>
      <dgm:spPr/>
      <dgm:t>
        <a:bodyPr/>
        <a:lstStyle/>
        <a:p>
          <a:r>
            <a:rPr lang="en-GB" b="1" dirty="0">
              <a:solidFill>
                <a:srgbClr val="FFFF00"/>
              </a:solidFill>
              <a:latin typeface="Arial" panose="020B0604020202020204" pitchFamily="34" charset="0"/>
              <a:cs typeface="Arial" panose="020B0604020202020204" pitchFamily="34" charset="0"/>
            </a:rPr>
            <a:t>Data Management</a:t>
          </a:r>
        </a:p>
        <a:p>
          <a:r>
            <a:rPr lang="en-GB" dirty="0">
              <a:latin typeface="Arial" panose="020B0604020202020204" pitchFamily="34" charset="0"/>
              <a:cs typeface="Arial" panose="020B0604020202020204" pitchFamily="34" charset="0"/>
            </a:rPr>
            <a:t>DSPT (The Data Security and Protection Toolkit) is a mandatory  online self-assessment tool that allows organisations to measure their performance against the National Data Guardian’s 10 data security standards. (NHS, 2026)</a:t>
          </a:r>
          <a:endParaRPr lang="en-GB" dirty="0">
            <a:solidFill>
              <a:schemeClr val="tx1">
                <a:lumMod val="95000"/>
                <a:lumOff val="5000"/>
              </a:schemeClr>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dgm:t>
    </dgm:pt>
    <dgm:pt modelId="{8AAD6C6C-F041-40A4-8833-C90E5054F702}" type="parTrans" cxnId="{CCFD9163-0356-4B6D-A8A5-3BBFB715C561}">
      <dgm:prSet/>
      <dgm:spPr/>
      <dgm:t>
        <a:bodyPr/>
        <a:lstStyle/>
        <a:p>
          <a:endParaRPr lang="en-GB"/>
        </a:p>
      </dgm:t>
    </dgm:pt>
    <dgm:pt modelId="{A2256677-BA81-47E7-9934-CB951D0FBA8D}" type="sibTrans" cxnId="{CCFD9163-0356-4B6D-A8A5-3BBFB715C561}">
      <dgm:prSet/>
      <dgm:spPr/>
      <dgm:t>
        <a:bodyPr/>
        <a:lstStyle/>
        <a:p>
          <a:endParaRPr lang="en-GB"/>
        </a:p>
      </dgm:t>
    </dgm:pt>
    <dgm:pt modelId="{F04B930A-F96E-4A6D-8A16-3341E15B3BAB}">
      <dgm:prSet phldrT="[Text]" phldr="0" custT="1"/>
      <dgm:spPr/>
      <dgm:t>
        <a:bodyPr/>
        <a:lstStyle/>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r>
            <a:rPr lang="en-GB" sz="1600" b="1" dirty="0">
              <a:solidFill>
                <a:srgbClr val="FFFF00"/>
              </a:solidFill>
              <a:latin typeface="Arial" panose="020B0604020202020204" pitchFamily="34" charset="0"/>
              <a:cs typeface="Arial" panose="020B0604020202020204" pitchFamily="34" charset="0"/>
            </a:rPr>
            <a:t>Confidentiality and Compliance</a:t>
          </a:r>
        </a:p>
        <a:p>
          <a:pPr>
            <a:buFont typeface="+mj-lt"/>
            <a:buAutoNum type="arabicPeriod"/>
          </a:pPr>
          <a:r>
            <a:rPr lang="en-GB" sz="1600" b="1" dirty="0">
              <a:solidFill>
                <a:schemeClr val="tx1"/>
              </a:solidFill>
              <a:latin typeface="Arial" panose="020B0604020202020204" pitchFamily="34" charset="0"/>
              <a:cs typeface="Arial" panose="020B0604020202020204" pitchFamily="34" charset="0"/>
            </a:rPr>
            <a:t>General Data protection Regulation (GDPR)</a:t>
          </a:r>
        </a:p>
        <a:p>
          <a:pPr>
            <a:buFont typeface="+mj-lt"/>
            <a:buAutoNum type="arabicPeriod"/>
          </a:pPr>
          <a:r>
            <a:rPr lang="en-GB" sz="1600" b="1" dirty="0">
              <a:solidFill>
                <a:schemeClr val="tx1"/>
              </a:solidFill>
              <a:latin typeface="Arial" panose="020B0604020202020204" pitchFamily="34" charset="0"/>
              <a:cs typeface="Arial" panose="020B0604020202020204" pitchFamily="34" charset="0"/>
            </a:rPr>
            <a:t>Record Management</a:t>
          </a:r>
        </a:p>
        <a:p>
          <a:pPr>
            <a:buFont typeface="+mj-lt"/>
            <a:buAutoNum type="arabicPeriod"/>
          </a:pPr>
          <a:r>
            <a:rPr lang="en-GB" sz="1600" b="1" dirty="0">
              <a:solidFill>
                <a:schemeClr val="tx1"/>
              </a:solidFill>
              <a:latin typeface="Arial" panose="020B0604020202020204" pitchFamily="34" charset="0"/>
              <a:cs typeface="Arial" panose="020B0604020202020204" pitchFamily="34" charset="0"/>
            </a:rPr>
            <a:t>(Gov UK, 2018)  </a:t>
          </a: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a:p>
          <a:pPr>
            <a:buFont typeface="+mj-lt"/>
            <a:buAutoNum type="arabicPeriod"/>
          </a:pPr>
          <a:endParaRPr lang="en-GB" sz="1600" b="1" dirty="0">
            <a:solidFill>
              <a:srgbClr val="FFFF00"/>
            </a:solidFill>
            <a:latin typeface="Arial" panose="020B0604020202020204" pitchFamily="34" charset="0"/>
            <a:cs typeface="Arial" panose="020B0604020202020204" pitchFamily="34" charset="0"/>
          </a:endParaRPr>
        </a:p>
      </dgm:t>
    </dgm:pt>
    <dgm:pt modelId="{99933725-561D-4E0F-8A4C-C5941FD57002}" type="parTrans" cxnId="{104CA1C1-6DA1-4A61-9FF2-EA1911B2AFF3}">
      <dgm:prSet/>
      <dgm:spPr/>
      <dgm:t>
        <a:bodyPr/>
        <a:lstStyle/>
        <a:p>
          <a:endParaRPr lang="en-GB"/>
        </a:p>
      </dgm:t>
    </dgm:pt>
    <dgm:pt modelId="{690F086C-EA3B-4FCA-AB15-FB9826670848}" type="sibTrans" cxnId="{104CA1C1-6DA1-4A61-9FF2-EA1911B2AFF3}">
      <dgm:prSet/>
      <dgm:spPr/>
      <dgm:t>
        <a:bodyPr/>
        <a:lstStyle/>
        <a:p>
          <a:endParaRPr lang="en-GB"/>
        </a:p>
      </dgm:t>
    </dgm:pt>
    <dgm:pt modelId="{9D0194E9-7A68-4F8E-8A72-565043481AD2}">
      <dgm:prSet phldrT="[Text]" phldr="0" custT="1"/>
      <dgm:spPr/>
      <dgm:t>
        <a:bodyPr/>
        <a:lstStyle/>
        <a:p>
          <a:endParaRPr lang="en-GB" sz="1600" b="1" dirty="0">
            <a:solidFill>
              <a:srgbClr val="FFFF00"/>
            </a:solidFill>
            <a:latin typeface="Arial" panose="020B0604020202020204" pitchFamily="34" charset="0"/>
            <a:cs typeface="Arial" panose="020B0604020202020204" pitchFamily="34" charset="0"/>
          </a:endParaRPr>
        </a:p>
        <a:p>
          <a:endParaRPr lang="en-GB" sz="1600" b="1" dirty="0">
            <a:solidFill>
              <a:srgbClr val="FFFF00"/>
            </a:solidFill>
            <a:latin typeface="Arial" panose="020B0604020202020204" pitchFamily="34" charset="0"/>
            <a:cs typeface="Arial" panose="020B0604020202020204" pitchFamily="34" charset="0"/>
          </a:endParaRPr>
        </a:p>
        <a:p>
          <a:r>
            <a:rPr lang="en-GB" sz="1600" b="1" dirty="0">
              <a:solidFill>
                <a:srgbClr val="FFFF00"/>
              </a:solidFill>
              <a:latin typeface="Arial" panose="020B0604020202020204" pitchFamily="34" charset="0"/>
              <a:cs typeface="Arial" panose="020B0604020202020204" pitchFamily="34" charset="0"/>
            </a:rPr>
            <a:t>Email Awareness </a:t>
          </a:r>
        </a:p>
        <a:p>
          <a:r>
            <a:rPr lang="en-GB" sz="1600" b="0" i="0" dirty="0">
              <a:solidFill>
                <a:schemeClr val="tx1"/>
              </a:solidFill>
              <a:latin typeface="Arial" panose="020B0604020202020204" pitchFamily="34" charset="0"/>
              <a:cs typeface="Arial" panose="020B0604020202020204" pitchFamily="34" charset="0"/>
            </a:rPr>
            <a:t>Use Secure Email Systems</a:t>
          </a:r>
        </a:p>
        <a:p>
          <a:r>
            <a:rPr lang="en-GB" sz="1600" b="0" i="0" dirty="0">
              <a:solidFill>
                <a:schemeClr val="tx1"/>
              </a:solidFill>
              <a:latin typeface="Arial" panose="020B0604020202020204" pitchFamily="34" charset="0"/>
              <a:cs typeface="Arial" panose="020B0604020202020204" pitchFamily="34" charset="0"/>
            </a:rPr>
            <a:t>Data Minimization</a:t>
          </a:r>
        </a:p>
        <a:p>
          <a:r>
            <a:rPr lang="en-GB" sz="1600" b="0" dirty="0">
              <a:solidFill>
                <a:schemeClr val="tx1"/>
              </a:solidFill>
              <a:latin typeface="Arial" panose="020B0604020202020204" pitchFamily="34" charset="0"/>
              <a:cs typeface="Arial" panose="020B0604020202020204" pitchFamily="34" charset="0"/>
            </a:rPr>
            <a:t>BCC For Privacy</a:t>
          </a:r>
        </a:p>
        <a:p>
          <a:r>
            <a:rPr lang="en-US" altLang="en-US" sz="1600" b="0" dirty="0">
              <a:solidFill>
                <a:schemeClr val="tx1"/>
              </a:solidFill>
              <a:latin typeface="Arial" panose="020B0604020202020204" pitchFamily="34" charset="0"/>
              <a:cs typeface="Arial" panose="020B0604020202020204" pitchFamily="34" charset="0"/>
            </a:rPr>
            <a:t>Secure Sharing</a:t>
          </a:r>
        </a:p>
        <a:p>
          <a:r>
            <a:rPr lang="en-US" altLang="en-US" sz="1600" b="0" dirty="0">
              <a:solidFill>
                <a:schemeClr val="tx1"/>
              </a:solidFill>
              <a:latin typeface="Arial" panose="020B0604020202020204" pitchFamily="34" charset="0"/>
              <a:cs typeface="Arial" panose="020B0604020202020204" pitchFamily="34" charset="0"/>
            </a:rPr>
            <a:t>Staff Training / Phishing  </a:t>
          </a:r>
        </a:p>
        <a:p>
          <a:r>
            <a:rPr lang="en-US" altLang="en-US" sz="1600" b="0" dirty="0">
              <a:solidFill>
                <a:schemeClr val="tx1"/>
              </a:solidFill>
              <a:latin typeface="Arial" panose="020B0604020202020204" pitchFamily="34" charset="0"/>
              <a:cs typeface="Arial" panose="020B0604020202020204" pitchFamily="34" charset="0"/>
            </a:rPr>
            <a:t>Standardized Signatures </a:t>
          </a:r>
          <a:endParaRPr lang="en-GB" sz="1600" b="0" dirty="0">
            <a:solidFill>
              <a:schemeClr val="tx1"/>
            </a:solidFill>
            <a:latin typeface="Arial" panose="020B0604020202020204" pitchFamily="34" charset="0"/>
            <a:cs typeface="Arial" panose="020B0604020202020204" pitchFamily="34" charset="0"/>
          </a:endParaRPr>
        </a:p>
      </dgm:t>
    </dgm:pt>
    <dgm:pt modelId="{18F1277E-27A3-4057-B619-4D0E5003CDAD}" type="sibTrans" cxnId="{4528CD36-8EE5-4602-B7B4-112DA29A1355}">
      <dgm:prSet/>
      <dgm:spPr/>
      <dgm:t>
        <a:bodyPr/>
        <a:lstStyle/>
        <a:p>
          <a:endParaRPr lang="en-GB"/>
        </a:p>
      </dgm:t>
    </dgm:pt>
    <dgm:pt modelId="{230FDF89-7406-498A-AF89-B828201143BD}" type="parTrans" cxnId="{4528CD36-8EE5-4602-B7B4-112DA29A1355}">
      <dgm:prSet/>
      <dgm:spPr/>
      <dgm:t>
        <a:bodyPr/>
        <a:lstStyle/>
        <a:p>
          <a:endParaRPr lang="en-GB"/>
        </a:p>
      </dgm:t>
    </dgm:pt>
    <dgm:pt modelId="{B3693794-43D6-4C2E-8835-9DAAA598101A}" type="pres">
      <dgm:prSet presAssocID="{89346FDE-EF99-492B-93B4-37BF797CEE26}" presName="diagram" presStyleCnt="0">
        <dgm:presLayoutVars>
          <dgm:chMax val="1"/>
          <dgm:dir/>
          <dgm:animLvl val="ctr"/>
          <dgm:resizeHandles val="exact"/>
        </dgm:presLayoutVars>
      </dgm:prSet>
      <dgm:spPr/>
    </dgm:pt>
    <dgm:pt modelId="{806B212C-D24C-440F-A3AD-724CC2B585C2}" type="pres">
      <dgm:prSet presAssocID="{89346FDE-EF99-492B-93B4-37BF797CEE26}" presName="matrix" presStyleCnt="0"/>
      <dgm:spPr/>
    </dgm:pt>
    <dgm:pt modelId="{E57457E3-EB81-4AB4-A7F4-DE74C243D598}" type="pres">
      <dgm:prSet presAssocID="{89346FDE-EF99-492B-93B4-37BF797CEE26}" presName="tile1" presStyleLbl="node1" presStyleIdx="0" presStyleCnt="4" custLinFactNeighborX="-13647" custLinFactNeighborY="581"/>
      <dgm:spPr/>
    </dgm:pt>
    <dgm:pt modelId="{1C07FD19-76FA-4578-9F5D-D3DAFBA878C7}" type="pres">
      <dgm:prSet presAssocID="{89346FDE-EF99-492B-93B4-37BF797CEE26}" presName="tile1text" presStyleLbl="node1" presStyleIdx="0" presStyleCnt="4">
        <dgm:presLayoutVars>
          <dgm:chMax val="0"/>
          <dgm:chPref val="0"/>
          <dgm:bulletEnabled val="1"/>
        </dgm:presLayoutVars>
      </dgm:prSet>
      <dgm:spPr/>
    </dgm:pt>
    <dgm:pt modelId="{3A948D92-F18E-4423-842A-59CA7BBB553E}" type="pres">
      <dgm:prSet presAssocID="{89346FDE-EF99-492B-93B4-37BF797CEE26}" presName="tile2" presStyleLbl="node1" presStyleIdx="1" presStyleCnt="4"/>
      <dgm:spPr/>
    </dgm:pt>
    <dgm:pt modelId="{BEFA8877-1DC1-47B1-9792-5E9331C41809}" type="pres">
      <dgm:prSet presAssocID="{89346FDE-EF99-492B-93B4-37BF797CEE26}" presName="tile2text" presStyleLbl="node1" presStyleIdx="1" presStyleCnt="4">
        <dgm:presLayoutVars>
          <dgm:chMax val="0"/>
          <dgm:chPref val="0"/>
          <dgm:bulletEnabled val="1"/>
        </dgm:presLayoutVars>
      </dgm:prSet>
      <dgm:spPr/>
    </dgm:pt>
    <dgm:pt modelId="{25D6B7C1-132A-48E3-8A9E-96F89D119C4C}" type="pres">
      <dgm:prSet presAssocID="{89346FDE-EF99-492B-93B4-37BF797CEE26}" presName="tile3" presStyleLbl="node1" presStyleIdx="2" presStyleCnt="4"/>
      <dgm:spPr/>
    </dgm:pt>
    <dgm:pt modelId="{F1485D66-6AFD-45B1-A04E-9263FD541C7D}" type="pres">
      <dgm:prSet presAssocID="{89346FDE-EF99-492B-93B4-37BF797CEE26}" presName="tile3text" presStyleLbl="node1" presStyleIdx="2" presStyleCnt="4">
        <dgm:presLayoutVars>
          <dgm:chMax val="0"/>
          <dgm:chPref val="0"/>
          <dgm:bulletEnabled val="1"/>
        </dgm:presLayoutVars>
      </dgm:prSet>
      <dgm:spPr/>
    </dgm:pt>
    <dgm:pt modelId="{8801FF8D-5346-4FC3-A4FF-1B2E17EC9E84}" type="pres">
      <dgm:prSet presAssocID="{89346FDE-EF99-492B-93B4-37BF797CEE26}" presName="tile4" presStyleLbl="node1" presStyleIdx="3" presStyleCnt="4"/>
      <dgm:spPr/>
    </dgm:pt>
    <dgm:pt modelId="{82C0DCBF-1271-4AD5-8DB7-D8D225F80049}" type="pres">
      <dgm:prSet presAssocID="{89346FDE-EF99-492B-93B4-37BF797CEE26}" presName="tile4text" presStyleLbl="node1" presStyleIdx="3" presStyleCnt="4">
        <dgm:presLayoutVars>
          <dgm:chMax val="0"/>
          <dgm:chPref val="0"/>
          <dgm:bulletEnabled val="1"/>
        </dgm:presLayoutVars>
      </dgm:prSet>
      <dgm:spPr/>
    </dgm:pt>
    <dgm:pt modelId="{BF09C229-4A13-441D-97F4-907EE769D9ED}" type="pres">
      <dgm:prSet presAssocID="{89346FDE-EF99-492B-93B4-37BF797CEE26}" presName="centerTile" presStyleLbl="fgShp" presStyleIdx="0" presStyleCnt="1" custScaleX="69708">
        <dgm:presLayoutVars>
          <dgm:chMax val="0"/>
          <dgm:chPref val="0"/>
        </dgm:presLayoutVars>
      </dgm:prSet>
      <dgm:spPr/>
    </dgm:pt>
  </dgm:ptLst>
  <dgm:cxnLst>
    <dgm:cxn modelId="{9968DF2A-FC4D-456D-B778-530F0E580343}" type="presOf" srcId="{F8681296-4FBB-4465-A19C-F2C62B62B876}" destId="{F1485D66-6AFD-45B1-A04E-9263FD541C7D}" srcOrd="1" destOrd="0" presId="urn:microsoft.com/office/officeart/2005/8/layout/matrix1"/>
    <dgm:cxn modelId="{87ECEE2C-B4A5-4E4D-AC9B-D3450C16435D}" type="presOf" srcId="{9FDB1D50-0A9E-4A6F-A9C1-934F248F3E6D}" destId="{E57457E3-EB81-4AB4-A7F4-DE74C243D598}" srcOrd="0" destOrd="0" presId="urn:microsoft.com/office/officeart/2005/8/layout/matrix1"/>
    <dgm:cxn modelId="{1E43EC31-376A-44E8-BE9E-7C7E11FEE229}" srcId="{FEC8BE8E-EF04-49DC-BED5-93A4990B8447}" destId="{9FDB1D50-0A9E-4A6F-A9C1-934F248F3E6D}" srcOrd="0" destOrd="0" parTransId="{5E4C8B04-F27E-4887-B19C-FC670DF743BC}" sibTransId="{BE213F42-CA1D-40E5-9398-9FB1C1FD86FD}"/>
    <dgm:cxn modelId="{CFA67233-0E6B-4161-BA4E-8CDE41671DF9}" type="presOf" srcId="{F04B930A-F96E-4A6D-8A16-3341E15B3BAB}" destId="{8801FF8D-5346-4FC3-A4FF-1B2E17EC9E84}" srcOrd="0" destOrd="0" presId="urn:microsoft.com/office/officeart/2005/8/layout/matrix1"/>
    <dgm:cxn modelId="{4528CD36-8EE5-4602-B7B4-112DA29A1355}" srcId="{FEC8BE8E-EF04-49DC-BED5-93A4990B8447}" destId="{9D0194E9-7A68-4F8E-8A72-565043481AD2}" srcOrd="1" destOrd="0" parTransId="{230FDF89-7406-498A-AF89-B828201143BD}" sibTransId="{18F1277E-27A3-4057-B619-4D0E5003CDAD}"/>
    <dgm:cxn modelId="{8E24E45F-076D-422F-9884-34F73E0129FB}" type="presOf" srcId="{FEC8BE8E-EF04-49DC-BED5-93A4990B8447}" destId="{BF09C229-4A13-441D-97F4-907EE769D9ED}" srcOrd="0" destOrd="0" presId="urn:microsoft.com/office/officeart/2005/8/layout/matrix1"/>
    <dgm:cxn modelId="{CCFD9163-0356-4B6D-A8A5-3BBFB715C561}" srcId="{FEC8BE8E-EF04-49DC-BED5-93A4990B8447}" destId="{F8681296-4FBB-4465-A19C-F2C62B62B876}" srcOrd="2" destOrd="0" parTransId="{8AAD6C6C-F041-40A4-8833-C90E5054F702}" sibTransId="{A2256677-BA81-47E7-9934-CB951D0FBA8D}"/>
    <dgm:cxn modelId="{E94A8447-87AA-4E97-AFD6-87B2C4A1B929}" type="presOf" srcId="{9D0194E9-7A68-4F8E-8A72-565043481AD2}" destId="{BEFA8877-1DC1-47B1-9792-5E9331C41809}" srcOrd="1" destOrd="0" presId="urn:microsoft.com/office/officeart/2005/8/layout/matrix1"/>
    <dgm:cxn modelId="{ADCE7777-D9F1-4495-A637-1A38D6739C9E}" type="presOf" srcId="{89346FDE-EF99-492B-93B4-37BF797CEE26}" destId="{B3693794-43D6-4C2E-8835-9DAAA598101A}" srcOrd="0" destOrd="0" presId="urn:microsoft.com/office/officeart/2005/8/layout/matrix1"/>
    <dgm:cxn modelId="{9233ED78-3BE8-4294-B295-88D1092E4738}" type="presOf" srcId="{F8681296-4FBB-4465-A19C-F2C62B62B876}" destId="{25D6B7C1-132A-48E3-8A9E-96F89D119C4C}" srcOrd="0" destOrd="0" presId="urn:microsoft.com/office/officeart/2005/8/layout/matrix1"/>
    <dgm:cxn modelId="{88FAEE79-8E6A-4B47-81F6-14937AD1BD5D}" type="presOf" srcId="{F04B930A-F96E-4A6D-8A16-3341E15B3BAB}" destId="{82C0DCBF-1271-4AD5-8DB7-D8D225F80049}" srcOrd="1" destOrd="0" presId="urn:microsoft.com/office/officeart/2005/8/layout/matrix1"/>
    <dgm:cxn modelId="{F4DF9789-8297-4256-B565-FD89B1A39915}" type="presOf" srcId="{9D0194E9-7A68-4F8E-8A72-565043481AD2}" destId="{3A948D92-F18E-4423-842A-59CA7BBB553E}" srcOrd="0" destOrd="0" presId="urn:microsoft.com/office/officeart/2005/8/layout/matrix1"/>
    <dgm:cxn modelId="{104CA1C1-6DA1-4A61-9FF2-EA1911B2AFF3}" srcId="{FEC8BE8E-EF04-49DC-BED5-93A4990B8447}" destId="{F04B930A-F96E-4A6D-8A16-3341E15B3BAB}" srcOrd="3" destOrd="0" parTransId="{99933725-561D-4E0F-8A4C-C5941FD57002}" sibTransId="{690F086C-EA3B-4FCA-AB15-FB9826670848}"/>
    <dgm:cxn modelId="{854035CC-B350-43F5-9931-D28CE332E0F0}" srcId="{89346FDE-EF99-492B-93B4-37BF797CEE26}" destId="{FEC8BE8E-EF04-49DC-BED5-93A4990B8447}" srcOrd="0" destOrd="0" parTransId="{B352E794-54A0-4F58-BBEA-9AE5C47F8A44}" sibTransId="{11234C85-BB48-4077-A1B8-0922FE32F011}"/>
    <dgm:cxn modelId="{70D141FD-6247-43E3-BC7B-71606E6CDFC1}" type="presOf" srcId="{9FDB1D50-0A9E-4A6F-A9C1-934F248F3E6D}" destId="{1C07FD19-76FA-4578-9F5D-D3DAFBA878C7}" srcOrd="1" destOrd="0" presId="urn:microsoft.com/office/officeart/2005/8/layout/matrix1"/>
    <dgm:cxn modelId="{FAC6D965-18DB-48F0-83BE-0F2AC1B796DD}" type="presParOf" srcId="{B3693794-43D6-4C2E-8835-9DAAA598101A}" destId="{806B212C-D24C-440F-A3AD-724CC2B585C2}" srcOrd="0" destOrd="0" presId="urn:microsoft.com/office/officeart/2005/8/layout/matrix1"/>
    <dgm:cxn modelId="{2F57B16E-611F-448D-8247-CD357D91A2FF}" type="presParOf" srcId="{806B212C-D24C-440F-A3AD-724CC2B585C2}" destId="{E57457E3-EB81-4AB4-A7F4-DE74C243D598}" srcOrd="0" destOrd="0" presId="urn:microsoft.com/office/officeart/2005/8/layout/matrix1"/>
    <dgm:cxn modelId="{B9AEC0CE-9648-466E-86CC-C981F9549664}" type="presParOf" srcId="{806B212C-D24C-440F-A3AD-724CC2B585C2}" destId="{1C07FD19-76FA-4578-9F5D-D3DAFBA878C7}" srcOrd="1" destOrd="0" presId="urn:microsoft.com/office/officeart/2005/8/layout/matrix1"/>
    <dgm:cxn modelId="{476E458C-C79D-402E-826B-CE425DD233CA}" type="presParOf" srcId="{806B212C-D24C-440F-A3AD-724CC2B585C2}" destId="{3A948D92-F18E-4423-842A-59CA7BBB553E}" srcOrd="2" destOrd="0" presId="urn:microsoft.com/office/officeart/2005/8/layout/matrix1"/>
    <dgm:cxn modelId="{7272BA49-085E-4507-82FB-C250B67B8D70}" type="presParOf" srcId="{806B212C-D24C-440F-A3AD-724CC2B585C2}" destId="{BEFA8877-1DC1-47B1-9792-5E9331C41809}" srcOrd="3" destOrd="0" presId="urn:microsoft.com/office/officeart/2005/8/layout/matrix1"/>
    <dgm:cxn modelId="{3ADE420A-0C3C-4FE6-8B2B-50B06DA73669}" type="presParOf" srcId="{806B212C-D24C-440F-A3AD-724CC2B585C2}" destId="{25D6B7C1-132A-48E3-8A9E-96F89D119C4C}" srcOrd="4" destOrd="0" presId="urn:microsoft.com/office/officeart/2005/8/layout/matrix1"/>
    <dgm:cxn modelId="{A85AC1BB-8396-4921-B301-E75C0D33F822}" type="presParOf" srcId="{806B212C-D24C-440F-A3AD-724CC2B585C2}" destId="{F1485D66-6AFD-45B1-A04E-9263FD541C7D}" srcOrd="5" destOrd="0" presId="urn:microsoft.com/office/officeart/2005/8/layout/matrix1"/>
    <dgm:cxn modelId="{16DD6282-F6A0-4BD9-B449-2D423D168A2D}" type="presParOf" srcId="{806B212C-D24C-440F-A3AD-724CC2B585C2}" destId="{8801FF8D-5346-4FC3-A4FF-1B2E17EC9E84}" srcOrd="6" destOrd="0" presId="urn:microsoft.com/office/officeart/2005/8/layout/matrix1"/>
    <dgm:cxn modelId="{1D13C409-D227-4AA2-9796-6181222E7D4B}" type="presParOf" srcId="{806B212C-D24C-440F-A3AD-724CC2B585C2}" destId="{82C0DCBF-1271-4AD5-8DB7-D8D225F80049}" srcOrd="7" destOrd="0" presId="urn:microsoft.com/office/officeart/2005/8/layout/matrix1"/>
    <dgm:cxn modelId="{105EBCDD-D53A-454F-ACB1-690641AE37ED}" type="presParOf" srcId="{B3693794-43D6-4C2E-8835-9DAAA598101A}" destId="{BF09C229-4A13-441D-97F4-907EE769D9E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457E3-EB81-4AB4-A7F4-DE74C243D598}">
      <dsp:nvSpPr>
        <dsp:cNvPr id="0" name=""/>
        <dsp:cNvSpPr/>
      </dsp:nvSpPr>
      <dsp:spPr>
        <a:xfrm rot="16200000">
          <a:off x="1054941" y="-1040201"/>
          <a:ext cx="2537081" cy="4646964"/>
        </a:xfrm>
        <a:prstGeom prst="round1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Secure Access</a:t>
          </a:r>
        </a:p>
        <a:p>
          <a:pPr marL="0" lvl="0" indent="0" algn="ctr" defTabSz="711200">
            <a:lnSpc>
              <a:spcPct val="90000"/>
            </a:lnSpc>
            <a:spcBef>
              <a:spcPct val="0"/>
            </a:spcBef>
            <a:spcAft>
              <a:spcPct val="35000"/>
            </a:spcAft>
            <a:buNone/>
          </a:pPr>
          <a:r>
            <a:rPr lang="en-GB" sz="1600" kern="1200" dirty="0"/>
            <a:t>Unique login credentials with strong passwords.</a:t>
          </a:r>
        </a:p>
        <a:p>
          <a:pPr marL="0" lvl="0" indent="0" algn="ctr" defTabSz="711200">
            <a:lnSpc>
              <a:spcPct val="90000"/>
            </a:lnSpc>
            <a:spcBef>
              <a:spcPct val="0"/>
            </a:spcBef>
            <a:spcAft>
              <a:spcPct val="35000"/>
            </a:spcAft>
            <a:buNone/>
          </a:pPr>
          <a:r>
            <a:rPr lang="en-GB" sz="1600" kern="1200" dirty="0"/>
            <a:t>2AF (Two Factor Authentication) </a:t>
          </a:r>
        </a:p>
        <a:p>
          <a:pPr marL="0" lvl="0" indent="0" algn="ctr" defTabSz="711200">
            <a:lnSpc>
              <a:spcPct val="90000"/>
            </a:lnSpc>
            <a:spcBef>
              <a:spcPct val="0"/>
            </a:spcBef>
            <a:spcAft>
              <a:spcPct val="35000"/>
            </a:spcAft>
            <a:buFont typeface="Arial" panose="020B0604020202020204" pitchFamily="34" charset="0"/>
            <a:buNone/>
          </a:pPr>
          <a:r>
            <a:rPr lang="en-GB" sz="1600" kern="1200" dirty="0"/>
            <a:t>Automatic software updates  (All Devices)</a:t>
          </a:r>
        </a:p>
        <a:p>
          <a:pPr marL="0" lvl="0" indent="0" algn="ctr" defTabSz="711200">
            <a:lnSpc>
              <a:spcPct val="90000"/>
            </a:lnSpc>
            <a:spcBef>
              <a:spcPct val="0"/>
            </a:spcBef>
            <a:spcAft>
              <a:spcPct val="35000"/>
            </a:spcAft>
            <a:buFont typeface="Arial" panose="020B0604020202020204" pitchFamily="34" charset="0"/>
            <a:buNone/>
          </a:pPr>
          <a:r>
            <a:rPr lang="en-US" altLang="en-US" sz="1600" kern="1200" dirty="0">
              <a:latin typeface="Arial" panose="020B0604020202020204" pitchFamily="34" charset="0"/>
              <a:cs typeface="Arial" panose="020B0604020202020204" pitchFamily="34" charset="0"/>
            </a:rPr>
            <a:t>Using only secure, approved platforms.  </a:t>
          </a:r>
        </a:p>
        <a:p>
          <a:pPr marL="0" lvl="0" indent="0" algn="ctr" defTabSz="711200">
            <a:lnSpc>
              <a:spcPct val="90000"/>
            </a:lnSpc>
            <a:spcBef>
              <a:spcPct val="0"/>
            </a:spcBef>
            <a:spcAft>
              <a:spcPct val="35000"/>
            </a:spcAft>
            <a:buFont typeface="Arial" panose="020B0604020202020204" pitchFamily="34" charset="0"/>
            <a:buNone/>
          </a:pPr>
          <a:r>
            <a:rPr lang="en-US" altLang="en-US" sz="1600" kern="1200" dirty="0">
              <a:latin typeface="Arial" panose="020B0604020202020204" pitchFamily="34" charset="0"/>
              <a:cs typeface="Arial" panose="020B0604020202020204" pitchFamily="34" charset="0"/>
            </a:rPr>
            <a:t> (Black Swan Cyber, 2026)</a:t>
          </a:r>
          <a:endParaRPr lang="en-GB" sz="1600" kern="1200" dirty="0"/>
        </a:p>
      </dsp:txBody>
      <dsp:txXfrm rot="5400000">
        <a:off x="0" y="14740"/>
        <a:ext cx="4646964" cy="1902811"/>
      </dsp:txXfrm>
    </dsp:sp>
    <dsp:sp modelId="{3A948D92-F18E-4423-842A-59CA7BBB553E}">
      <dsp:nvSpPr>
        <dsp:cNvPr id="0" name=""/>
        <dsp:cNvSpPr/>
      </dsp:nvSpPr>
      <dsp:spPr>
        <a:xfrm>
          <a:off x="4646964" y="0"/>
          <a:ext cx="4646964" cy="2537081"/>
        </a:xfrm>
        <a:prstGeom prst="round1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Email Awareness </a:t>
          </a:r>
        </a:p>
        <a:p>
          <a:pPr marL="0" lvl="0" indent="0" algn="ctr" defTabSz="711200">
            <a:lnSpc>
              <a:spcPct val="90000"/>
            </a:lnSpc>
            <a:spcBef>
              <a:spcPct val="0"/>
            </a:spcBef>
            <a:spcAft>
              <a:spcPct val="35000"/>
            </a:spcAft>
            <a:buNone/>
          </a:pPr>
          <a:r>
            <a:rPr lang="en-GB" sz="1600" b="0" i="0" kern="1200" dirty="0">
              <a:solidFill>
                <a:schemeClr val="tx1"/>
              </a:solidFill>
              <a:latin typeface="Arial" panose="020B0604020202020204" pitchFamily="34" charset="0"/>
              <a:cs typeface="Arial" panose="020B0604020202020204" pitchFamily="34" charset="0"/>
            </a:rPr>
            <a:t>Use Secure Email Systems</a:t>
          </a:r>
        </a:p>
        <a:p>
          <a:pPr marL="0" lvl="0" indent="0" algn="ctr" defTabSz="711200">
            <a:lnSpc>
              <a:spcPct val="90000"/>
            </a:lnSpc>
            <a:spcBef>
              <a:spcPct val="0"/>
            </a:spcBef>
            <a:spcAft>
              <a:spcPct val="35000"/>
            </a:spcAft>
            <a:buNone/>
          </a:pPr>
          <a:r>
            <a:rPr lang="en-GB" sz="1600" b="0" i="0" kern="1200" dirty="0">
              <a:solidFill>
                <a:schemeClr val="tx1"/>
              </a:solidFill>
              <a:latin typeface="Arial" panose="020B0604020202020204" pitchFamily="34" charset="0"/>
              <a:cs typeface="Arial" panose="020B0604020202020204" pitchFamily="34" charset="0"/>
            </a:rPr>
            <a:t>Data Minimization</a:t>
          </a:r>
        </a:p>
        <a:p>
          <a:pPr marL="0" lvl="0" indent="0" algn="ctr" defTabSz="711200">
            <a:lnSpc>
              <a:spcPct val="90000"/>
            </a:lnSpc>
            <a:spcBef>
              <a:spcPct val="0"/>
            </a:spcBef>
            <a:spcAft>
              <a:spcPct val="35000"/>
            </a:spcAft>
            <a:buNone/>
          </a:pPr>
          <a:r>
            <a:rPr lang="en-GB" sz="1600" b="0" kern="1200" dirty="0">
              <a:solidFill>
                <a:schemeClr val="tx1"/>
              </a:solidFill>
              <a:latin typeface="Arial" panose="020B0604020202020204" pitchFamily="34" charset="0"/>
              <a:cs typeface="Arial" panose="020B0604020202020204" pitchFamily="34" charset="0"/>
            </a:rPr>
            <a:t>BCC For Privacy</a:t>
          </a:r>
        </a:p>
        <a:p>
          <a:pPr marL="0" lvl="0" indent="0" algn="ctr" defTabSz="711200">
            <a:lnSpc>
              <a:spcPct val="90000"/>
            </a:lnSpc>
            <a:spcBef>
              <a:spcPct val="0"/>
            </a:spcBef>
            <a:spcAft>
              <a:spcPct val="35000"/>
            </a:spcAft>
            <a:buNone/>
          </a:pPr>
          <a:r>
            <a:rPr lang="en-US" altLang="en-US" sz="1600" b="0" kern="1200" dirty="0">
              <a:solidFill>
                <a:schemeClr val="tx1"/>
              </a:solidFill>
              <a:latin typeface="Arial" panose="020B0604020202020204" pitchFamily="34" charset="0"/>
              <a:cs typeface="Arial" panose="020B0604020202020204" pitchFamily="34" charset="0"/>
            </a:rPr>
            <a:t>Secure Sharing</a:t>
          </a:r>
        </a:p>
        <a:p>
          <a:pPr marL="0" lvl="0" indent="0" algn="ctr" defTabSz="711200">
            <a:lnSpc>
              <a:spcPct val="90000"/>
            </a:lnSpc>
            <a:spcBef>
              <a:spcPct val="0"/>
            </a:spcBef>
            <a:spcAft>
              <a:spcPct val="35000"/>
            </a:spcAft>
            <a:buNone/>
          </a:pPr>
          <a:r>
            <a:rPr lang="en-US" altLang="en-US" sz="1600" b="0" kern="1200" dirty="0">
              <a:solidFill>
                <a:schemeClr val="tx1"/>
              </a:solidFill>
              <a:latin typeface="Arial" panose="020B0604020202020204" pitchFamily="34" charset="0"/>
              <a:cs typeface="Arial" panose="020B0604020202020204" pitchFamily="34" charset="0"/>
            </a:rPr>
            <a:t>Staff Training / Phishing  </a:t>
          </a:r>
        </a:p>
        <a:p>
          <a:pPr marL="0" lvl="0" indent="0" algn="ctr" defTabSz="711200">
            <a:lnSpc>
              <a:spcPct val="90000"/>
            </a:lnSpc>
            <a:spcBef>
              <a:spcPct val="0"/>
            </a:spcBef>
            <a:spcAft>
              <a:spcPct val="35000"/>
            </a:spcAft>
            <a:buNone/>
          </a:pPr>
          <a:r>
            <a:rPr lang="en-US" altLang="en-US" sz="1600" b="0" kern="1200" dirty="0">
              <a:solidFill>
                <a:schemeClr val="tx1"/>
              </a:solidFill>
              <a:latin typeface="Arial" panose="020B0604020202020204" pitchFamily="34" charset="0"/>
              <a:cs typeface="Arial" panose="020B0604020202020204" pitchFamily="34" charset="0"/>
            </a:rPr>
            <a:t>Standardized Signatures </a:t>
          </a:r>
          <a:endParaRPr lang="en-GB" sz="1600" b="0" kern="1200" dirty="0">
            <a:solidFill>
              <a:schemeClr val="tx1"/>
            </a:solidFill>
            <a:latin typeface="Arial" panose="020B0604020202020204" pitchFamily="34" charset="0"/>
            <a:cs typeface="Arial" panose="020B0604020202020204" pitchFamily="34" charset="0"/>
          </a:endParaRPr>
        </a:p>
      </dsp:txBody>
      <dsp:txXfrm>
        <a:off x="4646964" y="0"/>
        <a:ext cx="4646964" cy="1902811"/>
      </dsp:txXfrm>
    </dsp:sp>
    <dsp:sp modelId="{25D6B7C1-132A-48E3-8A9E-96F89D119C4C}">
      <dsp:nvSpPr>
        <dsp:cNvPr id="0" name=""/>
        <dsp:cNvSpPr/>
      </dsp:nvSpPr>
      <dsp:spPr>
        <a:xfrm rot="10800000">
          <a:off x="0" y="2537081"/>
          <a:ext cx="4646964" cy="2537081"/>
        </a:xfrm>
        <a:prstGeom prst="round1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rgbClr val="FFFF00"/>
              </a:solidFill>
              <a:latin typeface="Arial" panose="020B0604020202020204" pitchFamily="34" charset="0"/>
              <a:cs typeface="Arial" panose="020B0604020202020204" pitchFamily="34" charset="0"/>
            </a:rPr>
            <a:t>Data Management</a:t>
          </a:r>
        </a:p>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DSPT (The Data Security and Protection Toolkit) is a mandatory  online self-assessment tool that allows organisations to measure their performance against the National Data Guardian’s 10 data security standards. (NHS, 2026)</a:t>
          </a:r>
          <a:endParaRPr lang="en-GB" sz="1500" kern="1200" dirty="0">
            <a:solidFill>
              <a:schemeClr val="tx1">
                <a:lumMod val="95000"/>
                <a:lumOff val="5000"/>
              </a:schemeClr>
            </a:solidFill>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endParaRPr lang="en-GB" sz="1500" kern="1200" dirty="0">
            <a:latin typeface="Arial" panose="020B0604020202020204" pitchFamily="34" charset="0"/>
            <a:cs typeface="Arial" panose="020B0604020202020204" pitchFamily="34" charset="0"/>
          </a:endParaRPr>
        </a:p>
      </dsp:txBody>
      <dsp:txXfrm rot="10800000">
        <a:off x="0" y="3171351"/>
        <a:ext cx="4646964" cy="1902811"/>
      </dsp:txXfrm>
    </dsp:sp>
    <dsp:sp modelId="{8801FF8D-5346-4FC3-A4FF-1B2E17EC9E84}">
      <dsp:nvSpPr>
        <dsp:cNvPr id="0" name=""/>
        <dsp:cNvSpPr/>
      </dsp:nvSpPr>
      <dsp:spPr>
        <a:xfrm rot="5400000">
          <a:off x="5701905" y="1482139"/>
          <a:ext cx="2537081" cy="4646964"/>
        </a:xfrm>
        <a:prstGeom prst="round1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r>
            <a:rPr lang="en-GB" sz="1600" b="1" kern="1200" dirty="0">
              <a:solidFill>
                <a:srgbClr val="FFFF00"/>
              </a:solidFill>
              <a:latin typeface="Arial" panose="020B0604020202020204" pitchFamily="34" charset="0"/>
              <a:cs typeface="Arial" panose="020B0604020202020204" pitchFamily="34" charset="0"/>
            </a:rPr>
            <a:t>Confidentiality and Compliance</a:t>
          </a:r>
        </a:p>
        <a:p>
          <a:pPr marL="0" lvl="0" indent="0" algn="ctr" defTabSz="711200">
            <a:lnSpc>
              <a:spcPct val="90000"/>
            </a:lnSpc>
            <a:spcBef>
              <a:spcPct val="0"/>
            </a:spcBef>
            <a:spcAft>
              <a:spcPct val="35000"/>
            </a:spcAft>
            <a:buFont typeface="+mj-lt"/>
            <a:buNone/>
          </a:pPr>
          <a:r>
            <a:rPr lang="en-GB" sz="1600" b="1" kern="1200" dirty="0">
              <a:solidFill>
                <a:schemeClr val="tx1"/>
              </a:solidFill>
              <a:latin typeface="Arial" panose="020B0604020202020204" pitchFamily="34" charset="0"/>
              <a:cs typeface="Arial" panose="020B0604020202020204" pitchFamily="34" charset="0"/>
            </a:rPr>
            <a:t>General Data protection Regulation (GDPR)</a:t>
          </a:r>
        </a:p>
        <a:p>
          <a:pPr marL="0" lvl="0" indent="0" algn="ctr" defTabSz="711200">
            <a:lnSpc>
              <a:spcPct val="90000"/>
            </a:lnSpc>
            <a:spcBef>
              <a:spcPct val="0"/>
            </a:spcBef>
            <a:spcAft>
              <a:spcPct val="35000"/>
            </a:spcAft>
            <a:buFont typeface="+mj-lt"/>
            <a:buNone/>
          </a:pPr>
          <a:r>
            <a:rPr lang="en-GB" sz="1600" b="1" kern="1200" dirty="0">
              <a:solidFill>
                <a:schemeClr val="tx1"/>
              </a:solidFill>
              <a:latin typeface="Arial" panose="020B0604020202020204" pitchFamily="34" charset="0"/>
              <a:cs typeface="Arial" panose="020B0604020202020204" pitchFamily="34" charset="0"/>
            </a:rPr>
            <a:t>Record Management</a:t>
          </a:r>
        </a:p>
        <a:p>
          <a:pPr marL="0" lvl="0" indent="0" algn="ctr" defTabSz="711200">
            <a:lnSpc>
              <a:spcPct val="90000"/>
            </a:lnSpc>
            <a:spcBef>
              <a:spcPct val="0"/>
            </a:spcBef>
            <a:spcAft>
              <a:spcPct val="35000"/>
            </a:spcAft>
            <a:buFont typeface="+mj-lt"/>
            <a:buNone/>
          </a:pPr>
          <a:r>
            <a:rPr lang="en-GB" sz="1600" b="1" kern="1200" dirty="0">
              <a:solidFill>
                <a:schemeClr val="tx1"/>
              </a:solidFill>
              <a:latin typeface="Arial" panose="020B0604020202020204" pitchFamily="34" charset="0"/>
              <a:cs typeface="Arial" panose="020B0604020202020204" pitchFamily="34" charset="0"/>
            </a:rPr>
            <a:t>(Gov UK, 2018)  </a:t>
          </a: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rgbClr val="FFFF00"/>
            </a:solidFill>
            <a:latin typeface="Arial" panose="020B0604020202020204" pitchFamily="34" charset="0"/>
            <a:cs typeface="Arial" panose="020B0604020202020204" pitchFamily="34" charset="0"/>
          </a:endParaRPr>
        </a:p>
      </dsp:txBody>
      <dsp:txXfrm rot="-5400000">
        <a:off x="4646965" y="3171351"/>
        <a:ext cx="4646964" cy="1902811"/>
      </dsp:txXfrm>
    </dsp:sp>
    <dsp:sp modelId="{BF09C229-4A13-441D-97F4-907EE769D9ED}">
      <dsp:nvSpPr>
        <dsp:cNvPr id="0" name=""/>
        <dsp:cNvSpPr/>
      </dsp:nvSpPr>
      <dsp:spPr>
        <a:xfrm>
          <a:off x="3675172" y="1902811"/>
          <a:ext cx="1943583" cy="1268540"/>
        </a:xfrm>
        <a:prstGeom prst="roundRect">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Greenfield </a:t>
          </a:r>
        </a:p>
        <a:p>
          <a:pPr marL="0" lvl="0" indent="0" algn="ctr" defTabSz="666750">
            <a:lnSpc>
              <a:spcPct val="90000"/>
            </a:lnSpc>
            <a:spcBef>
              <a:spcPct val="0"/>
            </a:spcBef>
            <a:spcAft>
              <a:spcPct val="35000"/>
            </a:spcAft>
            <a:buNone/>
          </a:pPr>
          <a:r>
            <a:rPr lang="en-GB" sz="1500" b="1" kern="1200" dirty="0"/>
            <a:t>Digital Safety </a:t>
          </a:r>
        </a:p>
      </dsp:txBody>
      <dsp:txXfrm>
        <a:off x="3737097" y="1964736"/>
        <a:ext cx="1819733" cy="114469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26705B-61E8-471A-BFDC-61FC4608943D}"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50C261-571E-47A2-B651-E2483FDD1846}" type="slidenum">
              <a:rPr lang="en-GB" smtClean="0"/>
              <a:t>‹#›</a:t>
            </a:fld>
            <a:endParaRPr lang="en-GB"/>
          </a:p>
        </p:txBody>
      </p:sp>
    </p:spTree>
    <p:extLst>
      <p:ext uri="{BB962C8B-B14F-4D97-AF65-F5344CB8AC3E}">
        <p14:creationId xmlns:p14="http://schemas.microsoft.com/office/powerpoint/2010/main" val="2871207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50C261-571E-47A2-B651-E2483FDD1846}" type="slidenum">
              <a:rPr lang="en-GB" smtClean="0"/>
              <a:t>8</a:t>
            </a:fld>
            <a:endParaRPr lang="en-GB"/>
          </a:p>
        </p:txBody>
      </p:sp>
    </p:spTree>
    <p:extLst>
      <p:ext uri="{BB962C8B-B14F-4D97-AF65-F5344CB8AC3E}">
        <p14:creationId xmlns:p14="http://schemas.microsoft.com/office/powerpoint/2010/main" val="1250135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1628765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336495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540035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5676F6-614F-4A39-8682-46FBA8D228E8}"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93966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F5676F6-614F-4A39-8682-46FBA8D228E8}"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511472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285530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98927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1513884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676F6-614F-4A39-8682-46FBA8D228E8}"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2595991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676F6-614F-4A39-8682-46FBA8D228E8}"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6942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464748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7093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1148222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3017240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6668909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4137810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676F6-614F-4A39-8682-46FBA8D228E8}"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D5032B-9369-4B7E-BE96-CADBD39827FE}" type="slidenum">
              <a:rPr lang="en-GB" smtClean="0"/>
              <a:t>‹#›</a:t>
            </a:fld>
            <a:endParaRPr lang="en-GB"/>
          </a:p>
        </p:txBody>
      </p:sp>
    </p:spTree>
    <p:extLst>
      <p:ext uri="{BB962C8B-B14F-4D97-AF65-F5344CB8AC3E}">
        <p14:creationId xmlns:p14="http://schemas.microsoft.com/office/powerpoint/2010/main" val="2515061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F5676F6-614F-4A39-8682-46FBA8D228E8}" type="datetimeFigureOut">
              <a:rPr lang="en-GB" smtClean="0"/>
              <a:t>15/02/2026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0D5032B-9369-4B7E-BE96-CADBD39827FE}" type="slidenum">
              <a:rPr lang="en-GB" smtClean="0"/>
              <a:t>‹#›</a:t>
            </a:fld>
            <a:endParaRPr lang="en-GB"/>
          </a:p>
        </p:txBody>
      </p:sp>
    </p:spTree>
    <p:extLst>
      <p:ext uri="{BB962C8B-B14F-4D97-AF65-F5344CB8AC3E}">
        <p14:creationId xmlns:p14="http://schemas.microsoft.com/office/powerpoint/2010/main" val="1076025075"/>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4.jpeg"/></Relationships>
</file>

<file path=ppt/slides/_rels/slide9.xml.rels><?xml version="1.0" encoding="UTF-8" standalone="yes"?>
<Relationships xmlns="http://schemas.openxmlformats.org/package/2006/relationships"><Relationship Id="rId8" Type="http://schemas.openxmlformats.org/officeDocument/2006/relationships/hyperlink" Target="https://www.theknowledgeacademy.com/blog/google-docs-vs-microsoft-word/" TargetMode="External"/><Relationship Id="rId3" Type="http://schemas.openxmlformats.org/officeDocument/2006/relationships/hyperlink" Target="https://www.dsptoolkit.nhs.uk/#:~:text=Data%20Security%20and%20Protection%20Toolkit,Governance%20Annual%20Awards%202025/2026" TargetMode="External"/><Relationship Id="rId7" Type="http://schemas.openxmlformats.org/officeDocument/2006/relationships/hyperlink" Target="https://ncte.gov.in/oer/Forms/OERDocs/OERDoc/OERDoc_918_64858_08_01_2022.pdf" TargetMode="External"/><Relationship Id="rId2" Type="http://schemas.openxmlformats.org/officeDocument/2006/relationships/hyperlink" Target="https://blackswancyber.co.uk/cyber-security-for-care-homes/#:~:text=Your%20first%20steps%20to%20better,to%20doing%20the%20fundamentals%20well" TargetMode="External"/><Relationship Id="rId1" Type="http://schemas.openxmlformats.org/officeDocument/2006/relationships/slideLayout" Target="../slideLayouts/slideLayout2.xml"/><Relationship Id="rId6" Type="http://schemas.openxmlformats.org/officeDocument/2006/relationships/hyperlink" Target="https://barrazacarlos.com/advantages-and-disadvantages-of-microsoft-team" TargetMode="External"/><Relationship Id="rId5" Type="http://schemas.openxmlformats.org/officeDocument/2006/relationships/hyperlink" Target="https://www.england.nhs.uk/long-read/microsoft-teams-and-remote-working/" TargetMode="External"/><Relationship Id="rId4" Type="http://schemas.openxmlformats.org/officeDocument/2006/relationships/hyperlink" Target="http://www.gov.uk/data-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25A2883F-C1FC-56D5-71D0-DC6E70D40510}"/>
              </a:ext>
            </a:extLst>
          </p:cNvPr>
          <p:cNvSpPr>
            <a:spLocks noGrp="1"/>
          </p:cNvSpPr>
          <p:nvPr>
            <p:ph type="ctrTitle"/>
          </p:nvPr>
        </p:nvSpPr>
        <p:spPr>
          <a:xfrm>
            <a:off x="1103312" y="452718"/>
            <a:ext cx="8947522" cy="1400530"/>
          </a:xfrm>
        </p:spPr>
        <p:txBody>
          <a:bodyPr vert="horz" lIns="91440" tIns="45720" rIns="91440" bIns="45720" rtlCol="0" anchor="ctr">
            <a:normAutofit/>
          </a:bodyPr>
          <a:lstStyle/>
          <a:p>
            <a:pPr>
              <a:lnSpc>
                <a:spcPct val="90000"/>
              </a:lnSpc>
            </a:pPr>
            <a:r>
              <a:rPr lang="en-US" sz="2900" b="0" i="0" kern="1200" dirty="0">
                <a:solidFill>
                  <a:srgbClr val="FFFF00"/>
                </a:solidFill>
                <a:latin typeface="+mj-lt"/>
                <a:ea typeface="+mj-ea"/>
                <a:cs typeface="+mj-cs"/>
              </a:rPr>
              <a:t>Presentation of MS Word, Teams and Digital Safety to Greenfield Care Home Management</a:t>
            </a:r>
          </a:p>
        </p:txBody>
      </p:sp>
      <p:sp>
        <p:nvSpPr>
          <p:cNvPr id="3" name="Subtitle 2">
            <a:extLst>
              <a:ext uri="{FF2B5EF4-FFF2-40B4-BE49-F238E27FC236}">
                <a16:creationId xmlns:a16="http://schemas.microsoft.com/office/drawing/2014/main" id="{A65DD812-EC0C-7300-C16D-D4BAB030AF14}"/>
              </a:ext>
            </a:extLst>
          </p:cNvPr>
          <p:cNvSpPr>
            <a:spLocks noGrp="1"/>
          </p:cNvSpPr>
          <p:nvPr>
            <p:ph type="subTitle" idx="1"/>
          </p:nvPr>
        </p:nvSpPr>
        <p:spPr>
          <a:xfrm>
            <a:off x="1103312" y="2763520"/>
            <a:ext cx="8946541" cy="3484879"/>
          </a:xfrm>
        </p:spPr>
        <p:txBody>
          <a:bodyPr vert="horz" lIns="91440" tIns="45720" rIns="91440" bIns="45720" rtlCol="0">
            <a:normAutofit/>
          </a:bodyPr>
          <a:lstStyle/>
          <a:p>
            <a:pPr>
              <a:lnSpc>
                <a:spcPct val="90000"/>
              </a:lnSpc>
              <a:buFont typeface="Wingdings 3" charset="2"/>
              <a:buChar char=""/>
            </a:pPr>
            <a:r>
              <a:rPr lang="en-US" sz="1900" dirty="0">
                <a:solidFill>
                  <a:schemeClr val="tx1"/>
                </a:solidFill>
              </a:rPr>
              <a:t>Leanne Amanda Kathleen Maley     2522178</a:t>
            </a:r>
          </a:p>
          <a:p>
            <a:pPr>
              <a:lnSpc>
                <a:spcPct val="90000"/>
              </a:lnSpc>
              <a:buFont typeface="Wingdings 3" charset="2"/>
              <a:buChar char=""/>
            </a:pPr>
            <a:r>
              <a:rPr lang="en-US" sz="1900" dirty="0">
                <a:solidFill>
                  <a:schemeClr val="tx1"/>
                </a:solidFill>
              </a:rPr>
              <a:t>Mohammed Idreis                                 2522172</a:t>
            </a:r>
          </a:p>
          <a:p>
            <a:pPr>
              <a:lnSpc>
                <a:spcPct val="90000"/>
              </a:lnSpc>
              <a:buFont typeface="Wingdings 3" charset="2"/>
              <a:buChar char=""/>
            </a:pPr>
            <a:r>
              <a:rPr lang="en-US" sz="1900" dirty="0" err="1">
                <a:solidFill>
                  <a:schemeClr val="tx1"/>
                </a:solidFill>
              </a:rPr>
              <a:t>soner</a:t>
            </a:r>
            <a:r>
              <a:rPr lang="en-US" sz="1900" dirty="0">
                <a:solidFill>
                  <a:schemeClr val="tx1"/>
                </a:solidFill>
              </a:rPr>
              <a:t> Yarasikli                                      2519545</a:t>
            </a:r>
          </a:p>
          <a:p>
            <a:pPr>
              <a:lnSpc>
                <a:spcPct val="90000"/>
              </a:lnSpc>
              <a:buFont typeface="Wingdings 3" charset="2"/>
              <a:buChar char=""/>
            </a:pPr>
            <a:endParaRPr lang="en-US" sz="1900" dirty="0">
              <a:solidFill>
                <a:schemeClr val="tx1"/>
              </a:solidFill>
            </a:endParaRPr>
          </a:p>
          <a:p>
            <a:pPr>
              <a:lnSpc>
                <a:spcPct val="90000"/>
              </a:lnSpc>
              <a:buFont typeface="Wingdings 3" charset="2"/>
              <a:buChar char=""/>
            </a:pPr>
            <a:endParaRPr lang="en-US" sz="1900" dirty="0">
              <a:solidFill>
                <a:schemeClr val="tx1"/>
              </a:solidFill>
            </a:endParaRPr>
          </a:p>
          <a:p>
            <a:pPr>
              <a:lnSpc>
                <a:spcPct val="90000"/>
              </a:lnSpc>
              <a:buFont typeface="Wingdings 3" charset="2"/>
              <a:buChar char=""/>
            </a:pPr>
            <a:r>
              <a:rPr lang="en-US" sz="1900" dirty="0">
                <a:solidFill>
                  <a:schemeClr val="tx1"/>
                </a:solidFill>
              </a:rPr>
              <a:t>Module Code: LCHS4007</a:t>
            </a:r>
          </a:p>
          <a:p>
            <a:pPr>
              <a:lnSpc>
                <a:spcPct val="90000"/>
              </a:lnSpc>
              <a:buFont typeface="Wingdings 3" charset="2"/>
              <a:buChar char=""/>
            </a:pPr>
            <a:r>
              <a:rPr lang="en-US" sz="1900" dirty="0">
                <a:solidFill>
                  <a:schemeClr val="tx1"/>
                </a:solidFill>
              </a:rPr>
              <a:t>Modul title: Digital Skills and Research Methods</a:t>
            </a:r>
          </a:p>
          <a:p>
            <a:pPr>
              <a:lnSpc>
                <a:spcPct val="90000"/>
              </a:lnSpc>
              <a:buFont typeface="Wingdings 3" charset="2"/>
              <a:buChar char=""/>
            </a:pPr>
            <a:r>
              <a:rPr lang="en-US" sz="1900" dirty="0">
                <a:solidFill>
                  <a:schemeClr val="tx1"/>
                </a:solidFill>
              </a:rPr>
              <a:t>Lecturer Name: Markus </a:t>
            </a:r>
            <a:r>
              <a:rPr lang="en-US" sz="1900" dirty="0" err="1">
                <a:solidFill>
                  <a:schemeClr val="tx1"/>
                </a:solidFill>
              </a:rPr>
              <a:t>klingelfuss</a:t>
            </a:r>
            <a:endParaRPr lang="en-US" sz="1900" dirty="0">
              <a:solidFill>
                <a:schemeClr val="tx1"/>
              </a:solidFill>
            </a:endParaRPr>
          </a:p>
          <a:p>
            <a:pPr>
              <a:lnSpc>
                <a:spcPct val="90000"/>
              </a:lnSpc>
              <a:buFont typeface="Wingdings 3" charset="2"/>
              <a:buChar char=""/>
            </a:pPr>
            <a:r>
              <a:rPr lang="en-US" sz="1900" dirty="0">
                <a:solidFill>
                  <a:schemeClr val="tx1"/>
                </a:solidFill>
              </a:rPr>
              <a:t>Assignment title: Group Presentation</a:t>
            </a:r>
          </a:p>
        </p:txBody>
      </p:sp>
    </p:spTree>
    <p:extLst>
      <p:ext uri="{BB962C8B-B14F-4D97-AF65-F5344CB8AC3E}">
        <p14:creationId xmlns:p14="http://schemas.microsoft.com/office/powerpoint/2010/main" val="344498992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F5837F6-A3F4-56CB-5E36-02D4BD3CFBC8}"/>
              </a:ext>
            </a:extLst>
          </p:cNvPr>
          <p:cNvSpPr>
            <a:spLocks noGrp="1"/>
          </p:cNvSpPr>
          <p:nvPr>
            <p:ph type="title"/>
          </p:nvPr>
        </p:nvSpPr>
        <p:spPr>
          <a:xfrm>
            <a:off x="648930" y="629267"/>
            <a:ext cx="9252154" cy="1016654"/>
          </a:xfrm>
        </p:spPr>
        <p:txBody>
          <a:bodyPr>
            <a:normAutofit/>
          </a:bodyPr>
          <a:lstStyle/>
          <a:p>
            <a:r>
              <a:rPr lang="en-GB">
                <a:solidFill>
                  <a:srgbClr val="FFFF00"/>
                </a:solidFill>
                <a:latin typeface="Arial" panose="020B0604020202020204" pitchFamily="34" charset="0"/>
                <a:cs typeface="Arial" panose="020B0604020202020204" pitchFamily="34" charset="0"/>
              </a:rPr>
              <a:t>WORD</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28F2AF7F-A65B-7D4C-E346-77FFEBA12827}"/>
              </a:ext>
            </a:extLst>
          </p:cNvPr>
          <p:cNvSpPr>
            <a:spLocks noGrp="1"/>
          </p:cNvSpPr>
          <p:nvPr>
            <p:ph idx="1"/>
          </p:nvPr>
        </p:nvSpPr>
        <p:spPr>
          <a:xfrm>
            <a:off x="648931" y="2548281"/>
            <a:ext cx="5122606" cy="3658689"/>
          </a:xfrm>
        </p:spPr>
        <p:txBody>
          <a:bodyPr>
            <a:normAutofit/>
          </a:bodyPr>
          <a:lstStyle/>
          <a:p>
            <a:pPr marL="0" indent="0">
              <a:lnSpc>
                <a:spcPct val="90000"/>
              </a:lnSpc>
              <a:buNone/>
            </a:pPr>
            <a:r>
              <a:rPr lang="en-GB" sz="1600" b="1" dirty="0">
                <a:latin typeface="Arial" panose="020B0604020202020204" pitchFamily="34" charset="0"/>
                <a:cs typeface="Arial" panose="020B0604020202020204" pitchFamily="34" charset="0"/>
              </a:rPr>
              <a:t>What is Microsoft Word and why we need to use it in in our care home?</a:t>
            </a:r>
          </a:p>
          <a:p>
            <a:pPr marL="0" indent="0">
              <a:lnSpc>
                <a:spcPct val="90000"/>
              </a:lnSpc>
              <a:buNone/>
            </a:pPr>
            <a:r>
              <a:rPr lang="en-GB" sz="1600" dirty="0">
                <a:latin typeface="Arial" panose="020B0604020202020204" pitchFamily="34" charset="0"/>
                <a:cs typeface="Arial" panose="020B0604020202020204" pitchFamily="34" charset="0"/>
              </a:rPr>
              <a:t>MS-Word or Microsoft Word is a Word Processing Software developed by Microsoft in 1983.</a:t>
            </a:r>
          </a:p>
          <a:p>
            <a:pPr marL="0" indent="0">
              <a:lnSpc>
                <a:spcPct val="90000"/>
              </a:lnSpc>
              <a:buNone/>
            </a:pPr>
            <a:r>
              <a:rPr lang="en-GB" sz="1600" dirty="0">
                <a:latin typeface="Arial" panose="020B0604020202020204" pitchFamily="34" charset="0"/>
                <a:cs typeface="Arial" panose="020B0604020202020204" pitchFamily="34" charset="0"/>
              </a:rPr>
              <a:t>It is used to create documents, letters, reports, worksheets, resumes, etc and also allows you to edit or modify your new or existing documents.</a:t>
            </a:r>
          </a:p>
          <a:p>
            <a:pPr marL="0" indent="0">
              <a:lnSpc>
                <a:spcPct val="90000"/>
              </a:lnSpc>
              <a:buNone/>
            </a:pPr>
            <a:r>
              <a:rPr lang="en-GB" sz="1600" dirty="0">
                <a:latin typeface="Arial" panose="020B0604020202020204" pitchFamily="34" charset="0"/>
                <a:cs typeface="Arial" panose="020B0604020202020204" pitchFamily="34" charset="0"/>
              </a:rPr>
              <a:t>Microsoft word processing delivers significant benefits. Such as improved collections of date, reduced paperwork, improved productivity and document quality,  improve communication and collaboration also It allows us individually and as a team to create documents easily to facilitate correspondence with crucial clients. (Microsoft, 2022)</a:t>
            </a:r>
          </a:p>
          <a:p>
            <a:pPr>
              <a:lnSpc>
                <a:spcPct val="90000"/>
              </a:lnSpc>
            </a:pPr>
            <a:endParaRPr lang="en-GB" sz="1600" dirty="0"/>
          </a:p>
        </p:txBody>
      </p:sp>
      <p:pic>
        <p:nvPicPr>
          <p:cNvPr id="5" name="Picture 4">
            <a:extLst>
              <a:ext uri="{FF2B5EF4-FFF2-40B4-BE49-F238E27FC236}">
                <a16:creationId xmlns:a16="http://schemas.microsoft.com/office/drawing/2014/main" id="{0AE18FCF-4401-A2AD-7068-EB08EDF21F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8793" y="2548281"/>
            <a:ext cx="4137873" cy="3662018"/>
          </a:xfrm>
          <a:prstGeom prst="rect">
            <a:avLst/>
          </a:prstGeom>
          <a:effectLst/>
        </p:spPr>
      </p:pic>
    </p:spTree>
    <p:extLst>
      <p:ext uri="{BB962C8B-B14F-4D97-AF65-F5344CB8AC3E}">
        <p14:creationId xmlns:p14="http://schemas.microsoft.com/office/powerpoint/2010/main" val="141084272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4" name="TextBox 3">
            <a:extLst>
              <a:ext uri="{FF2B5EF4-FFF2-40B4-BE49-F238E27FC236}">
                <a16:creationId xmlns:a16="http://schemas.microsoft.com/office/drawing/2014/main" id="{AB729084-C556-4E08-2CD8-036B4171E5CA}"/>
              </a:ext>
            </a:extLst>
          </p:cNvPr>
          <p:cNvSpPr txBox="1"/>
          <p:nvPr/>
        </p:nvSpPr>
        <p:spPr>
          <a:xfrm>
            <a:off x="648931" y="2548281"/>
            <a:ext cx="5122606"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dirty="0">
                <a:latin typeface="Arial" panose="020B0604020202020204" pitchFamily="34" charset="0"/>
                <a:ea typeface="+mj-ea"/>
                <a:cs typeface="Arial" panose="020B0604020202020204" pitchFamily="34" charset="0"/>
              </a:rPr>
              <a:t>Enhances efficiency, security, and communication, allowing staff to spend less time on paperwork and more time with residents. It provides a familiar, versatile platform for creating, editing, and storing essential documents such as care plans, incident reports, and policies.</a:t>
            </a:r>
          </a:p>
          <a:p>
            <a:pPr>
              <a:spcBef>
                <a:spcPts val="1000"/>
              </a:spcBef>
              <a:buClr>
                <a:schemeClr val="bg2">
                  <a:lumMod val="40000"/>
                  <a:lumOff val="60000"/>
                </a:schemeClr>
              </a:buClr>
              <a:buSzPct val="80000"/>
            </a:pPr>
            <a:r>
              <a:rPr lang="en-US" dirty="0">
                <a:latin typeface="Arial" panose="020B0604020202020204" pitchFamily="34" charset="0"/>
                <a:ea typeface="+mj-ea"/>
                <a:cs typeface="Arial" panose="020B0604020202020204" pitchFamily="34" charset="0"/>
              </a:rPr>
              <a:t>(</a:t>
            </a:r>
            <a:r>
              <a:rPr lang="en-GB" dirty="0">
                <a:latin typeface="Arial" panose="020B0604020202020204" pitchFamily="34" charset="0"/>
                <a:cs typeface="Arial" panose="020B0604020202020204" pitchFamily="34" charset="0"/>
              </a:rPr>
              <a:t>The knowledge Academy, N/D)</a:t>
            </a:r>
            <a:r>
              <a:rPr lang="en-US" dirty="0">
                <a:latin typeface="Arial" panose="020B0604020202020204" pitchFamily="34" charset="0"/>
                <a:ea typeface="+mj-ea"/>
                <a:cs typeface="Arial" panose="020B0604020202020204" pitchFamily="34" charset="0"/>
              </a:rPr>
              <a:t> </a:t>
            </a:r>
          </a:p>
          <a:p>
            <a:pPr lvl="1">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pic>
        <p:nvPicPr>
          <p:cNvPr id="3" name="Picture 2">
            <a:extLst>
              <a:ext uri="{FF2B5EF4-FFF2-40B4-BE49-F238E27FC236}">
                <a16:creationId xmlns:a16="http://schemas.microsoft.com/office/drawing/2014/main" id="{9079BB84-8020-012C-5984-9D9363B36E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2798318"/>
            <a:ext cx="5451627" cy="3161943"/>
          </a:xfrm>
          <a:prstGeom prst="rect">
            <a:avLst/>
          </a:prstGeom>
          <a:effectLst/>
        </p:spPr>
      </p:pic>
      <p:sp>
        <p:nvSpPr>
          <p:cNvPr id="5" name="TextBox 4">
            <a:extLst>
              <a:ext uri="{FF2B5EF4-FFF2-40B4-BE49-F238E27FC236}">
                <a16:creationId xmlns:a16="http://schemas.microsoft.com/office/drawing/2014/main" id="{A0EC44EA-3228-61F1-F9BD-01A97A0E245E}"/>
              </a:ext>
            </a:extLst>
          </p:cNvPr>
          <p:cNvSpPr txBox="1"/>
          <p:nvPr/>
        </p:nvSpPr>
        <p:spPr>
          <a:xfrm>
            <a:off x="648931" y="758279"/>
            <a:ext cx="3472060" cy="769441"/>
          </a:xfrm>
          <a:prstGeom prst="rect">
            <a:avLst/>
          </a:prstGeom>
          <a:noFill/>
        </p:spPr>
        <p:txBody>
          <a:bodyPr wrap="square" rtlCol="0">
            <a:spAutoFit/>
          </a:bodyPr>
          <a:lstStyle/>
          <a:p>
            <a:r>
              <a:rPr lang="en-GB" sz="4400">
                <a:solidFill>
                  <a:srgbClr val="FFFF00"/>
                </a:solidFill>
                <a:latin typeface="Arial" panose="020B0604020202020204" pitchFamily="34" charset="0"/>
                <a:cs typeface="Arial" panose="020B0604020202020204" pitchFamily="34" charset="0"/>
              </a:rPr>
              <a:t>BENEFITS</a:t>
            </a:r>
            <a:r>
              <a:rPr lang="en-GB"/>
              <a:t> </a:t>
            </a:r>
          </a:p>
        </p:txBody>
      </p:sp>
    </p:spTree>
    <p:extLst>
      <p:ext uri="{BB962C8B-B14F-4D97-AF65-F5344CB8AC3E}">
        <p14:creationId xmlns:p14="http://schemas.microsoft.com/office/powerpoint/2010/main" val="180875641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0" name="TextBox 9">
            <a:extLst>
              <a:ext uri="{FF2B5EF4-FFF2-40B4-BE49-F238E27FC236}">
                <a16:creationId xmlns:a16="http://schemas.microsoft.com/office/drawing/2014/main" id="{C8E20091-1010-031A-E414-C3219BDD58B6}"/>
              </a:ext>
            </a:extLst>
          </p:cNvPr>
          <p:cNvSpPr txBox="1"/>
          <p:nvPr/>
        </p:nvSpPr>
        <p:spPr>
          <a:xfrm>
            <a:off x="648930" y="629267"/>
            <a:ext cx="9252154" cy="1016654"/>
          </a:xfrm>
          <a:prstGeom prst="rect">
            <a:avLst/>
          </a:prstGeom>
        </p:spPr>
        <p:txBody>
          <a:bodyPr vert="horz" lIns="91440" tIns="45720" rIns="91440" bIns="45720" rtlCol="0" anchor="t">
            <a:normAutofit fontScale="92500" lnSpcReduction="10000"/>
          </a:bodyPr>
          <a:lstStyle/>
          <a:p>
            <a:pPr marL="0" marR="0" lvl="0" indent="0" fontAlgn="base">
              <a:lnSpc>
                <a:spcPct val="90000"/>
              </a:lnSpc>
              <a:spcBef>
                <a:spcPct val="0"/>
              </a:spcBef>
              <a:spcAft>
                <a:spcPts val="600"/>
              </a:spcAft>
              <a:buClrTx/>
              <a:buSzTx/>
              <a:tabLst/>
            </a:pPr>
            <a:endParaRPr kumimoji="0" lang="en-US" altLang="en-US" sz="2900" b="0" i="0" u="none" strike="noStrike" kern="1200" cap="none" normalizeH="0" baseline="0">
              <a:ln>
                <a:noFill/>
              </a:ln>
              <a:solidFill>
                <a:srgbClr val="EBEBEB"/>
              </a:solidFill>
              <a:effectLst/>
              <a:latin typeface="+mj-lt"/>
              <a:ea typeface="+mj-ea"/>
              <a:cs typeface="+mj-cs"/>
            </a:endParaRPr>
          </a:p>
          <a:p>
            <a:pPr marL="0" marR="0" lvl="0" indent="0" fontAlgn="base">
              <a:lnSpc>
                <a:spcPct val="90000"/>
              </a:lnSpc>
              <a:spcBef>
                <a:spcPct val="0"/>
              </a:spcBef>
              <a:spcAft>
                <a:spcPts val="600"/>
              </a:spcAft>
              <a:buClrTx/>
              <a:buSzTx/>
              <a:tabLst/>
            </a:pPr>
            <a:r>
              <a:rPr lang="en-US" altLang="en-US" sz="4400" b="0" i="0" kern="1200">
                <a:solidFill>
                  <a:srgbClr val="FFFF00"/>
                </a:solidFill>
                <a:latin typeface="+mj-lt"/>
                <a:ea typeface="+mj-ea"/>
                <a:cs typeface="+mj-cs"/>
              </a:rPr>
              <a:t>LIMITATIONS OF MS WORD </a:t>
            </a:r>
          </a:p>
        </p:txBody>
      </p:sp>
      <p:sp useBgFill="1">
        <p:nvSpPr>
          <p:cNvPr id="21" name="Freeform: Shape 2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4" name="TextBox 3">
            <a:extLst>
              <a:ext uri="{FF2B5EF4-FFF2-40B4-BE49-F238E27FC236}">
                <a16:creationId xmlns:a16="http://schemas.microsoft.com/office/drawing/2014/main" id="{D3C82091-0D3F-DF60-D552-29FB03A64397}"/>
              </a:ext>
            </a:extLst>
          </p:cNvPr>
          <p:cNvSpPr txBox="1"/>
          <p:nvPr/>
        </p:nvSpPr>
        <p:spPr>
          <a:xfrm>
            <a:off x="324675" y="2467855"/>
            <a:ext cx="5442567" cy="4448218"/>
          </a:xfrm>
          <a:prstGeom prst="rect">
            <a:avLst/>
          </a:prstGeom>
        </p:spPr>
        <p:txBody>
          <a:bodyPr vert="horz" lIns="91440" tIns="45720" rIns="91440" bIns="45720" rtlCol="0">
            <a:normAutofit fontScale="85000" lnSpcReduction="20000"/>
          </a:bodyPr>
          <a:lstStyle/>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Cost: Microsoft Word isn’t completely free, unlike other Word Processing Software, including Google Docs.</a:t>
            </a:r>
          </a:p>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Complexity: With its extensive features, Word can sometimes confuse beginners. </a:t>
            </a:r>
          </a:p>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Resource-intensive: Microsoft Word can be more resource-intensive compared to streamlined Word Processors</a:t>
            </a:r>
          </a:p>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File Corruption: Word documents can become corrupted (although in rare cases), making them challenging or impossible to open.</a:t>
            </a:r>
          </a:p>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Inconsistencies Across Platforms: While Word is available on macOS, the interface and some functionalities might differ from its Windows counterpart.</a:t>
            </a:r>
          </a:p>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Collaboration features: Although Word has introduced real-time collaboration in its online and 365 versions.</a:t>
            </a:r>
          </a:p>
          <a:p>
            <a:pPr>
              <a:lnSpc>
                <a:spcPct val="90000"/>
              </a:lnSpc>
              <a:spcBef>
                <a:spcPts val="1000"/>
              </a:spcBef>
              <a:buClr>
                <a:schemeClr val="bg2">
                  <a:lumMod val="40000"/>
                  <a:lumOff val="60000"/>
                </a:schemeClr>
              </a:buClr>
              <a:buSzPct val="80000"/>
            </a:pPr>
            <a:r>
              <a:rPr lang="en-US" sz="1900" dirty="0">
                <a:solidFill>
                  <a:schemeClr val="tx1">
                    <a:lumMod val="95000"/>
                    <a:lumOff val="5000"/>
                  </a:schemeClr>
                </a:solidFill>
                <a:latin typeface="Arial" panose="020B0604020202020204" pitchFamily="34" charset="0"/>
                <a:ea typeface="+mj-ea"/>
                <a:cs typeface="Arial" panose="020B0604020202020204" pitchFamily="34" charset="0"/>
              </a:rPr>
              <a:t>Automatic Formatting: Microsoft Word's automatic formatting can often hinder rather than help, especially when it makes unexpected document layout or style changes. </a:t>
            </a:r>
            <a:r>
              <a:rPr lang="en-US" sz="1900" dirty="0">
                <a:solidFill>
                  <a:schemeClr val="tx1">
                    <a:lumMod val="95000"/>
                    <a:lumOff val="5000"/>
                  </a:schemeClr>
                </a:solidFill>
                <a:latin typeface="Arial" panose="020B0604020202020204" pitchFamily="34" charset="0"/>
                <a:cs typeface="Arial" panose="020B0604020202020204" pitchFamily="34" charset="0"/>
              </a:rPr>
              <a:t>(</a:t>
            </a:r>
            <a:r>
              <a:rPr lang="en-GB" sz="1900" dirty="0">
                <a:solidFill>
                  <a:schemeClr val="tx1">
                    <a:lumMod val="95000"/>
                    <a:lumOff val="5000"/>
                  </a:schemeClr>
                </a:solidFill>
                <a:latin typeface="Arial" panose="020B0604020202020204" pitchFamily="34" charset="0"/>
                <a:cs typeface="Arial" panose="020B0604020202020204" pitchFamily="34" charset="0"/>
              </a:rPr>
              <a:t>The knowledge Academy, N/D)</a:t>
            </a:r>
            <a:r>
              <a:rPr lang="en-US" sz="1900" dirty="0">
                <a:solidFill>
                  <a:schemeClr val="tx1">
                    <a:lumMod val="95000"/>
                    <a:lumOff val="5000"/>
                  </a:schemeClr>
                </a:solidFill>
                <a:latin typeface="Arial" panose="020B0604020202020204" pitchFamily="34" charset="0"/>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endParaRPr lang="en-US" sz="1500"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1500"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pic>
        <p:nvPicPr>
          <p:cNvPr id="3" name="Picture 2">
            <a:extLst>
              <a:ext uri="{FF2B5EF4-FFF2-40B4-BE49-F238E27FC236}">
                <a16:creationId xmlns:a16="http://schemas.microsoft.com/office/drawing/2014/main" id="{C3992E4B-B5AF-132A-2C51-0ACA907393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2587068"/>
            <a:ext cx="5451627" cy="3584444"/>
          </a:xfrm>
          <a:prstGeom prst="rect">
            <a:avLst/>
          </a:prstGeom>
          <a:effectLst/>
        </p:spPr>
      </p:pic>
      <p:sp>
        <p:nvSpPr>
          <p:cNvPr id="8" name="Rectangle 3">
            <a:extLst>
              <a:ext uri="{FF2B5EF4-FFF2-40B4-BE49-F238E27FC236}">
                <a16:creationId xmlns:a16="http://schemas.microsoft.com/office/drawing/2014/main" id="{47F9932B-B54B-CF85-149C-A175ABBCE516}"/>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6805751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F0229-FB8C-3A83-5544-E03A6767FD65}"/>
              </a:ext>
            </a:extLst>
          </p:cNvPr>
          <p:cNvSpPr>
            <a:spLocks noGrp="1"/>
          </p:cNvSpPr>
          <p:nvPr>
            <p:ph type="title"/>
          </p:nvPr>
        </p:nvSpPr>
        <p:spPr/>
        <p:txBody>
          <a:bodyPr/>
          <a:lstStyle/>
          <a:p>
            <a:r>
              <a:rPr lang="en-GB">
                <a:solidFill>
                  <a:srgbClr val="FFFF00"/>
                </a:solidFill>
                <a:latin typeface="Arial"/>
                <a:cs typeface="Arial"/>
              </a:rPr>
              <a:t>TEAMS.</a:t>
            </a:r>
            <a:endParaRPr lang="en-GB">
              <a:solidFill>
                <a:srgbClr val="FFFF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DC4B4A-EBB9-43E8-C602-6DE51362FC52}"/>
              </a:ext>
            </a:extLst>
          </p:cNvPr>
          <p:cNvSpPr txBox="1"/>
          <p:nvPr/>
        </p:nvSpPr>
        <p:spPr>
          <a:xfrm>
            <a:off x="646111" y="1312607"/>
            <a:ext cx="10616432" cy="430887"/>
          </a:xfrm>
          <a:prstGeom prst="rect">
            <a:avLst/>
          </a:prstGeom>
          <a:noFill/>
        </p:spPr>
        <p:txBody>
          <a:bodyPr wrap="none" rtlCol="0">
            <a:spAutoFit/>
          </a:bodyPr>
          <a:lstStyle/>
          <a:p>
            <a:r>
              <a:rPr lang="en-GB" sz="2200">
                <a:solidFill>
                  <a:srgbClr val="FFFF00"/>
                </a:solidFill>
                <a:latin typeface="Arial" panose="020B0604020202020204" pitchFamily="34" charset="0"/>
                <a:cs typeface="Arial" panose="020B0604020202020204" pitchFamily="34" charset="0"/>
              </a:rPr>
              <a:t>What is  Microsoft Team and why we need to use Teams in Greenfield Care home? </a:t>
            </a:r>
          </a:p>
        </p:txBody>
      </p:sp>
      <p:sp>
        <p:nvSpPr>
          <p:cNvPr id="6" name="TextBox 5">
            <a:extLst>
              <a:ext uri="{FF2B5EF4-FFF2-40B4-BE49-F238E27FC236}">
                <a16:creationId xmlns:a16="http://schemas.microsoft.com/office/drawing/2014/main" id="{276CA3BF-0470-C968-FB72-B97A2EA3A5E0}"/>
              </a:ext>
            </a:extLst>
          </p:cNvPr>
          <p:cNvSpPr txBox="1"/>
          <p:nvPr/>
        </p:nvSpPr>
        <p:spPr>
          <a:xfrm>
            <a:off x="646111" y="2143217"/>
            <a:ext cx="6079154" cy="4524315"/>
          </a:xfrm>
          <a:prstGeom prst="rect">
            <a:avLst/>
          </a:prstGeom>
          <a:noFill/>
        </p:spPr>
        <p:txBody>
          <a:bodyPr wrap="square" rtlCol="0">
            <a:spAutoFit/>
          </a:bodyPr>
          <a:lstStyle/>
          <a:p>
            <a:pPr fontAlgn="base"/>
            <a:r>
              <a:rPr lang="en-GB" dirty="0"/>
              <a:t>Microsoft Teams is an online application that makes it easier for people to not only communicate but also work together in one place. Microsoft Teams allows you to message, video call, share files and links to other Microsoft applications. ​</a:t>
            </a:r>
          </a:p>
          <a:p>
            <a:pPr fontAlgn="base"/>
            <a:r>
              <a:rPr lang="en-GB" dirty="0"/>
              <a:t> </a:t>
            </a:r>
          </a:p>
          <a:p>
            <a:pPr fontAlgn="base"/>
            <a:r>
              <a:rPr lang="en-GB" dirty="0"/>
              <a:t>By using Microsoft Teams in Greenfield , it will help staff stay connected and also share important information quickly. It has many advantages which include communication, support online meetings and keeps documents/ files secure. As all this is done in one application staff can communicate and ​</a:t>
            </a:r>
          </a:p>
          <a:p>
            <a:pPr fontAlgn="base"/>
            <a:r>
              <a:rPr lang="en-GB" dirty="0"/>
              <a:t>co-ordinate efficiently relating work matters. (Microsoft, 2022)</a:t>
            </a:r>
          </a:p>
          <a:p>
            <a:endParaRPr lang="en-GB" dirty="0">
              <a:latin typeface="Arial" panose="020B0604020202020204" pitchFamily="34" charset="0"/>
              <a:cs typeface="Arial" panose="020B0604020202020204" pitchFamily="34" charset="0"/>
            </a:endParaRPr>
          </a:p>
        </p:txBody>
      </p:sp>
      <p:pic>
        <p:nvPicPr>
          <p:cNvPr id="3" name="Picture 2" descr="Microsoft Teams 2025 Logo PNG Vector (SVG) Free Download">
            <a:extLst>
              <a:ext uri="{FF2B5EF4-FFF2-40B4-BE49-F238E27FC236}">
                <a16:creationId xmlns:a16="http://schemas.microsoft.com/office/drawing/2014/main" id="{4A69893E-B82C-8B6D-9880-FC4C14A0BF3D}"/>
              </a:ext>
            </a:extLst>
          </p:cNvPr>
          <p:cNvPicPr>
            <a:picLocks noChangeAspect="1"/>
          </p:cNvPicPr>
          <p:nvPr/>
        </p:nvPicPr>
        <p:blipFill>
          <a:blip r:embed="rId2"/>
          <a:stretch>
            <a:fillRect/>
          </a:stretch>
        </p:blipFill>
        <p:spPr>
          <a:xfrm>
            <a:off x="7247354" y="1912187"/>
            <a:ext cx="3852956" cy="4206977"/>
          </a:xfrm>
          <a:prstGeom prst="rect">
            <a:avLst/>
          </a:prstGeom>
        </p:spPr>
      </p:pic>
    </p:spTree>
    <p:extLst>
      <p:ext uri="{BB962C8B-B14F-4D97-AF65-F5344CB8AC3E}">
        <p14:creationId xmlns:p14="http://schemas.microsoft.com/office/powerpoint/2010/main" val="422904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2" name="Freeform: Shape 1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25" name="Rectangle 2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close-up of a logo&#10;&#10;AI-generated content may be incorrect.">
            <a:extLst>
              <a:ext uri="{FF2B5EF4-FFF2-40B4-BE49-F238E27FC236}">
                <a16:creationId xmlns:a16="http://schemas.microsoft.com/office/drawing/2014/main" id="{1EB5D642-DEC6-A1CF-86D7-7C918CA982D3}"/>
              </a:ext>
            </a:extLst>
          </p:cNvPr>
          <p:cNvPicPr>
            <a:picLocks noChangeAspect="1"/>
          </p:cNvPicPr>
          <p:nvPr/>
        </p:nvPicPr>
        <p:blipFill>
          <a:blip r:embed="rId3"/>
          <a:srcRect l="25263" r="25608"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3" name="Rectangle 22">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4E7BF74C-3A5A-068B-38A2-7F7DC19F627A}"/>
              </a:ext>
            </a:extLst>
          </p:cNvPr>
          <p:cNvSpPr txBox="1"/>
          <p:nvPr/>
        </p:nvSpPr>
        <p:spPr>
          <a:xfrm>
            <a:off x="5803545" y="2038031"/>
            <a:ext cx="4638903" cy="4195481"/>
          </a:xfrm>
          <a:prstGeom prst="rect">
            <a:avLst/>
          </a:prstGeom>
        </p:spPr>
        <p:txBody>
          <a:bodyPr vert="horz" lIns="91440" tIns="45720" rIns="91440" bIns="45720" rtlCol="0" anchor="t">
            <a:normAutofit fontScale="77500" lnSpcReduction="20000"/>
          </a:bodyPr>
          <a:lstStyle/>
          <a:p>
            <a:pPr fontAlgn="base">
              <a:lnSpc>
                <a:spcPct val="90000"/>
              </a:lnSpc>
              <a:spcBef>
                <a:spcPts val="1000"/>
              </a:spcBef>
              <a:buClr>
                <a:schemeClr val="bg2">
                  <a:lumMod val="40000"/>
                  <a:lumOff val="60000"/>
                </a:schemeClr>
              </a:buClr>
              <a:buSzPct val="80000"/>
            </a:pPr>
            <a:endParaRPr lang="en-US" altLang="en-US" sz="140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100">
                <a:latin typeface="Arial"/>
                <a:ea typeface="+mj-ea"/>
                <a:cs typeface="Arial"/>
              </a:rPr>
              <a:t>Teams is free and a very efficient device for Greenfield staff, to support remote working.</a:t>
            </a:r>
          </a:p>
          <a:p>
            <a:pPr>
              <a:lnSpc>
                <a:spcPct val="90000"/>
              </a:lnSpc>
              <a:spcBef>
                <a:spcPts val="1000"/>
              </a:spcBef>
              <a:buClr>
                <a:schemeClr val="bg2">
                  <a:lumMod val="40000"/>
                  <a:lumOff val="60000"/>
                </a:schemeClr>
              </a:buClr>
              <a:buSzPct val="80000"/>
              <a:buFont typeface="Wingdings 3" charset="2"/>
              <a:buChar char=""/>
            </a:pPr>
            <a:endParaRPr lang="en-US" sz="210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100">
                <a:latin typeface="Arial"/>
                <a:ea typeface="+mj-ea"/>
                <a:cs typeface="Arial"/>
              </a:rPr>
              <a:t>With Teams there is less time travelling to attend meetings.</a:t>
            </a:r>
          </a:p>
          <a:p>
            <a:pPr>
              <a:lnSpc>
                <a:spcPct val="90000"/>
              </a:lnSpc>
              <a:spcBef>
                <a:spcPts val="1000"/>
              </a:spcBef>
              <a:buClr>
                <a:schemeClr val="bg2">
                  <a:lumMod val="40000"/>
                  <a:lumOff val="60000"/>
                </a:schemeClr>
              </a:buClr>
              <a:buSzPct val="80000"/>
              <a:buFont typeface="Wingdings 3" charset="2"/>
              <a:buChar char=""/>
            </a:pPr>
            <a:endParaRPr lang="en-US" sz="210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100">
                <a:latin typeface="Arial"/>
                <a:ea typeface="+mj-ea"/>
                <a:cs typeface="Arial"/>
              </a:rPr>
              <a:t>online meetings can be scheduled whilst you’re on the move.</a:t>
            </a:r>
          </a:p>
          <a:p>
            <a:pPr>
              <a:lnSpc>
                <a:spcPct val="90000"/>
              </a:lnSpc>
              <a:spcBef>
                <a:spcPts val="1000"/>
              </a:spcBef>
              <a:buClr>
                <a:schemeClr val="bg2">
                  <a:lumMod val="40000"/>
                  <a:lumOff val="60000"/>
                </a:schemeClr>
              </a:buClr>
              <a:buSzPct val="80000"/>
              <a:buFont typeface="Wingdings 3" charset="2"/>
              <a:buChar char=""/>
            </a:pPr>
            <a:endParaRPr lang="en-US" sz="210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100">
                <a:latin typeface="Arial"/>
                <a:ea typeface="+mj-ea"/>
                <a:cs typeface="Arial"/>
              </a:rPr>
              <a:t>Teams supports virtual meetings with high quality video and audio.</a:t>
            </a:r>
          </a:p>
          <a:p>
            <a:pPr>
              <a:lnSpc>
                <a:spcPct val="90000"/>
              </a:lnSpc>
              <a:spcBef>
                <a:spcPts val="1000"/>
              </a:spcBef>
              <a:buClr>
                <a:schemeClr val="bg2">
                  <a:lumMod val="40000"/>
                  <a:lumOff val="60000"/>
                </a:schemeClr>
              </a:buClr>
              <a:buSzPct val="80000"/>
              <a:buFont typeface="Wingdings 3" charset="2"/>
              <a:buChar char=""/>
            </a:pPr>
            <a:endParaRPr lang="en-US" sz="210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100">
                <a:latin typeface="Arial"/>
                <a:ea typeface="+mj-ea"/>
                <a:cs typeface="Arial"/>
              </a:rPr>
              <a:t>Teams provides chat via messages or to send voice notes and share files before during and after meetings (NHS 2025) </a:t>
            </a:r>
            <a:endParaRPr lang="en-US" sz="1100">
              <a:latin typeface="+mj-lt"/>
              <a:ea typeface="+mj-ea"/>
              <a:cs typeface="+mj-cs"/>
            </a:endParaRPr>
          </a:p>
        </p:txBody>
      </p:sp>
      <p:sp>
        <p:nvSpPr>
          <p:cNvPr id="2" name="TextBox 1">
            <a:extLst>
              <a:ext uri="{FF2B5EF4-FFF2-40B4-BE49-F238E27FC236}">
                <a16:creationId xmlns:a16="http://schemas.microsoft.com/office/drawing/2014/main" id="{60701D5B-C633-20EE-BC1A-DBEC42DD74FB}"/>
              </a:ext>
            </a:extLst>
          </p:cNvPr>
          <p:cNvSpPr txBox="1"/>
          <p:nvPr/>
        </p:nvSpPr>
        <p:spPr>
          <a:xfrm>
            <a:off x="6096000" y="1205795"/>
            <a:ext cx="2454518" cy="769441"/>
          </a:xfrm>
          <a:prstGeom prst="rect">
            <a:avLst/>
          </a:prstGeom>
          <a:noFill/>
        </p:spPr>
        <p:txBody>
          <a:bodyPr wrap="none" rtlCol="0">
            <a:spAutoFit/>
          </a:bodyPr>
          <a:lstStyle/>
          <a:p>
            <a:r>
              <a:rPr lang="en-GB" sz="4400">
                <a:solidFill>
                  <a:srgbClr val="FFFF00"/>
                </a:solidFill>
              </a:rPr>
              <a:t>BENEFITS</a:t>
            </a:r>
          </a:p>
        </p:txBody>
      </p:sp>
    </p:spTree>
    <p:extLst>
      <p:ext uri="{BB962C8B-B14F-4D97-AF65-F5344CB8AC3E}">
        <p14:creationId xmlns:p14="http://schemas.microsoft.com/office/powerpoint/2010/main" val="76609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D061B-482B-415D-9C9D-7F1FA2316AAA}"/>
              </a:ext>
            </a:extLst>
          </p:cNvPr>
          <p:cNvSpPr>
            <a:spLocks noGrp="1"/>
          </p:cNvSpPr>
          <p:nvPr>
            <p:ph type="title"/>
          </p:nvPr>
        </p:nvSpPr>
        <p:spPr>
          <a:xfrm>
            <a:off x="648930" y="629266"/>
            <a:ext cx="6013693" cy="1622321"/>
          </a:xfrm>
        </p:spPr>
        <p:txBody>
          <a:bodyPr vert="horz" lIns="91440" tIns="45720" rIns="91440" bIns="45720" rtlCol="0" anchor="t">
            <a:noAutofit/>
          </a:bodyPr>
          <a:lstStyle/>
          <a:p>
            <a:pPr>
              <a:lnSpc>
                <a:spcPct val="90000"/>
              </a:lnSpc>
            </a:pPr>
            <a:r>
              <a:rPr lang="en-US" sz="3600" b="0" i="0" kern="1200" dirty="0">
                <a:solidFill>
                  <a:srgbClr val="FFFF00"/>
                </a:solidFill>
                <a:latin typeface="Arial" panose="020B0604020202020204" pitchFamily="34" charset="0"/>
                <a:cs typeface="Arial" panose="020B0604020202020204" pitchFamily="34" charset="0"/>
              </a:rPr>
              <a:t>LIMITATIONS OF TEAMS. </a:t>
            </a:r>
            <a:br>
              <a:rPr lang="en-US" sz="3600" b="0" i="0" kern="1200" dirty="0">
                <a:solidFill>
                  <a:srgbClr val="FFFF00"/>
                </a:solidFill>
                <a:latin typeface="Arial" panose="020B0604020202020204" pitchFamily="34" charset="0"/>
                <a:cs typeface="Arial" panose="020B0604020202020204" pitchFamily="34" charset="0"/>
              </a:rPr>
            </a:br>
            <a:br>
              <a:rPr lang="en-US" sz="3600" b="0" i="0" kern="1200" dirty="0">
                <a:solidFill>
                  <a:srgbClr val="FFFF00"/>
                </a:solidFill>
                <a:latin typeface="Arial" panose="020B0604020202020204" pitchFamily="34" charset="0"/>
                <a:cs typeface="Arial" panose="020B0604020202020204" pitchFamily="34" charset="0"/>
              </a:rPr>
            </a:br>
            <a:br>
              <a:rPr lang="en-US" sz="3600" b="0" i="0" kern="1200" dirty="0">
                <a:solidFill>
                  <a:srgbClr val="FFFF00"/>
                </a:solidFill>
                <a:latin typeface="Arial" panose="020B0604020202020204" pitchFamily="34" charset="0"/>
                <a:cs typeface="Arial" panose="020B0604020202020204" pitchFamily="34" charset="0"/>
              </a:rPr>
            </a:br>
            <a:endParaRPr lang="en-US" sz="3600" b="0" i="0" kern="1200" dirty="0">
              <a:solidFill>
                <a:srgbClr val="FFFF00"/>
              </a:solidFill>
              <a:latin typeface="Arial" panose="020B0604020202020204" pitchFamily="34" charset="0"/>
              <a:cs typeface="Arial" panose="020B0604020202020204" pitchFamily="34" charset="0"/>
            </a:endParaRPr>
          </a:p>
        </p:txBody>
      </p:sp>
      <p:sp>
        <p:nvSpPr>
          <p:cNvPr id="23"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5" name="Freeform: Shape 24">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18" name="Graphic 17" descr="Users">
            <a:extLst>
              <a:ext uri="{FF2B5EF4-FFF2-40B4-BE49-F238E27FC236}">
                <a16:creationId xmlns:a16="http://schemas.microsoft.com/office/drawing/2014/main" id="{98E3F632-0510-CCF9-35CF-BCD84FBC83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3742" y="1438929"/>
            <a:ext cx="3980139" cy="3980139"/>
          </a:xfrm>
          <a:prstGeom prst="rect">
            <a:avLst/>
          </a:prstGeom>
          <a:effectLst/>
        </p:spPr>
      </p:pic>
      <p:sp>
        <p:nvSpPr>
          <p:cNvPr id="27" name="Rectangle 26">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TextBox 32">
            <a:extLst>
              <a:ext uri="{FF2B5EF4-FFF2-40B4-BE49-F238E27FC236}">
                <a16:creationId xmlns:a16="http://schemas.microsoft.com/office/drawing/2014/main" id="{1AC8D2D2-6A33-9AD5-246B-31C03CAA399D}"/>
              </a:ext>
            </a:extLst>
          </p:cNvPr>
          <p:cNvSpPr txBox="1"/>
          <p:nvPr/>
        </p:nvSpPr>
        <p:spPr>
          <a:xfrm>
            <a:off x="648931" y="2438400"/>
            <a:ext cx="5616216"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MS Teams has many features, which can sometimes make it feel complicated and overwhelming.</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This is especially for new users; it could be that training is needed.</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Teams offers a mobile app and some online functionality; its full potentials are best when connected to internet. </a:t>
            </a:r>
          </a:p>
          <a:p>
            <a:pPr>
              <a:lnSpc>
                <a:spcPct val="90000"/>
              </a:lnSpc>
              <a:spcBef>
                <a:spcPts val="1000"/>
              </a:spcBef>
              <a:buClr>
                <a:schemeClr val="bg2">
                  <a:lumMod val="40000"/>
                  <a:lumOff val="60000"/>
                </a:schemeClr>
              </a:buClr>
              <a:buSzPct val="80000"/>
              <a:buFont typeface="Wingdings 3" charset="2"/>
              <a:buChar char=""/>
            </a:pPr>
            <a:endParaRPr lang="en-US" sz="1300" dirty="0">
              <a:solidFill>
                <a:srgbClr val="FFFFFF"/>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Whilst wi-fi can run slow at times connectivity will not be good so online meetings can be delayed. </a:t>
            </a:r>
          </a:p>
          <a:p>
            <a:pPr>
              <a:lnSpc>
                <a:spcPct val="90000"/>
              </a:lnSpc>
              <a:spcBef>
                <a:spcPts val="1000"/>
              </a:spcBef>
              <a:buClr>
                <a:schemeClr val="bg2">
                  <a:lumMod val="40000"/>
                  <a:lumOff val="60000"/>
                </a:schemeClr>
              </a:buClr>
              <a:buSzPct val="80000"/>
              <a:buFont typeface="Wingdings 3" charset="2"/>
              <a:buChar char=""/>
            </a:pPr>
            <a:endParaRPr lang="en-US" sz="1300" dirty="0">
              <a:solidFill>
                <a:srgbClr val="FFFFFF"/>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Teams can also use a lot of memory and processing power; this is a specially when doing video calls or when sharing large files.</a:t>
            </a:r>
          </a:p>
          <a:p>
            <a:pPr>
              <a:lnSpc>
                <a:spcPct val="90000"/>
              </a:lnSpc>
              <a:spcBef>
                <a:spcPts val="1000"/>
              </a:spcBef>
              <a:buClr>
                <a:schemeClr val="bg2">
                  <a:lumMod val="40000"/>
                  <a:lumOff val="60000"/>
                </a:schemeClr>
              </a:buClr>
              <a:buSzPct val="80000"/>
              <a:buFont typeface="Wingdings 3" charset="2"/>
              <a:buChar char=""/>
            </a:pPr>
            <a:endParaRPr lang="en-US" sz="1300" dirty="0">
              <a:solidFill>
                <a:srgbClr val="FFFFFF"/>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For individuals who are unfamiliar with platforms, it may be challenging to navigate features and to use the application efficiently. (Microsoft Teams, 2025) </a:t>
            </a:r>
          </a:p>
        </p:txBody>
      </p:sp>
    </p:spTree>
    <p:extLst>
      <p:ext uri="{BB962C8B-B14F-4D97-AF65-F5344CB8AC3E}">
        <p14:creationId xmlns:p14="http://schemas.microsoft.com/office/powerpoint/2010/main" val="338928950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C8D8C-5245-2D61-DB7D-B8B429F738DB}"/>
              </a:ext>
            </a:extLst>
          </p:cNvPr>
          <p:cNvSpPr>
            <a:spLocks noGrp="1"/>
          </p:cNvSpPr>
          <p:nvPr>
            <p:ph type="title"/>
          </p:nvPr>
        </p:nvSpPr>
        <p:spPr/>
        <p:txBody>
          <a:bodyPr/>
          <a:lstStyle/>
          <a:p>
            <a:r>
              <a:rPr lang="en-GB">
                <a:solidFill>
                  <a:srgbClr val="FFFF00"/>
                </a:solidFill>
                <a:latin typeface="Arial" panose="020B0604020202020204" pitchFamily="34" charset="0"/>
                <a:cs typeface="Arial" panose="020B0604020202020204" pitchFamily="34" charset="0"/>
              </a:rPr>
              <a:t>DIGITAL SAFETY </a:t>
            </a:r>
          </a:p>
        </p:txBody>
      </p:sp>
      <p:graphicFrame>
        <p:nvGraphicFramePr>
          <p:cNvPr id="4" name="Content Placeholder 3">
            <a:extLst>
              <a:ext uri="{FF2B5EF4-FFF2-40B4-BE49-F238E27FC236}">
                <a16:creationId xmlns:a16="http://schemas.microsoft.com/office/drawing/2014/main" id="{B45E013F-F649-B25A-ECBF-61428E19D9CD}"/>
              </a:ext>
            </a:extLst>
          </p:cNvPr>
          <p:cNvGraphicFramePr>
            <a:graphicFrameLocks noGrp="1"/>
          </p:cNvGraphicFramePr>
          <p:nvPr>
            <p:ph idx="1"/>
            <p:extLst>
              <p:ext uri="{D42A27DB-BD31-4B8C-83A1-F6EECF244321}">
                <p14:modId xmlns:p14="http://schemas.microsoft.com/office/powerpoint/2010/main" val="2181792446"/>
              </p:ext>
            </p:extLst>
          </p:nvPr>
        </p:nvGraphicFramePr>
        <p:xfrm>
          <a:off x="646111" y="1331119"/>
          <a:ext cx="9293929" cy="5074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D8A746B0-EAE8-DF8D-0E23-E6D85B06620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54073" y="1976434"/>
            <a:ext cx="1831176" cy="1891766"/>
          </a:xfrm>
          <a:prstGeom prst="rect">
            <a:avLst/>
          </a:prstGeom>
        </p:spPr>
      </p:pic>
      <p:pic>
        <p:nvPicPr>
          <p:cNvPr id="7" name="Picture 6">
            <a:extLst>
              <a:ext uri="{FF2B5EF4-FFF2-40B4-BE49-F238E27FC236}">
                <a16:creationId xmlns:a16="http://schemas.microsoft.com/office/drawing/2014/main" id="{E1244C5D-37A9-A145-0A07-1B01BC7F786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154073" y="3991386"/>
            <a:ext cx="1831176" cy="2230876"/>
          </a:xfrm>
          <a:prstGeom prst="rect">
            <a:avLst/>
          </a:prstGeom>
        </p:spPr>
      </p:pic>
    </p:spTree>
    <p:extLst>
      <p:ext uri="{BB962C8B-B14F-4D97-AF65-F5344CB8AC3E}">
        <p14:creationId xmlns:p14="http://schemas.microsoft.com/office/powerpoint/2010/main" val="2006440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6D643-E36F-29AF-C1AF-CFB2029A0B35}"/>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D1419E85-4C2D-C936-D211-243C89096295}"/>
              </a:ext>
            </a:extLst>
          </p:cNvPr>
          <p:cNvSpPr txBox="1"/>
          <p:nvPr/>
        </p:nvSpPr>
        <p:spPr>
          <a:xfrm>
            <a:off x="250723" y="948690"/>
            <a:ext cx="11783961" cy="5170646"/>
          </a:xfrm>
          <a:prstGeom prst="rect">
            <a:avLst/>
          </a:prstGeom>
          <a:noFill/>
        </p:spPr>
        <p:txBody>
          <a:bodyPr wrap="square" lIns="91440" tIns="45720" rIns="91440" bIns="45720" rtlCol="0" anchor="t">
            <a:spAutoFit/>
          </a:bodyPr>
          <a:lstStyle/>
          <a:p>
            <a:endParaRPr lang="en-GB" dirty="0">
              <a:hlinkClick r:id="rId2"/>
            </a:endParaRPr>
          </a:p>
          <a:p>
            <a:r>
              <a:rPr lang="en-GB" sz="1400" dirty="0">
                <a:ea typeface="+mn-lt"/>
                <a:cs typeface="+mn-lt"/>
              </a:rPr>
              <a:t>Black Swan Cyber (2026) Secure Access. Available </a:t>
            </a:r>
            <a:r>
              <a:rPr lang="en-GB" sz="1400" dirty="0" err="1">
                <a:ea typeface="+mn-lt"/>
                <a:cs typeface="+mn-lt"/>
              </a:rPr>
              <a:t>at:</a:t>
            </a:r>
            <a:r>
              <a:rPr lang="en-GB" sz="1400" dirty="0" err="1">
                <a:hlinkClick r:id="rId2"/>
              </a:rPr>
              <a:t>https</a:t>
            </a:r>
            <a:r>
              <a:rPr lang="en-GB" sz="1400" dirty="0">
                <a:hlinkClick r:id="rId2"/>
              </a:rPr>
              <a:t>://blackswancyber.co.uk/cyber-security-for-care-homes/#:~:text=Your%20first%20steps%20to%20better,to%20doing%20the%20fundamentals%20well</a:t>
            </a:r>
            <a:r>
              <a:rPr lang="en-GB" sz="1400" dirty="0"/>
              <a:t>. Accessed: 2026</a:t>
            </a:r>
          </a:p>
          <a:p>
            <a:endParaRPr lang="en-GB" sz="1400" dirty="0"/>
          </a:p>
          <a:p>
            <a:r>
              <a:rPr lang="en-GB" sz="1400" dirty="0"/>
              <a:t>NHS (2026) DPST. Available </a:t>
            </a:r>
            <a:r>
              <a:rPr lang="en-GB" sz="1400" dirty="0" err="1"/>
              <a:t>at:</a:t>
            </a:r>
            <a:r>
              <a:rPr lang="en-GB" sz="1400" dirty="0" err="1">
                <a:hlinkClick r:id="rId3"/>
              </a:rPr>
              <a:t>https</a:t>
            </a:r>
            <a:r>
              <a:rPr lang="en-GB" sz="1400" dirty="0">
                <a:hlinkClick r:id="rId3"/>
              </a:rPr>
              <a:t>://www.dsptoolkit.nhs.uk/#:~:text=Data%20Security%20and%20Protection%20Toolkit,Governance%20Annual%20Awards%202025/2026</a:t>
            </a:r>
            <a:r>
              <a:rPr lang="en-GB" sz="1400" dirty="0"/>
              <a:t> Accessed: 2026 </a:t>
            </a:r>
          </a:p>
          <a:p>
            <a:endParaRPr lang="en-GB" sz="1400" dirty="0"/>
          </a:p>
          <a:p>
            <a:r>
              <a:rPr lang="en-GB" sz="1400" dirty="0"/>
              <a:t>Gov UK (2018), General Data Protection Regulation (GDPR). Available at: </a:t>
            </a:r>
            <a:r>
              <a:rPr lang="en-GB" sz="1400" dirty="0">
                <a:hlinkClick r:id="rId4"/>
              </a:rPr>
              <a:t>http://www.gov.uk/data-protection</a:t>
            </a:r>
            <a:r>
              <a:rPr lang="en-GB" sz="1400" dirty="0"/>
              <a:t> Accessed: (N/D)</a:t>
            </a:r>
          </a:p>
          <a:p>
            <a:endParaRPr lang="en-GB" sz="1400" dirty="0">
              <a:ea typeface="+mn-lt"/>
              <a:cs typeface="+mn-lt"/>
            </a:endParaRPr>
          </a:p>
          <a:p>
            <a:r>
              <a:rPr lang="en-GB" sz="1400" dirty="0">
                <a:ea typeface="+mn-lt"/>
                <a:cs typeface="+mn-lt"/>
              </a:rPr>
              <a:t>NHS (2025) MS Teams and Remote working. Available at</a:t>
            </a:r>
            <a:r>
              <a:rPr lang="en-GB" sz="1400" dirty="0">
                <a:ea typeface="+mn-lt"/>
                <a:cs typeface="+mn-lt"/>
                <a:hlinkClick r:id="rId5"/>
              </a:rPr>
              <a:t>: https://www.england.nhs.uk/long-read/microsoft-teams-and-remote-working</a:t>
            </a:r>
            <a:r>
              <a:rPr lang="en-GB" sz="1400" dirty="0">
                <a:ea typeface="+mn-lt"/>
                <a:cs typeface="+mn-lt"/>
              </a:rPr>
              <a:t> Accessed: 4 April  2025</a:t>
            </a:r>
          </a:p>
          <a:p>
            <a:endParaRPr lang="en-GB" sz="1400" dirty="0">
              <a:ea typeface="+mn-lt"/>
              <a:cs typeface="+mn-lt"/>
            </a:endParaRPr>
          </a:p>
          <a:p>
            <a:r>
              <a:rPr lang="en-GB" sz="1400" dirty="0">
                <a:ea typeface="+mn-lt"/>
                <a:cs typeface="+mn-lt"/>
              </a:rPr>
              <a:t>Microsoft Teams (N/D) Advantages and Disadvantages of MS Teams.</a:t>
            </a:r>
          </a:p>
          <a:p>
            <a:r>
              <a:rPr lang="en-GB" sz="1400" dirty="0">
                <a:ea typeface="+mn-lt"/>
                <a:cs typeface="+mn-lt"/>
              </a:rPr>
              <a:t>Available </a:t>
            </a:r>
            <a:r>
              <a:rPr lang="en-GB" sz="1400" dirty="0" err="1">
                <a:ea typeface="+mn-lt"/>
                <a:cs typeface="+mn-lt"/>
              </a:rPr>
              <a:t>at:</a:t>
            </a:r>
            <a:r>
              <a:rPr lang="en-GB" sz="1400" dirty="0" err="1">
                <a:ea typeface="+mn-lt"/>
                <a:cs typeface="+mn-lt"/>
                <a:hlinkClick r:id="rId6"/>
              </a:rPr>
              <a:t>https</a:t>
            </a:r>
            <a:r>
              <a:rPr lang="en-GB" sz="1400" dirty="0">
                <a:ea typeface="+mn-lt"/>
                <a:cs typeface="+mn-lt"/>
                <a:hlinkClick r:id="rId6"/>
              </a:rPr>
              <a:t>://barrazacarlos.com/advantages-and-disadvantages-of-</a:t>
            </a:r>
            <a:r>
              <a:rPr lang="en-GB" sz="1400" dirty="0" err="1">
                <a:ea typeface="+mn-lt"/>
                <a:cs typeface="+mn-lt"/>
                <a:hlinkClick r:id="rId6"/>
              </a:rPr>
              <a:t>microsoft</a:t>
            </a:r>
            <a:r>
              <a:rPr lang="en-GB" sz="1400" dirty="0">
                <a:ea typeface="+mn-lt"/>
                <a:cs typeface="+mn-lt"/>
                <a:hlinkClick r:id="rId6"/>
              </a:rPr>
              <a:t>-team</a:t>
            </a:r>
            <a:r>
              <a:rPr lang="en-GB" sz="1400" dirty="0">
                <a:ea typeface="+mn-lt"/>
                <a:cs typeface="+mn-lt"/>
              </a:rPr>
              <a:t> </a:t>
            </a:r>
            <a:r>
              <a:rPr lang="en-GB" sz="1400" dirty="0"/>
              <a:t>Accessed: (N/D)</a:t>
            </a:r>
          </a:p>
          <a:p>
            <a:endParaRPr lang="en-GB" sz="1400" dirty="0"/>
          </a:p>
          <a:p>
            <a:r>
              <a:rPr lang="en-GB" sz="1400" dirty="0"/>
              <a:t>Microsoft (2022) What is MS word and Why we need to use it? Available </a:t>
            </a:r>
            <a:r>
              <a:rPr lang="en-GB" sz="1400" dirty="0" err="1"/>
              <a:t>at:</a:t>
            </a:r>
            <a:r>
              <a:rPr lang="en-GB" sz="1400" dirty="0" err="1">
                <a:hlinkClick r:id="rId7"/>
              </a:rPr>
              <a:t>https</a:t>
            </a:r>
            <a:r>
              <a:rPr lang="en-GB" sz="1400" dirty="0">
                <a:hlinkClick r:id="rId7"/>
              </a:rPr>
              <a:t>://ncte.gov.in/</a:t>
            </a:r>
            <a:r>
              <a:rPr lang="en-GB" sz="1400" dirty="0" err="1">
                <a:hlinkClick r:id="rId7"/>
              </a:rPr>
              <a:t>oer</a:t>
            </a:r>
            <a:r>
              <a:rPr lang="en-GB" sz="1400" dirty="0">
                <a:hlinkClick r:id="rId7"/>
              </a:rPr>
              <a:t>/Forms/</a:t>
            </a:r>
            <a:r>
              <a:rPr lang="en-GB" sz="1400" dirty="0" err="1">
                <a:hlinkClick r:id="rId7"/>
              </a:rPr>
              <a:t>OERDocs</a:t>
            </a:r>
            <a:r>
              <a:rPr lang="en-GB" sz="1400" dirty="0">
                <a:hlinkClick r:id="rId7"/>
              </a:rPr>
              <a:t>/</a:t>
            </a:r>
            <a:r>
              <a:rPr lang="en-GB" sz="1400" dirty="0" err="1">
                <a:hlinkClick r:id="rId7"/>
              </a:rPr>
              <a:t>OERDoc</a:t>
            </a:r>
            <a:r>
              <a:rPr lang="en-GB" sz="1400" dirty="0">
                <a:hlinkClick r:id="rId7"/>
              </a:rPr>
              <a:t>/OERDoc_918_64858_08_01_2022.pdf</a:t>
            </a:r>
            <a:r>
              <a:rPr lang="en-GB" sz="1400" dirty="0"/>
              <a:t> </a:t>
            </a:r>
            <a:r>
              <a:rPr lang="en-GB" sz="1400" dirty="0" err="1"/>
              <a:t>Accesed</a:t>
            </a:r>
            <a:r>
              <a:rPr lang="en-GB" sz="1400" dirty="0"/>
              <a:t>: 08 January 2022</a:t>
            </a:r>
          </a:p>
          <a:p>
            <a:endParaRPr lang="en-GB" sz="1400" dirty="0"/>
          </a:p>
          <a:p>
            <a:r>
              <a:rPr lang="en-GB" sz="1400" dirty="0"/>
              <a:t>The knowledge Academy (N/D). Benefits and Limitations of MS Words. Available at:</a:t>
            </a:r>
            <a:r>
              <a:rPr lang="en-GB" sz="1400" dirty="0">
                <a:hlinkClick r:id="rId8"/>
              </a:rPr>
              <a:t> https://www.theknowledgeacademy.com/blog/google-docs-vs-microsoft-word/  </a:t>
            </a:r>
            <a:r>
              <a:rPr lang="en-GB" sz="1400" dirty="0"/>
              <a:t>Accessed: (N/D)</a:t>
            </a:r>
          </a:p>
          <a:p>
            <a:endParaRPr lang="en-GB" sz="1400" dirty="0">
              <a:hlinkClick r:id="rId8"/>
            </a:endParaRPr>
          </a:p>
          <a:p>
            <a:endParaRPr lang="en-GB" dirty="0"/>
          </a:p>
        </p:txBody>
      </p:sp>
    </p:spTree>
    <p:extLst>
      <p:ext uri="{BB962C8B-B14F-4D97-AF65-F5344CB8AC3E}">
        <p14:creationId xmlns:p14="http://schemas.microsoft.com/office/powerpoint/2010/main" val="11777712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80</TotalTime>
  <Words>1076</Words>
  <Application>Microsoft Office PowerPoint</Application>
  <PresentationFormat>Widescreen</PresentationFormat>
  <Paragraphs>104</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Century Gothic</vt:lpstr>
      <vt:lpstr>Wingdings 3</vt:lpstr>
      <vt:lpstr>Ion</vt:lpstr>
      <vt:lpstr>Presentation of MS Word, Teams and Digital Safety to Greenfield Care Home Management</vt:lpstr>
      <vt:lpstr>WORD</vt:lpstr>
      <vt:lpstr>PowerPoint Presentation</vt:lpstr>
      <vt:lpstr>PowerPoint Presentation</vt:lpstr>
      <vt:lpstr>TEAMS.</vt:lpstr>
      <vt:lpstr>PowerPoint Presentation</vt:lpstr>
      <vt:lpstr>LIMITATIONS OF TEAMS.    </vt:lpstr>
      <vt:lpstr>DIGITAL SAFETY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Soner Yarasikli (2519545)</dc:creator>
  <cp:lastModifiedBy>Soner Yarasikli (2519545)</cp:lastModifiedBy>
  <cp:revision>7</cp:revision>
  <dcterms:created xsi:type="dcterms:W3CDTF">2026-02-08T01:15:08Z</dcterms:created>
  <dcterms:modified xsi:type="dcterms:W3CDTF">2026-02-15T20:24:42Z</dcterms:modified>
</cp:coreProperties>
</file>