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Lst>
  <p:notesMasterIdLst>
    <p:notesMasterId r:id="rId55"/>
  </p:notesMasterIdLst>
  <p:sldIdLst>
    <p:sldId id="258" r:id="rId25"/>
    <p:sldId id="261" r:id="rId26"/>
    <p:sldId id="266" r:id="rId27"/>
    <p:sldId id="299" r:id="rId28"/>
    <p:sldId id="270" r:id="rId29"/>
    <p:sldId id="326" r:id="rId30"/>
    <p:sldId id="296" r:id="rId31"/>
    <p:sldId id="308" r:id="rId32"/>
    <p:sldId id="297" r:id="rId33"/>
    <p:sldId id="309" r:id="rId34"/>
    <p:sldId id="298" r:id="rId35"/>
    <p:sldId id="310" r:id="rId36"/>
    <p:sldId id="327" r:id="rId37"/>
    <p:sldId id="311" r:id="rId38"/>
    <p:sldId id="312" r:id="rId39"/>
    <p:sldId id="313" r:id="rId40"/>
    <p:sldId id="314" r:id="rId41"/>
    <p:sldId id="315" r:id="rId42"/>
    <p:sldId id="301" r:id="rId43"/>
    <p:sldId id="316" r:id="rId44"/>
    <p:sldId id="317" r:id="rId45"/>
    <p:sldId id="318" r:id="rId46"/>
    <p:sldId id="319" r:id="rId47"/>
    <p:sldId id="320" r:id="rId48"/>
    <p:sldId id="321" r:id="rId49"/>
    <p:sldId id="322" r:id="rId50"/>
    <p:sldId id="323" r:id="rId51"/>
    <p:sldId id="325" r:id="rId52"/>
    <p:sldId id="324" r:id="rId53"/>
    <p:sldId id="272"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4B3A0-2DD9-9640-909C-3437234B13A6}" v="7" dt="2022-09-19T16:49:33.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778"/>
    <p:restoredTop sz="75280"/>
  </p:normalViewPr>
  <p:slideViewPr>
    <p:cSldViewPr snapToGrid="0">
      <p:cViewPr varScale="1">
        <p:scale>
          <a:sx n="79" d="100"/>
          <a:sy n="79" d="100"/>
        </p:scale>
        <p:origin x="121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slide" Target="slides/slide23.xml"/><Relationship Id="rId50" Type="http://schemas.openxmlformats.org/officeDocument/2006/relationships/slide" Target="slides/slide26.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3" Type="http://schemas.openxmlformats.org/officeDocument/2006/relationships/slide" Target="slides/slide29.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7.xml"/><Relationship Id="rId54"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578F6455-EB89-B040-935A-62AB1AEA4B6D}"/>
    <pc:docChg chg="undo custSel modSld">
      <pc:chgData name="Gareth Collett" userId="320811f5588b0142" providerId="LiveId" clId="{578F6455-EB89-B040-935A-62AB1AEA4B6D}" dt="2022-08-17T14:16:08.786" v="39" actId="1076"/>
      <pc:docMkLst>
        <pc:docMk/>
      </pc:docMkLst>
      <pc:sldChg chg="addSp delSp modSp mod setBg setClrOvrMap">
        <pc:chgData name="Gareth Collett" userId="320811f5588b0142" providerId="LiveId" clId="{578F6455-EB89-B040-935A-62AB1AEA4B6D}" dt="2022-08-17T14:14:37.584" v="29"/>
        <pc:sldMkLst>
          <pc:docMk/>
          <pc:sldMk cId="3872427794" sldId="261"/>
        </pc:sldMkLst>
        <pc:spChg chg="mod ord">
          <ac:chgData name="Gareth Collett" userId="320811f5588b0142" providerId="LiveId" clId="{578F6455-EB89-B040-935A-62AB1AEA4B6D}" dt="2022-08-17T14:12:54.630" v="27" actId="27636"/>
          <ac:spMkLst>
            <pc:docMk/>
            <pc:sldMk cId="3872427794" sldId="261"/>
            <ac:spMk id="2" creationId="{25FD0F18-690A-4C6B-A981-8859C96F33FD}"/>
          </ac:spMkLst>
        </pc:spChg>
        <pc:spChg chg="mod ord">
          <ac:chgData name="Gareth Collett" userId="320811f5588b0142" providerId="LiveId" clId="{578F6455-EB89-B040-935A-62AB1AEA4B6D}" dt="2022-08-17T14:06:27.788" v="11" actId="26606"/>
          <ac:spMkLst>
            <pc:docMk/>
            <pc:sldMk cId="3872427794" sldId="261"/>
            <ac:spMk id="3" creationId="{6D531DC8-54AC-4DF3-BD43-AC8621A80189}"/>
          </ac:spMkLst>
        </pc:spChg>
        <pc:spChg chg="add del mod">
          <ac:chgData name="Gareth Collett" userId="320811f5588b0142" providerId="LiveId" clId="{578F6455-EB89-B040-935A-62AB1AEA4B6D}" dt="2022-08-17T14:09:46.044" v="18" actId="478"/>
          <ac:spMkLst>
            <pc:docMk/>
            <pc:sldMk cId="3872427794" sldId="261"/>
            <ac:spMk id="6" creationId="{2598C454-81C8-558E-931B-A085035E8FE1}"/>
          </ac:spMkLst>
        </pc:spChg>
        <pc:spChg chg="add del mod">
          <ac:chgData name="Gareth Collett" userId="320811f5588b0142" providerId="LiveId" clId="{578F6455-EB89-B040-935A-62AB1AEA4B6D}" dt="2022-08-17T14:14:37.584" v="29"/>
          <ac:spMkLst>
            <pc:docMk/>
            <pc:sldMk cId="3872427794" sldId="261"/>
            <ac:spMk id="7" creationId="{0006444C-C75E-591A-6D73-8D030B41818F}"/>
          </ac:spMkLst>
        </pc:spChg>
        <pc:spChg chg="add">
          <ac:chgData name="Gareth Collett" userId="320811f5588b0142" providerId="LiveId" clId="{578F6455-EB89-B040-935A-62AB1AEA4B6D}" dt="2022-08-17T14:06:27.788" v="11" actId="26606"/>
          <ac:spMkLst>
            <pc:docMk/>
            <pc:sldMk cId="3872427794" sldId="261"/>
            <ac:spMk id="10" creationId="{9228552E-C8B1-4A80-8448-0787CE0FC704}"/>
          </ac:spMkLst>
        </pc:spChg>
        <pc:picChg chg="add mod">
          <ac:chgData name="Gareth Collett" userId="320811f5588b0142" providerId="LiveId" clId="{578F6455-EB89-B040-935A-62AB1AEA4B6D}" dt="2022-08-17T14:10:30.158" v="19" actId="1076"/>
          <ac:picMkLst>
            <pc:docMk/>
            <pc:sldMk cId="3872427794" sldId="261"/>
            <ac:picMk id="5" creationId="{E2E2A2AA-91D1-005F-13D5-49DD84C42C27}"/>
          </ac:picMkLst>
        </pc:picChg>
      </pc:sldChg>
      <pc:sldChg chg="modSp mod">
        <pc:chgData name="Gareth Collett" userId="320811f5588b0142" providerId="LiveId" clId="{578F6455-EB89-B040-935A-62AB1AEA4B6D}" dt="2022-08-17T12:59:35.676" v="9" actId="1076"/>
        <pc:sldMkLst>
          <pc:docMk/>
          <pc:sldMk cId="656316781" sldId="299"/>
        </pc:sldMkLst>
        <pc:spChg chg="mod">
          <ac:chgData name="Gareth Collett" userId="320811f5588b0142" providerId="LiveId" clId="{578F6455-EB89-B040-935A-62AB1AEA4B6D}" dt="2022-08-17T12:59:35.676" v="9" actId="1076"/>
          <ac:spMkLst>
            <pc:docMk/>
            <pc:sldMk cId="656316781" sldId="299"/>
            <ac:spMk id="8" creationId="{3585EE93-BF4F-99DC-2C50-00D5CFC1D498}"/>
          </ac:spMkLst>
        </pc:spChg>
        <pc:picChg chg="mod">
          <ac:chgData name="Gareth Collett" userId="320811f5588b0142" providerId="LiveId" clId="{578F6455-EB89-B040-935A-62AB1AEA4B6D}" dt="2022-08-17T12:59:27.406" v="8" actId="1076"/>
          <ac:picMkLst>
            <pc:docMk/>
            <pc:sldMk cId="656316781" sldId="299"/>
            <ac:picMk id="6" creationId="{B517EA56-BE42-9958-E748-CB6435D793F3}"/>
          </ac:picMkLst>
        </pc:picChg>
        <pc:picChg chg="mod">
          <ac:chgData name="Gareth Collett" userId="320811f5588b0142" providerId="LiveId" clId="{578F6455-EB89-B040-935A-62AB1AEA4B6D}" dt="2022-08-17T12:59:23.288" v="7" actId="1076"/>
          <ac:picMkLst>
            <pc:docMk/>
            <pc:sldMk cId="656316781" sldId="299"/>
            <ac:picMk id="7" creationId="{0277259D-C98C-A63C-D7B4-287B04D53A04}"/>
          </ac:picMkLst>
        </pc:picChg>
      </pc:sldChg>
      <pc:sldChg chg="addSp delSp modSp mod setBg">
        <pc:chgData name="Gareth Collett" userId="320811f5588b0142" providerId="LiveId" clId="{578F6455-EB89-B040-935A-62AB1AEA4B6D}" dt="2022-08-17T14:16:08.786" v="39" actId="1076"/>
        <pc:sldMkLst>
          <pc:docMk/>
          <pc:sldMk cId="2652407311" sldId="301"/>
        </pc:sldMkLst>
        <pc:spChg chg="mod">
          <ac:chgData name="Gareth Collett" userId="320811f5588b0142" providerId="LiveId" clId="{578F6455-EB89-B040-935A-62AB1AEA4B6D}" dt="2022-08-17T14:15:56.780" v="36" actId="3064"/>
          <ac:spMkLst>
            <pc:docMk/>
            <pc:sldMk cId="2652407311" sldId="301"/>
            <ac:spMk id="4" creationId="{F33E835D-0565-6A17-3334-D71246F8DEBA}"/>
          </ac:spMkLst>
        </pc:spChg>
        <pc:spChg chg="mod">
          <ac:chgData name="Gareth Collett" userId="320811f5588b0142" providerId="LiveId" clId="{578F6455-EB89-B040-935A-62AB1AEA4B6D}" dt="2022-08-17T14:15:33.669" v="35" actId="26606"/>
          <ac:spMkLst>
            <pc:docMk/>
            <pc:sldMk cId="2652407311" sldId="301"/>
            <ac:spMk id="6" creationId="{2A0FFB09-9085-641A-5C89-CE8BDB724F93}"/>
          </ac:spMkLst>
        </pc:spChg>
        <pc:spChg chg="add">
          <ac:chgData name="Gareth Collett" userId="320811f5588b0142" providerId="LiveId" clId="{578F6455-EB89-B040-935A-62AB1AEA4B6D}" dt="2022-08-17T14:15:33.669" v="35" actId="26606"/>
          <ac:spMkLst>
            <pc:docMk/>
            <pc:sldMk cId="2652407311" sldId="301"/>
            <ac:spMk id="11" creationId="{04812C46-200A-4DEB-A05E-3ED6C68C2387}"/>
          </ac:spMkLst>
        </pc:spChg>
        <pc:spChg chg="add">
          <ac:chgData name="Gareth Collett" userId="320811f5588b0142" providerId="LiveId" clId="{578F6455-EB89-B040-935A-62AB1AEA4B6D}" dt="2022-08-17T14:15:33.669" v="35" actId="26606"/>
          <ac:spMkLst>
            <pc:docMk/>
            <pc:sldMk cId="2652407311" sldId="301"/>
            <ac:spMk id="13" creationId="{D1EA859B-E555-4109-94F3-6700E046E008}"/>
          </ac:spMkLst>
        </pc:spChg>
        <pc:picChg chg="add del">
          <ac:chgData name="Gareth Collett" userId="320811f5588b0142" providerId="LiveId" clId="{578F6455-EB89-B040-935A-62AB1AEA4B6D}" dt="2022-08-17T14:14:47.415" v="31" actId="478"/>
          <ac:picMkLst>
            <pc:docMk/>
            <pc:sldMk cId="2652407311" sldId="301"/>
            <ac:picMk id="2" creationId="{FE25A267-BAF5-10A3-2594-143FE2ADD3F9}"/>
          </ac:picMkLst>
        </pc:picChg>
        <pc:picChg chg="add mod ord">
          <ac:chgData name="Gareth Collett" userId="320811f5588b0142" providerId="LiveId" clId="{578F6455-EB89-B040-935A-62AB1AEA4B6D}" dt="2022-08-17T14:16:08.786" v="39" actId="1076"/>
          <ac:picMkLst>
            <pc:docMk/>
            <pc:sldMk cId="2652407311" sldId="301"/>
            <ac:picMk id="5" creationId="{80F4764D-B637-B81A-E079-6E23B3A1C04E}"/>
          </ac:picMkLst>
        </pc:picChg>
      </pc:sldChg>
    </pc:docChg>
  </pc:docChgLst>
  <pc:docChgLst>
    <pc:chgData name="Gareth Collett" userId="320811f5588b0142" providerId="LiveId" clId="{2644B3A0-2DD9-9640-909C-3437234B13A6}"/>
    <pc:docChg chg="custSel modSld">
      <pc:chgData name="Gareth Collett" userId="320811f5588b0142" providerId="LiveId" clId="{2644B3A0-2DD9-9640-909C-3437234B13A6}" dt="2022-09-19T16:49:28.066" v="5" actId="313"/>
      <pc:docMkLst>
        <pc:docMk/>
      </pc:docMkLst>
      <pc:sldChg chg="modSp mod">
        <pc:chgData name="Gareth Collett" userId="320811f5588b0142" providerId="LiveId" clId="{2644B3A0-2DD9-9640-909C-3437234B13A6}" dt="2022-09-19T16:48:28.996" v="2" actId="1076"/>
        <pc:sldMkLst>
          <pc:docMk/>
          <pc:sldMk cId="3872427794" sldId="261"/>
        </pc:sldMkLst>
        <pc:spChg chg="mod">
          <ac:chgData name="Gareth Collett" userId="320811f5588b0142" providerId="LiveId" clId="{2644B3A0-2DD9-9640-909C-3437234B13A6}" dt="2022-09-19T16:48:26.365" v="1" actId="27636"/>
          <ac:spMkLst>
            <pc:docMk/>
            <pc:sldMk cId="3872427794" sldId="261"/>
            <ac:spMk id="2" creationId="{25FD0F18-690A-4C6B-A981-8859C96F33FD}"/>
          </ac:spMkLst>
        </pc:spChg>
        <pc:picChg chg="mod">
          <ac:chgData name="Gareth Collett" userId="320811f5588b0142" providerId="LiveId" clId="{2644B3A0-2DD9-9640-909C-3437234B13A6}" dt="2022-09-19T16:48:28.996" v="2" actId="1076"/>
          <ac:picMkLst>
            <pc:docMk/>
            <pc:sldMk cId="3872427794" sldId="261"/>
            <ac:picMk id="5" creationId="{E2E2A2AA-91D1-005F-13D5-49DD84C42C27}"/>
          </ac:picMkLst>
        </pc:picChg>
      </pc:sldChg>
      <pc:sldChg chg="modSp mod">
        <pc:chgData name="Gareth Collett" userId="320811f5588b0142" providerId="LiveId" clId="{2644B3A0-2DD9-9640-909C-3437234B13A6}" dt="2022-09-19T16:48:55.378" v="3" actId="313"/>
        <pc:sldMkLst>
          <pc:docMk/>
          <pc:sldMk cId="3949797831" sldId="266"/>
        </pc:sldMkLst>
        <pc:spChg chg="mod">
          <ac:chgData name="Gareth Collett" userId="320811f5588b0142" providerId="LiveId" clId="{2644B3A0-2DD9-9640-909C-3437234B13A6}" dt="2022-09-19T16:48:55.378" v="3" actId="313"/>
          <ac:spMkLst>
            <pc:docMk/>
            <pc:sldMk cId="3949797831" sldId="266"/>
            <ac:spMk id="6" creationId="{616AF4D9-ECF8-8C24-51DA-F4562490A2C8}"/>
          </ac:spMkLst>
        </pc:spChg>
      </pc:sldChg>
      <pc:sldChg chg="modNotesTx">
        <pc:chgData name="Gareth Collett" userId="320811f5588b0142" providerId="LiveId" clId="{2644B3A0-2DD9-9640-909C-3437234B13A6}" dt="2022-09-19T16:49:08.463" v="4" actId="313"/>
        <pc:sldMkLst>
          <pc:docMk/>
          <pc:sldMk cId="1489682837" sldId="270"/>
        </pc:sldMkLst>
      </pc:sldChg>
      <pc:sldChg chg="modSp mod">
        <pc:chgData name="Gareth Collett" userId="320811f5588b0142" providerId="LiveId" clId="{2644B3A0-2DD9-9640-909C-3437234B13A6}" dt="2022-09-19T16:49:28.066" v="5" actId="313"/>
        <pc:sldMkLst>
          <pc:docMk/>
          <pc:sldMk cId="2896469631" sldId="297"/>
        </pc:sldMkLst>
        <pc:spChg chg="mod">
          <ac:chgData name="Gareth Collett" userId="320811f5588b0142" providerId="LiveId" clId="{2644B3A0-2DD9-9640-909C-3437234B13A6}" dt="2022-09-19T16:49:28.066" v="5" actId="313"/>
          <ac:spMkLst>
            <pc:docMk/>
            <pc:sldMk cId="2896469631" sldId="297"/>
            <ac:spMk id="11" creationId="{FF4BEE10-7DCD-7ABB-F839-7072D669198F}"/>
          </ac:spMkLst>
        </pc:spChg>
      </pc:sldChg>
    </pc:docChg>
  </pc:docChgLst>
  <pc:docChgLst>
    <pc:chgData name="Gareth Collett" userId="320811f5588b0142" providerId="LiveId" clId="{3C19A890-9D08-1B4D-86BD-ACEA1B36E59B}"/>
    <pc:docChg chg="custSel modSld">
      <pc:chgData name="Gareth Collett" userId="320811f5588b0142" providerId="LiveId" clId="{3C19A890-9D08-1B4D-86BD-ACEA1B36E59B}" dt="2022-08-25T10:30:33.039" v="10" actId="27636"/>
      <pc:docMkLst>
        <pc:docMk/>
      </pc:docMkLst>
      <pc:sldChg chg="addSp delSp modSp mod">
        <pc:chgData name="Gareth Collett" userId="320811f5588b0142" providerId="LiveId" clId="{3C19A890-9D08-1B4D-86BD-ACEA1B36E59B}" dt="2022-08-25T10:30:33.039" v="10" actId="27636"/>
        <pc:sldMkLst>
          <pc:docMk/>
          <pc:sldMk cId="30439980" sldId="296"/>
        </pc:sldMkLst>
        <pc:spChg chg="mod">
          <ac:chgData name="Gareth Collett" userId="320811f5588b0142" providerId="LiveId" clId="{3C19A890-9D08-1B4D-86BD-ACEA1B36E59B}" dt="2022-08-25T10:30:15.940" v="5" actId="26606"/>
          <ac:spMkLst>
            <pc:docMk/>
            <pc:sldMk cId="30439980" sldId="296"/>
            <ac:spMk id="3" creationId="{6D531DC8-54AC-4DF3-BD43-AC8621A80189}"/>
          </ac:spMkLst>
        </pc:spChg>
        <pc:spChg chg="mod">
          <ac:chgData name="Gareth Collett" userId="320811f5588b0142" providerId="LiveId" clId="{3C19A890-9D08-1B4D-86BD-ACEA1B36E59B}" dt="2022-08-25T10:30:33.039" v="10" actId="27636"/>
          <ac:spMkLst>
            <pc:docMk/>
            <pc:sldMk cId="30439980" sldId="296"/>
            <ac:spMk id="9" creationId="{21F1358A-C521-9503-746B-2E847AD0E596}"/>
          </ac:spMkLst>
        </pc:spChg>
        <pc:spChg chg="del">
          <ac:chgData name="Gareth Collett" userId="320811f5588b0142" providerId="LiveId" clId="{3C19A890-9D08-1B4D-86BD-ACEA1B36E59B}" dt="2022-08-25T10:30:15.940" v="5" actId="26606"/>
          <ac:spMkLst>
            <pc:docMk/>
            <pc:sldMk cId="30439980" sldId="296"/>
            <ac:spMk id="20" creationId="{32AEEBC8-9D30-42EF-95F2-386C2653FBF0}"/>
          </ac:spMkLst>
        </pc:spChg>
        <pc:spChg chg="del">
          <ac:chgData name="Gareth Collett" userId="320811f5588b0142" providerId="LiveId" clId="{3C19A890-9D08-1B4D-86BD-ACEA1B36E59B}" dt="2022-08-25T10:30:15.940" v="5" actId="26606"/>
          <ac:spMkLst>
            <pc:docMk/>
            <pc:sldMk cId="30439980" sldId="296"/>
            <ac:spMk id="22" creationId="{2E92FA66-67D7-4CB4-94D3-E643A9AD4757}"/>
          </ac:spMkLst>
        </pc:spChg>
        <pc:spChg chg="add">
          <ac:chgData name="Gareth Collett" userId="320811f5588b0142" providerId="LiveId" clId="{3C19A890-9D08-1B4D-86BD-ACEA1B36E59B}" dt="2022-08-25T10:30:15.940" v="5" actId="26606"/>
          <ac:spMkLst>
            <pc:docMk/>
            <pc:sldMk cId="30439980" sldId="296"/>
            <ac:spMk id="27" creationId="{69D47016-023F-44BD-981C-50E7A10A6609}"/>
          </ac:spMkLst>
        </pc:spChg>
        <pc:spChg chg="add">
          <ac:chgData name="Gareth Collett" userId="320811f5588b0142" providerId="LiveId" clId="{3C19A890-9D08-1B4D-86BD-ACEA1B36E59B}" dt="2022-08-25T10:30:15.940" v="5" actId="26606"/>
          <ac:spMkLst>
            <pc:docMk/>
            <pc:sldMk cId="30439980" sldId="296"/>
            <ac:spMk id="29" creationId="{6D8B37B0-0682-433E-BC8D-498C04ABD9A7}"/>
          </ac:spMkLst>
        </pc:spChg>
        <pc:picChg chg="mod ord">
          <ac:chgData name="Gareth Collett" userId="320811f5588b0142" providerId="LiveId" clId="{3C19A890-9D08-1B4D-86BD-ACEA1B36E59B}" dt="2022-08-25T10:30:15.940" v="5" actId="26606"/>
          <ac:picMkLst>
            <pc:docMk/>
            <pc:sldMk cId="30439980" sldId="296"/>
            <ac:picMk id="4" creationId="{02C5809E-FC24-3515-7173-0C9E2F876012}"/>
          </ac:picMkLst>
        </pc:picChg>
        <pc:picChg chg="add mod">
          <ac:chgData name="Gareth Collett" userId="320811f5588b0142" providerId="LiveId" clId="{3C19A890-9D08-1B4D-86BD-ACEA1B36E59B}" dt="2022-08-25T10:30:15.940" v="5" actId="26606"/>
          <ac:picMkLst>
            <pc:docMk/>
            <pc:sldMk cId="30439980" sldId="296"/>
            <ac:picMk id="5" creationId="{14F0444E-980F-30B9-2142-83E502AE6BB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9/21/22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payload directly causes the damage. But it may not be explosively destructive – illumination, propaganda leaflets, CBRN.</a:t>
            </a:r>
          </a:p>
          <a:p>
            <a:endParaRPr lang="en-US" dirty="0"/>
          </a:p>
          <a:p>
            <a:r>
              <a:rPr lang="en-US" dirty="0"/>
              <a:t>The fuze initiates the payload so that it produces the right effect at the right moment. It must detect the target and initiate at the moment of maximum effect. This may be in the ms bracket and is therefore dependent on trajectory, speed and flight. Data may be gathered from self-generated energy (active), or from energy emitted from the target (passive). Impact, proximity, delayed function.</a:t>
            </a:r>
          </a:p>
          <a:p>
            <a:endParaRPr lang="en-US" dirty="0"/>
          </a:p>
          <a:p>
            <a:r>
              <a:rPr lang="en-US" dirty="0"/>
              <a:t>The SAU has two primary functions: prevention of accidental detonation of the warhead, usually by interrupting the explosive pathway between fuze and payload; and providing the detonation pathway between fuze and payload by removing that interruptor device in the fuze. The SAU may also include a self-destruct, self-neutralize (example mines), or delayed arming to protect friendly forces.</a:t>
            </a:r>
          </a:p>
        </p:txBody>
      </p:sp>
      <p:sp>
        <p:nvSpPr>
          <p:cNvPr id="4" name="Slide Number Placeholder 3"/>
          <p:cNvSpPr>
            <a:spLocks noGrp="1"/>
          </p:cNvSpPr>
          <p:nvPr>
            <p:ph type="sldNum" sz="quarter" idx="5"/>
          </p:nvPr>
        </p:nvSpPr>
        <p:spPr/>
        <p:txBody>
          <a:bodyPr/>
          <a:lstStyle/>
          <a:p>
            <a:fld id="{CA0126CA-006B-2740-A5FB-370B23BF5F2D}" type="slidenum">
              <a:rPr lang="en-US" smtClean="0"/>
              <a:t>5</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2433407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dirty="0"/>
          </a:p>
        </p:txBody>
      </p:sp>
    </p:spTree>
    <p:extLst>
      <p:ext uri="{BB962C8B-B14F-4D97-AF65-F5344CB8AC3E}">
        <p14:creationId xmlns:p14="http://schemas.microsoft.com/office/powerpoint/2010/main" val="14362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dirty="0"/>
          </a:p>
        </p:txBody>
      </p:sp>
    </p:spTree>
    <p:extLst>
      <p:ext uri="{BB962C8B-B14F-4D97-AF65-F5344CB8AC3E}">
        <p14:creationId xmlns:p14="http://schemas.microsoft.com/office/powerpoint/2010/main" val="510735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Master" Target="../slideMasters/slideMaster21.xml"/><Relationship Id="rId4" Type="http://schemas.openxmlformats.org/officeDocument/2006/relationships/image" Target="../media/image28.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a:solidFill>
                  <a:schemeClr val="tx1"/>
                </a:solidFill>
              </a:rPr>
              <a:t>gareth.collett@undp.org</a:t>
            </a: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062337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chemeClr val="tx1"/>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940387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565313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228145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0092392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122022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669948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3028415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45780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29925395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8124531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840330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84340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78963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576462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0825170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25.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21.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Picture 7" descr="A picture containing drawing, clock&#10;&#10;Description automatically generated">
            <a:extLst>
              <a:ext uri="{FF2B5EF4-FFF2-40B4-BE49-F238E27FC236}">
                <a16:creationId xmlns:a16="http://schemas.microsoft.com/office/drawing/2014/main" id="{11781992-C2D7-134B-B0AA-4E1A7CF97FFB}"/>
              </a:ext>
            </a:extLst>
          </p:cNvPr>
          <p:cNvPicPr>
            <a:picLocks noChangeAspect="1"/>
          </p:cNvPicPr>
          <p:nvPr userDrawn="1"/>
        </p:nvPicPr>
        <p:blipFill>
          <a:blip r:embed="rId18" cstate="screen">
            <a:extLst>
              <a:ext uri="{28A0092B-C50C-407E-A947-70E740481C1C}">
                <a14:useLocalDpi xmlns:a14="http://schemas.microsoft.com/office/drawing/2010/main"/>
              </a:ext>
            </a:extLst>
          </a:blip>
          <a:stretch>
            <a:fillRect/>
          </a:stretch>
        </p:blipFill>
        <p:spPr>
          <a:xfrm>
            <a:off x="406800" y="316468"/>
            <a:ext cx="467476" cy="950732"/>
          </a:xfrm>
          <a:prstGeom prst="rect">
            <a:avLst/>
          </a:prstGeom>
        </p:spPr>
      </p:pic>
    </p:spTree>
    <p:extLst>
      <p:ext uri="{BB962C8B-B14F-4D97-AF65-F5344CB8AC3E}">
        <p14:creationId xmlns:p14="http://schemas.microsoft.com/office/powerpoint/2010/main" val="368554800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hf sldNum="0" hdr="0" ftr="0" dt="0"/>
  <p:txStyles>
    <p:titleStyle>
      <a:lvl1pPr algn="l" defTabSz="914400" rtl="0" eaLnBrk="1" latinLnBrk="0" hangingPunct="1">
        <a:lnSpc>
          <a:spcPct val="90000"/>
        </a:lnSpc>
        <a:spcBef>
          <a:spcPct val="0"/>
        </a:spcBef>
        <a:buNone/>
        <a:defRPr sz="2800" b="1" kern="1200" baseline="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2E2A2AA-91D1-005F-13D5-49DD84C42C27}"/>
              </a:ext>
            </a:extLst>
          </p:cNvPr>
          <p:cNvPicPr>
            <a:picLocks noChangeAspect="1"/>
          </p:cNvPicPr>
          <p:nvPr/>
        </p:nvPicPr>
        <p:blipFill rotWithShape="1">
          <a:blip r:embed="rId2" cstate="screen">
            <a:alphaModFix amt="35000"/>
            <a:extLst>
              <a:ext uri="{28A0092B-C50C-407E-A947-70E740481C1C}">
                <a14:useLocalDpi xmlns:a14="http://schemas.microsoft.com/office/drawing/2010/main"/>
              </a:ext>
            </a:extLst>
          </a:blip>
          <a:srcRect/>
          <a:stretch/>
        </p:blipFill>
        <p:spPr>
          <a:xfrm>
            <a:off x="0" y="-365115"/>
            <a:ext cx="12191980" cy="6857990"/>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rgbClr val="FFFFFF"/>
                </a:solidFill>
                <a:latin typeface="+mj-lt"/>
                <a:ea typeface="+mj-ea"/>
                <a:cs typeface="+mj-cs"/>
              </a:rPr>
              <a:t>Introduction to Warheads</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303812" y="1946649"/>
            <a:ext cx="11049988" cy="4351338"/>
          </a:xfrm>
        </p:spPr>
        <p:txBody>
          <a:bodyPr vert="horz" wrap="square" lIns="91440" tIns="45720" rIns="91440" bIns="45720" rtlCol="0">
            <a:normAutofit lnSpcReduction="10000"/>
          </a:bodyPr>
          <a:lstStyle/>
          <a:p>
            <a:pPr lvl="0" indent="-228600">
              <a:spcBef>
                <a:spcPts val="1200"/>
              </a:spcBef>
              <a:buFont typeface="Arial" panose="020B0604020202020204" pitchFamily="34" charset="0"/>
              <a:buChar char="•"/>
            </a:pPr>
            <a:r>
              <a:rPr lang="en-US" b="1" dirty="0">
                <a:solidFill>
                  <a:srgbClr val="FFFFFF"/>
                </a:solidFill>
                <a:effectLst/>
              </a:rPr>
              <a:t>Aim: </a:t>
            </a:r>
            <a:r>
              <a:rPr lang="en-US" dirty="0">
                <a:solidFill>
                  <a:srgbClr val="FFFFFF"/>
                </a:solidFill>
              </a:rPr>
              <a:t>To understand the scientific principles associated with warhead design</a:t>
            </a:r>
            <a:r>
              <a:rPr lang="en-US" dirty="0">
                <a:solidFill>
                  <a:srgbClr val="FFFFFF"/>
                </a:solidFill>
                <a:effectLst/>
              </a:rPr>
              <a:t>.</a:t>
            </a:r>
            <a:endParaRPr lang="en-US" dirty="0">
              <a:solidFill>
                <a:srgbClr val="FFFFFF"/>
              </a:solidFill>
            </a:endParaRPr>
          </a:p>
          <a:p>
            <a:pPr lvl="0" indent="-228600">
              <a:spcBef>
                <a:spcPts val="1200"/>
              </a:spcBef>
              <a:buFont typeface="Arial" panose="020B0604020202020204" pitchFamily="34" charset="0"/>
              <a:buChar char="•"/>
            </a:pPr>
            <a:endParaRPr lang="en-US" dirty="0">
              <a:solidFill>
                <a:srgbClr val="FFFFFF"/>
              </a:solidFill>
              <a:effectLst/>
            </a:endParaRPr>
          </a:p>
          <a:p>
            <a:pPr indent="-228600">
              <a:spcAft>
                <a:spcPts val="1000"/>
              </a:spcAft>
              <a:buFont typeface="Arial" panose="020B0604020202020204" pitchFamily="34" charset="0"/>
              <a:buChar char="•"/>
            </a:pPr>
            <a:r>
              <a:rPr lang="en-US" dirty="0">
                <a:solidFill>
                  <a:srgbClr val="FFFFFF"/>
                </a:solidFill>
                <a:effectLst/>
              </a:rPr>
              <a:t>Learning Outcomes: Upon the successful completion of this module, the student should be able to:</a:t>
            </a:r>
          </a:p>
          <a:p>
            <a:pPr marL="342900" lvl="0" indent="-228600">
              <a:spcBef>
                <a:spcPts val="1200"/>
              </a:spcBef>
              <a:buFont typeface="Arial" panose="020B0604020202020204" pitchFamily="34" charset="0"/>
              <a:buChar char="•"/>
            </a:pPr>
            <a:r>
              <a:rPr lang="en-US" dirty="0">
                <a:solidFill>
                  <a:srgbClr val="FFFFFF"/>
                </a:solidFill>
                <a:effectLst/>
              </a:rPr>
              <a:t>Understand basic warhead components, factors affecting their performance, the lethal mechanisms that may be selected an</a:t>
            </a:r>
            <a:r>
              <a:rPr lang="en-US" dirty="0">
                <a:solidFill>
                  <a:srgbClr val="FFFFFF"/>
                </a:solidFill>
              </a:rPr>
              <a:t>d why; and </a:t>
            </a:r>
            <a:r>
              <a:rPr lang="en-US" dirty="0">
                <a:solidFill>
                  <a:srgbClr val="FFFFFF"/>
                </a:solidFill>
                <a:effectLst/>
              </a:rPr>
              <a:t> </a:t>
            </a:r>
          </a:p>
          <a:p>
            <a:pPr marL="342900" lvl="0" indent="-228600">
              <a:spcBef>
                <a:spcPts val="1200"/>
              </a:spcBef>
              <a:buFont typeface="Arial" panose="020B0604020202020204" pitchFamily="34" charset="0"/>
              <a:buChar char="•"/>
            </a:pPr>
            <a:r>
              <a:rPr lang="en-US" dirty="0">
                <a:solidFill>
                  <a:srgbClr val="FFFFFF"/>
                </a:solidFill>
              </a:rPr>
              <a:t>Comprehend the type of warhead that should be selected against specific targets such as armour, maritime vessels, aircraft, structures and humans</a:t>
            </a:r>
            <a:r>
              <a:rPr lang="en-US" dirty="0">
                <a:solidFill>
                  <a:srgbClr val="FFFFFF"/>
                </a:solidFill>
                <a:effectLst/>
              </a:rPr>
              <a:t>.</a:t>
            </a:r>
          </a:p>
          <a:p>
            <a:pPr indent="-228600">
              <a:buFont typeface="Arial" panose="020B0604020202020204" pitchFamily="34" charset="0"/>
              <a:buChar char="•"/>
            </a:pPr>
            <a:endParaRPr lang="en-US" dirty="0">
              <a:solidFill>
                <a:srgbClr val="FFFFFF"/>
              </a:solidFill>
            </a:endParaRPr>
          </a:p>
        </p:txBody>
      </p:sp>
    </p:spTree>
    <p:extLst>
      <p:ext uri="{BB962C8B-B14F-4D97-AF65-F5344CB8AC3E}">
        <p14:creationId xmlns:p14="http://schemas.microsoft.com/office/powerpoint/2010/main" val="387242779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outdoor, sky, plane, aircraft&#10;&#10;Description automatically generated">
            <a:extLst>
              <a:ext uri="{FF2B5EF4-FFF2-40B4-BE49-F238E27FC236}">
                <a16:creationId xmlns:a16="http://schemas.microsoft.com/office/drawing/2014/main" id="{EC8305C8-8318-D74D-93AC-DA16B6D0EBB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70643"/>
            <a:ext cx="12191981" cy="6857990"/>
          </a:xfrm>
          <a:prstGeom prst="rect">
            <a:avLst/>
          </a:prstGeom>
        </p:spPr>
      </p:pic>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3467" y="321734"/>
            <a:ext cx="6891186" cy="113573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dirty="0">
                <a:solidFill>
                  <a:schemeClr val="tx1"/>
                </a:solidFill>
                <a:latin typeface="+mj-lt"/>
                <a:ea typeface="+mj-ea"/>
                <a:cs typeface="+mj-cs"/>
              </a:rPr>
              <a:t>Introduction to Warheads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154084" y="1277852"/>
            <a:ext cx="8129872" cy="5580057"/>
          </a:xfrm>
        </p:spPr>
        <p:txBody>
          <a:bodyPr vert="horz" wrap="square" lIns="91440" tIns="45720" rIns="91440" bIns="45720" rtlCol="0">
            <a:normAutofit lnSpcReduction="10000"/>
          </a:bodyPr>
          <a:lstStyle/>
          <a:p>
            <a:pPr marL="457200" indent="-228600">
              <a:buFont typeface="Arial" panose="020B0604020202020204" pitchFamily="34" charset="0"/>
              <a:buChar char="•"/>
            </a:pPr>
            <a:r>
              <a:rPr lang="en-US" sz="2400" dirty="0">
                <a:solidFill>
                  <a:schemeClr val="tx1"/>
                </a:solidFill>
              </a:rPr>
              <a:t>A warhead designer must devise a warhead capable of inflicting the required damage within the constraints imposed by the delivery system</a:t>
            </a:r>
          </a:p>
          <a:p>
            <a:pPr marL="457200" indent="-228600">
              <a:buFont typeface="Arial" panose="020B0604020202020204" pitchFamily="34" charset="0"/>
              <a:buChar char="•"/>
            </a:pPr>
            <a:r>
              <a:rPr lang="en-US" sz="2400" dirty="0">
                <a:solidFill>
                  <a:schemeClr val="tx1"/>
                </a:solidFill>
              </a:rPr>
              <a:t>Most warheads are delivered to the target by a missile system, which possesses KE.</a:t>
            </a:r>
            <a:endParaRPr lang="en-US" sz="2400" dirty="0"/>
          </a:p>
          <a:p>
            <a:pPr marL="457200" indent="-228600">
              <a:buFont typeface="Arial" panose="020B0604020202020204" pitchFamily="34" charset="0"/>
              <a:buChar char="•"/>
            </a:pPr>
            <a:r>
              <a:rPr lang="en-US" sz="2400" dirty="0">
                <a:solidFill>
                  <a:schemeClr val="tx1"/>
                </a:solidFill>
              </a:rPr>
              <a:t>Reliance solely on KE has two disadvantages: </a:t>
            </a:r>
          </a:p>
          <a:p>
            <a:pPr marL="1143000" lvl="1"/>
            <a:r>
              <a:rPr lang="en-US" sz="1800" dirty="0">
                <a:solidFill>
                  <a:schemeClr val="tx1"/>
                </a:solidFill>
              </a:rPr>
              <a:t>the system may have inadequate KE at achievable velocity to cause adequate damage to the target given a hit, or the KE has not been fully coupled; and</a:t>
            </a:r>
          </a:p>
          <a:p>
            <a:pPr marL="1143000" lvl="1"/>
            <a:r>
              <a:rPr lang="en-US" sz="1800" dirty="0">
                <a:solidFill>
                  <a:schemeClr val="tx1"/>
                </a:solidFill>
              </a:rPr>
              <a:t>The system may not be sufficiently accurate to guarantee a hit with acceptable probability</a:t>
            </a:r>
          </a:p>
          <a:p>
            <a:pPr marL="457200" indent="-228600">
              <a:buFont typeface="Arial" panose="020B0604020202020204" pitchFamily="34" charset="0"/>
              <a:buChar char="•"/>
            </a:pPr>
            <a:r>
              <a:rPr lang="en-US" sz="2400" dirty="0">
                <a:solidFill>
                  <a:schemeClr val="tx1"/>
                </a:solidFill>
              </a:rPr>
              <a:t>A warhead is therefore used because:</a:t>
            </a:r>
          </a:p>
          <a:p>
            <a:pPr marL="1143000" lvl="1"/>
            <a:r>
              <a:rPr lang="en-US" sz="1800" dirty="0">
                <a:solidFill>
                  <a:schemeClr val="tx1"/>
                </a:solidFill>
              </a:rPr>
              <a:t>It is an efficient way of increasing the amount of destructive energy available to the system at the moment of engagement, and improves energy coupling to the target</a:t>
            </a:r>
          </a:p>
          <a:p>
            <a:pPr marL="1143000" lvl="1"/>
            <a:r>
              <a:rPr lang="en-US" sz="1800" dirty="0">
                <a:solidFill>
                  <a:schemeClr val="tx1"/>
                </a:solidFill>
              </a:rPr>
              <a:t>It allows the destructive effect to be better matched to the likely response of the target (choice of lethal mechanism)</a:t>
            </a:r>
          </a:p>
          <a:p>
            <a:pPr marL="1143000" lvl="1"/>
            <a:r>
              <a:rPr lang="en-US" sz="1800" dirty="0">
                <a:solidFill>
                  <a:schemeClr val="tx1"/>
                </a:solidFill>
              </a:rPr>
              <a:t>It allows the missile to miss the target by a limited distance but still be effective</a:t>
            </a:r>
            <a:endParaRPr lang="en-US" dirty="0">
              <a:solidFill>
                <a:schemeClr val="tx1"/>
              </a:solidFill>
            </a:endParaRPr>
          </a:p>
          <a:p>
            <a:pPr lvl="1"/>
            <a:endParaRPr lang="en-US" dirty="0"/>
          </a:p>
        </p:txBody>
      </p:sp>
      <p:grpSp>
        <p:nvGrpSpPr>
          <p:cNvPr id="39" name="Group 3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40" name="Rectangle 3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59696DD9-1673-DB52-F85C-A19771487CED}"/>
              </a:ext>
            </a:extLst>
          </p:cNvPr>
          <p:cNvSpPr txBox="1">
            <a:spLocks/>
          </p:cNvSpPr>
          <p:nvPr/>
        </p:nvSpPr>
        <p:spPr>
          <a:xfrm>
            <a:off x="5952635" y="34869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Explosive parameters of interest</a:t>
            </a:r>
          </a:p>
        </p:txBody>
      </p:sp>
      <p:sp>
        <p:nvSpPr>
          <p:cNvPr id="3" name="Content Placeholder 2">
            <a:extLst>
              <a:ext uri="{FF2B5EF4-FFF2-40B4-BE49-F238E27FC236}">
                <a16:creationId xmlns:a16="http://schemas.microsoft.com/office/drawing/2014/main" id="{C869DFC5-216A-6D59-C54C-42269E1F99E9}"/>
              </a:ext>
            </a:extLst>
          </p:cNvPr>
          <p:cNvSpPr>
            <a:spLocks noGrp="1"/>
          </p:cNvSpPr>
          <p:nvPr>
            <p:ph idx="1"/>
          </p:nvPr>
        </p:nvSpPr>
        <p:spPr/>
        <p:txBody>
          <a:bodyPr wrap="square"/>
          <a:lstStyle/>
          <a:p>
            <a:r>
              <a:rPr lang="en-US" dirty="0"/>
              <a:t>Kinetic energy and kinetic energy density are hugely important for energy coupling, but so is blast overpressure and impulse – these are equations you will get to know</a:t>
            </a:r>
          </a:p>
          <a:p>
            <a:endParaRPr lang="en-US" dirty="0"/>
          </a:p>
          <a:p>
            <a:endParaRPr lang="en-US" dirty="0"/>
          </a:p>
        </p:txBody>
      </p:sp>
      <p:pic>
        <p:nvPicPr>
          <p:cNvPr id="7" name="Picture 6" descr="Text&#10;&#10;Description automatically generated with low confidence">
            <a:extLst>
              <a:ext uri="{FF2B5EF4-FFF2-40B4-BE49-F238E27FC236}">
                <a16:creationId xmlns:a16="http://schemas.microsoft.com/office/drawing/2014/main" id="{0277259D-C98C-A63C-D7B4-287B04D53A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65880" y="2295895"/>
            <a:ext cx="4379605" cy="1369052"/>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3585EE93-BF4F-99DC-2C50-00D5CFC1D498}"/>
                  </a:ext>
                </a:extLst>
              </p:cNvPr>
              <p:cNvSpPr txBox="1"/>
              <p:nvPr/>
            </p:nvSpPr>
            <p:spPr>
              <a:xfrm>
                <a:off x="596592" y="2980421"/>
                <a:ext cx="4536625" cy="1165384"/>
              </a:xfrm>
              <a:prstGeom prst="rect">
                <a:avLst/>
              </a:prstGeom>
              <a:solidFill>
                <a:schemeClr val="accent2"/>
              </a:solid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solidFill>
                                <a:schemeClr val="bg1"/>
                              </a:solidFill>
                              <a:latin typeface="Cambria Math" panose="02040503050406030204" pitchFamily="18" charset="0"/>
                            </a:rPr>
                          </m:ctrlPr>
                        </m:sSubPr>
                        <m:e>
                          <m:r>
                            <a:rPr lang="en-GB" sz="3600" b="0" i="1" smtClean="0">
                              <a:solidFill>
                                <a:schemeClr val="bg1"/>
                              </a:solidFill>
                              <a:latin typeface="Cambria Math" panose="02040503050406030204" pitchFamily="18" charset="0"/>
                            </a:rPr>
                            <m:t>𝑃</m:t>
                          </m:r>
                        </m:e>
                        <m:sub>
                          <m:r>
                            <a:rPr lang="en-GB" sz="3600" b="0" i="1" smtClean="0">
                              <a:solidFill>
                                <a:schemeClr val="bg1"/>
                              </a:solidFill>
                              <a:latin typeface="Cambria Math" panose="02040503050406030204" pitchFamily="18" charset="0"/>
                            </a:rPr>
                            <m:t>𝑜</m:t>
                          </m:r>
                        </m:sub>
                      </m:sSub>
                      <m:r>
                        <a:rPr lang="en-GB" sz="3600" b="0" i="1" smtClean="0">
                          <a:solidFill>
                            <a:schemeClr val="bg1"/>
                          </a:solidFill>
                          <a:latin typeface="Cambria Math" panose="02040503050406030204" pitchFamily="18" charset="0"/>
                        </a:rPr>
                        <m:t>=</m:t>
                      </m:r>
                      <m:r>
                        <m:rPr>
                          <m:sty m:val="p"/>
                        </m:rPr>
                        <a:rPr lang="el-GR" sz="3600" b="0" i="1" smtClean="0">
                          <a:solidFill>
                            <a:schemeClr val="bg1"/>
                          </a:solidFill>
                          <a:latin typeface="Cambria Math" panose="02040503050406030204" pitchFamily="18" charset="0"/>
                          <a:ea typeface="Cambria Math" panose="02040503050406030204" pitchFamily="18" charset="0"/>
                        </a:rPr>
                        <m:t>Κ</m:t>
                      </m:r>
                      <m:r>
                        <a:rPr lang="en-GB" sz="3600" b="0" i="1" smtClean="0">
                          <a:solidFill>
                            <a:schemeClr val="bg1"/>
                          </a:solidFill>
                          <a:latin typeface="Cambria Math" panose="02040503050406030204" pitchFamily="18" charset="0"/>
                          <a:ea typeface="Cambria Math" panose="02040503050406030204" pitchFamily="18" charset="0"/>
                        </a:rPr>
                        <m:t>(</m:t>
                      </m:r>
                      <m:sSup>
                        <m:sSupPr>
                          <m:ctrlPr>
                            <a:rPr lang="el-GR" sz="3600" b="0" i="1" smtClean="0">
                              <a:solidFill>
                                <a:schemeClr val="bg1"/>
                              </a:solidFill>
                              <a:latin typeface="Cambria Math" panose="02040503050406030204" pitchFamily="18" charset="0"/>
                              <a:ea typeface="Cambria Math" panose="02040503050406030204" pitchFamily="18" charset="0"/>
                            </a:rPr>
                          </m:ctrlPr>
                        </m:sSupPr>
                        <m:e>
                          <m:f>
                            <m:fPr>
                              <m:ctrlPr>
                                <a:rPr lang="el-GR" sz="3600" b="0" i="1" smtClean="0">
                                  <a:solidFill>
                                    <a:schemeClr val="bg1"/>
                                  </a:solidFill>
                                  <a:latin typeface="Cambria Math" panose="02040503050406030204" pitchFamily="18" charset="0"/>
                                  <a:ea typeface="Cambria Math" panose="02040503050406030204" pitchFamily="18" charset="0"/>
                                </a:rPr>
                              </m:ctrlPr>
                            </m:fPr>
                            <m:num>
                              <m:r>
                                <a:rPr lang="en-GB" sz="3600" b="0" i="1" smtClean="0">
                                  <a:solidFill>
                                    <a:schemeClr val="bg1"/>
                                  </a:solidFill>
                                  <a:latin typeface="Cambria Math" panose="02040503050406030204" pitchFamily="18" charset="0"/>
                                  <a:ea typeface="Cambria Math" panose="02040503050406030204" pitchFamily="18" charset="0"/>
                                </a:rPr>
                                <m:t>𝑊</m:t>
                              </m:r>
                            </m:num>
                            <m:den>
                              <m:r>
                                <a:rPr lang="en-GB" sz="3600" b="0" i="1" smtClean="0">
                                  <a:solidFill>
                                    <a:schemeClr val="bg1"/>
                                  </a:solidFill>
                                  <a:latin typeface="Cambria Math" panose="02040503050406030204" pitchFamily="18" charset="0"/>
                                  <a:ea typeface="Cambria Math" panose="02040503050406030204" pitchFamily="18" charset="0"/>
                                </a:rPr>
                                <m:t>𝑅</m:t>
                              </m:r>
                            </m:den>
                          </m:f>
                        </m:e>
                        <m:sup>
                          <m:r>
                            <a:rPr lang="en-GB" sz="3600" b="0" i="1" smtClean="0">
                              <a:solidFill>
                                <a:schemeClr val="bg1"/>
                              </a:solidFill>
                              <a:latin typeface="Cambria Math" panose="02040503050406030204" pitchFamily="18" charset="0"/>
                              <a:ea typeface="Cambria Math" panose="02040503050406030204" pitchFamily="18" charset="0"/>
                            </a:rPr>
                            <m:t>1/3</m:t>
                          </m:r>
                        </m:sup>
                      </m:sSup>
                      <m:sSup>
                        <m:sSupPr>
                          <m:ctrlPr>
                            <a:rPr lang="el-GR" sz="3600" b="0" i="1" smtClean="0">
                              <a:solidFill>
                                <a:schemeClr val="bg1"/>
                              </a:solidFill>
                              <a:latin typeface="Cambria Math" panose="02040503050406030204" pitchFamily="18" charset="0"/>
                              <a:ea typeface="Cambria Math" panose="02040503050406030204" pitchFamily="18" charset="0"/>
                            </a:rPr>
                          </m:ctrlPr>
                        </m:sSupPr>
                        <m:e>
                          <m:r>
                            <a:rPr lang="en-GB" sz="3600" b="0" i="1" smtClean="0">
                              <a:solidFill>
                                <a:schemeClr val="bg1"/>
                              </a:solidFill>
                              <a:latin typeface="Cambria Math" panose="02040503050406030204" pitchFamily="18" charset="0"/>
                              <a:ea typeface="Cambria Math" panose="02040503050406030204" pitchFamily="18" charset="0"/>
                            </a:rPr>
                            <m:t>)</m:t>
                          </m:r>
                        </m:e>
                        <m:sup>
                          <m:r>
                            <a:rPr lang="el-GR" sz="3600" b="0" i="1" smtClean="0">
                              <a:solidFill>
                                <a:schemeClr val="bg1"/>
                              </a:solidFill>
                              <a:latin typeface="Cambria Math" panose="02040503050406030204" pitchFamily="18" charset="0"/>
                              <a:ea typeface="Cambria Math" panose="02040503050406030204" pitchFamily="18" charset="0"/>
                            </a:rPr>
                            <m:t>𝛼</m:t>
                          </m:r>
                        </m:sup>
                      </m:sSup>
                    </m:oMath>
                  </m:oMathPara>
                </a14:m>
                <a:endParaRPr lang="en-US" sz="3600" dirty="0">
                  <a:solidFill>
                    <a:schemeClr val="bg1"/>
                  </a:solidFill>
                </a:endParaRPr>
              </a:p>
            </p:txBody>
          </p:sp>
        </mc:Choice>
        <mc:Fallback xmlns="">
          <p:sp>
            <p:nvSpPr>
              <p:cNvPr id="8" name="TextBox 7">
                <a:extLst>
                  <a:ext uri="{FF2B5EF4-FFF2-40B4-BE49-F238E27FC236}">
                    <a16:creationId xmlns:a16="http://schemas.microsoft.com/office/drawing/2014/main" id="{3585EE93-BF4F-99DC-2C50-00D5CFC1D498}"/>
                  </a:ext>
                </a:extLst>
              </p:cNvPr>
              <p:cNvSpPr txBox="1">
                <a:spLocks noRot="1" noChangeAspect="1" noMove="1" noResize="1" noEditPoints="1" noAdjustHandles="1" noChangeArrowheads="1" noChangeShapeType="1" noTextEdit="1"/>
              </p:cNvSpPr>
              <p:nvPr/>
            </p:nvSpPr>
            <p:spPr>
              <a:xfrm>
                <a:off x="596592" y="2980421"/>
                <a:ext cx="4536625" cy="1165384"/>
              </a:xfrm>
              <a:prstGeom prst="rect">
                <a:avLst/>
              </a:prstGeom>
              <a:blipFill>
                <a:blip r:embed="rId3"/>
                <a:stretch>
                  <a:fillRect b="-11828"/>
                </a:stretch>
              </a:blipFill>
            </p:spPr>
            <p:txBody>
              <a:bodyPr/>
              <a:lstStyle/>
              <a:p>
                <a:r>
                  <a:rPr lang="en-US">
                    <a:noFill/>
                  </a:rPr>
                  <a:t> </a:t>
                </a:r>
              </a:p>
            </p:txBody>
          </p:sp>
        </mc:Fallback>
      </mc:AlternateContent>
      <p:pic>
        <p:nvPicPr>
          <p:cNvPr id="6" name="Picture 5" descr="Table&#10;&#10;Description automatically generated">
            <a:extLst>
              <a:ext uri="{FF2B5EF4-FFF2-40B4-BE49-F238E27FC236}">
                <a16:creationId xmlns:a16="http://schemas.microsoft.com/office/drawing/2014/main" id="{B517EA56-BE42-9958-E748-CB6435D793F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32761" y="3710979"/>
            <a:ext cx="3525455" cy="2221036"/>
          </a:xfrm>
          <a:prstGeom prst="rect">
            <a:avLst/>
          </a:prstGeom>
          <a:effectLst/>
        </p:spPr>
      </p:pic>
    </p:spTree>
    <p:extLst>
      <p:ext uri="{BB962C8B-B14F-4D97-AF65-F5344CB8AC3E}">
        <p14:creationId xmlns:p14="http://schemas.microsoft.com/office/powerpoint/2010/main" val="656316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244200" y="4773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Warhead components</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1212091" y="1366247"/>
            <a:ext cx="9400660" cy="4351338"/>
          </a:xfrm>
        </p:spPr>
        <p:txBody>
          <a:bodyPr wrap="square"/>
          <a:lstStyle/>
          <a:p>
            <a:r>
              <a:rPr lang="en-GB" sz="2400" dirty="0"/>
              <a:t>Whatever the system may be, the warhead basically consists of the following components:</a:t>
            </a:r>
          </a:p>
          <a:p>
            <a:endParaRPr lang="en-GB" sz="2400" dirty="0"/>
          </a:p>
          <a:p>
            <a:pPr marL="1028700" lvl="1" indent="-342900">
              <a:buFont typeface="Wingdings" pitchFamily="2" charset="2"/>
              <a:buChar char="Ø"/>
            </a:pPr>
            <a:r>
              <a:rPr lang="en-GB" dirty="0">
                <a:solidFill>
                  <a:schemeClr val="bg1"/>
                </a:solidFill>
              </a:rPr>
              <a:t>The payload</a:t>
            </a:r>
          </a:p>
          <a:p>
            <a:pPr marL="1028700" lvl="1" indent="-342900">
              <a:buFont typeface="Wingdings" pitchFamily="2" charset="2"/>
              <a:buChar char="Ø"/>
            </a:pPr>
            <a:r>
              <a:rPr lang="en-GB" dirty="0">
                <a:solidFill>
                  <a:schemeClr val="bg1"/>
                </a:solidFill>
              </a:rPr>
              <a:t>The fuzing system</a:t>
            </a:r>
          </a:p>
          <a:p>
            <a:pPr marL="1028700" lvl="1" indent="-342900">
              <a:buFont typeface="Wingdings" pitchFamily="2" charset="2"/>
              <a:buChar char="Ø"/>
            </a:pPr>
            <a:r>
              <a:rPr lang="en-GB" dirty="0">
                <a:solidFill>
                  <a:schemeClr val="bg1"/>
                </a:solidFill>
              </a:rPr>
              <a:t>The safety and arming unit, or SAU</a:t>
            </a:r>
          </a:p>
          <a:p>
            <a:pPr marL="1028700" lvl="1" indent="-342900">
              <a:buFont typeface="Wingdings" pitchFamily="2" charset="2"/>
              <a:buChar char="Ø"/>
            </a:pPr>
            <a:endParaRPr lang="en-GB" dirty="0">
              <a:solidFill>
                <a:schemeClr val="bg1"/>
              </a:solidFill>
            </a:endParaRPr>
          </a:p>
          <a:p>
            <a:r>
              <a:rPr lang="en-GB" sz="2400" dirty="0"/>
              <a:t>The effectiveness of the warhead may be varied by changing any or all three basic components, which may not be physically separate items. For example, the fuze and SAU are often combined in complex weapons.</a:t>
            </a:r>
          </a:p>
          <a:p>
            <a:pPr marL="514350" indent="-514350">
              <a:buAutoNum type="arabicPeriod"/>
            </a:pPr>
            <a:endParaRPr lang="en-GB" sz="2400" dirty="0"/>
          </a:p>
        </p:txBody>
      </p:sp>
    </p:spTree>
    <p:extLst>
      <p:ext uri="{BB962C8B-B14F-4D97-AF65-F5344CB8AC3E}">
        <p14:creationId xmlns:p14="http://schemas.microsoft.com/office/powerpoint/2010/main" val="1489682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964A10FE-BF41-76E7-BF7F-8260284F849C}"/>
              </a:ext>
            </a:extLst>
          </p:cNvPr>
          <p:cNvPicPr>
            <a:picLocks noGrp="1" noChangeAspect="1"/>
          </p:cNvPicPr>
          <p:nvPr>
            <p:ph idx="1"/>
          </p:nvPr>
        </p:nvPicPr>
        <p:blipFill>
          <a:blip r:embed="rId2"/>
          <a:stretch>
            <a:fillRect/>
          </a:stretch>
        </p:blipFill>
        <p:spPr>
          <a:xfrm>
            <a:off x="728047" y="1387929"/>
            <a:ext cx="10777063" cy="3967842"/>
          </a:xfrm>
        </p:spPr>
      </p:pic>
    </p:spTree>
    <p:extLst>
      <p:ext uri="{BB962C8B-B14F-4D97-AF65-F5344CB8AC3E}">
        <p14:creationId xmlns:p14="http://schemas.microsoft.com/office/powerpoint/2010/main" val="203705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457200"/>
            <a:ext cx="4343400" cy="19293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dirty="0">
                <a:solidFill>
                  <a:schemeClr val="tx1"/>
                </a:solidFill>
                <a:latin typeface="+mj-lt"/>
                <a:ea typeface="+mj-ea"/>
                <a:cs typeface="+mj-cs"/>
              </a:rPr>
              <a:t>The explosive train</a:t>
            </a:r>
          </a:p>
        </p:txBody>
      </p:sp>
      <p:sp>
        <p:nvSpPr>
          <p:cNvPr id="29"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21F1358A-C521-9503-746B-2E847AD0E596}"/>
              </a:ext>
            </a:extLst>
          </p:cNvPr>
          <p:cNvSpPr>
            <a:spLocks noGrp="1"/>
          </p:cNvSpPr>
          <p:nvPr>
            <p:ph idx="1"/>
          </p:nvPr>
        </p:nvSpPr>
        <p:spPr>
          <a:xfrm>
            <a:off x="5541263" y="457199"/>
            <a:ext cx="6292480" cy="2501661"/>
          </a:xfrm>
        </p:spPr>
        <p:txBody>
          <a:bodyPr vert="horz" wrap="square" lIns="91440" tIns="45720" rIns="91440" bIns="45720" rtlCol="0" anchor="ctr">
            <a:normAutofit fontScale="92500"/>
          </a:bodyPr>
          <a:lstStyle/>
          <a:p>
            <a:pPr indent="-228600">
              <a:buFont typeface="Arial" panose="020B0604020202020204" pitchFamily="34" charset="0"/>
              <a:buChar char="•"/>
            </a:pPr>
            <a:r>
              <a:rPr lang="en-US" sz="2200" dirty="0">
                <a:solidFill>
                  <a:schemeClr val="tx1"/>
                </a:solidFill>
              </a:rPr>
              <a:t>A combination of energetic mixtures:</a:t>
            </a:r>
          </a:p>
          <a:p>
            <a:pPr marL="457200" indent="-228600">
              <a:buFont typeface="Arial" panose="020B0604020202020204" pitchFamily="34" charset="0"/>
              <a:buChar char="•"/>
            </a:pPr>
            <a:r>
              <a:rPr lang="en-US" sz="2200" dirty="0">
                <a:solidFill>
                  <a:schemeClr val="tx1"/>
                </a:solidFill>
              </a:rPr>
              <a:t>The initiator (detonator) and booster (intermediary) are often part of the fuze and/or SAU</a:t>
            </a:r>
          </a:p>
          <a:p>
            <a:pPr marL="457200" indent="-228600">
              <a:buFont typeface="Arial" panose="020B0604020202020204" pitchFamily="34" charset="0"/>
              <a:buChar char="•"/>
            </a:pPr>
            <a:r>
              <a:rPr lang="en-US" sz="2200" dirty="0">
                <a:solidFill>
                  <a:schemeClr val="tx1"/>
                </a:solidFill>
              </a:rPr>
              <a:t>The detonator may be initiated electrically, or by impact or pyrotechnic delay</a:t>
            </a:r>
          </a:p>
          <a:p>
            <a:pPr marL="457200" indent="-228600">
              <a:buFont typeface="Arial" panose="020B0604020202020204" pitchFamily="34" charset="0"/>
              <a:buChar char="•"/>
            </a:pPr>
            <a:r>
              <a:rPr lang="en-US" sz="2200" dirty="0">
                <a:solidFill>
                  <a:schemeClr val="tx1"/>
                </a:solidFill>
              </a:rPr>
              <a:t>The main charge may be designed for high brisance, lift, or heave.</a:t>
            </a:r>
          </a:p>
        </p:txBody>
      </p:sp>
      <p:pic>
        <p:nvPicPr>
          <p:cNvPr id="5" name="Picture 4" descr="Diagram&#10;&#10;Description automatically generated">
            <a:extLst>
              <a:ext uri="{FF2B5EF4-FFF2-40B4-BE49-F238E27FC236}">
                <a16:creationId xmlns:a16="http://schemas.microsoft.com/office/drawing/2014/main" id="{14F0444E-980F-30B9-2142-83E502AE6B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3054" y="2569464"/>
            <a:ext cx="3934691" cy="3678936"/>
          </a:xfrm>
          <a:prstGeom prst="rect">
            <a:avLst/>
          </a:prstGeom>
        </p:spPr>
      </p:pic>
      <p:pic>
        <p:nvPicPr>
          <p:cNvPr id="4" name="Picture 3" descr="Diagram&#10;&#10;Description automatically generated">
            <a:extLst>
              <a:ext uri="{FF2B5EF4-FFF2-40B4-BE49-F238E27FC236}">
                <a16:creationId xmlns:a16="http://schemas.microsoft.com/office/drawing/2014/main" id="{02C5809E-FC24-3515-7173-0C9E2F8760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54496" y="3158101"/>
            <a:ext cx="5468112" cy="2501662"/>
          </a:xfrm>
          <a:prstGeom prst="rect">
            <a:avLst/>
          </a:prstGeom>
        </p:spPr>
      </p:pic>
    </p:spTree>
    <p:extLst>
      <p:ext uri="{BB962C8B-B14F-4D97-AF65-F5344CB8AC3E}">
        <p14:creationId xmlns:p14="http://schemas.microsoft.com/office/powerpoint/2010/main" val="30439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585216"/>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latin typeface="+mj-lt"/>
                <a:ea typeface="+mj-ea"/>
                <a:cs typeface="+mj-cs"/>
              </a:rPr>
              <a:t>Factors affecting performance</a:t>
            </a:r>
          </a:p>
        </p:txBody>
      </p:sp>
      <p:pic>
        <p:nvPicPr>
          <p:cNvPr id="4" name="Picture 3" descr="A picture containing text&#10;&#10;Description automatically generated">
            <a:extLst>
              <a:ext uri="{FF2B5EF4-FFF2-40B4-BE49-F238E27FC236}">
                <a16:creationId xmlns:a16="http://schemas.microsoft.com/office/drawing/2014/main" id="{AC636AD6-F00D-8CFD-55E3-18DCAC67FE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41248" y="2516777"/>
            <a:ext cx="6236208" cy="3660185"/>
          </a:xfrm>
          <a:prstGeom prst="rect">
            <a:avLst/>
          </a:prstGeom>
        </p:spPr>
      </p:pic>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7546848" y="2516777"/>
            <a:ext cx="3803904" cy="3660185"/>
          </a:xfrm>
        </p:spPr>
        <p:txBody>
          <a:bodyPr vert="horz" lIns="91440" tIns="45720" rIns="91440" bIns="45720" rtlCol="0" anchor="ctr">
            <a:normAutofit/>
          </a:bodyPr>
          <a:lstStyle/>
          <a:p>
            <a:pPr marL="457200" indent="-228600">
              <a:buFont typeface="Arial" panose="020B0604020202020204" pitchFamily="34" charset="0"/>
              <a:buChar char="•"/>
            </a:pPr>
            <a:r>
              <a:rPr lang="en-US" sz="2200" dirty="0">
                <a:solidFill>
                  <a:schemeClr val="tx1"/>
                </a:solidFill>
              </a:rPr>
              <a:t>Energy coupling</a:t>
            </a:r>
          </a:p>
          <a:p>
            <a:pPr marL="457200" indent="-228600">
              <a:buFont typeface="Arial" panose="020B0604020202020204" pitchFamily="34" charset="0"/>
              <a:buChar char="•"/>
            </a:pPr>
            <a:r>
              <a:rPr lang="en-US" sz="2200" dirty="0">
                <a:solidFill>
                  <a:schemeClr val="tx1"/>
                </a:solidFill>
              </a:rPr>
              <a:t>Dispersion</a:t>
            </a:r>
          </a:p>
          <a:p>
            <a:pPr marL="457200" indent="-228600">
              <a:buFont typeface="Arial" panose="020B0604020202020204" pitchFamily="34" charset="0"/>
              <a:buChar char="•"/>
            </a:pPr>
            <a:r>
              <a:rPr lang="en-US" sz="2200" dirty="0">
                <a:solidFill>
                  <a:schemeClr val="tx1"/>
                </a:solidFill>
              </a:rPr>
              <a:t>Damage volume</a:t>
            </a:r>
          </a:p>
          <a:p>
            <a:pPr marL="457200" indent="-228600">
              <a:buFont typeface="Arial" panose="020B0604020202020204" pitchFamily="34" charset="0"/>
              <a:buChar char="•"/>
            </a:pPr>
            <a:r>
              <a:rPr lang="en-US" sz="2200" dirty="0">
                <a:solidFill>
                  <a:schemeClr val="tx1"/>
                </a:solidFill>
              </a:rPr>
              <a:t>Attenuation</a:t>
            </a:r>
          </a:p>
          <a:p>
            <a:pPr marL="457200" indent="-228600">
              <a:buFont typeface="Arial" panose="020B0604020202020204" pitchFamily="34" charset="0"/>
              <a:buChar char="•"/>
            </a:pPr>
            <a:r>
              <a:rPr lang="en-US" sz="2200" dirty="0">
                <a:solidFill>
                  <a:schemeClr val="tx1"/>
                </a:solidFill>
              </a:rPr>
              <a:t>Propagation</a:t>
            </a:r>
          </a:p>
          <a:p>
            <a:pPr marL="514350" indent="-228600">
              <a:buFont typeface="Arial" panose="020B0604020202020204" pitchFamily="34" charset="0"/>
              <a:buChar char="•"/>
            </a:pPr>
            <a:endParaRPr lang="en-US" sz="2200" dirty="0">
              <a:solidFill>
                <a:schemeClr val="tx1"/>
              </a:solidFill>
            </a:endParaRPr>
          </a:p>
        </p:txBody>
      </p:sp>
    </p:spTree>
    <p:extLst>
      <p:ext uri="{BB962C8B-B14F-4D97-AF65-F5344CB8AC3E}">
        <p14:creationId xmlns:p14="http://schemas.microsoft.com/office/powerpoint/2010/main" val="4232936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rgbClr val="FFFFFF"/>
                </a:solidFill>
                <a:latin typeface="+mj-lt"/>
                <a:ea typeface="+mj-ea"/>
                <a:cs typeface="+mj-cs"/>
              </a:rPr>
              <a:t>Energy coupling and Attenuation</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i="1" dirty="0"/>
              <a:t>Energy coupling </a:t>
            </a:r>
            <a:r>
              <a:rPr lang="en-US" dirty="0"/>
              <a:t>is the transfer of the warhead’s destructive energy at the target.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To take a simple case, a high velocity KE penetrator could pass straight through a light structure and leave it fully functional. However, it could dump much of its KE to overmatch a heavy armour plate and still have residual energy to inflict damage inside the crew compartment.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As blast and fragments radiate from a point of detonation their destructive power is reduced the further they travel. This loss of power is called </a:t>
            </a:r>
            <a:r>
              <a:rPr lang="en-US" i="1" dirty="0"/>
              <a:t>attenuation. </a:t>
            </a:r>
            <a:r>
              <a:rPr lang="en-US" dirty="0"/>
              <a:t>Eventually attenuation will result in a limiting velocity whereby damage is not possible.</a:t>
            </a:r>
          </a:p>
        </p:txBody>
      </p:sp>
    </p:spTree>
    <p:extLst>
      <p:ext uri="{BB962C8B-B14F-4D97-AF65-F5344CB8AC3E}">
        <p14:creationId xmlns:p14="http://schemas.microsoft.com/office/powerpoint/2010/main" val="2896469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804A124F-4F6F-BE92-9018-14A5C63C5B1A}"/>
              </a:ext>
            </a:extLst>
          </p:cNvPr>
          <p:cNvSpPr txBox="1">
            <a:spLocks/>
          </p:cNvSpPr>
          <p:nvPr/>
        </p:nvSpPr>
        <p:spPr>
          <a:xfrm>
            <a:off x="371094" y="1161288"/>
            <a:ext cx="3438144" cy="12390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kern="1200" dirty="0">
                <a:solidFill>
                  <a:schemeClr val="tx1"/>
                </a:solidFill>
                <a:latin typeface="+mj-lt"/>
                <a:ea typeface="+mj-ea"/>
                <a:cs typeface="+mj-cs"/>
              </a:rPr>
              <a:t>Dispersion</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92A0ECB6-1EAA-6025-AECB-C7619A67C1D2}"/>
              </a:ext>
            </a:extLst>
          </p:cNvPr>
          <p:cNvSpPr>
            <a:spLocks noGrp="1"/>
          </p:cNvSpPr>
          <p:nvPr>
            <p:ph idx="1"/>
          </p:nvPr>
        </p:nvSpPr>
        <p:spPr>
          <a:xfrm>
            <a:off x="371094" y="2718054"/>
            <a:ext cx="3438906" cy="3207258"/>
          </a:xfrm>
        </p:spPr>
        <p:txBody>
          <a:bodyPr vert="horz" wrap="square" lIns="91440" tIns="45720" rIns="91440" bIns="45720" rtlCol="0" anchor="t">
            <a:normAutofit/>
          </a:bodyPr>
          <a:lstStyle/>
          <a:p>
            <a:pPr indent="-228600">
              <a:buFont typeface="Arial" panose="020B0604020202020204" pitchFamily="34" charset="0"/>
              <a:buChar char="•"/>
            </a:pPr>
            <a:r>
              <a:rPr lang="en-US" sz="1700" dirty="0">
                <a:solidFill>
                  <a:schemeClr val="tx1"/>
                </a:solidFill>
              </a:rPr>
              <a:t>If a series of identical missiles are fired at a target, and the miss-distance plotted, the resulting distribution is known as </a:t>
            </a:r>
            <a:r>
              <a:rPr lang="en-US" sz="1700" i="1" dirty="0">
                <a:solidFill>
                  <a:schemeClr val="tx1"/>
                </a:solidFill>
              </a:rPr>
              <a:t>dispersion</a:t>
            </a:r>
            <a:r>
              <a:rPr lang="en-US" sz="1700" dirty="0">
                <a:solidFill>
                  <a:schemeClr val="tx1"/>
                </a:solidFill>
              </a:rPr>
              <a:t>.</a:t>
            </a:r>
          </a:p>
        </p:txBody>
      </p:sp>
      <p:pic>
        <p:nvPicPr>
          <p:cNvPr id="5" name="Picture 4" descr="Diagram&#10;&#10;Description automatically generated">
            <a:extLst>
              <a:ext uri="{FF2B5EF4-FFF2-40B4-BE49-F238E27FC236}">
                <a16:creationId xmlns:a16="http://schemas.microsoft.com/office/drawing/2014/main" id="{31C2A1AD-B624-EC66-1C5D-A1A47A7396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01184" y="1350775"/>
            <a:ext cx="6922008" cy="4257033"/>
          </a:xfrm>
          <a:prstGeom prst="rect">
            <a:avLst/>
          </a:prstGeom>
        </p:spPr>
      </p:pic>
    </p:spTree>
    <p:extLst>
      <p:ext uri="{BB962C8B-B14F-4D97-AF65-F5344CB8AC3E}">
        <p14:creationId xmlns:p14="http://schemas.microsoft.com/office/powerpoint/2010/main" val="2481348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Freeform: Shape 19">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438913" y="859536"/>
            <a:ext cx="4832802" cy="124358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400" dirty="0">
                <a:solidFill>
                  <a:schemeClr val="tx1"/>
                </a:solidFill>
                <a:latin typeface="+mj-lt"/>
                <a:ea typeface="+mj-ea"/>
                <a:cs typeface="+mj-cs"/>
              </a:rPr>
              <a:t>Damage volume</a:t>
            </a:r>
          </a:p>
        </p:txBody>
      </p:sp>
      <p:sp>
        <p:nvSpPr>
          <p:cNvPr id="24" name="Rectangle 2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0A799B0-3458-A42E-94F2-E859BA5FF133}"/>
              </a:ext>
            </a:extLst>
          </p:cNvPr>
          <p:cNvSpPr txBox="1"/>
          <p:nvPr/>
        </p:nvSpPr>
        <p:spPr>
          <a:xfrm>
            <a:off x="438912" y="2512611"/>
            <a:ext cx="4832803" cy="36643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The effectiveness of any warhead decreases with increasing distance from target. There is a 3-D boundary relative to the surface of the warhead within which the effect is lethal and which is called </a:t>
            </a:r>
            <a:r>
              <a:rPr lang="en-US" i="1" dirty="0"/>
              <a:t>damage volume</a:t>
            </a:r>
          </a:p>
          <a:p>
            <a:pPr indent="-228600">
              <a:lnSpc>
                <a:spcPct val="90000"/>
              </a:lnSpc>
              <a:spcAft>
                <a:spcPts val="600"/>
              </a:spcAft>
              <a:buFont typeface="Arial" panose="020B0604020202020204" pitchFamily="34" charset="0"/>
              <a:buChar char="•"/>
            </a:pPr>
            <a:r>
              <a:rPr lang="en-US" i="1" dirty="0"/>
              <a:t>A KE projectile without a warhead has a damage volume equal to the diameter of the projectile</a:t>
            </a:r>
            <a:endParaRPr lang="en-US" dirty="0"/>
          </a:p>
        </p:txBody>
      </p:sp>
      <p:pic>
        <p:nvPicPr>
          <p:cNvPr id="13" name="Picture 12" descr="Diagram&#10;&#10;Description automatically generated">
            <a:extLst>
              <a:ext uri="{FF2B5EF4-FFF2-40B4-BE49-F238E27FC236}">
                <a16:creationId xmlns:a16="http://schemas.microsoft.com/office/drawing/2014/main" id="{7CCBBE28-E630-89A7-64E7-10CEDDF08F7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840612" y="517600"/>
            <a:ext cx="4689230" cy="2743200"/>
          </a:xfrm>
          <a:prstGeom prst="rect">
            <a:avLst/>
          </a:prstGeom>
        </p:spPr>
      </p:pic>
      <p:pic>
        <p:nvPicPr>
          <p:cNvPr id="9" name="Picture 8" descr="Diagram&#10;&#10;Description automatically generated">
            <a:extLst>
              <a:ext uri="{FF2B5EF4-FFF2-40B4-BE49-F238E27FC236}">
                <a16:creationId xmlns:a16="http://schemas.microsoft.com/office/drawing/2014/main" id="{22D25509-C4A6-0BC9-142D-B9A4277D52A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02693" y="3429000"/>
            <a:ext cx="4965069" cy="2743200"/>
          </a:xfrm>
          <a:prstGeom prst="rect">
            <a:avLst/>
          </a:prstGeom>
        </p:spPr>
      </p:pic>
    </p:spTree>
    <p:extLst>
      <p:ext uri="{BB962C8B-B14F-4D97-AF65-F5344CB8AC3E}">
        <p14:creationId xmlns:p14="http://schemas.microsoft.com/office/powerpoint/2010/main" val="48626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20658B69-998A-6AF3-C36D-876BB2157966}"/>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rgbClr val="FFFFFF"/>
                </a:solidFill>
                <a:latin typeface="+mj-lt"/>
                <a:ea typeface="+mj-ea"/>
                <a:cs typeface="+mj-cs"/>
              </a:rPr>
              <a:t>Propagation</a:t>
            </a:r>
            <a:endParaRPr lang="en-US" sz="4400" kern="1200" dirty="0">
              <a:solidFill>
                <a:srgbClr val="FFFFFF"/>
              </a:solidFill>
              <a:latin typeface="+mj-lt"/>
              <a:ea typeface="+mj-ea"/>
              <a:cs typeface="+mj-cs"/>
            </a:endParaRPr>
          </a:p>
        </p:txBody>
      </p:sp>
      <p:sp>
        <p:nvSpPr>
          <p:cNvPr id="11" name="TextBox 10">
            <a:extLst>
              <a:ext uri="{FF2B5EF4-FFF2-40B4-BE49-F238E27FC236}">
                <a16:creationId xmlns:a16="http://schemas.microsoft.com/office/drawing/2014/main" id="{FF4BEE10-7DCD-7ABB-F839-7072D669198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solidFill>
                  <a:schemeClr val="bg1"/>
                </a:solidFill>
              </a:rPr>
              <a:t>The manner in which energy and material from the detonating warhead travels through the medium in which the blast occurs is known as </a:t>
            </a:r>
            <a:r>
              <a:rPr lang="en-US" sz="2400" i="1" dirty="0">
                <a:solidFill>
                  <a:schemeClr val="bg1"/>
                </a:solidFill>
              </a:rPr>
              <a:t>propagation</a:t>
            </a:r>
          </a:p>
          <a:p>
            <a:pPr indent="-228600">
              <a:lnSpc>
                <a:spcPct val="90000"/>
              </a:lnSpc>
              <a:spcAft>
                <a:spcPts val="600"/>
              </a:spcAft>
              <a:buFont typeface="Arial" panose="020B0604020202020204" pitchFamily="34" charset="0"/>
              <a:buChar char="•"/>
            </a:pPr>
            <a:endParaRPr lang="en-US" sz="2400" dirty="0">
              <a:solidFill>
                <a:schemeClr val="bg1"/>
              </a:solidFill>
            </a:endParaRPr>
          </a:p>
          <a:p>
            <a:pPr indent="-228600">
              <a:lnSpc>
                <a:spcPct val="90000"/>
              </a:lnSpc>
              <a:spcAft>
                <a:spcPts val="600"/>
              </a:spcAft>
              <a:buFont typeface="Arial" panose="020B0604020202020204" pitchFamily="34" charset="0"/>
              <a:buChar char="•"/>
            </a:pPr>
            <a:r>
              <a:rPr lang="en-US" sz="2400" dirty="0">
                <a:solidFill>
                  <a:schemeClr val="bg1"/>
                </a:solidFill>
              </a:rPr>
              <a:t>If uniform propagation occurs in all directions then this is known as </a:t>
            </a:r>
            <a:r>
              <a:rPr lang="en-US" sz="2400" i="1" dirty="0">
                <a:solidFill>
                  <a:schemeClr val="bg1"/>
                </a:solidFill>
              </a:rPr>
              <a:t>isotropic propagation, </a:t>
            </a:r>
            <a:r>
              <a:rPr lang="en-US" sz="2400" dirty="0">
                <a:solidFill>
                  <a:schemeClr val="bg1"/>
                </a:solidFill>
              </a:rPr>
              <a:t>otherwise as </a:t>
            </a:r>
            <a:r>
              <a:rPr lang="en-US" sz="2400" i="1" dirty="0">
                <a:solidFill>
                  <a:schemeClr val="bg1"/>
                </a:solidFill>
              </a:rPr>
              <a:t>non-isotropic propagation</a:t>
            </a:r>
          </a:p>
          <a:p>
            <a:pPr indent="-228600">
              <a:lnSpc>
                <a:spcPct val="90000"/>
              </a:lnSpc>
              <a:spcAft>
                <a:spcPts val="600"/>
              </a:spcAft>
              <a:buFont typeface="Arial" panose="020B0604020202020204" pitchFamily="34" charset="0"/>
              <a:buChar char="•"/>
            </a:pPr>
            <a:endParaRPr lang="en-US" sz="2400" i="1" dirty="0">
              <a:solidFill>
                <a:schemeClr val="bg1"/>
              </a:solidFill>
            </a:endParaRPr>
          </a:p>
          <a:p>
            <a:pPr indent="-228600">
              <a:lnSpc>
                <a:spcPct val="90000"/>
              </a:lnSpc>
              <a:spcAft>
                <a:spcPts val="600"/>
              </a:spcAft>
              <a:buFont typeface="Arial" panose="020B0604020202020204" pitchFamily="34" charset="0"/>
              <a:buChar char="•"/>
            </a:pPr>
            <a:r>
              <a:rPr lang="en-US" sz="2400" i="1" dirty="0">
                <a:solidFill>
                  <a:schemeClr val="bg1"/>
                </a:solidFill>
              </a:rPr>
              <a:t>Anisotropy </a:t>
            </a:r>
            <a:r>
              <a:rPr lang="en-US" sz="2400" dirty="0">
                <a:solidFill>
                  <a:schemeClr val="bg1"/>
                </a:solidFill>
              </a:rPr>
              <a:t>may occur when a warhead has been specifically designed to produce a certain fragmentation effect.</a:t>
            </a:r>
          </a:p>
        </p:txBody>
      </p:sp>
    </p:spTree>
    <p:extLst>
      <p:ext uri="{BB962C8B-B14F-4D97-AF65-F5344CB8AC3E}">
        <p14:creationId xmlns:p14="http://schemas.microsoft.com/office/powerpoint/2010/main" val="3680254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D2C89A8-C339-F437-12DF-E72E74E4AA7C}"/>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558318" y="396632"/>
            <a:ext cx="6946848" cy="5218103"/>
          </a:xfrm>
        </p:spPr>
      </p:pic>
      <p:sp>
        <p:nvSpPr>
          <p:cNvPr id="5" name="Content Placeholder 1">
            <a:extLst>
              <a:ext uri="{FF2B5EF4-FFF2-40B4-BE49-F238E27FC236}">
                <a16:creationId xmlns:a16="http://schemas.microsoft.com/office/drawing/2014/main" id="{119CA8BA-F018-0F3E-78BB-AEDC9B089731}"/>
              </a:ext>
            </a:extLst>
          </p:cNvPr>
          <p:cNvSpPr txBox="1">
            <a:spLocks/>
          </p:cNvSpPr>
          <p:nvPr/>
        </p:nvSpPr>
        <p:spPr>
          <a:xfrm>
            <a:off x="686834" y="1153572"/>
            <a:ext cx="3200400" cy="44611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rgbClr val="FFFFFF"/>
                </a:solidFill>
                <a:latin typeface="+mj-lt"/>
                <a:ea typeface="+mj-ea"/>
                <a:cs typeface="+mj-cs"/>
              </a:rPr>
              <a:t>Anisotropy</a:t>
            </a:r>
          </a:p>
        </p:txBody>
      </p:sp>
    </p:spTree>
    <p:extLst>
      <p:ext uri="{BB962C8B-B14F-4D97-AF65-F5344CB8AC3E}">
        <p14:creationId xmlns:p14="http://schemas.microsoft.com/office/powerpoint/2010/main" val="2460738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51D82DC1-FFD4-F7DE-C4B1-07A3E6DF4514}"/>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Types of Warhead Lethal Mechanism</a:t>
            </a:r>
          </a:p>
        </p:txBody>
      </p:sp>
      <p:pic>
        <p:nvPicPr>
          <p:cNvPr id="5" name="Content Placeholder 4" descr="A picture containing table&#10;&#10;Description automatically generated">
            <a:extLst>
              <a:ext uri="{FF2B5EF4-FFF2-40B4-BE49-F238E27FC236}">
                <a16:creationId xmlns:a16="http://schemas.microsoft.com/office/drawing/2014/main" id="{8469C321-9A20-73DD-750E-9FED10094A3D}"/>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777316" y="1080019"/>
            <a:ext cx="6780700" cy="4695632"/>
          </a:xfrm>
          <a:prstGeom prst="rect">
            <a:avLst/>
          </a:prstGeom>
        </p:spPr>
      </p:pic>
    </p:spTree>
    <p:extLst>
      <p:ext uri="{BB962C8B-B14F-4D97-AF65-F5344CB8AC3E}">
        <p14:creationId xmlns:p14="http://schemas.microsoft.com/office/powerpoint/2010/main" val="1608246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630810" y="1470581"/>
            <a:ext cx="10803903" cy="3864988"/>
          </a:xfrm>
        </p:spPr>
        <p:txBody>
          <a:bodyPr wrap="square"/>
          <a:lstStyle/>
          <a:p>
            <a:pPr marL="457200" indent="-457200">
              <a:buFont typeface="Wingdings" pitchFamily="2" charset="2"/>
              <a:buChar char="Ø"/>
            </a:pPr>
            <a:r>
              <a:rPr lang="en-US" dirty="0"/>
              <a:t>The simplest and cheapest warhead</a:t>
            </a:r>
          </a:p>
          <a:p>
            <a:pPr marL="457200" indent="-457200">
              <a:buFont typeface="Wingdings" pitchFamily="2" charset="2"/>
              <a:buChar char="Ø"/>
            </a:pPr>
            <a:r>
              <a:rPr lang="en-US" dirty="0"/>
              <a:t>It relies on the shock wave effects produced when the explosive detonates</a:t>
            </a:r>
          </a:p>
          <a:p>
            <a:pPr marL="1143000" lvl="1" indent="-457200">
              <a:buFont typeface="Wingdings" pitchFamily="2" charset="2"/>
              <a:buChar char="Ø"/>
            </a:pPr>
            <a:r>
              <a:rPr lang="en-US" dirty="0">
                <a:solidFill>
                  <a:schemeClr val="bg1"/>
                </a:solidFill>
              </a:rPr>
              <a:t>External blast: designed to detonate near the target and cause damage provided the target is within the damage volume of the warhead</a:t>
            </a:r>
          </a:p>
          <a:p>
            <a:pPr marL="1143000" lvl="1" indent="-457200">
              <a:buFont typeface="Wingdings" pitchFamily="2" charset="2"/>
              <a:buChar char="Ø"/>
            </a:pPr>
            <a:r>
              <a:rPr lang="en-US" dirty="0">
                <a:solidFill>
                  <a:schemeClr val="bg1"/>
                </a:solidFill>
              </a:rPr>
              <a:t>Internal blast: designed to penetrate before detonation, and must heat the target and overmatch the material properties by penetration or perforation</a:t>
            </a:r>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5668743" y="41202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Blast</a:t>
            </a:r>
          </a:p>
        </p:txBody>
      </p:sp>
    </p:spTree>
    <p:extLst>
      <p:ext uri="{BB962C8B-B14F-4D97-AF65-F5344CB8AC3E}">
        <p14:creationId xmlns:p14="http://schemas.microsoft.com/office/powerpoint/2010/main" val="787662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838201" y="643467"/>
            <a:ext cx="3888526" cy="180052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latin typeface="+mj-lt"/>
                <a:ea typeface="+mj-ea"/>
                <a:cs typeface="+mj-cs"/>
              </a:rPr>
              <a:t>Fragmentation</a:t>
            </a:r>
          </a:p>
        </p:txBody>
      </p:sp>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748021" y="1986567"/>
            <a:ext cx="6142636" cy="3761090"/>
          </a:xfrm>
        </p:spPr>
        <p:txBody>
          <a:bodyPr vert="horz" wrap="square" lIns="91440" tIns="45720" rIns="91440" bIns="45720" rtlCol="0">
            <a:normAutofit/>
          </a:bodyPr>
          <a:lstStyle/>
          <a:p>
            <a:pPr marL="457200"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Naturally fragmenting warhead – seldom used in GW warheads but used extensively in artillery and infantry / common user</a:t>
            </a:r>
          </a:p>
          <a:p>
            <a:pPr marL="457200" indent="-228600">
              <a:buFont typeface="Arial" panose="020B0604020202020204" pitchFamily="34" charset="0"/>
              <a:buChar char="•"/>
            </a:pPr>
            <a:r>
              <a:rPr lang="en-US" sz="2000" dirty="0">
                <a:solidFill>
                  <a:schemeClr val="tx1"/>
                </a:solidFill>
              </a:rPr>
              <a:t>Controlled fragmenting warheads – fragment shape and size controlled. Sub-groups are discrete fragments (discrete/continuous rod) and ‘fire-formed’ fragmentation systems used to encourage case break-up</a:t>
            </a:r>
          </a:p>
        </p:txBody>
      </p:sp>
      <p:pic>
        <p:nvPicPr>
          <p:cNvPr id="7" name="Picture 6" descr="A close-up of a fetus&#10;&#10;Description automatically generated with low confidence">
            <a:extLst>
              <a:ext uri="{FF2B5EF4-FFF2-40B4-BE49-F238E27FC236}">
                <a16:creationId xmlns:a16="http://schemas.microsoft.com/office/drawing/2014/main" id="{4BA85D4D-AA5B-DD4E-DFD4-9AB0C3486AED}"/>
              </a:ext>
            </a:extLst>
          </p:cNvPr>
          <p:cNvPicPr>
            <a:picLocks noChangeAspect="1"/>
          </p:cNvPicPr>
          <p:nvPr/>
        </p:nvPicPr>
        <p:blipFill>
          <a:blip r:embed="rId2"/>
          <a:stretch>
            <a:fillRect/>
          </a:stretch>
        </p:blipFill>
        <p:spPr>
          <a:xfrm>
            <a:off x="7571834" y="362947"/>
            <a:ext cx="3188694" cy="6132105"/>
          </a:xfrm>
          <a:prstGeom prst="rect">
            <a:avLst/>
          </a:prstGeom>
        </p:spPr>
      </p:pic>
    </p:spTree>
    <p:extLst>
      <p:ext uri="{BB962C8B-B14F-4D97-AF65-F5344CB8AC3E}">
        <p14:creationId xmlns:p14="http://schemas.microsoft.com/office/powerpoint/2010/main" val="22182516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630810" y="1470581"/>
            <a:ext cx="6357819" cy="3864988"/>
          </a:xfrm>
        </p:spPr>
        <p:txBody>
          <a:bodyPr wrap="square"/>
          <a:lstStyle/>
          <a:p>
            <a:pPr marL="457200" indent="-457200">
              <a:buFont typeface="Wingdings" pitchFamily="2" charset="2"/>
              <a:buChar char="Ø"/>
            </a:pPr>
            <a:r>
              <a:rPr lang="en-US" dirty="0"/>
              <a:t>These warheads focus the explosive energy in a given direction to achieve penetration of the target. They are mainly concerned with the attack of well protected targets such as armour. These groups include:</a:t>
            </a:r>
          </a:p>
          <a:p>
            <a:pPr marL="457200" indent="-457200">
              <a:buFont typeface="Wingdings" pitchFamily="2" charset="2"/>
              <a:buChar char="Ø"/>
            </a:pPr>
            <a:endParaRPr lang="en-US" dirty="0"/>
          </a:p>
          <a:p>
            <a:pPr marL="1143000" lvl="1" indent="-457200">
              <a:buFont typeface="Wingdings" pitchFamily="2" charset="2"/>
              <a:buChar char="Ø"/>
            </a:pPr>
            <a:r>
              <a:rPr lang="en-US" dirty="0">
                <a:solidFill>
                  <a:schemeClr val="bg1"/>
                </a:solidFill>
              </a:rPr>
              <a:t>Shaped charges</a:t>
            </a:r>
          </a:p>
          <a:p>
            <a:pPr marL="1143000" lvl="1" indent="-457200">
              <a:buFont typeface="Wingdings" pitchFamily="2" charset="2"/>
              <a:buChar char="Ø"/>
            </a:pPr>
            <a:r>
              <a:rPr lang="en-US" dirty="0">
                <a:solidFill>
                  <a:schemeClr val="bg1"/>
                </a:solidFill>
              </a:rPr>
              <a:t>Explosively formed projectiles (EFPs)</a:t>
            </a:r>
          </a:p>
          <a:p>
            <a:pPr marL="1143000" lvl="1" indent="-457200">
              <a:buFont typeface="Wingdings" pitchFamily="2" charset="2"/>
              <a:buChar char="Ø"/>
            </a:pPr>
            <a:r>
              <a:rPr lang="en-US" dirty="0">
                <a:solidFill>
                  <a:schemeClr val="bg1"/>
                </a:solidFill>
              </a:rPr>
              <a:t>High explosive squash heads (HESH)</a:t>
            </a:r>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5162557" y="363036"/>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Directed Explosive Energy</a:t>
            </a:r>
          </a:p>
        </p:txBody>
      </p:sp>
      <p:pic>
        <p:nvPicPr>
          <p:cNvPr id="5" name="Picture 4" descr="A picture containing text, stone&#10;&#10;Description automatically generated">
            <a:extLst>
              <a:ext uri="{FF2B5EF4-FFF2-40B4-BE49-F238E27FC236}">
                <a16:creationId xmlns:a16="http://schemas.microsoft.com/office/drawing/2014/main" id="{B6D812F4-E003-B3C1-0EC7-19FF991DEA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69149" y="1543302"/>
            <a:ext cx="4587421" cy="4004627"/>
          </a:xfrm>
          <a:prstGeom prst="rect">
            <a:avLst/>
          </a:prstGeom>
        </p:spPr>
      </p:pic>
    </p:spTree>
    <p:extLst>
      <p:ext uri="{BB962C8B-B14F-4D97-AF65-F5344CB8AC3E}">
        <p14:creationId xmlns:p14="http://schemas.microsoft.com/office/powerpoint/2010/main" val="2716898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957381" y="1862467"/>
            <a:ext cx="10803903" cy="3864988"/>
          </a:xfrm>
        </p:spPr>
        <p:txBody>
          <a:bodyPr wrap="square"/>
          <a:lstStyle/>
          <a:p>
            <a:pPr marL="457200" indent="-457200">
              <a:buFont typeface="Wingdings" pitchFamily="2" charset="2"/>
              <a:buChar char="Ø"/>
            </a:pPr>
            <a:r>
              <a:rPr lang="en-US" dirty="0"/>
              <a:t>Kinetic energy</a:t>
            </a:r>
          </a:p>
          <a:p>
            <a:pPr marL="457200" indent="-457200">
              <a:buFont typeface="Wingdings" pitchFamily="2" charset="2"/>
              <a:buChar char="Ø"/>
            </a:pPr>
            <a:r>
              <a:rPr lang="en-US" dirty="0"/>
              <a:t>Biological</a:t>
            </a:r>
          </a:p>
          <a:p>
            <a:pPr marL="457200" indent="-457200">
              <a:buFont typeface="Wingdings" pitchFamily="2" charset="2"/>
              <a:buChar char="Ø"/>
            </a:pPr>
            <a:r>
              <a:rPr lang="en-US" dirty="0"/>
              <a:t>Chemical</a:t>
            </a:r>
          </a:p>
          <a:p>
            <a:pPr marL="457200" indent="-457200">
              <a:buFont typeface="Wingdings" pitchFamily="2" charset="2"/>
              <a:buChar char="Ø"/>
            </a:pPr>
            <a:r>
              <a:rPr lang="en-US" dirty="0"/>
              <a:t>Radiological</a:t>
            </a:r>
          </a:p>
          <a:p>
            <a:pPr marL="457200" indent="-457200">
              <a:buFont typeface="Wingdings" pitchFamily="2" charset="2"/>
              <a:buChar char="Ø"/>
            </a:pPr>
            <a:r>
              <a:rPr lang="en-US" dirty="0"/>
              <a:t>Nuclear</a:t>
            </a:r>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5668743" y="41202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Other types of warhead</a:t>
            </a:r>
          </a:p>
        </p:txBody>
      </p:sp>
      <p:pic>
        <p:nvPicPr>
          <p:cNvPr id="5" name="Picture 4" descr="Diagram&#10;&#10;Description automatically generated">
            <a:extLst>
              <a:ext uri="{FF2B5EF4-FFF2-40B4-BE49-F238E27FC236}">
                <a16:creationId xmlns:a16="http://schemas.microsoft.com/office/drawing/2014/main" id="{9EB0F2A3-94E8-DF7D-5A57-52E4780EB52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294415" y="1130545"/>
            <a:ext cx="6811118" cy="4591957"/>
          </a:xfrm>
          <a:prstGeom prst="rect">
            <a:avLst/>
          </a:prstGeom>
        </p:spPr>
      </p:pic>
    </p:spTree>
    <p:extLst>
      <p:ext uri="{BB962C8B-B14F-4D97-AF65-F5344CB8AC3E}">
        <p14:creationId xmlns:p14="http://schemas.microsoft.com/office/powerpoint/2010/main" val="3525728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ransport, old, military vehicle, dirty&#10;&#10;Description automatically generated">
            <a:extLst>
              <a:ext uri="{FF2B5EF4-FFF2-40B4-BE49-F238E27FC236}">
                <a16:creationId xmlns:a16="http://schemas.microsoft.com/office/drawing/2014/main" id="{80F4764D-B637-B81A-E079-6E23B3A1C0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55441" y="-2731"/>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83820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Warhead design and selection</a:t>
            </a:r>
          </a:p>
        </p:txBody>
      </p:sp>
      <p:sp>
        <p:nvSpPr>
          <p:cNvPr id="4" name="Content Placeholder 1">
            <a:extLst>
              <a:ext uri="{FF2B5EF4-FFF2-40B4-BE49-F238E27FC236}">
                <a16:creationId xmlns:a16="http://schemas.microsoft.com/office/drawing/2014/main" id="{F33E835D-0565-6A17-3334-D71246F8DEBA}"/>
              </a:ext>
            </a:extLst>
          </p:cNvPr>
          <p:cNvSpPr>
            <a:spLocks noGrp="1"/>
          </p:cNvSpPr>
          <p:nvPr>
            <p:ph idx="1"/>
          </p:nvPr>
        </p:nvSpPr>
        <p:spPr>
          <a:xfrm>
            <a:off x="838200" y="2434201"/>
            <a:ext cx="3822189" cy="3742762"/>
          </a:xfrm>
        </p:spPr>
        <p:txBody>
          <a:bodyPr vert="horz" wrap="square" lIns="91440" tIns="45720" rIns="91440" bIns="45720" rtlCol="0">
            <a:normAutofit/>
          </a:bodyPr>
          <a:lstStyle/>
          <a:p>
            <a:pPr marL="457200" indent="-228600">
              <a:buFont typeface="Arial" panose="020B0604020202020204" pitchFamily="34" charset="0"/>
              <a:buChar char="•"/>
            </a:pPr>
            <a:r>
              <a:rPr lang="en-US" sz="2000" dirty="0">
                <a:solidFill>
                  <a:schemeClr val="tx1"/>
                </a:solidFill>
              </a:rPr>
              <a:t>Warhead design starts with a target assessment, which should identify the make-up of the target, its strengths and it weaknesses (SWOT analysis!):</a:t>
            </a:r>
          </a:p>
          <a:p>
            <a:pPr marL="457200" indent="-228600">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2652407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4C0912B7-7B00-85F9-54C7-4DDE4D9BFEA5}"/>
              </a:ext>
            </a:extLst>
          </p:cNvPr>
          <p:cNvSpPr txBox="1">
            <a:spLocks/>
          </p:cNvSpPr>
          <p:nvPr/>
        </p:nvSpPr>
        <p:spPr>
          <a:xfrm>
            <a:off x="630936" y="639520"/>
            <a:ext cx="3429000" cy="1719072"/>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800" kern="1200" dirty="0">
                <a:solidFill>
                  <a:schemeClr val="tx1"/>
                </a:solidFill>
                <a:latin typeface="+mj-lt"/>
                <a:ea typeface="+mj-ea"/>
                <a:cs typeface="+mj-cs"/>
              </a:rPr>
              <a:t>Warhead design and selection</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1B2C810C-9EBE-0DE1-AC90-4B7181436EB4}"/>
              </a:ext>
            </a:extLst>
          </p:cNvPr>
          <p:cNvSpPr>
            <a:spLocks noGrp="1"/>
          </p:cNvSpPr>
          <p:nvPr>
            <p:ph idx="1"/>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2200" dirty="0">
              <a:solidFill>
                <a:schemeClr val="tx1"/>
              </a:solidFill>
            </a:endParaRPr>
          </a:p>
        </p:txBody>
      </p:sp>
      <p:pic>
        <p:nvPicPr>
          <p:cNvPr id="5" name="Content Placeholder 4" descr="Graphical user interface, text, application&#10;&#10;Description automatically generated">
            <a:extLst>
              <a:ext uri="{FF2B5EF4-FFF2-40B4-BE49-F238E27FC236}">
                <a16:creationId xmlns:a16="http://schemas.microsoft.com/office/drawing/2014/main" id="{A01712A7-4AE0-ED70-8144-FF3A8A6AA75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54296" y="1495959"/>
            <a:ext cx="6903720" cy="3866082"/>
          </a:xfrm>
          <a:prstGeom prst="rect">
            <a:avLst/>
          </a:prstGeom>
        </p:spPr>
      </p:pic>
    </p:spTree>
    <p:extLst>
      <p:ext uri="{BB962C8B-B14F-4D97-AF65-F5344CB8AC3E}">
        <p14:creationId xmlns:p14="http://schemas.microsoft.com/office/powerpoint/2010/main" val="3582484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A934843-E032-E7E8-3E5F-58FB15B75E13}"/>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pic>
        <p:nvPicPr>
          <p:cNvPr id="7" name="Content Placeholder 6">
            <a:extLst>
              <a:ext uri="{FF2B5EF4-FFF2-40B4-BE49-F238E27FC236}">
                <a16:creationId xmlns:a16="http://schemas.microsoft.com/office/drawing/2014/main" id="{44AE8AA7-3C81-DB1F-192D-C3A0558A34B5}"/>
              </a:ext>
            </a:extLst>
          </p:cNvPr>
          <p:cNvPicPr>
            <a:picLocks noGrp="1" noChangeAspect="1"/>
          </p:cNvPicPr>
          <p:nvPr>
            <p:ph idx="1"/>
          </p:nvPr>
        </p:nvPicPr>
        <p:blipFill>
          <a:blip r:embed="rId2"/>
          <a:stretch>
            <a:fillRect/>
          </a:stretch>
        </p:blipFill>
        <p:spPr>
          <a:xfrm>
            <a:off x="1727200" y="1295078"/>
            <a:ext cx="8737600" cy="3860800"/>
          </a:xfrm>
          <a:prstGeom prst="rect">
            <a:avLst/>
          </a:prstGeom>
        </p:spPr>
      </p:pic>
    </p:spTree>
    <p:extLst>
      <p:ext uri="{BB962C8B-B14F-4D97-AF65-F5344CB8AC3E}">
        <p14:creationId xmlns:p14="http://schemas.microsoft.com/office/powerpoint/2010/main" val="4207140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69A934BD-2A35-6BE6-586C-CB180E78845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969482" y="1470025"/>
            <a:ext cx="8126036" cy="3865563"/>
          </a:xfrm>
        </p:spPr>
      </p:pic>
      <p:sp>
        <p:nvSpPr>
          <p:cNvPr id="3" name="Content Placeholder 1">
            <a:extLst>
              <a:ext uri="{FF2B5EF4-FFF2-40B4-BE49-F238E27FC236}">
                <a16:creationId xmlns:a16="http://schemas.microsoft.com/office/drawing/2014/main" id="{854C9819-0480-32CC-EF62-74C35AF1D4FE}"/>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1769270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schematic&#10;&#10;Description automatically generated">
            <a:extLst>
              <a:ext uri="{FF2B5EF4-FFF2-40B4-BE49-F238E27FC236}">
                <a16:creationId xmlns:a16="http://schemas.microsoft.com/office/drawing/2014/main" id="{1C903382-A110-C642-2DB5-6DE3C7040AF1}"/>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1910940" y="1470025"/>
            <a:ext cx="8243121" cy="3865563"/>
          </a:xfrm>
        </p:spPr>
      </p:pic>
      <p:sp>
        <p:nvSpPr>
          <p:cNvPr id="3" name="Content Placeholder 1">
            <a:extLst>
              <a:ext uri="{FF2B5EF4-FFF2-40B4-BE49-F238E27FC236}">
                <a16:creationId xmlns:a16="http://schemas.microsoft.com/office/drawing/2014/main" id="{A5EA7DEB-EE20-A459-9163-74AC608D32EC}"/>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1103367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chematic&#10;&#10;Description automatically generated">
            <a:extLst>
              <a:ext uri="{FF2B5EF4-FFF2-40B4-BE49-F238E27FC236}">
                <a16:creationId xmlns:a16="http://schemas.microsoft.com/office/drawing/2014/main" id="{70D9ED63-FD04-E5E1-5D65-BEFD5CD86AE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053888" y="1470025"/>
            <a:ext cx="7957224" cy="3865563"/>
          </a:xfrm>
        </p:spPr>
      </p:pic>
      <p:sp>
        <p:nvSpPr>
          <p:cNvPr id="3" name="Content Placeholder 1">
            <a:extLst>
              <a:ext uri="{FF2B5EF4-FFF2-40B4-BE49-F238E27FC236}">
                <a16:creationId xmlns:a16="http://schemas.microsoft.com/office/drawing/2014/main" id="{D1DDC96F-F453-E280-DE2E-0785889BE38C}"/>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4065806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iagram&#10;&#10;Description automatically generated">
            <a:extLst>
              <a:ext uri="{FF2B5EF4-FFF2-40B4-BE49-F238E27FC236}">
                <a16:creationId xmlns:a16="http://schemas.microsoft.com/office/drawing/2014/main" id="{2FBC8674-BA69-F4A2-3F72-DD5A9A8141EB}"/>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1312306" y="1470025"/>
            <a:ext cx="9440388" cy="3865563"/>
          </a:xfrm>
        </p:spPr>
      </p:pic>
      <p:sp>
        <p:nvSpPr>
          <p:cNvPr id="3" name="Content Placeholder 1">
            <a:extLst>
              <a:ext uri="{FF2B5EF4-FFF2-40B4-BE49-F238E27FC236}">
                <a16:creationId xmlns:a16="http://schemas.microsoft.com/office/drawing/2014/main" id="{2F2BE00E-455B-118A-C27F-16C28875B858}"/>
              </a:ext>
            </a:extLst>
          </p:cNvPr>
          <p:cNvSpPr txBox="1">
            <a:spLocks/>
          </p:cNvSpPr>
          <p:nvPr/>
        </p:nvSpPr>
        <p:spPr>
          <a:xfrm>
            <a:off x="4641804" y="41165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956088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1FBD7985-56FB-74C8-56D9-0F8D412DBC69}"/>
              </a:ext>
            </a:extLst>
          </p:cNvPr>
          <p:cNvSpPr txBox="1">
            <a:spLocks/>
          </p:cNvSpPr>
          <p:nvPr/>
        </p:nvSpPr>
        <p:spPr>
          <a:xfrm>
            <a:off x="2103121" y="310343"/>
            <a:ext cx="7985759" cy="86882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4000" dirty="0">
                <a:solidFill>
                  <a:schemeClr val="tx1"/>
                </a:solidFill>
                <a:latin typeface="+mj-lt"/>
                <a:ea typeface="+mj-ea"/>
                <a:cs typeface="+mj-cs"/>
              </a:rPr>
              <a:t>Warhead design and selection</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a:endParaRPr>
          </a:p>
        </p:txBody>
      </p:sp>
      <p:pic>
        <p:nvPicPr>
          <p:cNvPr id="7" name="Picture 6" descr="Text, letter&#10;&#10;Description automatically generated">
            <a:extLst>
              <a:ext uri="{FF2B5EF4-FFF2-40B4-BE49-F238E27FC236}">
                <a16:creationId xmlns:a16="http://schemas.microsoft.com/office/drawing/2014/main" id="{D638C8EF-AF32-56FC-2CEB-22CB1EB79D2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5572" y="2473926"/>
            <a:ext cx="5596128" cy="3427627"/>
          </a:xfrm>
          <a:prstGeom prst="rect">
            <a:avLst/>
          </a:prstGeom>
        </p:spPr>
      </p:pic>
      <p:pic>
        <p:nvPicPr>
          <p:cNvPr id="5" name="Content Placeholder 4" descr="Diagram&#10;&#10;Description automatically generated">
            <a:extLst>
              <a:ext uri="{FF2B5EF4-FFF2-40B4-BE49-F238E27FC236}">
                <a16:creationId xmlns:a16="http://schemas.microsoft.com/office/drawing/2014/main" id="{211F710B-C2E9-277A-0F9B-F05E610ADF37}"/>
              </a:ext>
            </a:extLst>
          </p:cNvPr>
          <p:cNvPicPr>
            <a:picLocks noGrp="1" noChangeAspect="1"/>
          </p:cNvPicPr>
          <p:nvPr>
            <p:ph idx="1"/>
          </p:nvPr>
        </p:nvPicPr>
        <p:blipFill>
          <a:blip r:embed="rId3" cstate="screen">
            <a:extLst>
              <a:ext uri="{28A0092B-C50C-407E-A947-70E740481C1C}">
                <a14:useLocalDpi xmlns:a14="http://schemas.microsoft.com/office/drawing/2010/main"/>
              </a:ext>
            </a:extLst>
          </a:blip>
          <a:stretch>
            <a:fillRect/>
          </a:stretch>
        </p:blipFill>
        <p:spPr>
          <a:xfrm>
            <a:off x="6210302" y="2641810"/>
            <a:ext cx="5596128" cy="3091859"/>
          </a:xfrm>
          <a:prstGeom prst="rect">
            <a:avLst/>
          </a:prstGeom>
        </p:spPr>
      </p:pic>
    </p:spTree>
    <p:extLst>
      <p:ext uri="{BB962C8B-B14F-4D97-AF65-F5344CB8AC3E}">
        <p14:creationId xmlns:p14="http://schemas.microsoft.com/office/powerpoint/2010/main" val="1529913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F4B4E2A-E81E-F4BA-8247-C3818DBB2701}"/>
              </a:ext>
            </a:extLst>
          </p:cNvPr>
          <p:cNvPicPr>
            <a:picLocks noGrp="1" noChangeAspect="1"/>
          </p:cNvPicPr>
          <p:nvPr>
            <p:ph idx="1"/>
          </p:nvPr>
        </p:nvPicPr>
        <p:blipFill>
          <a:blip r:embed="rId2"/>
          <a:stretch>
            <a:fillRect/>
          </a:stretch>
        </p:blipFill>
        <p:spPr>
          <a:xfrm>
            <a:off x="4498296" y="117637"/>
            <a:ext cx="7535861" cy="5651896"/>
          </a:xfrm>
        </p:spPr>
      </p:pic>
      <p:sp>
        <p:nvSpPr>
          <p:cNvPr id="7" name="Content Placeholder 1">
            <a:extLst>
              <a:ext uri="{FF2B5EF4-FFF2-40B4-BE49-F238E27FC236}">
                <a16:creationId xmlns:a16="http://schemas.microsoft.com/office/drawing/2014/main" id="{9933036A-DB65-8ED0-F3F9-713704078614}"/>
              </a:ext>
            </a:extLst>
          </p:cNvPr>
          <p:cNvSpPr txBox="1">
            <a:spLocks/>
          </p:cNvSpPr>
          <p:nvPr/>
        </p:nvSpPr>
        <p:spPr>
          <a:xfrm>
            <a:off x="673962" y="2545577"/>
            <a:ext cx="3555138"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t>Warhead design and selection</a:t>
            </a:r>
          </a:p>
        </p:txBody>
      </p:sp>
    </p:spTree>
    <p:extLst>
      <p:ext uri="{BB962C8B-B14F-4D97-AF65-F5344CB8AC3E}">
        <p14:creationId xmlns:p14="http://schemas.microsoft.com/office/powerpoint/2010/main" val="1101997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6FD76C00-A09C-B53D-27E2-CE859AA618D0}"/>
              </a:ext>
            </a:extLst>
          </p:cNvPr>
          <p:cNvSpPr txBox="1">
            <a:spLocks/>
          </p:cNvSpPr>
          <p:nvPr/>
        </p:nvSpPr>
        <p:spPr>
          <a:xfrm>
            <a:off x="660041" y="2767106"/>
            <a:ext cx="2880828" cy="3071906"/>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solidFill>
                  <a:srgbClr val="FFFFFF"/>
                </a:solidFill>
                <a:latin typeface="+mj-lt"/>
                <a:ea typeface="+mj-ea"/>
                <a:cs typeface="+mj-cs"/>
              </a:rPr>
              <a:t>Warhead design and selection</a:t>
            </a:r>
          </a:p>
        </p:txBody>
      </p:sp>
      <p:pic>
        <p:nvPicPr>
          <p:cNvPr id="5" name="Content Placeholder 4" descr="Table&#10;&#10;Description automatically generated">
            <a:extLst>
              <a:ext uri="{FF2B5EF4-FFF2-40B4-BE49-F238E27FC236}">
                <a16:creationId xmlns:a16="http://schemas.microsoft.com/office/drawing/2014/main" id="{84567864-D413-9913-4D90-FD263C6B378C}"/>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5627397" y="467208"/>
            <a:ext cx="4975810" cy="5923584"/>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52542AFB-A6DD-F01B-B5CD-753C5A888097}"/>
              </a:ext>
            </a:extLst>
          </p:cNvPr>
          <p:cNvPicPr>
            <a:picLocks noChangeAspect="1"/>
          </p:cNvPicPr>
          <p:nvPr/>
        </p:nvPicPr>
        <p:blipFill>
          <a:blip r:embed="rId3"/>
          <a:stretch>
            <a:fillRect/>
          </a:stretch>
        </p:blipFill>
        <p:spPr>
          <a:xfrm>
            <a:off x="694619" y="5362762"/>
            <a:ext cx="4191000" cy="952500"/>
          </a:xfrm>
          <a:prstGeom prst="rect">
            <a:avLst/>
          </a:prstGeom>
        </p:spPr>
      </p:pic>
    </p:spTree>
    <p:extLst>
      <p:ext uri="{BB962C8B-B14F-4D97-AF65-F5344CB8AC3E}">
        <p14:creationId xmlns:p14="http://schemas.microsoft.com/office/powerpoint/2010/main" val="2111760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1">
            <a:extLst>
              <a:ext uri="{FF2B5EF4-FFF2-40B4-BE49-F238E27FC236}">
                <a16:creationId xmlns:a16="http://schemas.microsoft.com/office/drawing/2014/main" id="{10005FD6-6909-BA5B-C74F-77444596635F}"/>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rPr>
              <a:t>Warhead design and selection</a:t>
            </a:r>
          </a:p>
        </p:txBody>
      </p:sp>
      <p:pic>
        <p:nvPicPr>
          <p:cNvPr id="4" name="Content Placeholder 3">
            <a:extLst>
              <a:ext uri="{FF2B5EF4-FFF2-40B4-BE49-F238E27FC236}">
                <a16:creationId xmlns:a16="http://schemas.microsoft.com/office/drawing/2014/main" id="{0069E0B3-C620-0F7E-B13A-5F1BD1B9EDAD}"/>
              </a:ext>
            </a:extLst>
          </p:cNvPr>
          <p:cNvPicPr>
            <a:picLocks noGrp="1" noChangeAspect="1"/>
          </p:cNvPicPr>
          <p:nvPr>
            <p:ph idx="1"/>
          </p:nvPr>
        </p:nvPicPr>
        <p:blipFill>
          <a:blip r:embed="rId2"/>
          <a:stretch>
            <a:fillRect/>
          </a:stretch>
        </p:blipFill>
        <p:spPr>
          <a:xfrm>
            <a:off x="4777316" y="885073"/>
            <a:ext cx="6780700" cy="5085525"/>
          </a:xfrm>
          <a:prstGeom prst="rect">
            <a:avLst/>
          </a:prstGeom>
        </p:spPr>
      </p:pic>
    </p:spTree>
    <p:extLst>
      <p:ext uri="{BB962C8B-B14F-4D97-AF65-F5344CB8AC3E}">
        <p14:creationId xmlns:p14="http://schemas.microsoft.com/office/powerpoint/2010/main" val="4168565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Sources of energy example</a:t>
            </a:r>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1012370" y="1235242"/>
            <a:ext cx="10401301" cy="4351338"/>
          </a:xfrm>
        </p:spPr>
        <p:txBody>
          <a:bodyPr wrap="square"/>
          <a:lstStyle/>
          <a:p>
            <a:r>
              <a:rPr lang="en-GB" sz="2400" dirty="0"/>
              <a:t>What is the total energy that can be delivered to an aircraft from a surface-to-air missile given the following data: mass of missile 250 kg, velocity 920 ms</a:t>
            </a:r>
            <a:r>
              <a:rPr lang="en-GB" sz="2400" baseline="30000" dirty="0"/>
              <a:t>-1</a:t>
            </a:r>
            <a:r>
              <a:rPr lang="en-GB" sz="2400" dirty="0"/>
              <a:t>, warhead mass 10 kg, energy of detonation per kg is 4MJ:</a:t>
            </a:r>
          </a:p>
          <a:p>
            <a:endParaRPr lang="en-GB" sz="2400" dirty="0"/>
          </a:p>
          <a:p>
            <a:pPr marL="342900" indent="-342900">
              <a:buFont typeface="Arial" panose="020B0604020202020204" pitchFamily="34" charset="0"/>
              <a:buChar char="•"/>
            </a:pPr>
            <a:r>
              <a:rPr lang="en-GB" sz="2400" dirty="0"/>
              <a:t>KE available = 0.5(250 x 920</a:t>
            </a:r>
            <a:r>
              <a:rPr lang="en-GB" sz="2400" baseline="30000" dirty="0"/>
              <a:t>2</a:t>
            </a:r>
            <a:r>
              <a:rPr lang="en-GB" sz="2400" dirty="0"/>
              <a:t>) = 105 MJ</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Explosive energy (chemical energy) available = 10 x 4 = 40 MJ</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Therefore, total energy imparted to target = 145 MJ</a:t>
            </a:r>
          </a:p>
          <a:p>
            <a:endParaRPr lang="en-GB" sz="2400" dirty="0"/>
          </a:p>
        </p:txBody>
      </p:sp>
    </p:spTree>
    <p:extLst>
      <p:ext uri="{BB962C8B-B14F-4D97-AF65-F5344CB8AC3E}">
        <p14:creationId xmlns:p14="http://schemas.microsoft.com/office/powerpoint/2010/main" val="319362402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919</TotalTime>
  <Words>1178</Words>
  <Application>Microsoft Macintosh PowerPoint</Application>
  <PresentationFormat>Widescreen</PresentationFormat>
  <Paragraphs>107</Paragraphs>
  <Slides>30</Slides>
  <Notes>4</Notes>
  <HiddenSlides>0</HiddenSlides>
  <MMClips>0</MMClips>
  <ScaleCrop>false</ScaleCrop>
  <HeadingPairs>
    <vt:vector size="6" baseType="variant">
      <vt:variant>
        <vt:lpstr>Fonts Used</vt:lpstr>
      </vt:variant>
      <vt:variant>
        <vt:i4>6</vt:i4>
      </vt:variant>
      <vt:variant>
        <vt:lpstr>Theme</vt:lpstr>
      </vt:variant>
      <vt:variant>
        <vt:i4>21</vt:i4>
      </vt:variant>
      <vt:variant>
        <vt:lpstr>Slide Titles</vt:lpstr>
      </vt:variant>
      <vt:variant>
        <vt:i4>30</vt:i4>
      </vt:variant>
    </vt:vector>
  </HeadingPairs>
  <TitlesOfParts>
    <vt:vector size="57" baseType="lpstr">
      <vt:lpstr>Arial</vt:lpstr>
      <vt:lpstr>Avenir Next LT Pro</vt:lpstr>
      <vt:lpstr>Calibri</vt:lpstr>
      <vt:lpstr>Calibri Light</vt:lpstr>
      <vt:lpstr>Cambria Math</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Master layout body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55</cp:revision>
  <dcterms:created xsi:type="dcterms:W3CDTF">2021-03-09T15:35:42Z</dcterms:created>
  <dcterms:modified xsi:type="dcterms:W3CDTF">2022-09-21T05:23:37Z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