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1" r:id="rId15"/>
    <p:sldId id="270" r:id="rId16"/>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94622" autoAdjust="0"/>
  </p:normalViewPr>
  <p:slideViewPr>
    <p:cSldViewPr>
      <p:cViewPr varScale="1">
        <p:scale>
          <a:sx n="67" d="100"/>
          <a:sy n="67" d="100"/>
        </p:scale>
        <p:origin x="144" y="31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noEditPoints="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29.04.2023</a:t>
            </a:fld>
            <a:endParaRPr lang="cs-CZ"/>
          </a:p>
        </p:txBody>
      </p:sp>
      <p:sp>
        <p:nvSpPr>
          <p:cNvPr id="4" name="Slide Image Placeholder 3"/>
          <p:cNvSpPr>
            <a:spLocks noGrp="1" noRot="1" noChangeAspect="1" noEditPoints="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noEditPoints="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noEditPoints="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noEditPoints="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2290234" y="512763"/>
            <a:ext cx="4563532" cy="2566987"/>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CC1F4799-8389-417A-A30B-91FBCD15CA91}"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noEditPoints="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noEditPoints="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noEditPoints="1"/>
          </p:cNvSpPr>
          <p:nvPr>
            <p:ph type="body" sz="quarter" idx="3"/>
          </p:nvPr>
        </p:nvSpPr>
        <p:spPr>
          <a:xfrm>
            <a:off x="914400" y="3251200"/>
            <a:ext cx="7315200" cy="3081338"/>
          </a:xfrm>
          <a:prstGeom prst="rect">
            <a:avLst/>
          </a:prstGeom>
        </p:spPr>
        <p:txBody>
          <a:bodyPr vert="horz" lIns="91440" tIns="45720" rIns="91440" bIns="45720" rtlCol="0"/>
          <a:lstStyle/>
          <a:p>
            <a:r>
              <a:rPr lang="en-US"/>
              <a:t>Innovative and creative mentality is essential in today's context to make an organisation able to stay relevant in current times. Amazon is currently one of the largest employers around the globe. In this organisation, an overall culture is prevalent that encourages people at all levels to undertake risks to find out new creative ideas. These days a lot of different organisations are entering the e-commerce retail space and this has led to a significant focus on creating new avenues to stand within this competition. Amazon has a work culture in which each day is counted as a new one and it helps it to always try to be better.</a:t>
            </a:r>
          </a:p>
        </p:txBody>
      </p:sp>
      <p:sp>
        <p:nvSpPr>
          <p:cNvPr id="6" name="Footer Placeholder 5"/>
          <p:cNvSpPr>
            <a:spLocks noGrp="1" noEditPoints="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noEditPoints="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noEditPoints="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noEditPoints="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noEditPoints="1"/>
          </p:cNvSpPr>
          <p:nvPr>
            <p:ph type="body" sz="quarter" idx="3"/>
          </p:nvPr>
        </p:nvSpPr>
        <p:spPr>
          <a:xfrm>
            <a:off x="914400" y="3251200"/>
            <a:ext cx="7315200" cy="3081338"/>
          </a:xfrm>
          <a:prstGeom prst="rect">
            <a:avLst/>
          </a:prstGeom>
        </p:spPr>
        <p:txBody>
          <a:bodyPr vert="horz" lIns="91440" tIns="45720" rIns="91440" bIns="45720" rtlCol="0"/>
          <a:lstStyle/>
          <a:p>
            <a:r>
              <a:rPr lang="en-US"/>
              <a:t>Currently Amazon has got a bunch of efficient leaders and managerial staff whose main responsibility is not to direct but gradually train employees so that they can undertake responsibilities by themselves. An overall flexible structure is prevalent in this organisation that makes it quite easier to collaborate across diverse teams as per requirements. Employees are even encouraged to participate in projects and ventures that are outside of their distinct job roles and responsibilities. This creates an ease that quickly makes this organisation not just able to generate new ideas but also be able to diversify job roles. </a:t>
            </a:r>
          </a:p>
        </p:txBody>
      </p:sp>
      <p:sp>
        <p:nvSpPr>
          <p:cNvPr id="6" name="Footer Placeholder 5"/>
          <p:cNvSpPr>
            <a:spLocks noGrp="1" noEditPoints="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noEditPoints="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noEditPoints="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noEditPoints="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noEditPoints="1"/>
          </p:cNvSpPr>
          <p:nvPr>
            <p:ph type="body" sz="quarter" idx="3"/>
          </p:nvPr>
        </p:nvSpPr>
        <p:spPr>
          <a:xfrm>
            <a:off x="914400" y="3251200"/>
            <a:ext cx="7315200" cy="3081338"/>
          </a:xfrm>
          <a:prstGeom prst="rect">
            <a:avLst/>
          </a:prstGeom>
        </p:spPr>
        <p:txBody>
          <a:bodyPr vert="horz" lIns="91440" tIns="45720" rIns="91440" bIns="45720" rtlCol="0"/>
          <a:lstStyle/>
          <a:p>
            <a:r>
              <a:rPr lang="en-US"/>
              <a:t>In most organisations around the globe employees are seen to be hugely scared to undertake new ideas for fear of being taunted by higher management. However, in this organisation, employees are applauded for undertaking any kind of risk even if it fails. A learning culture is also seen to be prevailing in this organisation. It helps to ensure that the career goals of the employees are effectively matched with organisational goals. This kind of situation ensures that employees actually feel actively engaged. Before any product is launched customer review is undertaken to know the different benefits that can be provided to customers. Accordingly, changes are undertaken through the Working Backward Process.</a:t>
            </a:r>
          </a:p>
        </p:txBody>
      </p:sp>
      <p:sp>
        <p:nvSpPr>
          <p:cNvPr id="6" name="Footer Placeholder 5"/>
          <p:cNvSpPr>
            <a:spLocks noGrp="1" noEditPoints="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noEditPoints="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noEditPoints="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noEditPoints="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noEditPoints="1"/>
          </p:cNvSpPr>
          <p:nvPr>
            <p:ph type="body" sz="quarter" idx="3"/>
          </p:nvPr>
        </p:nvSpPr>
        <p:spPr>
          <a:xfrm>
            <a:off x="914400" y="3251200"/>
            <a:ext cx="7315200" cy="3081338"/>
          </a:xfrm>
          <a:prstGeom prst="rect">
            <a:avLst/>
          </a:prstGeom>
        </p:spPr>
        <p:txBody>
          <a:bodyPr vert="horz" lIns="91440" tIns="45720" rIns="91440" bIns="45720" rtlCol="0"/>
          <a:lstStyle/>
          <a:p>
            <a:r>
              <a:rPr lang="en-US"/>
              <a:t>The overall state of the economy can have a key impact on the labour market. During periods of economic growth, demand for labour rises, which can create a shortage of skilled workers. In the case of Amazon, government regulations related to working conditions and employee rights can have a significant impact on the company's operations and it varies across countries. Leaders in Amazon are quite proactive and they chalk out current talent to secure top talent to bring in fresh perspectives within an organisation. Besides, different employees are seen to possess different skill sets. Some need more active support while others may not require help at each stage. It thereby falls upon the responsibility of leaders to form an effective plan to deal with each.</a:t>
            </a:r>
          </a:p>
        </p:txBody>
      </p:sp>
      <p:sp>
        <p:nvSpPr>
          <p:cNvPr id="6" name="Footer Placeholder 5"/>
          <p:cNvSpPr>
            <a:spLocks noGrp="1" noEditPoints="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noEditPoints="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noEditPoints="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noEditPoints="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noEditPoints="1"/>
          </p:cNvSpPr>
          <p:nvPr>
            <p:ph type="body" sz="quarter" idx="3"/>
          </p:nvPr>
        </p:nvSpPr>
        <p:spPr>
          <a:xfrm>
            <a:off x="914400" y="3251200"/>
            <a:ext cx="7315200" cy="3081338"/>
          </a:xfrm>
          <a:prstGeom prst="rect">
            <a:avLst/>
          </a:prstGeom>
        </p:spPr>
        <p:txBody>
          <a:bodyPr vert="horz" lIns="91440" tIns="45720" rIns="91440" bIns="45720" rtlCol="0"/>
          <a:lstStyle/>
          <a:p>
            <a:r>
              <a:rPr lang="en-US"/>
              <a:t>: Currently Amazon is operating in a lot of different countries around the globe and each of these organisations actually function within a distinct socio-economic and cultural context. It is important to maintain a unified approach keeping in mind the distinctive requirements of each of these diverse cultural contexts as well. In today's context, a range of advanced technological tools like AI and others are used by many organisations to leverage data. Amazon is an organisation that has been able to develop advanced cloud-based services and other tools that are considered technologies as per some of the most advanced standards. It has been responsible for this organisation to be better receptive to consumer needs as per market conditions.   </a:t>
            </a:r>
          </a:p>
        </p:txBody>
      </p:sp>
      <p:sp>
        <p:nvSpPr>
          <p:cNvPr id="6" name="Footer Placeholder 5"/>
          <p:cNvSpPr>
            <a:spLocks noGrp="1" noEditPoints="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noEditPoints="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noEditPoints="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noEditPoints="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noEditPoints="1"/>
          </p:cNvSpPr>
          <p:nvPr>
            <p:ph type="body" sz="quarter" idx="3"/>
          </p:nvPr>
        </p:nvSpPr>
        <p:spPr>
          <a:xfrm>
            <a:off x="914400" y="3251200"/>
            <a:ext cx="7315200" cy="3081338"/>
          </a:xfrm>
          <a:prstGeom prst="rect">
            <a:avLst/>
          </a:prstGeom>
        </p:spPr>
        <p:txBody>
          <a:bodyPr vert="horz" lIns="91440" tIns="45720" rIns="91440" bIns="45720" rtlCol="0"/>
          <a:lstStyle/>
          <a:p>
            <a:r>
              <a:rPr lang="en-US"/>
              <a:t>Amazon has diversified into a lot of different businesses from online retail bookstores with which it had started a business. Currently, cloud web services, payment gateways as well as even retail under its brand name are something that this organisation has been able to venture into. Each of the departments is given a significant amount of independence and flexibility to take decisions as per their perspectives. Currently, the focus is on creating a mixture of collaboration and flexibility. In this way, cloud web-based services can be used to better access market analytics by the marketing team while retaining a certain amount of independence. Amazon does this to a certain extent but flexibility has got to be to an extent so that these teams can collaborate more.  </a:t>
            </a:r>
          </a:p>
        </p:txBody>
      </p:sp>
      <p:sp>
        <p:nvSpPr>
          <p:cNvPr id="6" name="Footer Placeholder 5"/>
          <p:cNvSpPr>
            <a:spLocks noGrp="1" noEditPoints="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noEditPoints="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noEditPoints="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noEditPoints="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noEditPoints="1"/>
          </p:cNvSpPr>
          <p:nvPr>
            <p:ph type="body" sz="quarter" idx="3"/>
          </p:nvPr>
        </p:nvSpPr>
        <p:spPr>
          <a:xfrm>
            <a:off x="914400" y="3251200"/>
            <a:ext cx="7315200" cy="3081338"/>
          </a:xfrm>
          <a:prstGeom prst="rect">
            <a:avLst/>
          </a:prstGeom>
        </p:spPr>
        <p:txBody>
          <a:bodyPr vert="horz" lIns="91440" tIns="45720" rIns="91440" bIns="45720" rtlCol="0"/>
          <a:lstStyle/>
          <a:p>
            <a:r>
              <a:rPr lang="en-US"/>
              <a:t>: Leaders at Amazon should provide more resources like funding, time as well as money to everyone at all levels who are willing to think creatively and innovate. This helps to bring new ideas about different products and services to life. It is important to train employees to stay agile and better adapted to changes in the surrounding environment. It helps to ensure that they are also having the requisite skills to adapt to these changes. Contingency theory is a key theory that sheds light upon the fact the decisions leaders need to undertake decisions as per the external context.</a:t>
            </a:r>
          </a:p>
        </p:txBody>
      </p:sp>
      <p:sp>
        <p:nvSpPr>
          <p:cNvPr id="6" name="Footer Placeholder 5"/>
          <p:cNvSpPr>
            <a:spLocks noGrp="1" noEditPoints="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noEditPoints="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noEditPoints="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noEditPoints="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noEditPoints="1"/>
          </p:cNvSpPr>
          <p:nvPr>
            <p:ph type="body" sz="quarter" idx="3"/>
          </p:nvPr>
        </p:nvSpPr>
        <p:spPr>
          <a:xfrm>
            <a:off x="914400" y="3251200"/>
            <a:ext cx="7315200" cy="3081338"/>
          </a:xfrm>
          <a:prstGeom prst="rect">
            <a:avLst/>
          </a:prstGeom>
        </p:spPr>
        <p:txBody>
          <a:bodyPr vert="horz" lIns="91440" tIns="45720" rIns="91440" bIns="45720" rtlCol="0"/>
          <a:lstStyle/>
          <a:p>
            <a:r>
              <a:rPr lang="en-US"/>
              <a:t>A learning culture is not very easy to develop in the context of any organisation but once it is generated it is known to be beneficial for an organisation by leaps and bounds. In Amazon, a learning culture already exists to a certain extent but it has got to be developed a bit more in terms of the rising competition seen. Accountability and responsibility for projects undertaken even if it is a success or a failure are required to be fostered. Not just delegation of responsibilities but also raising a natural tendency to be more accountable is important to make a business continuously evolve.</a:t>
            </a:r>
          </a:p>
          <a:p>
            <a:r>
              <a:rPr lang="en-US"/>
              <a:t> Leaders in today's context need to possess certain character traits to be able to lead their organisations in a situation when external dimensions specifically are changing at an extremely fast pace. Conflicts are inevitable in any organisation and in order to deal with them certain qualities like patience, and listening skills are essential.</a:t>
            </a:r>
          </a:p>
        </p:txBody>
      </p:sp>
      <p:sp>
        <p:nvSpPr>
          <p:cNvPr id="6" name="Footer Placeholder 5"/>
          <p:cNvSpPr>
            <a:spLocks noGrp="1" noEditPoints="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noEditPoints="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noEditPoints="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noEditPoints="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noEditPoints="1"/>
          </p:cNvSpPr>
          <p:nvPr>
            <p:ph type="body" sz="quarter" idx="3"/>
          </p:nvPr>
        </p:nvSpPr>
        <p:spPr>
          <a:xfrm>
            <a:off x="914400" y="3251200"/>
            <a:ext cx="7315200" cy="3081338"/>
          </a:xfrm>
          <a:prstGeom prst="rect">
            <a:avLst/>
          </a:prstGeom>
        </p:spPr>
        <p:txBody>
          <a:bodyPr vert="horz" lIns="91440" tIns="45720" rIns="91440" bIns="45720" rtlCol="0"/>
          <a:lstStyle/>
          <a:p>
            <a:r>
              <a:rPr lang="en-US"/>
              <a:t>Implementation of a strategy to empower the subunits as well as people to better collaborate is something that cannot be developed in a day. Firstly, the discussion is important for all subunits as well as different hierarchical levels to identify those areas that can be bettered by more collaboration. It helps to ensure successful collaboration.</a:t>
            </a:r>
          </a:p>
        </p:txBody>
      </p:sp>
      <p:sp>
        <p:nvSpPr>
          <p:cNvPr id="6" name="Footer Placeholder 5"/>
          <p:cNvSpPr>
            <a:spLocks noGrp="1" noEditPoints="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noEditPoints="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noEditPoints="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noEditPoints="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noEditPoints="1"/>
          </p:cNvSpPr>
          <p:nvPr>
            <p:ph type="body" sz="quarter" idx="3"/>
          </p:nvPr>
        </p:nvSpPr>
        <p:spPr>
          <a:xfrm>
            <a:off x="914400" y="3251200"/>
            <a:ext cx="7315200" cy="3081338"/>
          </a:xfrm>
          <a:prstGeom prst="rect">
            <a:avLst/>
          </a:prstGeom>
        </p:spPr>
        <p:txBody>
          <a:bodyPr vert="horz" lIns="91440" tIns="45720" rIns="91440" bIns="45720" rtlCol="0"/>
          <a:lstStyle/>
          <a:p>
            <a:r>
              <a:rPr lang="en-US"/>
              <a:t>Every employee working within an organisation cannot be expected to be equally participative in the current context. Some may require more help from leaders while others may possess the requisite capacities to be more innovative by themselves. </a:t>
            </a:r>
          </a:p>
        </p:txBody>
      </p:sp>
      <p:sp>
        <p:nvSpPr>
          <p:cNvPr id="6" name="Footer Placeholder 5"/>
          <p:cNvSpPr>
            <a:spLocks noGrp="1" noEditPoints="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noEditPoints="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noEditPoints="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noEditPoints="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noEditPoints="1"/>
          </p:cNvSpPr>
          <p:nvPr>
            <p:ph type="body" sz="quarter" idx="3"/>
          </p:nvPr>
        </p:nvSpPr>
        <p:spPr>
          <a:xfrm>
            <a:off x="914400" y="3251200"/>
            <a:ext cx="7315200" cy="3081338"/>
          </a:xfrm>
          <a:prstGeom prst="rect">
            <a:avLst/>
          </a:prstGeom>
        </p:spPr>
        <p:txBody>
          <a:bodyPr vert="horz" lIns="91440" tIns="45720" rIns="91440" bIns="45720" rtlCol="0"/>
          <a:lstStyle/>
          <a:p>
            <a:r>
              <a:rPr lang="en-US"/>
              <a:t>Amazon is already known to have become an organisation that takes every day as the first day. However, in many cases, employees are still not seen to come out with innovations. This scenario is however expected to be changed a lot after the implementation of the above policy and this is going to be a key measure of its success. This kind of a situation is important to reduce the burden on the shoulders of leaders to a certain extent as well</a:t>
            </a:r>
          </a:p>
        </p:txBody>
      </p:sp>
      <p:sp>
        <p:nvSpPr>
          <p:cNvPr id="6" name="Footer Placeholder 5"/>
          <p:cNvSpPr>
            <a:spLocks noGrp="1" noEditPoints="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noEditPoints="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noEditPoints="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noEditPoints="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noEditPoints="1"/>
          </p:cNvSpPr>
          <p:nvPr>
            <p:ph type="body" sz="quarter" idx="3"/>
          </p:nvPr>
        </p:nvSpPr>
        <p:spPr>
          <a:xfrm>
            <a:off x="914400" y="3251200"/>
            <a:ext cx="7315200" cy="3081338"/>
          </a:xfrm>
          <a:prstGeom prst="rect">
            <a:avLst/>
          </a:prstGeom>
        </p:spPr>
        <p:txBody>
          <a:bodyPr vert="horz" lIns="91440" tIns="45720" rIns="91440" bIns="45720" rtlCol="0"/>
          <a:lstStyle/>
          <a:p>
            <a:r>
              <a:rPr lang="en-US"/>
              <a:t>In Amazon already a positive work culture exists that has been helpful for this organisation to stay ahead of many others. Amazon also spends a significant amount of resources each year to aid learning processes within the organisation. Currently focus is shifting towards making leaders act as effective collaborators so that a major part of decision-making can be propagated from the context of employees as well. It is expected to help the organisation reach newer heights of success. Amazon is an organisation that believes in constantly updating internal policies to stay relevant in the current market. Creative endeavours from the context of both employers as well employees are required to be enhanced in current times.  </a:t>
            </a:r>
          </a:p>
        </p:txBody>
      </p:sp>
      <p:sp>
        <p:nvSpPr>
          <p:cNvPr id="6" name="Footer Placeholder 5"/>
          <p:cNvSpPr>
            <a:spLocks noGrp="1" noEditPoints="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noEditPoints="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2290763" y="512763"/>
            <a:ext cx="4562475" cy="2566987"/>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BD238BA3-AE66-440E-BBC1-08B1DFBD7BB0}" type="slidenum">
              <a:rPr lang="en-US" smtClean="0"/>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noEditPoints="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Master subtitle style</a:t>
            </a:r>
          </a:p>
        </p:txBody>
      </p:sp>
      <p:sp>
        <p:nvSpPr>
          <p:cNvPr id="4" name="Date Placeholder 3"/>
          <p:cNvSpPr>
            <a:spLocks noGrp="1" noEditPoints="1"/>
          </p:cNvSpPr>
          <p:nvPr>
            <p:ph type="dt" sz="half" idx="10"/>
          </p:nvPr>
        </p:nvSpPr>
        <p:spPr/>
        <p:txBody>
          <a:bodyPr/>
          <a:lstStyle/>
          <a:p>
            <a:fld id="{1D8BD707-D9CF-40AE-B4C6-C98DA3205C09}" type="datetimeFigureOut">
              <a:rPr lang="en-US" smtClean="0"/>
              <a:t>4/29/23</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Content Placeholder 2"/>
          <p:cNvSpPr>
            <a:spLocks noGrp="1" noEditPoints="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1D8BD707-D9CF-40AE-B4C6-C98DA3205C09}" type="datetimeFigureOut">
              <a:rPr lang="en-US" smtClean="0"/>
              <a:t>4/29/23</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noEditPoints="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noEditPoints="1"/>
          </p:cNvSpPr>
          <p:nvPr>
            <p:ph type="dt" sz="half" idx="10"/>
          </p:nvPr>
        </p:nvSpPr>
        <p:spPr/>
        <p:txBody>
          <a:bodyPr/>
          <a:lstStyle/>
          <a:p>
            <a:fld id="{1D8BD707-D9CF-40AE-B4C6-C98DA3205C09}" type="datetimeFigureOut">
              <a:rPr lang="en-US" smtClean="0"/>
              <a:t>4/29/23</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Content Placeholder 2"/>
          <p:cNvSpPr>
            <a:spLocks noGrp="1" noEditPoints="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noEditPoints="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noEditPoints="1"/>
          </p:cNvSpPr>
          <p:nvPr>
            <p:ph type="dt" sz="half" idx="10"/>
          </p:nvPr>
        </p:nvSpPr>
        <p:spPr/>
        <p:txBody>
          <a:bodyPr/>
          <a:lstStyle/>
          <a:p>
            <a:fld id="{1D8BD707-D9CF-40AE-B4C6-C98DA3205C09}" type="datetimeFigureOut">
              <a:rPr lang="en-US" smtClean="0"/>
              <a:t>4/29/23</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Text Placeholder 2"/>
          <p:cNvSpPr>
            <a:spLocks noGrp="1" noEditPoints="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noEditPoints="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noEditPoints="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noEditPoints="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noEditPoints="1"/>
          </p:cNvSpPr>
          <p:nvPr>
            <p:ph type="dt" sz="half" idx="10"/>
          </p:nvPr>
        </p:nvSpPr>
        <p:spPr/>
        <p:txBody>
          <a:bodyPr/>
          <a:lstStyle/>
          <a:p>
            <a:fld id="{1D8BD707-D9CF-40AE-B4C6-C98DA3205C09}" type="datetimeFigureOut">
              <a:rPr lang="en-US" smtClean="0"/>
              <a:t>4/29/23</a:t>
            </a:fld>
            <a:endParaRPr lang="en-US"/>
          </a:p>
        </p:txBody>
      </p:sp>
      <p:sp>
        <p:nvSpPr>
          <p:cNvPr id="8" name="Footer Placeholder 7"/>
          <p:cNvSpPr>
            <a:spLocks noGrp="1" noEditPoints="1"/>
          </p:cNvSpPr>
          <p:nvPr>
            <p:ph type="ftr" sz="quarter" idx="11"/>
          </p:nvPr>
        </p:nvSpPr>
        <p:spPr/>
        <p:txBody>
          <a:bodyPr/>
          <a:lstStyle/>
          <a:p>
            <a:endParaRPr lang="en-US"/>
          </a:p>
        </p:txBody>
      </p:sp>
      <p:sp>
        <p:nvSpPr>
          <p:cNvPr id="9" name="Slide Number Placeholder 8"/>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Date Placeholder 2"/>
          <p:cNvSpPr>
            <a:spLocks noGrp="1" noEditPoints="1"/>
          </p:cNvSpPr>
          <p:nvPr>
            <p:ph type="dt" sz="half" idx="10"/>
          </p:nvPr>
        </p:nvSpPr>
        <p:spPr/>
        <p:txBody>
          <a:bodyPr/>
          <a:lstStyle/>
          <a:p>
            <a:fld id="{1D8BD707-D9CF-40AE-B4C6-C98DA3205C09}" type="datetimeFigureOut">
              <a:rPr lang="en-US" smtClean="0"/>
              <a:t>4/29/23</a:t>
            </a:fld>
            <a:endParaRPr lang="en-US"/>
          </a:p>
        </p:txBody>
      </p:sp>
      <p:sp>
        <p:nvSpPr>
          <p:cNvPr id="4" name="Footer Placeholder 3"/>
          <p:cNvSpPr>
            <a:spLocks noGrp="1" noEditPoints="1"/>
          </p:cNvSpPr>
          <p:nvPr>
            <p:ph type="ftr" sz="quarter" idx="11"/>
          </p:nvPr>
        </p:nvSpPr>
        <p:spPr/>
        <p:txBody>
          <a:bodyPr/>
          <a:lstStyle/>
          <a:p>
            <a:endParaRPr lang="en-US"/>
          </a:p>
        </p:txBody>
      </p:sp>
      <p:sp>
        <p:nvSpPr>
          <p:cNvPr id="5" name="Slide Number Placeholder 4"/>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EditPoints="1"/>
          </p:cNvSpPr>
          <p:nvPr>
            <p:ph type="dt" sz="half" idx="10"/>
          </p:nvPr>
        </p:nvSpPr>
        <p:spPr/>
        <p:txBody>
          <a:bodyPr/>
          <a:lstStyle/>
          <a:p>
            <a:fld id="{1D8BD707-D9CF-40AE-B4C6-C98DA3205C09}" type="datetimeFigureOut">
              <a:rPr lang="en-US" smtClean="0"/>
              <a:t>4/29/23</a:t>
            </a:fld>
            <a:endParaRPr lang="en-US"/>
          </a:p>
        </p:txBody>
      </p:sp>
      <p:sp>
        <p:nvSpPr>
          <p:cNvPr id="3" name="Footer Placeholder 2"/>
          <p:cNvSpPr>
            <a:spLocks noGrp="1" noEditPoints="1"/>
          </p:cNvSpPr>
          <p:nvPr>
            <p:ph type="ftr" sz="quarter" idx="11"/>
          </p:nvPr>
        </p:nvSpPr>
        <p:spPr/>
        <p:txBody>
          <a:bodyPr/>
          <a:lstStyle/>
          <a:p>
            <a:endParaRPr lang="en-US"/>
          </a:p>
        </p:txBody>
      </p:sp>
      <p:sp>
        <p:nvSpPr>
          <p:cNvPr id="4" name="Slide Number Placeholder 3"/>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noEditPoints="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noEditPoints="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1D8BD707-D9CF-40AE-B4C6-C98DA3205C09}" type="datetimeFigureOut">
              <a:rPr lang="en-US" smtClean="0"/>
              <a:t>4/29/23</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noEditPoints="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a:p>
        </p:txBody>
      </p:sp>
      <p:sp>
        <p:nvSpPr>
          <p:cNvPr id="4" name="Text Placeholder 3"/>
          <p:cNvSpPr>
            <a:spLocks noGrp="1" noEditPoints="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1D8BD707-D9CF-40AE-B4C6-C98DA3205C09}" type="datetimeFigureOut">
              <a:rPr lang="en-US" smtClean="0"/>
              <a:t>4/29/23</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Vertical Text Placeholder 2"/>
          <p:cNvSpPr>
            <a:spLocks noGrp="1" noEditPoints="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1D8BD707-D9CF-40AE-B4C6-C98DA3205C09}" type="datetimeFigureOut">
              <a:rPr lang="en-US" smtClean="0"/>
              <a:t>4/29/23</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noEditPoints="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noEditPoints="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1D8BD707-D9CF-40AE-B4C6-C98DA3205C09}" type="datetimeFigureOut">
              <a:rPr lang="en-US" smtClean="0"/>
              <a:t>4/29/23</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noEditPoints="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noEditPoints="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t>4/29/23</a:t>
            </a:fld>
            <a:endParaRPr lang="en-US"/>
          </a:p>
        </p:txBody>
      </p:sp>
      <p:sp>
        <p:nvSpPr>
          <p:cNvPr id="5" name="Footer Placeholder 4"/>
          <p:cNvSpPr>
            <a:spLocks noGrp="1" noEditPoints="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noEditPoints="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video" Target="../media/media2.MOV"/><Relationship Id="rId1" Type="http://schemas.microsoft.com/office/2007/relationships/media" Target="../media/media2.MOV"/><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OV"/><Relationship Id="rId1" Type="http://schemas.microsoft.com/office/2007/relationships/media" Target="../media/media3.MOV"/><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7.xml"/><Relationship Id="rId7" Type="http://schemas.openxmlformats.org/officeDocument/2006/relationships/image" Target="../media/image10.png"/><Relationship Id="rId2" Type="http://schemas.openxmlformats.org/officeDocument/2006/relationships/video" Target="../media/media4.MOV"/><Relationship Id="rId1" Type="http://schemas.microsoft.com/office/2007/relationships/media" Target="../media/media4.MOV"/><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7.xml"/><Relationship Id="rId7" Type="http://schemas.openxmlformats.org/officeDocument/2006/relationships/image" Target="../media/image14.png"/><Relationship Id="rId2" Type="http://schemas.openxmlformats.org/officeDocument/2006/relationships/video" Target="../media/media5.MOV"/><Relationship Id="rId1" Type="http://schemas.microsoft.com/office/2007/relationships/media" Target="../media/media5.MOV"/><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5.xml"/><Relationship Id="rId9"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8.png"/><Relationship Id="rId2" Type="http://schemas.openxmlformats.org/officeDocument/2006/relationships/video" Target="../media/media6.MOV"/><Relationship Id="rId1" Type="http://schemas.microsoft.com/office/2007/relationships/media" Target="../media/media6.MOV"/><Relationship Id="rId6" Type="http://schemas.openxmlformats.org/officeDocument/2006/relationships/image" Target="../media/image17.png"/><Relationship Id="rId5" Type="http://schemas.openxmlformats.org/officeDocument/2006/relationships/image" Target="../media/image1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OV"/><Relationship Id="rId1" Type="http://schemas.microsoft.com/office/2007/relationships/media" Target="../media/media7.MOV"/><Relationship Id="rId6" Type="http://schemas.openxmlformats.org/officeDocument/2006/relationships/image" Target="../media/image20.png"/><Relationship Id="rId5" Type="http://schemas.openxmlformats.org/officeDocument/2006/relationships/image" Target="../media/image19.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slideLayout" Target="../slideLayouts/slideLayout7.xml"/><Relationship Id="rId7" Type="http://schemas.openxmlformats.org/officeDocument/2006/relationships/image" Target="../media/image21.png"/><Relationship Id="rId2" Type="http://schemas.openxmlformats.org/officeDocument/2006/relationships/video" Target="../media/media8.MOV"/><Relationship Id="rId1" Type="http://schemas.microsoft.com/office/2007/relationships/media" Target="../media/media8.MOV"/><Relationship Id="rId6" Type="http://schemas.openxmlformats.org/officeDocument/2006/relationships/image" Target="../media/image12.png"/><Relationship Id="rId5" Type="http://schemas.openxmlformats.org/officeDocument/2006/relationships/image" Target="../media/image13.png"/><Relationship Id="rId4" Type="http://schemas.openxmlformats.org/officeDocument/2006/relationships/notesSlide" Target="../notesSlides/notesSlide8.xml"/><Relationship Id="rId9" Type="http://schemas.openxmlformats.org/officeDocument/2006/relationships/image" Target="../media/image23.png"/></Relationships>
</file>

<file path=ppt/slides/_rels/slide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slideLayout" Target="../slideLayouts/slideLayout7.xml"/><Relationship Id="rId7" Type="http://schemas.openxmlformats.org/officeDocument/2006/relationships/image" Target="../media/image26.png"/><Relationship Id="rId2" Type="http://schemas.openxmlformats.org/officeDocument/2006/relationships/video" Target="../media/media9.MOV"/><Relationship Id="rId1" Type="http://schemas.microsoft.com/office/2007/relationships/media" Target="../media/media9.MOV"/><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slideLayout" Target="../slideLayouts/slideLayout7.xml"/><Relationship Id="rId7" Type="http://schemas.openxmlformats.org/officeDocument/2006/relationships/image" Target="../media/image29.png"/><Relationship Id="rId2" Type="http://schemas.openxmlformats.org/officeDocument/2006/relationships/video" Target="../media/media10.MOV"/><Relationship Id="rId1" Type="http://schemas.microsoft.com/office/2007/relationships/media" Target="../media/media10.MOV"/><Relationship Id="rId6" Type="http://schemas.openxmlformats.org/officeDocument/2006/relationships/image" Target="../media/image28.png"/><Relationship Id="rId5" Type="http://schemas.openxmlformats.org/officeDocument/2006/relationships/image" Target="../media/image1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slideLayout" Target="../slideLayouts/slideLayout7.xml"/><Relationship Id="rId7" Type="http://schemas.openxmlformats.org/officeDocument/2006/relationships/image" Target="../media/image32.png"/><Relationship Id="rId2" Type="http://schemas.openxmlformats.org/officeDocument/2006/relationships/video" Target="../media/media11.MOV"/><Relationship Id="rId1" Type="http://schemas.microsoft.com/office/2007/relationships/media" Target="../media/media11.MOV"/><Relationship Id="rId6" Type="http://schemas.openxmlformats.org/officeDocument/2006/relationships/image" Target="../media/image12.png"/><Relationship Id="rId5" Type="http://schemas.openxmlformats.org/officeDocument/2006/relationships/image" Target="../media/image3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2.MOV"/><Relationship Id="rId1" Type="http://schemas.microsoft.com/office/2007/relationships/media" Target="../media/media12.MOV"/><Relationship Id="rId5" Type="http://schemas.openxmlformats.org/officeDocument/2006/relationships/image" Target="../media/image34.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3.MOV"/><Relationship Id="rId1" Type="http://schemas.microsoft.com/office/2007/relationships/media" Target="../media/media13.MOV"/><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9.png"/><Relationship Id="rId2" Type="http://schemas.openxmlformats.org/officeDocument/2006/relationships/video" Target="../media/media14.MOV"/><Relationship Id="rId1" Type="http://schemas.microsoft.com/office/2007/relationships/media" Target="../media/media14.MOV"/><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slideLayout" Target="../slideLayouts/slideLayout7.xml"/><Relationship Id="rId7" Type="http://schemas.openxmlformats.org/officeDocument/2006/relationships/image" Target="../media/image41.png"/><Relationship Id="rId2" Type="http://schemas.openxmlformats.org/officeDocument/2006/relationships/video" Target="../media/media15.MOV"/><Relationship Id="rId1" Type="http://schemas.microsoft.com/office/2007/relationships/media" Target="../media/media15.MOV"/><Relationship Id="rId6" Type="http://schemas.openxmlformats.org/officeDocument/2006/relationships/image" Target="../media/image40.png"/><Relationship Id="rId5" Type="http://schemas.openxmlformats.org/officeDocument/2006/relationships/image" Target="../media/image25.png"/><Relationship Id="rId4" Type="http://schemas.openxmlformats.org/officeDocument/2006/relationships/image" Target="../media/image3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B43BD"/>
        </a:solidFill>
        <a:effectLst/>
      </p:bgPr>
    </p:bg>
    <p:spTree>
      <p:nvGrpSpPr>
        <p:cNvPr id="1" name=""/>
        <p:cNvGrpSpPr/>
        <p:nvPr/>
      </p:nvGrpSpPr>
      <p:grpSpPr>
        <a:xfrm>
          <a:off x="0" y="0"/>
          <a:ext cx="0" cy="0"/>
          <a:chOff x="0" y="0"/>
          <a:chExt cx="0" cy="0"/>
        </a:xfrm>
      </p:grpSpPr>
      <p:sp>
        <p:nvSpPr>
          <p:cNvPr id="2" name="TextBox 2"/>
          <p:cNvSpPr txBox="1"/>
          <p:nvPr/>
        </p:nvSpPr>
        <p:spPr>
          <a:xfrm>
            <a:off x="351489" y="2019300"/>
            <a:ext cx="9906000" cy="4616648"/>
          </a:xfrm>
          <a:prstGeom prst="rect">
            <a:avLst/>
          </a:prstGeom>
        </p:spPr>
        <p:txBody>
          <a:bodyPr wrap="square" lIns="0" tIns="0" rIns="0" bIns="0" rtlCol="0" anchor="t">
            <a:spAutoFit/>
          </a:bodyPr>
          <a:lstStyle/>
          <a:p>
            <a:pPr algn="just">
              <a:lnSpc>
                <a:spcPts val="12000"/>
              </a:lnSpc>
            </a:pPr>
            <a:r>
              <a:rPr lang="en-US" sz="9600" spc="-120" dirty="0">
                <a:solidFill>
                  <a:srgbClr val="FFFFFF"/>
                </a:solidFill>
                <a:latin typeface="HK Grotesk Bold"/>
              </a:rPr>
              <a:t>PRESENTATION </a:t>
            </a:r>
          </a:p>
          <a:p>
            <a:pPr>
              <a:lnSpc>
                <a:spcPts val="12000"/>
              </a:lnSpc>
            </a:pPr>
            <a:r>
              <a:rPr lang="en-US" sz="9600" spc="-120" dirty="0">
                <a:solidFill>
                  <a:srgbClr val="FFFFFF"/>
                </a:solidFill>
                <a:latin typeface="HK Grotesk Bold"/>
              </a:rPr>
              <a:t>OF LEADERSHIP STRATEGY</a:t>
            </a:r>
          </a:p>
        </p:txBody>
      </p:sp>
      <p:grpSp>
        <p:nvGrpSpPr>
          <p:cNvPr id="3" name="Group 3"/>
          <p:cNvGrpSpPr/>
          <p:nvPr/>
        </p:nvGrpSpPr>
        <p:grpSpPr>
          <a:xfrm rot="-10800000">
            <a:off x="7982662" y="-646619"/>
            <a:ext cx="10305338" cy="10288849"/>
            <a:chOff x="0" y="0"/>
            <a:chExt cx="6350000" cy="6339840"/>
          </a:xfrm>
        </p:grpSpPr>
        <p:sp>
          <p:nvSpPr>
            <p:cNvPr id="4" name="Freeform 4"/>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F3D7D6"/>
            </a:solidFill>
          </p:spPr>
          <p:txBody>
            <a:bodyPr/>
            <a:lstStyle/>
            <a:p>
              <a:endParaRPr/>
            </a:p>
          </p:txBody>
        </p:sp>
      </p:grpSp>
      <p:grpSp>
        <p:nvGrpSpPr>
          <p:cNvPr id="5" name="Group 5"/>
          <p:cNvGrpSpPr/>
          <p:nvPr/>
        </p:nvGrpSpPr>
        <p:grpSpPr>
          <a:xfrm rot="-5400000">
            <a:off x="13311405" y="5173799"/>
            <a:ext cx="5050689" cy="5175713"/>
            <a:chOff x="0" y="0"/>
            <a:chExt cx="6350000" cy="6507187"/>
          </a:xfrm>
        </p:grpSpPr>
        <p:sp>
          <p:nvSpPr>
            <p:cNvPr id="6" name="Freeform 6"/>
            <p:cNvSpPr/>
            <p:nvPr/>
          </p:nvSpPr>
          <p:spPr>
            <a:xfrm>
              <a:off x="0" y="0"/>
              <a:ext cx="6350000" cy="6507187"/>
            </a:xfrm>
            <a:custGeom>
              <a:avLst/>
              <a:gdLst/>
              <a:ahLst/>
              <a:cxnLst/>
              <a:rect l="l" t="t" r="r" b="b"/>
              <a:pathLst>
                <a:path w="6350000" h="6507187">
                  <a:moveTo>
                    <a:pt x="6350000" y="6507187"/>
                  </a:moveTo>
                  <a:lnTo>
                    <a:pt x="0" y="6507187"/>
                  </a:lnTo>
                  <a:lnTo>
                    <a:pt x="0" y="0"/>
                  </a:lnTo>
                  <a:lnTo>
                    <a:pt x="6350000" y="6507187"/>
                  </a:lnTo>
                  <a:close/>
                </a:path>
              </a:pathLst>
            </a:custGeom>
            <a:solidFill>
              <a:srgbClr val="FFFFFF"/>
            </a:solidFill>
          </p:spPr>
          <p:txBody>
            <a:bodyPr/>
            <a:lstStyle/>
            <a:p>
              <a:endParaRPr/>
            </a:p>
          </p:txBody>
        </p:sp>
      </p:grpSp>
      <p:grpSp>
        <p:nvGrpSpPr>
          <p:cNvPr id="7" name="Group 7"/>
          <p:cNvGrpSpPr>
            <a:grpSpLocks noChangeAspect="1"/>
          </p:cNvGrpSpPr>
          <p:nvPr/>
        </p:nvGrpSpPr>
        <p:grpSpPr>
          <a:xfrm>
            <a:off x="14972083" y="1028700"/>
            <a:ext cx="2287217" cy="2287217"/>
            <a:chOff x="0" y="0"/>
            <a:chExt cx="6350000" cy="6350000"/>
          </a:xfrm>
        </p:grpSpPr>
        <p:sp>
          <p:nvSpPr>
            <p:cNvPr id="8" name="Freeform 8"/>
            <p:cNvSpPr/>
            <p:nvPr/>
          </p:nvSpPr>
          <p:spPr>
            <a:xfrm>
              <a:off x="0" y="0"/>
              <a:ext cx="6350000" cy="6350000"/>
            </a:xfrm>
            <a:custGeom>
              <a:avLst/>
              <a:gdLst/>
              <a:ahLst/>
              <a:cxnLst/>
              <a:rect l="l" t="t" r="r" b="b"/>
              <a:pathLst>
                <a:path w="6350000" h="6350000">
                  <a:moveTo>
                    <a:pt x="3175000" y="0"/>
                  </a:moveTo>
                  <a:cubicBezTo>
                    <a:pt x="4928870" y="0"/>
                    <a:pt x="6350000" y="1421130"/>
                    <a:pt x="6350000" y="3175000"/>
                  </a:cubicBezTo>
                  <a:cubicBezTo>
                    <a:pt x="6350000" y="4928870"/>
                    <a:pt x="4928870" y="6350000"/>
                    <a:pt x="3175000" y="6350000"/>
                  </a:cubicBezTo>
                  <a:cubicBezTo>
                    <a:pt x="1421130" y="6350000"/>
                    <a:pt x="0" y="4928870"/>
                    <a:pt x="0" y="3175000"/>
                  </a:cubicBezTo>
                  <a:cubicBezTo>
                    <a:pt x="0" y="1421130"/>
                    <a:pt x="1421130" y="0"/>
                    <a:pt x="3175000" y="0"/>
                  </a:cubicBezTo>
                  <a:close/>
                </a:path>
              </a:pathLst>
            </a:custGeom>
            <a:solidFill>
              <a:srgbClr val="F8F8F8"/>
            </a:solidFill>
          </p:spPr>
          <p:txBody>
            <a:bodyPr/>
            <a:lstStyle/>
            <a:p>
              <a:endParaRPr/>
            </a:p>
          </p:txBody>
        </p:sp>
      </p:grpSp>
      <p:sp>
        <p:nvSpPr>
          <p:cNvPr id="9" name="TextBox 9"/>
          <p:cNvSpPr txBox="1"/>
          <p:nvPr/>
        </p:nvSpPr>
        <p:spPr>
          <a:xfrm>
            <a:off x="15448894" y="1773174"/>
            <a:ext cx="1333595" cy="1173457"/>
          </a:xfrm>
          <a:prstGeom prst="rect">
            <a:avLst/>
          </a:prstGeom>
        </p:spPr>
        <p:txBody>
          <a:bodyPr lIns="0" tIns="0" rIns="0" bIns="0" rtlCol="0" anchor="t">
            <a:spAutoFit/>
          </a:bodyPr>
          <a:lstStyle/>
          <a:p>
            <a:pPr algn="ctr">
              <a:lnSpc>
                <a:spcPts val="8801"/>
              </a:lnSpc>
            </a:pPr>
            <a:r>
              <a:rPr lang="en-US" sz="8801" spc="-88">
                <a:solidFill>
                  <a:srgbClr val="1B43BD"/>
                </a:solidFill>
                <a:latin typeface="HK Grotesk Bold"/>
              </a:rPr>
              <a:t>01</a:t>
            </a:r>
          </a:p>
        </p:txBody>
      </p:sp>
      <p:sp>
        <p:nvSpPr>
          <p:cNvPr id="10" name="TextBox 9"/>
          <p:cNvSpPr txBox="1"/>
          <p:nvPr/>
        </p:nvSpPr>
        <p:spPr>
          <a:xfrm>
            <a:off x="10502902" y="8749678"/>
            <a:ext cx="2513830" cy="892552"/>
          </a:xfrm>
          <a:prstGeom prst="rect">
            <a:avLst/>
          </a:prstGeom>
          <a:noFill/>
        </p:spPr>
        <p:txBody>
          <a:bodyPr wrap="none" rtlCol="0">
            <a:spAutoFit/>
          </a:bodyPr>
          <a:lstStyle/>
          <a:p>
            <a:pPr algn="r"/>
            <a:r>
              <a:rPr lang="en-IN" sz="2400" dirty="0">
                <a:solidFill>
                  <a:srgbClr val="00B0F0"/>
                </a:solidFill>
              </a:rPr>
              <a:t>Prepared by</a:t>
            </a:r>
          </a:p>
          <a:p>
            <a:r>
              <a:rPr lang="en-IN" sz="2800" dirty="0">
                <a:solidFill>
                  <a:srgbClr val="00B0F0"/>
                </a:solidFill>
              </a:rPr>
              <a:t>HARVEEN KAUR</a:t>
            </a:r>
          </a:p>
        </p:txBody>
      </p:sp>
      <p:pic>
        <p:nvPicPr>
          <p:cNvPr id="11" name="officeArt object" descr="UWTSD new Logo"/>
          <p:cNvPicPr/>
          <p:nvPr/>
        </p:nvPicPr>
        <p:blipFill>
          <a:blip r:embed="rId5"/>
          <a:srcRect/>
          <a:stretch>
            <a:fillRect/>
          </a:stretch>
        </p:blipFill>
        <p:spPr>
          <a:xfrm>
            <a:off x="838200" y="216556"/>
            <a:ext cx="2143125" cy="933450"/>
          </a:xfrm>
          <a:prstGeom prst="rect">
            <a:avLst/>
          </a:prstGeom>
          <a:ln w="12700" cap="flat">
            <a:noFill/>
            <a:miter lim="400000"/>
          </a:ln>
          <a:effectLst/>
        </p:spPr>
      </p:pic>
      <p:pic>
        <p:nvPicPr>
          <p:cNvPr id="12" name="Picture 7"/>
          <p:cNvPicPr>
            <a:picLocks noChangeAspect="1"/>
          </p:cNvPicPr>
          <p:nvPr/>
        </p:nvPicPr>
        <p:blipFill>
          <a:blip r:embed="rId6"/>
          <a:srcRect l="9798" r="22547"/>
          <a:stretch/>
        </p:blipFill>
        <p:spPr>
          <a:xfrm>
            <a:off x="-86127" y="6438900"/>
            <a:ext cx="6341992" cy="4928994"/>
          </a:xfrm>
          <a:prstGeom prst="rect">
            <a:avLst/>
          </a:prstGeom>
          <a:effectLst>
            <a:softEdge rad="1219200"/>
          </a:effectLst>
        </p:spPr>
      </p:pic>
      <p:pic>
        <p:nvPicPr>
          <p:cNvPr id="13" name="70448967788__07002B3C-175A-4753-8A40-604C3FA3DB24.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rcRect/>
          <a:stretch>
            <a:fillRect/>
          </a:stretch>
        </p:blipFill>
        <p:spPr>
          <a:xfrm>
            <a:off x="15223490" y="6848010"/>
            <a:ext cx="2498723" cy="333163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AutoShape 2"/>
          <p:cNvSpPr/>
          <p:nvPr/>
        </p:nvSpPr>
        <p:spPr>
          <a:xfrm>
            <a:off x="17044742" y="-150232"/>
            <a:ext cx="1246758" cy="10437232"/>
          </a:xfrm>
          <a:prstGeom prst="rect">
            <a:avLst/>
          </a:prstGeom>
          <a:solidFill>
            <a:srgbClr val="F3D7D6"/>
          </a:solidFill>
        </p:spPr>
        <p:txBody>
          <a:bodyPr/>
          <a:lstStyle/>
          <a:p>
            <a:endParaRPr/>
          </a:p>
        </p:txBody>
      </p:sp>
      <p:grpSp>
        <p:nvGrpSpPr>
          <p:cNvPr id="3" name="Group 3"/>
          <p:cNvGrpSpPr/>
          <p:nvPr/>
        </p:nvGrpSpPr>
        <p:grpSpPr>
          <a:xfrm rot="-10800000">
            <a:off x="13961765" y="-1849"/>
            <a:ext cx="4329736" cy="4322808"/>
            <a:chOff x="0" y="0"/>
            <a:chExt cx="6350000" cy="6339840"/>
          </a:xfrm>
        </p:grpSpPr>
        <p:sp>
          <p:nvSpPr>
            <p:cNvPr id="4" name="Freeform 4"/>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1B43BD"/>
            </a:solidFill>
          </p:spPr>
          <p:txBody>
            <a:bodyPr/>
            <a:lstStyle/>
            <a:p>
              <a:endParaRPr/>
            </a:p>
          </p:txBody>
        </p:sp>
      </p:grpSp>
      <p:grpSp>
        <p:nvGrpSpPr>
          <p:cNvPr id="5" name="Group 5"/>
          <p:cNvGrpSpPr>
            <a:grpSpLocks noChangeAspect="1"/>
          </p:cNvGrpSpPr>
          <p:nvPr/>
        </p:nvGrpSpPr>
        <p:grpSpPr>
          <a:xfrm>
            <a:off x="16826047" y="607663"/>
            <a:ext cx="842075" cy="842075"/>
            <a:chOff x="0" y="0"/>
            <a:chExt cx="6350000" cy="6350000"/>
          </a:xfrm>
        </p:grpSpPr>
        <p:sp>
          <p:nvSpPr>
            <p:cNvPr id="6" name="Freeform 6"/>
            <p:cNvSpPr/>
            <p:nvPr/>
          </p:nvSpPr>
          <p:spPr>
            <a:xfrm>
              <a:off x="0" y="0"/>
              <a:ext cx="6350000" cy="6350000"/>
            </a:xfrm>
            <a:custGeom>
              <a:avLst/>
              <a:gdLst/>
              <a:ahLst/>
              <a:cxnLst/>
              <a:rect l="l" t="t" r="r" b="b"/>
              <a:pathLst>
                <a:path w="6350000" h="6350000">
                  <a:moveTo>
                    <a:pt x="3175000" y="0"/>
                  </a:moveTo>
                  <a:cubicBezTo>
                    <a:pt x="4928870" y="0"/>
                    <a:pt x="6350000" y="1421130"/>
                    <a:pt x="6350000" y="3175000"/>
                  </a:cubicBezTo>
                  <a:cubicBezTo>
                    <a:pt x="6350000" y="4928870"/>
                    <a:pt x="4928870" y="6350000"/>
                    <a:pt x="3175000" y="6350000"/>
                  </a:cubicBezTo>
                  <a:cubicBezTo>
                    <a:pt x="1421130" y="6350000"/>
                    <a:pt x="0" y="4928870"/>
                    <a:pt x="0" y="3175000"/>
                  </a:cubicBezTo>
                  <a:cubicBezTo>
                    <a:pt x="0" y="1421130"/>
                    <a:pt x="1421130" y="0"/>
                    <a:pt x="3175000" y="0"/>
                  </a:cubicBezTo>
                  <a:close/>
                </a:path>
              </a:pathLst>
            </a:custGeom>
            <a:solidFill>
              <a:srgbClr val="F8F8F8"/>
            </a:solidFill>
          </p:spPr>
          <p:txBody>
            <a:bodyPr/>
            <a:lstStyle/>
            <a:p>
              <a:endParaRPr/>
            </a:p>
          </p:txBody>
        </p:sp>
      </p:grpSp>
      <p:pic>
        <p:nvPicPr>
          <p:cNvPr id="7" name="Picture 7"/>
          <p:cNvPicPr>
            <a:picLocks noChangeAspect="1"/>
          </p:cNvPicPr>
          <p:nvPr/>
        </p:nvPicPr>
        <p:blipFill>
          <a:blip r:embed="rId5"/>
          <a:srcRect l="9798" r="22547"/>
          <a:stretch/>
        </p:blipFill>
        <p:spPr>
          <a:xfrm>
            <a:off x="10109738" y="3964909"/>
            <a:ext cx="6341992" cy="4928994"/>
          </a:xfrm>
          <a:prstGeom prst="rect">
            <a:avLst/>
          </a:prstGeom>
        </p:spPr>
      </p:pic>
      <p:pic>
        <p:nvPicPr>
          <p:cNvPr id="8" name="Picture 8"/>
          <p:cNvPicPr>
            <a:picLocks noChangeAspect="1"/>
          </p:cNvPicPr>
          <p:nvPr/>
        </p:nvPicPr>
        <p:blipFill>
          <a:blip r:embed="rId6"/>
          <a:srcRect/>
          <a:stretch>
            <a:fillRect/>
          </a:stretch>
        </p:blipFill>
        <p:spPr>
          <a:xfrm>
            <a:off x="1594356" y="607663"/>
            <a:ext cx="3381617" cy="4114800"/>
          </a:xfrm>
          <a:prstGeom prst="rect">
            <a:avLst/>
          </a:prstGeom>
        </p:spPr>
      </p:pic>
      <p:sp>
        <p:nvSpPr>
          <p:cNvPr id="9" name="TextBox 9"/>
          <p:cNvSpPr txBox="1"/>
          <p:nvPr/>
        </p:nvSpPr>
        <p:spPr>
          <a:xfrm>
            <a:off x="1780377" y="540988"/>
            <a:ext cx="12181388" cy="846386"/>
          </a:xfrm>
          <a:prstGeom prst="rect">
            <a:avLst/>
          </a:prstGeom>
        </p:spPr>
        <p:txBody>
          <a:bodyPr lIns="0" tIns="0" rIns="0" bIns="0" rtlCol="0" anchor="t">
            <a:spAutoFit/>
          </a:bodyPr>
          <a:lstStyle/>
          <a:p>
            <a:pPr algn="ctr">
              <a:lnSpc>
                <a:spcPts val="6600"/>
              </a:lnSpc>
            </a:pPr>
            <a:r>
              <a:rPr lang="en-US" sz="6000" spc="-60" dirty="0">
                <a:solidFill>
                  <a:srgbClr val="121212"/>
                </a:solidFill>
                <a:latin typeface="Times New Roman Bold"/>
              </a:rPr>
              <a:t>INTRODUCTION </a:t>
            </a:r>
          </a:p>
        </p:txBody>
      </p:sp>
      <p:sp>
        <p:nvSpPr>
          <p:cNvPr id="10" name="TextBox 10"/>
          <p:cNvSpPr txBox="1"/>
          <p:nvPr/>
        </p:nvSpPr>
        <p:spPr>
          <a:xfrm>
            <a:off x="435222" y="4762385"/>
            <a:ext cx="9081503" cy="5557162"/>
          </a:xfrm>
          <a:prstGeom prst="rect">
            <a:avLst/>
          </a:prstGeom>
        </p:spPr>
        <p:txBody>
          <a:bodyPr lIns="0" tIns="0" rIns="0" bIns="0" rtlCol="0" anchor="t">
            <a:spAutoFit/>
          </a:bodyPr>
          <a:lstStyle/>
          <a:p>
            <a:pPr marL="571500" indent="-571500" algn="just">
              <a:lnSpc>
                <a:spcPct val="150000"/>
              </a:lnSpc>
              <a:buFont typeface="Arial" panose="020B0604020202020204" pitchFamily="34" charset="0"/>
              <a:buChar char="•"/>
            </a:pPr>
            <a:r>
              <a:rPr lang="en-US" sz="4200"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Amazon operates mainly in the e-commerce sector.</a:t>
            </a:r>
          </a:p>
          <a:p>
            <a:pPr marL="571500" indent="-571500" algn="just">
              <a:lnSpc>
                <a:spcPct val="150000"/>
              </a:lnSpc>
              <a:buFont typeface="Arial" panose="020B0604020202020204" pitchFamily="34" charset="0"/>
              <a:buChar char="•"/>
            </a:pPr>
            <a:r>
              <a:rPr lang="en-US" sz="4200"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Better innovation requires specific strategies.</a:t>
            </a:r>
          </a:p>
          <a:p>
            <a:pPr marL="571500" indent="-571500" algn="just">
              <a:lnSpc>
                <a:spcPct val="150000"/>
              </a:lnSpc>
              <a:buFont typeface="Arial" panose="020B0604020202020204" pitchFamily="34" charset="0"/>
              <a:buChar char="•"/>
            </a:pPr>
            <a:r>
              <a:rPr lang="en-US" sz="4200"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Leaders play a critical role.</a:t>
            </a:r>
          </a:p>
          <a:p>
            <a:pPr marL="571500" indent="-571500" algn="just">
              <a:lnSpc>
                <a:spcPts val="5880"/>
              </a:lnSpc>
              <a:spcBef>
                <a:spcPct val="0"/>
              </a:spcBef>
              <a:buFont typeface="Arial" panose="020B0604020202020204" pitchFamily="34" charset="0"/>
              <a:buChar char="•"/>
            </a:pPr>
            <a:endParaRPr lang="en-US" sz="4200" dirty="0">
              <a:solidFill>
                <a:srgbClr val="121212"/>
              </a:solidFill>
              <a:ea typeface="Times New Roman" panose="02020603050405020304" pitchFamily="18" charset="0"/>
            </a:endParaRPr>
          </a:p>
        </p:txBody>
      </p:sp>
      <p:pic>
        <p:nvPicPr>
          <p:cNvPr id="11" name="70449002960__99EBD806-BB2A-4FB8-A5FE-E9D3FA92CFF3.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rcRect/>
          <a:stretch>
            <a:fillRect/>
          </a:stretch>
        </p:blipFill>
        <p:spPr>
          <a:xfrm flipH="1">
            <a:off x="13001624" y="7514167"/>
            <a:ext cx="2079625" cy="277283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3" name="TextBox 3"/>
          <p:cNvSpPr txBox="1"/>
          <p:nvPr/>
        </p:nvSpPr>
        <p:spPr>
          <a:xfrm>
            <a:off x="1371600" y="3013470"/>
            <a:ext cx="6990285" cy="7273530"/>
          </a:xfrm>
          <a:prstGeom prst="rect">
            <a:avLst/>
          </a:prstGeom>
        </p:spPr>
        <p:txBody>
          <a:bodyPr lIns="0" tIns="0" rIns="0" bIns="0" rtlCol="0" anchor="t">
            <a:spAutoFit/>
          </a:bodyPr>
          <a:lstStyle/>
          <a:p>
            <a:pPr marL="571500" indent="-571500" algn="just">
              <a:lnSpc>
                <a:spcPct val="150000"/>
              </a:lnSpc>
              <a:buFont typeface="Arial" panose="020B0604020202020204" pitchFamily="34" charset="0"/>
              <a:buChar char="•"/>
            </a:pPr>
            <a:r>
              <a:rPr lang="en-US" sz="4199"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Amazon is continuously diversifying.</a:t>
            </a:r>
          </a:p>
          <a:p>
            <a:pPr marL="571500" indent="-571500" algn="just">
              <a:lnSpc>
                <a:spcPct val="150000"/>
              </a:lnSpc>
              <a:buFont typeface="Arial" panose="020B0604020202020204" pitchFamily="34" charset="0"/>
              <a:buChar char="•"/>
            </a:pPr>
            <a:r>
              <a:rPr lang="en-US" sz="4199"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Jeff Bezos encourages experimentation (</a:t>
            </a:r>
            <a:r>
              <a:rPr lang="en-US" sz="4199" dirty="0" err="1">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Delfanti</a:t>
            </a:r>
            <a:r>
              <a:rPr lang="en-US" sz="4199"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 2021). </a:t>
            </a:r>
          </a:p>
          <a:p>
            <a:pPr marL="571500" indent="-571500" algn="just">
              <a:lnSpc>
                <a:spcPct val="150000"/>
              </a:lnSpc>
              <a:buFont typeface="Arial" panose="020B0604020202020204" pitchFamily="34" charset="0"/>
              <a:buChar char="•"/>
            </a:pPr>
            <a:r>
              <a:rPr lang="en-US" sz="4199"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The 2 Pizza policy is a well-known one. </a:t>
            </a:r>
          </a:p>
          <a:p>
            <a:pPr marL="571500" indent="-571500" algn="ctr">
              <a:lnSpc>
                <a:spcPts val="3640"/>
              </a:lnSpc>
              <a:spcBef>
                <a:spcPct val="0"/>
              </a:spcBef>
              <a:buFont typeface="Arial" panose="020B0604020202020204" pitchFamily="34" charset="0"/>
              <a:buChar char="•"/>
            </a:pPr>
            <a:endParaRPr lang="en-US" sz="4199" dirty="0">
              <a:solidFill>
                <a:srgbClr val="121212"/>
              </a:solidFill>
              <a:ea typeface="Times New Roman" panose="02020603050405020304" pitchFamily="18" charset="0"/>
            </a:endParaRPr>
          </a:p>
        </p:txBody>
      </p:sp>
      <p:sp>
        <p:nvSpPr>
          <p:cNvPr id="4" name="TextBox 4"/>
          <p:cNvSpPr txBox="1"/>
          <p:nvPr/>
        </p:nvSpPr>
        <p:spPr>
          <a:xfrm>
            <a:off x="2072309" y="431800"/>
            <a:ext cx="9835902" cy="1692771"/>
          </a:xfrm>
          <a:prstGeom prst="rect">
            <a:avLst/>
          </a:prstGeom>
        </p:spPr>
        <p:txBody>
          <a:bodyPr lIns="0" tIns="0" rIns="0" bIns="0" rtlCol="0" anchor="t">
            <a:spAutoFit/>
          </a:bodyPr>
          <a:lstStyle/>
          <a:p>
            <a:pPr algn="ctr">
              <a:lnSpc>
                <a:spcPts val="6600"/>
              </a:lnSpc>
              <a:spcBef>
                <a:spcPct val="0"/>
              </a:spcBef>
            </a:pPr>
            <a:r>
              <a:rPr lang="en-US" sz="6000" spc="-60" dirty="0">
                <a:solidFill>
                  <a:srgbClr val="000000"/>
                </a:solidFill>
                <a:latin typeface="Times New Roman Bold"/>
              </a:rPr>
              <a:t>BACKGROUND ON THE ORGANISATION</a:t>
            </a:r>
          </a:p>
        </p:txBody>
      </p:sp>
      <p:pic>
        <p:nvPicPr>
          <p:cNvPr id="5" name="Picture 7"/>
          <p:cNvPicPr>
            <a:picLocks noChangeAspect="1"/>
          </p:cNvPicPr>
          <p:nvPr/>
        </p:nvPicPr>
        <p:blipFill>
          <a:blip r:embed="rId5"/>
          <a:srcRect/>
          <a:stretch>
            <a:fillRect/>
          </a:stretch>
        </p:blipFill>
        <p:spPr>
          <a:xfrm>
            <a:off x="9601200" y="3314700"/>
            <a:ext cx="7734300" cy="5143310"/>
          </a:xfrm>
          <a:prstGeom prst="rect">
            <a:avLst/>
          </a:prstGeom>
        </p:spPr>
      </p:pic>
      <p:pic>
        <p:nvPicPr>
          <p:cNvPr id="2" name="70449033736__B1E4420C-5A8A-41CE-AAB7-5CE617EC2346.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rcRect/>
          <a:stretch>
            <a:fillRect/>
          </a:stretch>
        </p:blipFill>
        <p:spPr>
          <a:xfrm flipH="1">
            <a:off x="15619941" y="219237"/>
            <a:ext cx="2592917" cy="345722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7044742" y="-150232"/>
            <a:ext cx="1246758" cy="10437232"/>
          </a:xfrm>
          <a:prstGeom prst="rect">
            <a:avLst/>
          </a:prstGeom>
          <a:solidFill>
            <a:srgbClr val="F3D7D6"/>
          </a:solidFill>
        </p:spPr>
        <p:txBody>
          <a:bodyPr/>
          <a:lstStyle/>
          <a:p>
            <a:endParaRPr/>
          </a:p>
        </p:txBody>
      </p:sp>
      <p:sp>
        <p:nvSpPr>
          <p:cNvPr id="3" name="AutoShape 3"/>
          <p:cNvSpPr/>
          <p:nvPr/>
        </p:nvSpPr>
        <p:spPr>
          <a:xfrm rot="-5400000">
            <a:off x="8528396" y="523895"/>
            <a:ext cx="1246758" cy="18291501"/>
          </a:xfrm>
          <a:prstGeom prst="rect">
            <a:avLst/>
          </a:prstGeom>
          <a:solidFill>
            <a:srgbClr val="1B43BD"/>
          </a:solidFill>
        </p:spPr>
        <p:txBody>
          <a:bodyPr/>
          <a:lstStyle/>
          <a:p>
            <a:endParaRPr/>
          </a:p>
        </p:txBody>
      </p:sp>
      <p:sp>
        <p:nvSpPr>
          <p:cNvPr id="4" name="AutoShape 4"/>
          <p:cNvSpPr/>
          <p:nvPr/>
        </p:nvSpPr>
        <p:spPr>
          <a:xfrm>
            <a:off x="0" y="-75116"/>
            <a:ext cx="1246758" cy="10437232"/>
          </a:xfrm>
          <a:prstGeom prst="rect">
            <a:avLst/>
          </a:prstGeom>
          <a:solidFill>
            <a:srgbClr val="F3D7D6"/>
          </a:solidFill>
        </p:spPr>
        <p:txBody>
          <a:bodyPr/>
          <a:lstStyle/>
          <a:p>
            <a:endParaRPr/>
          </a:p>
        </p:txBody>
      </p:sp>
      <p:sp>
        <p:nvSpPr>
          <p:cNvPr id="5" name="AutoShape 5"/>
          <p:cNvSpPr/>
          <p:nvPr/>
        </p:nvSpPr>
        <p:spPr>
          <a:xfrm rot="-5400000">
            <a:off x="8522371" y="-8522371"/>
            <a:ext cx="1246758" cy="18291501"/>
          </a:xfrm>
          <a:prstGeom prst="rect">
            <a:avLst/>
          </a:prstGeom>
          <a:solidFill>
            <a:srgbClr val="1B43BD"/>
          </a:solidFill>
        </p:spPr>
        <p:txBody>
          <a:bodyPr/>
          <a:lstStyle/>
          <a:p>
            <a:endParaRPr/>
          </a:p>
        </p:txBody>
      </p:sp>
      <p:pic>
        <p:nvPicPr>
          <p:cNvPr id="6" name="Picture 6"/>
          <p:cNvPicPr>
            <a:picLocks noChangeAspect="1"/>
          </p:cNvPicPr>
          <p:nvPr/>
        </p:nvPicPr>
        <p:blipFill>
          <a:blip r:embed="rId5"/>
          <a:srcRect/>
          <a:stretch>
            <a:fillRect/>
          </a:stretch>
        </p:blipFill>
        <p:spPr>
          <a:xfrm rot="-5400000">
            <a:off x="17469080" y="0"/>
            <a:ext cx="818920" cy="818920"/>
          </a:xfrm>
          <a:prstGeom prst="rect">
            <a:avLst/>
          </a:prstGeom>
        </p:spPr>
      </p:pic>
      <p:pic>
        <p:nvPicPr>
          <p:cNvPr id="7" name="Picture 7"/>
          <p:cNvPicPr>
            <a:picLocks noChangeAspect="1"/>
          </p:cNvPicPr>
          <p:nvPr/>
        </p:nvPicPr>
        <p:blipFill>
          <a:blip r:embed="rId5"/>
          <a:srcRect/>
          <a:stretch>
            <a:fillRect/>
          </a:stretch>
        </p:blipFill>
        <p:spPr>
          <a:xfrm rot="5400000">
            <a:off x="0" y="9464579"/>
            <a:ext cx="818920" cy="818920"/>
          </a:xfrm>
          <a:prstGeom prst="rect">
            <a:avLst/>
          </a:prstGeom>
        </p:spPr>
      </p:pic>
      <p:grpSp>
        <p:nvGrpSpPr>
          <p:cNvPr id="8" name="Group 8"/>
          <p:cNvGrpSpPr>
            <a:grpSpLocks noChangeAspect="1"/>
          </p:cNvGrpSpPr>
          <p:nvPr/>
        </p:nvGrpSpPr>
        <p:grpSpPr>
          <a:xfrm>
            <a:off x="385667" y="409460"/>
            <a:ext cx="433253" cy="433253"/>
            <a:chOff x="0" y="0"/>
            <a:chExt cx="6350000" cy="6350000"/>
          </a:xfrm>
        </p:grpSpPr>
        <p:sp>
          <p:nvSpPr>
            <p:cNvPr id="9" name="Freeform 9"/>
            <p:cNvSpPr/>
            <p:nvPr/>
          </p:nvSpPr>
          <p:spPr>
            <a:xfrm>
              <a:off x="0" y="0"/>
              <a:ext cx="6350000" cy="6350000"/>
            </a:xfrm>
            <a:custGeom>
              <a:avLst/>
              <a:gdLst/>
              <a:ahLst/>
              <a:cxnLst/>
              <a:rect l="l" t="t" r="r" b="b"/>
              <a:pathLst>
                <a:path w="6350000" h="6350000">
                  <a:moveTo>
                    <a:pt x="3175000" y="0"/>
                  </a:moveTo>
                  <a:cubicBezTo>
                    <a:pt x="4928870" y="0"/>
                    <a:pt x="6350000" y="1421130"/>
                    <a:pt x="6350000" y="3175000"/>
                  </a:cubicBezTo>
                  <a:cubicBezTo>
                    <a:pt x="6350000" y="4928870"/>
                    <a:pt x="4928870" y="6350000"/>
                    <a:pt x="3175000" y="6350000"/>
                  </a:cubicBezTo>
                  <a:cubicBezTo>
                    <a:pt x="1421130" y="6350000"/>
                    <a:pt x="0" y="4928870"/>
                    <a:pt x="0" y="3175000"/>
                  </a:cubicBezTo>
                  <a:cubicBezTo>
                    <a:pt x="0" y="1421130"/>
                    <a:pt x="1421130" y="0"/>
                    <a:pt x="3175000" y="0"/>
                  </a:cubicBezTo>
                  <a:close/>
                </a:path>
              </a:pathLst>
            </a:custGeom>
            <a:solidFill>
              <a:srgbClr val="F8F8F8"/>
            </a:solidFill>
          </p:spPr>
          <p:txBody>
            <a:bodyPr/>
            <a:lstStyle/>
            <a:p>
              <a:endParaRPr/>
            </a:p>
          </p:txBody>
        </p:sp>
      </p:grpSp>
      <p:grpSp>
        <p:nvGrpSpPr>
          <p:cNvPr id="10" name="Group 10"/>
          <p:cNvGrpSpPr>
            <a:grpSpLocks noChangeAspect="1"/>
          </p:cNvGrpSpPr>
          <p:nvPr/>
        </p:nvGrpSpPr>
        <p:grpSpPr>
          <a:xfrm>
            <a:off x="17469080" y="9464579"/>
            <a:ext cx="433253" cy="433253"/>
            <a:chOff x="0" y="0"/>
            <a:chExt cx="6350000" cy="6350000"/>
          </a:xfrm>
        </p:grpSpPr>
        <p:sp>
          <p:nvSpPr>
            <p:cNvPr id="11" name="Freeform 11"/>
            <p:cNvSpPr/>
            <p:nvPr/>
          </p:nvSpPr>
          <p:spPr>
            <a:xfrm>
              <a:off x="0" y="0"/>
              <a:ext cx="6350000" cy="6350000"/>
            </a:xfrm>
            <a:custGeom>
              <a:avLst/>
              <a:gdLst/>
              <a:ahLst/>
              <a:cxnLst/>
              <a:rect l="l" t="t" r="r" b="b"/>
              <a:pathLst>
                <a:path w="6350000" h="6350000">
                  <a:moveTo>
                    <a:pt x="3175000" y="0"/>
                  </a:moveTo>
                  <a:cubicBezTo>
                    <a:pt x="4928870" y="0"/>
                    <a:pt x="6350000" y="1421130"/>
                    <a:pt x="6350000" y="3175000"/>
                  </a:cubicBezTo>
                  <a:cubicBezTo>
                    <a:pt x="6350000" y="4928870"/>
                    <a:pt x="4928870" y="6350000"/>
                    <a:pt x="3175000" y="6350000"/>
                  </a:cubicBezTo>
                  <a:cubicBezTo>
                    <a:pt x="1421130" y="6350000"/>
                    <a:pt x="0" y="4928870"/>
                    <a:pt x="0" y="3175000"/>
                  </a:cubicBezTo>
                  <a:cubicBezTo>
                    <a:pt x="0" y="1421130"/>
                    <a:pt x="1421130" y="0"/>
                    <a:pt x="3175000" y="0"/>
                  </a:cubicBezTo>
                  <a:close/>
                </a:path>
              </a:pathLst>
            </a:custGeom>
            <a:solidFill>
              <a:srgbClr val="F8F8F8"/>
            </a:solidFill>
          </p:spPr>
          <p:txBody>
            <a:bodyPr/>
            <a:lstStyle/>
            <a:p>
              <a:endParaRPr/>
            </a:p>
          </p:txBody>
        </p:sp>
      </p:grpSp>
      <p:pic>
        <p:nvPicPr>
          <p:cNvPr id="12" name="Picture 12"/>
          <p:cNvPicPr>
            <a:picLocks noChangeAspect="1"/>
          </p:cNvPicPr>
          <p:nvPr/>
        </p:nvPicPr>
        <p:blipFill>
          <a:blip r:embed="rId6"/>
          <a:srcRect/>
          <a:stretch>
            <a:fillRect/>
          </a:stretch>
        </p:blipFill>
        <p:spPr>
          <a:xfrm>
            <a:off x="13002138" y="1703958"/>
            <a:ext cx="2705495" cy="2484136"/>
          </a:xfrm>
          <a:prstGeom prst="rect">
            <a:avLst/>
          </a:prstGeom>
        </p:spPr>
      </p:pic>
      <p:sp>
        <p:nvSpPr>
          <p:cNvPr id="14" name="TextBox 14"/>
          <p:cNvSpPr txBox="1"/>
          <p:nvPr/>
        </p:nvSpPr>
        <p:spPr>
          <a:xfrm>
            <a:off x="2906345" y="1180083"/>
            <a:ext cx="11177620" cy="981075"/>
          </a:xfrm>
          <a:prstGeom prst="rect">
            <a:avLst/>
          </a:prstGeom>
        </p:spPr>
        <p:txBody>
          <a:bodyPr lIns="0" tIns="0" rIns="0" bIns="0" rtlCol="0" anchor="t">
            <a:spAutoFit/>
          </a:bodyPr>
          <a:lstStyle/>
          <a:p>
            <a:pPr algn="ctr">
              <a:lnSpc>
                <a:spcPts val="6600"/>
              </a:lnSpc>
            </a:pPr>
            <a:r>
              <a:rPr lang="en-US" sz="6000" spc="-60">
                <a:solidFill>
                  <a:srgbClr val="000000"/>
                </a:solidFill>
                <a:latin typeface="Times New Roman Bold"/>
              </a:rPr>
              <a:t>CONTD.</a:t>
            </a:r>
          </a:p>
        </p:txBody>
      </p:sp>
      <p:sp>
        <p:nvSpPr>
          <p:cNvPr id="15" name="TextBox 15"/>
          <p:cNvSpPr txBox="1"/>
          <p:nvPr/>
        </p:nvSpPr>
        <p:spPr>
          <a:xfrm>
            <a:off x="8207633" y="4139509"/>
            <a:ext cx="7716027" cy="5437386"/>
          </a:xfrm>
          <a:prstGeom prst="rect">
            <a:avLst/>
          </a:prstGeom>
        </p:spPr>
        <p:txBody>
          <a:bodyPr lIns="0" tIns="0" rIns="0" bIns="0" rtlCol="0" anchor="t">
            <a:spAutoFit/>
          </a:bodyPr>
          <a:lstStyle/>
          <a:p>
            <a:pPr marL="906795" lvl="1" indent="-453397" algn="just">
              <a:lnSpc>
                <a:spcPct val="150000"/>
              </a:lnSpc>
              <a:buFont typeface="Arial" panose="020B0604020202020204" pitchFamily="34" charset="0"/>
              <a:buChar char="•"/>
            </a:pPr>
            <a:r>
              <a:rPr lang="en-US" sz="4200" spc="-42" dirty="0">
                <a:solidFill>
                  <a:srgbClr val="000000"/>
                </a:solidFill>
                <a:latin typeface="Times New Roman" panose="02020603050405020304" pitchFamily="18" charset="0"/>
              </a:rPr>
              <a:t>Failure is a key to betterment.</a:t>
            </a:r>
          </a:p>
          <a:p>
            <a:pPr marL="906795" lvl="1" indent="-453397" algn="just">
              <a:lnSpc>
                <a:spcPct val="150000"/>
              </a:lnSpc>
              <a:buFont typeface="Arial" panose="020B0604020202020204" pitchFamily="34" charset="0"/>
              <a:buChar char="•"/>
            </a:pPr>
            <a:r>
              <a:rPr lang="en-US" sz="4200" spc="-42" dirty="0">
                <a:solidFill>
                  <a:srgbClr val="000000"/>
                </a:solidFill>
                <a:latin typeface="Times New Roman" panose="02020603050405020304" pitchFamily="18" charset="0"/>
              </a:rPr>
              <a:t>Customer-centric focus (Phan et al. 2019)</a:t>
            </a:r>
          </a:p>
          <a:p>
            <a:pPr marL="906795" lvl="1" indent="-453397" algn="just">
              <a:lnSpc>
                <a:spcPct val="150000"/>
              </a:lnSpc>
              <a:buFont typeface="Arial" panose="020B0604020202020204" pitchFamily="34" charset="0"/>
              <a:buChar char="•"/>
            </a:pPr>
            <a:r>
              <a:rPr lang="en-US" sz="4200" spc="-42" dirty="0">
                <a:solidFill>
                  <a:srgbClr val="000000"/>
                </a:solidFill>
                <a:latin typeface="Times New Roman" panose="02020603050405020304" pitchFamily="18" charset="0"/>
              </a:rPr>
              <a:t>The Working Backward Process is followed.</a:t>
            </a:r>
          </a:p>
          <a:p>
            <a:pPr algn="just">
              <a:lnSpc>
                <a:spcPts val="4620"/>
              </a:lnSpc>
            </a:pPr>
            <a:endParaRPr lang="en-US" sz="4200" spc="-42" dirty="0">
              <a:solidFill>
                <a:srgbClr val="000000"/>
              </a:solidFill>
              <a:latin typeface="Times New Roman" panose="02020603050405020304" pitchFamily="18" charset="0"/>
            </a:endParaRPr>
          </a:p>
        </p:txBody>
      </p:sp>
      <p:pic>
        <p:nvPicPr>
          <p:cNvPr id="16" name="Picture 3"/>
          <p:cNvPicPr>
            <a:picLocks noChangeAspect="1"/>
          </p:cNvPicPr>
          <p:nvPr/>
        </p:nvPicPr>
        <p:blipFill>
          <a:blip r:embed="rId7"/>
          <a:srcRect/>
          <a:stretch>
            <a:fillRect/>
          </a:stretch>
        </p:blipFill>
        <p:spPr>
          <a:xfrm>
            <a:off x="1769451" y="3341241"/>
            <a:ext cx="5317101" cy="5157588"/>
          </a:xfrm>
          <a:prstGeom prst="rect">
            <a:avLst/>
          </a:prstGeom>
        </p:spPr>
      </p:pic>
      <p:pic>
        <p:nvPicPr>
          <p:cNvPr id="13" name="70449044002__137AB0BB-9233-4B99-B9CE-B2C4300FD2C8.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8"/>
          <a:srcRect/>
          <a:stretch>
            <a:fillRect/>
          </a:stretch>
        </p:blipFill>
        <p:spPr>
          <a:xfrm flipH="1">
            <a:off x="14950532" y="8498828"/>
            <a:ext cx="1397465" cy="186328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AutoShape 2"/>
          <p:cNvSpPr/>
          <p:nvPr/>
        </p:nvSpPr>
        <p:spPr>
          <a:xfrm>
            <a:off x="0" y="0"/>
            <a:ext cx="9144000" cy="10287000"/>
          </a:xfrm>
          <a:prstGeom prst="rect">
            <a:avLst/>
          </a:prstGeom>
          <a:solidFill>
            <a:srgbClr val="F3D7D6"/>
          </a:solidFill>
        </p:spPr>
        <p:txBody>
          <a:bodyPr/>
          <a:lstStyle/>
          <a:p>
            <a:endParaRPr/>
          </a:p>
        </p:txBody>
      </p:sp>
      <p:grpSp>
        <p:nvGrpSpPr>
          <p:cNvPr id="3" name="Group 3"/>
          <p:cNvGrpSpPr/>
          <p:nvPr/>
        </p:nvGrpSpPr>
        <p:grpSpPr>
          <a:xfrm>
            <a:off x="0" y="1157630"/>
            <a:ext cx="9144000" cy="9129370"/>
            <a:chOff x="0" y="0"/>
            <a:chExt cx="6350000" cy="6339840"/>
          </a:xfrm>
        </p:grpSpPr>
        <p:sp>
          <p:nvSpPr>
            <p:cNvPr id="4" name="Freeform 4"/>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1B43BD"/>
            </a:solidFill>
          </p:spPr>
          <p:txBody>
            <a:bodyPr/>
            <a:lstStyle/>
            <a:p>
              <a:endParaRPr/>
            </a:p>
          </p:txBody>
        </p:sp>
      </p:grpSp>
      <p:pic>
        <p:nvPicPr>
          <p:cNvPr id="5" name="Picture 5"/>
          <p:cNvPicPr>
            <a:picLocks noChangeAspect="1"/>
          </p:cNvPicPr>
          <p:nvPr/>
        </p:nvPicPr>
        <p:blipFill>
          <a:blip r:embed="rId5"/>
          <a:srcRect/>
          <a:stretch>
            <a:fillRect/>
          </a:stretch>
        </p:blipFill>
        <p:spPr>
          <a:xfrm flipH="1">
            <a:off x="-117412" y="6453106"/>
            <a:ext cx="3833894" cy="3833894"/>
          </a:xfrm>
          <a:prstGeom prst="rect">
            <a:avLst/>
          </a:prstGeom>
        </p:spPr>
      </p:pic>
      <p:pic>
        <p:nvPicPr>
          <p:cNvPr id="6" name="Picture 6"/>
          <p:cNvPicPr>
            <a:picLocks noChangeAspect="1"/>
          </p:cNvPicPr>
          <p:nvPr/>
        </p:nvPicPr>
        <p:blipFill>
          <a:blip r:embed="rId6"/>
          <a:srcRect/>
          <a:stretch>
            <a:fillRect/>
          </a:stretch>
        </p:blipFill>
        <p:spPr>
          <a:xfrm rot="-10800000" flipH="1">
            <a:off x="5310106" y="0"/>
            <a:ext cx="3833894" cy="3833894"/>
          </a:xfrm>
          <a:prstGeom prst="rect">
            <a:avLst/>
          </a:prstGeom>
        </p:spPr>
      </p:pic>
      <p:pic>
        <p:nvPicPr>
          <p:cNvPr id="8" name="Picture 8"/>
          <p:cNvPicPr>
            <a:picLocks noChangeAspect="1"/>
          </p:cNvPicPr>
          <p:nvPr/>
        </p:nvPicPr>
        <p:blipFill>
          <a:blip r:embed="rId7"/>
          <a:srcRect/>
          <a:stretch>
            <a:fillRect/>
          </a:stretch>
        </p:blipFill>
        <p:spPr>
          <a:xfrm>
            <a:off x="10541546" y="7244068"/>
            <a:ext cx="7315200" cy="2952681"/>
          </a:xfrm>
          <a:prstGeom prst="rect">
            <a:avLst/>
          </a:prstGeom>
        </p:spPr>
      </p:pic>
      <p:sp>
        <p:nvSpPr>
          <p:cNvPr id="9" name="TextBox 9"/>
          <p:cNvSpPr txBox="1"/>
          <p:nvPr/>
        </p:nvSpPr>
        <p:spPr>
          <a:xfrm>
            <a:off x="9753599" y="399560"/>
            <a:ext cx="8127727" cy="3318216"/>
          </a:xfrm>
          <a:prstGeom prst="rect">
            <a:avLst/>
          </a:prstGeom>
        </p:spPr>
        <p:txBody>
          <a:bodyPr wrap="square" lIns="0" tIns="0" rIns="0" bIns="0" rtlCol="0" anchor="t">
            <a:spAutoFit/>
          </a:bodyPr>
          <a:lstStyle/>
          <a:p>
            <a:pPr algn="ctr">
              <a:lnSpc>
                <a:spcPts val="6600"/>
              </a:lnSpc>
              <a:spcBef>
                <a:spcPct val="0"/>
              </a:spcBef>
            </a:pPr>
            <a:r>
              <a:rPr lang="en-US" sz="4400" spc="-60" dirty="0">
                <a:solidFill>
                  <a:srgbClr val="000000"/>
                </a:solidFill>
                <a:latin typeface="Times New Roman Bold"/>
              </a:rPr>
              <a:t>ANALYSIS OF THE INTERNAL AND EXTERNAL ENVIRONMENT TO MEET BUSINESS OBJECTIVES</a:t>
            </a:r>
          </a:p>
        </p:txBody>
      </p:sp>
      <p:sp>
        <p:nvSpPr>
          <p:cNvPr id="10" name="TextBox 10"/>
          <p:cNvSpPr txBox="1"/>
          <p:nvPr/>
        </p:nvSpPr>
        <p:spPr>
          <a:xfrm>
            <a:off x="9212565" y="4000500"/>
            <a:ext cx="9081503" cy="5493812"/>
          </a:xfrm>
          <a:prstGeom prst="rect">
            <a:avLst/>
          </a:prstGeom>
        </p:spPr>
        <p:txBody>
          <a:bodyPr lIns="0" tIns="0" rIns="0" bIns="0" rtlCol="0" anchor="t">
            <a:spAutoFit/>
          </a:bodyPr>
          <a:lstStyle/>
          <a:p>
            <a:pPr marL="571500" indent="-571500" algn="just">
              <a:lnSpc>
                <a:spcPct val="150000"/>
              </a:lnSpc>
              <a:buFont typeface="Arial" panose="020B0604020202020204" pitchFamily="34" charset="0"/>
              <a:buChar char="•"/>
            </a:pPr>
            <a:r>
              <a:rPr lang="en-US" sz="4200"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Rising Competition.</a:t>
            </a:r>
          </a:p>
          <a:p>
            <a:pPr marL="571500" indent="-571500" algn="just">
              <a:lnSpc>
                <a:spcPct val="150000"/>
              </a:lnSpc>
              <a:buFont typeface="Arial" panose="020B0604020202020204" pitchFamily="34" charset="0"/>
              <a:buChar char="•"/>
            </a:pPr>
            <a:r>
              <a:rPr lang="en-US" sz="4200"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Employees with diverse skill sets.</a:t>
            </a:r>
          </a:p>
          <a:p>
            <a:pPr marL="571500" indent="-571500" algn="just">
              <a:lnSpc>
                <a:spcPct val="150000"/>
              </a:lnSpc>
              <a:buFont typeface="Arial" panose="020B0604020202020204" pitchFamily="34" charset="0"/>
              <a:buChar char="•"/>
            </a:pPr>
            <a:r>
              <a:rPr lang="en-US" sz="4200"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Need for more flexibility (Nelson, 2019).</a:t>
            </a:r>
          </a:p>
          <a:p>
            <a:pPr marL="571500" indent="-571500" algn="just">
              <a:lnSpc>
                <a:spcPts val="6300"/>
              </a:lnSpc>
              <a:buFont typeface="Arial" panose="020B0604020202020204" pitchFamily="34" charset="0"/>
              <a:buChar char="•"/>
            </a:pPr>
            <a:endParaRPr lang="en-US" sz="4200" dirty="0">
              <a:solidFill>
                <a:srgbClr val="121212"/>
              </a:solidFill>
              <a:ea typeface="Times New Roman" panose="02020603050405020304" pitchFamily="18" charset="0"/>
            </a:endParaRPr>
          </a:p>
          <a:p>
            <a:pPr marL="571500" indent="-571500" algn="just">
              <a:lnSpc>
                <a:spcPts val="6300"/>
              </a:lnSpc>
              <a:buFont typeface="Arial" panose="020B0604020202020204" pitchFamily="34" charset="0"/>
              <a:buChar char="•"/>
            </a:pPr>
            <a:endParaRPr lang="en-US" sz="4200" dirty="0">
              <a:solidFill>
                <a:srgbClr val="121212"/>
              </a:solidFill>
              <a:ea typeface="Times New Roman" panose="02020603050405020304" pitchFamily="18" charset="0"/>
            </a:endParaRPr>
          </a:p>
        </p:txBody>
      </p:sp>
      <p:pic>
        <p:nvPicPr>
          <p:cNvPr id="11" name="Picture 4"/>
          <p:cNvPicPr>
            <a:picLocks noChangeAspect="1"/>
          </p:cNvPicPr>
          <p:nvPr/>
        </p:nvPicPr>
        <p:blipFill>
          <a:blip r:embed="rId8"/>
          <a:srcRect/>
          <a:stretch>
            <a:fillRect/>
          </a:stretch>
        </p:blipFill>
        <p:spPr>
          <a:xfrm>
            <a:off x="62027" y="2025484"/>
            <a:ext cx="8654510" cy="7356334"/>
          </a:xfrm>
          <a:prstGeom prst="rect">
            <a:avLst/>
          </a:prstGeom>
        </p:spPr>
      </p:pic>
      <p:pic>
        <p:nvPicPr>
          <p:cNvPr id="7" name="70449053765__447AB1C2-9FD9-4D69-B37C-079D5059025E.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9"/>
          <a:srcRect/>
          <a:stretch>
            <a:fillRect/>
          </a:stretch>
        </p:blipFill>
        <p:spPr>
          <a:xfrm>
            <a:off x="7367057" y="7246306"/>
            <a:ext cx="2386542" cy="31820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AutoShape 2"/>
          <p:cNvSpPr/>
          <p:nvPr/>
        </p:nvSpPr>
        <p:spPr>
          <a:xfrm>
            <a:off x="17044742" y="-150232"/>
            <a:ext cx="1246758" cy="10437232"/>
          </a:xfrm>
          <a:prstGeom prst="rect">
            <a:avLst/>
          </a:prstGeom>
          <a:solidFill>
            <a:srgbClr val="F3D7D6"/>
          </a:solidFill>
        </p:spPr>
        <p:txBody>
          <a:bodyPr/>
          <a:lstStyle/>
          <a:p>
            <a:endParaRPr/>
          </a:p>
        </p:txBody>
      </p:sp>
      <p:sp>
        <p:nvSpPr>
          <p:cNvPr id="3" name="AutoShape 3"/>
          <p:cNvSpPr/>
          <p:nvPr/>
        </p:nvSpPr>
        <p:spPr>
          <a:xfrm rot="-5400000">
            <a:off x="8522371" y="-8522371"/>
            <a:ext cx="1246758" cy="18291501"/>
          </a:xfrm>
          <a:prstGeom prst="rect">
            <a:avLst/>
          </a:prstGeom>
          <a:solidFill>
            <a:srgbClr val="F3D7D6"/>
          </a:solidFill>
        </p:spPr>
        <p:txBody>
          <a:bodyPr/>
          <a:lstStyle/>
          <a:p>
            <a:endParaRPr/>
          </a:p>
        </p:txBody>
      </p:sp>
      <p:grpSp>
        <p:nvGrpSpPr>
          <p:cNvPr id="4" name="Group 4"/>
          <p:cNvGrpSpPr/>
          <p:nvPr/>
        </p:nvGrpSpPr>
        <p:grpSpPr>
          <a:xfrm rot="-10800000">
            <a:off x="13961765" y="-1849"/>
            <a:ext cx="4329736" cy="4322808"/>
            <a:chOff x="0" y="0"/>
            <a:chExt cx="6350000" cy="6339840"/>
          </a:xfrm>
        </p:grpSpPr>
        <p:sp>
          <p:nvSpPr>
            <p:cNvPr id="5" name="Freeform 5"/>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1B43BD"/>
            </a:solidFill>
          </p:spPr>
          <p:txBody>
            <a:bodyPr/>
            <a:lstStyle/>
            <a:p>
              <a:endParaRPr/>
            </a:p>
          </p:txBody>
        </p:sp>
      </p:grpSp>
      <p:pic>
        <p:nvPicPr>
          <p:cNvPr id="6" name="Picture 6"/>
          <p:cNvPicPr>
            <a:picLocks noChangeAspect="1"/>
          </p:cNvPicPr>
          <p:nvPr/>
        </p:nvPicPr>
        <p:blipFill>
          <a:blip r:embed="rId5"/>
          <a:srcRect/>
          <a:stretch>
            <a:fillRect/>
          </a:stretch>
        </p:blipFill>
        <p:spPr>
          <a:xfrm rot="-10800000" flipH="1">
            <a:off x="16406647" y="0"/>
            <a:ext cx="1884854" cy="1884854"/>
          </a:xfrm>
          <a:prstGeom prst="rect">
            <a:avLst/>
          </a:prstGeom>
        </p:spPr>
      </p:pic>
      <p:pic>
        <p:nvPicPr>
          <p:cNvPr id="7" name="Picture 7"/>
          <p:cNvPicPr>
            <a:picLocks noChangeAspect="1"/>
          </p:cNvPicPr>
          <p:nvPr/>
        </p:nvPicPr>
        <p:blipFill>
          <a:blip r:embed="rId6"/>
          <a:srcRect l="8018" r="3207"/>
          <a:stretch/>
        </p:blipFill>
        <p:spPr>
          <a:xfrm>
            <a:off x="228600" y="2733056"/>
            <a:ext cx="9448800" cy="5985466"/>
          </a:xfrm>
          <a:prstGeom prst="rect">
            <a:avLst/>
          </a:prstGeom>
        </p:spPr>
      </p:pic>
      <p:sp>
        <p:nvSpPr>
          <p:cNvPr id="8" name="TextBox 8"/>
          <p:cNvSpPr txBox="1"/>
          <p:nvPr/>
        </p:nvSpPr>
        <p:spPr>
          <a:xfrm>
            <a:off x="4009464" y="431800"/>
            <a:ext cx="11242104" cy="981075"/>
          </a:xfrm>
          <a:prstGeom prst="rect">
            <a:avLst/>
          </a:prstGeom>
        </p:spPr>
        <p:txBody>
          <a:bodyPr lIns="0" tIns="0" rIns="0" bIns="0" rtlCol="0" anchor="t">
            <a:spAutoFit/>
          </a:bodyPr>
          <a:lstStyle/>
          <a:p>
            <a:pPr algn="ctr">
              <a:lnSpc>
                <a:spcPts val="6600"/>
              </a:lnSpc>
              <a:spcBef>
                <a:spcPct val="0"/>
              </a:spcBef>
            </a:pPr>
            <a:r>
              <a:rPr lang="en-US" sz="6000" spc="-60">
                <a:solidFill>
                  <a:srgbClr val="000000"/>
                </a:solidFill>
                <a:latin typeface="Times New Roman Bold"/>
              </a:rPr>
              <a:t>CONTD.</a:t>
            </a:r>
          </a:p>
        </p:txBody>
      </p:sp>
      <p:sp>
        <p:nvSpPr>
          <p:cNvPr id="9" name="TextBox 9"/>
          <p:cNvSpPr txBox="1"/>
          <p:nvPr/>
        </p:nvSpPr>
        <p:spPr>
          <a:xfrm>
            <a:off x="10169212" y="4087096"/>
            <a:ext cx="8118788" cy="6082409"/>
          </a:xfrm>
          <a:prstGeom prst="rect">
            <a:avLst/>
          </a:prstGeom>
        </p:spPr>
        <p:txBody>
          <a:bodyPr lIns="0" tIns="0" rIns="0" bIns="0" rtlCol="0" anchor="t">
            <a:spAutoFit/>
          </a:bodyPr>
          <a:lstStyle/>
          <a:p>
            <a:pPr marL="571500" indent="-571500" algn="just">
              <a:lnSpc>
                <a:spcPts val="5947"/>
              </a:lnSpc>
              <a:buFont typeface="Arial" panose="020B0604020202020204" pitchFamily="34" charset="0"/>
              <a:buChar char="•"/>
            </a:pPr>
            <a:r>
              <a:rPr lang="en-US" sz="3965" dirty="0">
                <a:solidFill>
                  <a:srgbClr val="121212"/>
                </a:solidFill>
                <a:ea typeface="Times New Roman" panose="02020603050405020304" pitchFamily="18" charset="0"/>
              </a:rPr>
              <a:t>Intense competition.</a:t>
            </a:r>
          </a:p>
          <a:p>
            <a:pPr marL="571500" indent="-571500" algn="just">
              <a:lnSpc>
                <a:spcPts val="5947"/>
              </a:lnSpc>
              <a:buFont typeface="Arial" panose="020B0604020202020204" pitchFamily="34" charset="0"/>
              <a:buChar char="•"/>
            </a:pPr>
            <a:r>
              <a:rPr lang="en-US" sz="3965" dirty="0">
                <a:solidFill>
                  <a:srgbClr val="121212"/>
                </a:solidFill>
                <a:ea typeface="Times New Roman" panose="02020603050405020304" pitchFamily="18" charset="0"/>
              </a:rPr>
              <a:t>Application of advanced technologies (</a:t>
            </a:r>
            <a:r>
              <a:rPr lang="en-US" sz="3965" dirty="0" err="1">
                <a:solidFill>
                  <a:srgbClr val="121212"/>
                </a:solidFill>
                <a:ea typeface="Times New Roman" panose="02020603050405020304" pitchFamily="18" charset="0"/>
              </a:rPr>
              <a:t>Ayodeji</a:t>
            </a:r>
            <a:r>
              <a:rPr lang="en-US" sz="3965" dirty="0">
                <a:solidFill>
                  <a:srgbClr val="121212"/>
                </a:solidFill>
                <a:ea typeface="Times New Roman" panose="02020603050405020304" pitchFamily="18" charset="0"/>
              </a:rPr>
              <a:t> et al. 2020).</a:t>
            </a:r>
          </a:p>
          <a:p>
            <a:pPr marL="571500" indent="-571500" algn="just">
              <a:lnSpc>
                <a:spcPts val="5947"/>
              </a:lnSpc>
              <a:buFont typeface="Arial" panose="020B0604020202020204" pitchFamily="34" charset="0"/>
              <a:buChar char="•"/>
            </a:pPr>
            <a:r>
              <a:rPr lang="en-US" sz="3965" dirty="0">
                <a:solidFill>
                  <a:srgbClr val="121212"/>
                </a:solidFill>
                <a:ea typeface="Times New Roman" panose="02020603050405020304" pitchFamily="18" charset="0"/>
              </a:rPr>
              <a:t>Discussion undergoes at different levels.</a:t>
            </a:r>
          </a:p>
          <a:p>
            <a:pPr marL="571500" indent="-571500" algn="just">
              <a:lnSpc>
                <a:spcPts val="5947"/>
              </a:lnSpc>
              <a:buFont typeface="Arial" panose="020B0604020202020204" pitchFamily="34" charset="0"/>
              <a:buChar char="•"/>
            </a:pPr>
            <a:endParaRPr lang="en-US" sz="3965" dirty="0">
              <a:solidFill>
                <a:srgbClr val="121212"/>
              </a:solidFill>
              <a:ea typeface="Times New Roman" panose="02020603050405020304" pitchFamily="18" charset="0"/>
            </a:endParaRPr>
          </a:p>
          <a:p>
            <a:pPr marL="571500" indent="-571500" algn="just">
              <a:lnSpc>
                <a:spcPts val="5947"/>
              </a:lnSpc>
              <a:buFont typeface="Arial" panose="020B0604020202020204" pitchFamily="34" charset="0"/>
              <a:buChar char="•"/>
            </a:pPr>
            <a:endParaRPr lang="en-US" sz="3965" dirty="0">
              <a:solidFill>
                <a:srgbClr val="121212"/>
              </a:solidFill>
              <a:ea typeface="Times New Roman" panose="02020603050405020304" pitchFamily="18" charset="0"/>
            </a:endParaRPr>
          </a:p>
          <a:p>
            <a:pPr marL="571500" indent="-571500" algn="just">
              <a:lnSpc>
                <a:spcPts val="5947"/>
              </a:lnSpc>
              <a:buFont typeface="Arial" panose="020B0604020202020204" pitchFamily="34" charset="0"/>
              <a:buChar char="•"/>
            </a:pPr>
            <a:endParaRPr lang="en-US" sz="3965" dirty="0">
              <a:solidFill>
                <a:srgbClr val="121212"/>
              </a:solidFill>
              <a:ea typeface="Times New Roman" panose="02020603050405020304" pitchFamily="18" charset="0"/>
            </a:endParaRPr>
          </a:p>
        </p:txBody>
      </p:sp>
      <p:pic>
        <p:nvPicPr>
          <p:cNvPr id="10" name="70449063647__A9B3B94E-9D69-472E-9D11-DF97ADE046E6.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7"/>
          <a:srcRect/>
          <a:stretch>
            <a:fillRect/>
          </a:stretch>
        </p:blipFill>
        <p:spPr>
          <a:xfrm>
            <a:off x="13537383" y="7174697"/>
            <a:ext cx="2226618" cy="311230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6" name="TextBox 6"/>
          <p:cNvSpPr txBox="1"/>
          <p:nvPr/>
        </p:nvSpPr>
        <p:spPr>
          <a:xfrm>
            <a:off x="1371600" y="3314700"/>
            <a:ext cx="8115300" cy="5983176"/>
          </a:xfrm>
          <a:prstGeom prst="rect">
            <a:avLst/>
          </a:prstGeom>
        </p:spPr>
        <p:txBody>
          <a:bodyPr lIns="0" tIns="0" rIns="0" bIns="0" rtlCol="0" anchor="t">
            <a:spAutoFit/>
          </a:bodyPr>
          <a:lstStyle/>
          <a:p>
            <a:pPr marL="571500" indent="-571500" algn="just">
              <a:lnSpc>
                <a:spcPct val="200000"/>
              </a:lnSpc>
              <a:buFont typeface="Wingdings" panose="05000000000000000000" pitchFamily="2" charset="2"/>
              <a:buChar char="Ø"/>
            </a:pPr>
            <a:r>
              <a:rPr lang="en-US" sz="4000" spc="-42" dirty="0">
                <a:solidFill>
                  <a:srgbClr val="121212"/>
                </a:solidFill>
                <a:ea typeface="Times New Roman" panose="02020603050405020304" pitchFamily="18" charset="0"/>
              </a:rPr>
              <a:t>To be better innovative.</a:t>
            </a:r>
          </a:p>
          <a:p>
            <a:pPr marL="571500" indent="-571500" algn="just">
              <a:lnSpc>
                <a:spcPct val="200000"/>
              </a:lnSpc>
              <a:buFont typeface="Wingdings" panose="05000000000000000000" pitchFamily="2" charset="2"/>
              <a:buChar char="Ø"/>
            </a:pPr>
            <a:r>
              <a:rPr lang="en-US" sz="4000" spc="-42" dirty="0">
                <a:solidFill>
                  <a:srgbClr val="121212"/>
                </a:solidFill>
                <a:ea typeface="Times New Roman" panose="02020603050405020304" pitchFamily="18" charset="0"/>
              </a:rPr>
              <a:t>It is essential for more client responsiveness (</a:t>
            </a:r>
            <a:r>
              <a:rPr lang="en-US" sz="4000" spc="-42" dirty="0" err="1">
                <a:solidFill>
                  <a:srgbClr val="121212"/>
                </a:solidFill>
                <a:ea typeface="Times New Roman" panose="02020603050405020304" pitchFamily="18" charset="0"/>
              </a:rPr>
              <a:t>Tou</a:t>
            </a:r>
            <a:r>
              <a:rPr lang="en-US" sz="4000" spc="-42" dirty="0">
                <a:solidFill>
                  <a:srgbClr val="121212"/>
                </a:solidFill>
                <a:ea typeface="Times New Roman" panose="02020603050405020304" pitchFamily="18" charset="0"/>
              </a:rPr>
              <a:t> et al. 2019).</a:t>
            </a:r>
          </a:p>
          <a:p>
            <a:pPr marL="571500" indent="-571500" algn="just">
              <a:lnSpc>
                <a:spcPct val="200000"/>
              </a:lnSpc>
              <a:buFont typeface="Wingdings" panose="05000000000000000000" pitchFamily="2" charset="2"/>
              <a:buChar char="Ø"/>
            </a:pPr>
            <a:r>
              <a:rPr lang="en-US" sz="4000" spc="-42" dirty="0">
                <a:solidFill>
                  <a:srgbClr val="121212"/>
                </a:solidFill>
                <a:ea typeface="Times New Roman" panose="02020603050405020304" pitchFamily="18" charset="0"/>
              </a:rPr>
              <a:t>Leaders lead to achieving objectives.</a:t>
            </a:r>
          </a:p>
          <a:p>
            <a:pPr marL="571500" indent="-571500">
              <a:lnSpc>
                <a:spcPct val="200000"/>
              </a:lnSpc>
              <a:buFont typeface="Wingdings" panose="05000000000000000000" pitchFamily="2" charset="2"/>
              <a:buChar char="Ø"/>
            </a:pPr>
            <a:endParaRPr lang="en-US" sz="4000" spc="-42" dirty="0">
              <a:solidFill>
                <a:srgbClr val="121212"/>
              </a:solidFill>
              <a:ea typeface="Times New Roman" panose="02020603050405020304" pitchFamily="18" charset="0"/>
            </a:endParaRPr>
          </a:p>
        </p:txBody>
      </p:sp>
      <p:sp>
        <p:nvSpPr>
          <p:cNvPr id="7" name="TextBox 7"/>
          <p:cNvSpPr txBox="1"/>
          <p:nvPr/>
        </p:nvSpPr>
        <p:spPr>
          <a:xfrm>
            <a:off x="-914400" y="755025"/>
            <a:ext cx="11242104" cy="1819275"/>
          </a:xfrm>
          <a:prstGeom prst="rect">
            <a:avLst/>
          </a:prstGeom>
        </p:spPr>
        <p:txBody>
          <a:bodyPr lIns="0" tIns="0" rIns="0" bIns="0" rtlCol="0" anchor="t">
            <a:spAutoFit/>
          </a:bodyPr>
          <a:lstStyle/>
          <a:p>
            <a:pPr algn="ctr">
              <a:lnSpc>
                <a:spcPts val="6600"/>
              </a:lnSpc>
              <a:spcBef>
                <a:spcPct val="0"/>
              </a:spcBef>
            </a:pPr>
            <a:r>
              <a:rPr lang="en-US" sz="6000" spc="-60" dirty="0">
                <a:solidFill>
                  <a:srgbClr val="000000"/>
                </a:solidFill>
                <a:latin typeface="Times New Roman Bold"/>
              </a:rPr>
              <a:t>Description of the business objective to be achieved</a:t>
            </a:r>
          </a:p>
        </p:txBody>
      </p:sp>
      <p:pic>
        <p:nvPicPr>
          <p:cNvPr id="8" name="Picture 6"/>
          <p:cNvPicPr>
            <a:picLocks noChangeAspect="1"/>
          </p:cNvPicPr>
          <p:nvPr/>
        </p:nvPicPr>
        <p:blipFill>
          <a:blip r:embed="rId5"/>
          <a:srcRect l="26218" r="26332"/>
          <a:stretch/>
        </p:blipFill>
        <p:spPr>
          <a:xfrm>
            <a:off x="10961941" y="0"/>
            <a:ext cx="7326059" cy="10287000"/>
          </a:xfrm>
          <a:prstGeom prst="rect">
            <a:avLst/>
          </a:prstGeom>
        </p:spPr>
      </p:pic>
      <p:pic>
        <p:nvPicPr>
          <p:cNvPr id="2" name="70449072870__7FB9270F-26F3-4EA3-BE23-EDBB2382B9AC.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rcRect/>
          <a:stretch>
            <a:fillRect/>
          </a:stretch>
        </p:blipFill>
        <p:spPr>
          <a:xfrm>
            <a:off x="8625417" y="8043983"/>
            <a:ext cx="1495720" cy="199429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AutoShape 2"/>
          <p:cNvSpPr/>
          <p:nvPr/>
        </p:nvSpPr>
        <p:spPr>
          <a:xfrm>
            <a:off x="-130877" y="-38241"/>
            <a:ext cx="2766824" cy="5218616"/>
          </a:xfrm>
          <a:prstGeom prst="rect">
            <a:avLst/>
          </a:prstGeom>
          <a:solidFill>
            <a:srgbClr val="F3D7D6"/>
          </a:solidFill>
        </p:spPr>
        <p:txBody>
          <a:bodyPr/>
          <a:lstStyle/>
          <a:p>
            <a:endParaRPr/>
          </a:p>
        </p:txBody>
      </p:sp>
      <p:pic>
        <p:nvPicPr>
          <p:cNvPr id="3" name="Picture 3"/>
          <p:cNvPicPr>
            <a:picLocks noChangeAspect="1"/>
          </p:cNvPicPr>
          <p:nvPr/>
        </p:nvPicPr>
        <p:blipFill>
          <a:blip r:embed="rId5"/>
          <a:srcRect/>
          <a:stretch>
            <a:fillRect/>
          </a:stretch>
        </p:blipFill>
        <p:spPr>
          <a:xfrm rot="5400000">
            <a:off x="0" y="2507553"/>
            <a:ext cx="2635947" cy="2635947"/>
          </a:xfrm>
          <a:prstGeom prst="rect">
            <a:avLst/>
          </a:prstGeom>
        </p:spPr>
      </p:pic>
      <p:sp>
        <p:nvSpPr>
          <p:cNvPr id="4" name="AutoShape 4"/>
          <p:cNvSpPr/>
          <p:nvPr/>
        </p:nvSpPr>
        <p:spPr>
          <a:xfrm>
            <a:off x="-130877" y="5143500"/>
            <a:ext cx="2766824" cy="5218616"/>
          </a:xfrm>
          <a:prstGeom prst="rect">
            <a:avLst/>
          </a:prstGeom>
          <a:solidFill>
            <a:srgbClr val="1B43BD"/>
          </a:solidFill>
        </p:spPr>
        <p:txBody>
          <a:bodyPr/>
          <a:lstStyle/>
          <a:p>
            <a:endParaRPr/>
          </a:p>
        </p:txBody>
      </p:sp>
      <p:pic>
        <p:nvPicPr>
          <p:cNvPr id="5" name="Picture 5"/>
          <p:cNvPicPr>
            <a:picLocks noChangeAspect="1"/>
          </p:cNvPicPr>
          <p:nvPr/>
        </p:nvPicPr>
        <p:blipFill>
          <a:blip r:embed="rId6"/>
          <a:srcRect/>
          <a:stretch>
            <a:fillRect/>
          </a:stretch>
        </p:blipFill>
        <p:spPr>
          <a:xfrm rot="5400000" flipH="1">
            <a:off x="0" y="5143500"/>
            <a:ext cx="2635947" cy="2635947"/>
          </a:xfrm>
          <a:prstGeom prst="rect">
            <a:avLst/>
          </a:prstGeom>
        </p:spPr>
      </p:pic>
      <p:pic>
        <p:nvPicPr>
          <p:cNvPr id="7" name="Picture 7"/>
          <p:cNvPicPr>
            <a:picLocks noChangeAspect="1"/>
          </p:cNvPicPr>
          <p:nvPr/>
        </p:nvPicPr>
        <p:blipFill>
          <a:blip r:embed="rId7"/>
          <a:srcRect/>
          <a:stretch>
            <a:fillRect/>
          </a:stretch>
        </p:blipFill>
        <p:spPr>
          <a:xfrm>
            <a:off x="-130877" y="-108944"/>
            <a:ext cx="3994056" cy="2890244"/>
          </a:xfrm>
          <a:prstGeom prst="rect">
            <a:avLst/>
          </a:prstGeom>
        </p:spPr>
      </p:pic>
      <p:sp>
        <p:nvSpPr>
          <p:cNvPr id="8" name="TextBox 8"/>
          <p:cNvSpPr txBox="1"/>
          <p:nvPr/>
        </p:nvSpPr>
        <p:spPr>
          <a:xfrm>
            <a:off x="3120978" y="90012"/>
            <a:ext cx="13265244" cy="2539157"/>
          </a:xfrm>
          <a:prstGeom prst="rect">
            <a:avLst/>
          </a:prstGeom>
        </p:spPr>
        <p:txBody>
          <a:bodyPr lIns="0" tIns="0" rIns="0" bIns="0" rtlCol="0" anchor="t">
            <a:spAutoFit/>
          </a:bodyPr>
          <a:lstStyle/>
          <a:p>
            <a:pPr algn="ctr">
              <a:lnSpc>
                <a:spcPts val="6600"/>
              </a:lnSpc>
            </a:pPr>
            <a:r>
              <a:rPr lang="en-US" sz="6000" spc="-60" dirty="0">
                <a:solidFill>
                  <a:srgbClr val="000000"/>
                </a:solidFill>
                <a:latin typeface="Times New Roman Bold"/>
              </a:rPr>
              <a:t>ANALYSIS OF ADOPTED RECOMMENDATIONS IN THE LIGHT OF THEORIES</a:t>
            </a:r>
          </a:p>
        </p:txBody>
      </p:sp>
      <p:sp>
        <p:nvSpPr>
          <p:cNvPr id="9" name="TextBox 9"/>
          <p:cNvSpPr txBox="1"/>
          <p:nvPr/>
        </p:nvSpPr>
        <p:spPr>
          <a:xfrm>
            <a:off x="9753600" y="3162301"/>
            <a:ext cx="7505700" cy="6319615"/>
          </a:xfrm>
          <a:prstGeom prst="rect">
            <a:avLst/>
          </a:prstGeom>
        </p:spPr>
        <p:txBody>
          <a:bodyPr wrap="square" lIns="0" tIns="0" rIns="0" bIns="0" rtlCol="0" anchor="t">
            <a:spAutoFit/>
          </a:bodyPr>
          <a:lstStyle/>
          <a:p>
            <a:pPr marL="571500" indent="-571500" algn="just">
              <a:lnSpc>
                <a:spcPct val="150000"/>
              </a:lnSpc>
              <a:buFont typeface="Arial" panose="020B0604020202020204" pitchFamily="34" charset="0"/>
              <a:buChar char="•"/>
            </a:pPr>
            <a:r>
              <a:rPr lang="en-US" sz="4200"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Developing a culture of innovation</a:t>
            </a:r>
          </a:p>
          <a:p>
            <a:pPr marL="571500" indent="-571500" algn="just">
              <a:lnSpc>
                <a:spcPct val="150000"/>
              </a:lnSpc>
              <a:buFont typeface="Arial" panose="020B0604020202020204" pitchFamily="34" charset="0"/>
              <a:buChar char="•"/>
            </a:pPr>
            <a:r>
              <a:rPr lang="en-US" sz="4200"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Empowering subunits and employees (Murray, 2021).</a:t>
            </a:r>
          </a:p>
          <a:p>
            <a:pPr marL="571500" indent="-571500" algn="just">
              <a:lnSpc>
                <a:spcPct val="150000"/>
              </a:lnSpc>
              <a:buFont typeface="Arial" panose="020B0604020202020204" pitchFamily="34" charset="0"/>
              <a:buChar char="•"/>
            </a:pPr>
            <a:r>
              <a:rPr lang="en-US" sz="4200"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Contingency Leadership model per requirement.</a:t>
            </a:r>
          </a:p>
          <a:p>
            <a:pPr marL="571500" indent="-571500" algn="just">
              <a:lnSpc>
                <a:spcPts val="3655"/>
              </a:lnSpc>
              <a:spcBef>
                <a:spcPct val="0"/>
              </a:spcBef>
              <a:buFont typeface="Arial" panose="020B0604020202020204" pitchFamily="34" charset="0"/>
              <a:buChar char="•"/>
            </a:pPr>
            <a:endParaRPr lang="en-US" sz="4217" dirty="0">
              <a:solidFill>
                <a:srgbClr val="121212"/>
              </a:solidFill>
              <a:ea typeface="Times New Roman" panose="02020603050405020304" pitchFamily="18" charset="0"/>
            </a:endParaRPr>
          </a:p>
        </p:txBody>
      </p:sp>
      <p:pic>
        <p:nvPicPr>
          <p:cNvPr id="10" name="Picture 2"/>
          <p:cNvPicPr>
            <a:picLocks noChangeAspect="1"/>
          </p:cNvPicPr>
          <p:nvPr/>
        </p:nvPicPr>
        <p:blipFill>
          <a:blip r:embed="rId8"/>
          <a:srcRect/>
          <a:stretch>
            <a:fillRect/>
          </a:stretch>
        </p:blipFill>
        <p:spPr>
          <a:xfrm>
            <a:off x="2766824" y="3314432"/>
            <a:ext cx="7064320" cy="6675782"/>
          </a:xfrm>
          <a:prstGeom prst="rect">
            <a:avLst/>
          </a:prstGeom>
        </p:spPr>
      </p:pic>
      <p:pic>
        <p:nvPicPr>
          <p:cNvPr id="6" name="70449089474__D06A7F87-7297-4FAF-895D-1819444A965C.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9"/>
          <a:srcRect/>
          <a:stretch>
            <a:fillRect/>
          </a:stretch>
        </p:blipFill>
        <p:spPr>
          <a:xfrm flipH="1">
            <a:off x="601426" y="7726169"/>
            <a:ext cx="1920623" cy="256083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AutoShape 2"/>
          <p:cNvSpPr/>
          <p:nvPr/>
        </p:nvSpPr>
        <p:spPr>
          <a:xfrm>
            <a:off x="9469796" y="0"/>
            <a:ext cx="8818204" cy="10287000"/>
          </a:xfrm>
          <a:prstGeom prst="rect">
            <a:avLst/>
          </a:prstGeom>
          <a:solidFill>
            <a:srgbClr val="1B43BD"/>
          </a:solidFill>
        </p:spPr>
        <p:txBody>
          <a:bodyPr/>
          <a:lstStyle/>
          <a:p>
            <a:endParaRPr/>
          </a:p>
        </p:txBody>
      </p:sp>
      <p:sp>
        <p:nvSpPr>
          <p:cNvPr id="3" name="AutoShape 3"/>
          <p:cNvSpPr/>
          <p:nvPr/>
        </p:nvSpPr>
        <p:spPr>
          <a:xfrm>
            <a:off x="9469796" y="2992076"/>
            <a:ext cx="8818204" cy="6503009"/>
          </a:xfrm>
          <a:prstGeom prst="rect">
            <a:avLst/>
          </a:prstGeom>
          <a:solidFill>
            <a:srgbClr val="F3D7D6"/>
          </a:solidFill>
        </p:spPr>
        <p:txBody>
          <a:bodyPr/>
          <a:lstStyle/>
          <a:p>
            <a:endParaRPr/>
          </a:p>
        </p:txBody>
      </p:sp>
      <p:pic>
        <p:nvPicPr>
          <p:cNvPr id="4" name="Picture 4"/>
          <p:cNvPicPr>
            <a:picLocks noChangeAspect="1"/>
          </p:cNvPicPr>
          <p:nvPr/>
        </p:nvPicPr>
        <p:blipFill>
          <a:blip r:embed="rId5"/>
          <a:srcRect/>
          <a:stretch>
            <a:fillRect/>
          </a:stretch>
        </p:blipFill>
        <p:spPr>
          <a:xfrm rot="-10800000">
            <a:off x="0" y="0"/>
            <a:ext cx="1583828" cy="1583828"/>
          </a:xfrm>
          <a:prstGeom prst="rect">
            <a:avLst/>
          </a:prstGeom>
        </p:spPr>
      </p:pic>
      <p:pic>
        <p:nvPicPr>
          <p:cNvPr id="5" name="Picture 5"/>
          <p:cNvPicPr>
            <a:picLocks noChangeAspect="1"/>
          </p:cNvPicPr>
          <p:nvPr/>
        </p:nvPicPr>
        <p:blipFill>
          <a:blip r:embed="rId5"/>
          <a:srcRect/>
          <a:stretch>
            <a:fillRect/>
          </a:stretch>
        </p:blipFill>
        <p:spPr>
          <a:xfrm>
            <a:off x="7885968" y="8703172"/>
            <a:ext cx="1583828" cy="1583828"/>
          </a:xfrm>
          <a:prstGeom prst="rect">
            <a:avLst/>
          </a:prstGeom>
        </p:spPr>
      </p:pic>
      <p:pic>
        <p:nvPicPr>
          <p:cNvPr id="6" name="Picture 6"/>
          <p:cNvPicPr>
            <a:picLocks noChangeAspect="1"/>
          </p:cNvPicPr>
          <p:nvPr/>
        </p:nvPicPr>
        <p:blipFill>
          <a:blip r:embed="rId6"/>
          <a:srcRect/>
          <a:stretch>
            <a:fillRect/>
          </a:stretch>
        </p:blipFill>
        <p:spPr>
          <a:xfrm rot="5400000">
            <a:off x="0" y="8703172"/>
            <a:ext cx="1583828" cy="1583828"/>
          </a:xfrm>
          <a:prstGeom prst="rect">
            <a:avLst/>
          </a:prstGeom>
        </p:spPr>
      </p:pic>
      <p:pic>
        <p:nvPicPr>
          <p:cNvPr id="7" name="Picture 7"/>
          <p:cNvPicPr>
            <a:picLocks noChangeAspect="1"/>
          </p:cNvPicPr>
          <p:nvPr/>
        </p:nvPicPr>
        <p:blipFill>
          <a:blip r:embed="rId6"/>
          <a:srcRect/>
          <a:stretch>
            <a:fillRect/>
          </a:stretch>
        </p:blipFill>
        <p:spPr>
          <a:xfrm rot="-5400000">
            <a:off x="16733669" y="-1"/>
            <a:ext cx="1583828" cy="1583828"/>
          </a:xfrm>
          <a:prstGeom prst="rect">
            <a:avLst/>
          </a:prstGeom>
        </p:spPr>
      </p:pic>
      <p:sp>
        <p:nvSpPr>
          <p:cNvPr id="9" name="TextBox 9"/>
          <p:cNvSpPr txBox="1"/>
          <p:nvPr/>
        </p:nvSpPr>
        <p:spPr>
          <a:xfrm>
            <a:off x="-1981200" y="661532"/>
            <a:ext cx="13265244" cy="981075"/>
          </a:xfrm>
          <a:prstGeom prst="rect">
            <a:avLst/>
          </a:prstGeom>
        </p:spPr>
        <p:txBody>
          <a:bodyPr lIns="0" tIns="0" rIns="0" bIns="0" rtlCol="0" anchor="t">
            <a:spAutoFit/>
          </a:bodyPr>
          <a:lstStyle/>
          <a:p>
            <a:pPr algn="ctr">
              <a:lnSpc>
                <a:spcPts val="6600"/>
              </a:lnSpc>
            </a:pPr>
            <a:r>
              <a:rPr lang="en-US" sz="6000" spc="-60" dirty="0">
                <a:solidFill>
                  <a:srgbClr val="000000"/>
                </a:solidFill>
                <a:latin typeface="Times New Roman Bold"/>
              </a:rPr>
              <a:t>CONTD.</a:t>
            </a:r>
          </a:p>
        </p:txBody>
      </p:sp>
      <p:sp>
        <p:nvSpPr>
          <p:cNvPr id="10" name="TextBox 10"/>
          <p:cNvSpPr txBox="1"/>
          <p:nvPr/>
        </p:nvSpPr>
        <p:spPr>
          <a:xfrm>
            <a:off x="1357326" y="3890339"/>
            <a:ext cx="7786674" cy="5132687"/>
          </a:xfrm>
          <a:prstGeom prst="rect">
            <a:avLst/>
          </a:prstGeom>
        </p:spPr>
        <p:txBody>
          <a:bodyPr lIns="0" tIns="0" rIns="0" bIns="0" rtlCol="0" anchor="t">
            <a:spAutoFit/>
          </a:bodyPr>
          <a:lstStyle/>
          <a:p>
            <a:pPr marL="571500" indent="-571500" algn="just">
              <a:lnSpc>
                <a:spcPct val="150000"/>
              </a:lnSpc>
              <a:buFont typeface="Arial" panose="020B0604020202020204" pitchFamily="34" charset="0"/>
              <a:buChar char="•"/>
            </a:pPr>
            <a:r>
              <a:rPr lang="en-US" sz="4200"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Fostering learning culture.</a:t>
            </a:r>
          </a:p>
          <a:p>
            <a:pPr marL="571500" indent="-571500" algn="just">
              <a:lnSpc>
                <a:spcPct val="150000"/>
              </a:lnSpc>
              <a:buFont typeface="Arial" panose="020B0604020202020204" pitchFamily="34" charset="0"/>
              <a:buChar char="•"/>
            </a:pPr>
            <a:r>
              <a:rPr lang="en-US" sz="4200"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Accountability and responsibility (</a:t>
            </a:r>
            <a:r>
              <a:rPr lang="en-US" sz="4200" dirty="0" err="1">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Thomke</a:t>
            </a:r>
            <a:r>
              <a:rPr lang="en-US" sz="4200"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 2020).</a:t>
            </a:r>
          </a:p>
          <a:p>
            <a:pPr marL="571500" indent="-571500" algn="just">
              <a:lnSpc>
                <a:spcPct val="150000"/>
              </a:lnSpc>
              <a:buFont typeface="Arial" panose="020B0604020202020204" pitchFamily="34" charset="0"/>
              <a:buChar char="•"/>
            </a:pPr>
            <a:r>
              <a:rPr lang="en-US" sz="4200"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Personal traits of leaders.</a:t>
            </a:r>
          </a:p>
          <a:p>
            <a:pPr marL="571500" indent="-571500" algn="just">
              <a:lnSpc>
                <a:spcPts val="5904"/>
              </a:lnSpc>
              <a:buFont typeface="Arial" panose="020B0604020202020204" pitchFamily="34" charset="0"/>
              <a:buChar char="•"/>
            </a:pPr>
            <a:endParaRPr lang="en-US" sz="4200" dirty="0">
              <a:solidFill>
                <a:srgbClr val="121212"/>
              </a:solidFill>
              <a:ea typeface="Times New Roman" panose="02020603050405020304" pitchFamily="18" charset="0"/>
            </a:endParaRPr>
          </a:p>
          <a:p>
            <a:pPr marL="571500" indent="-571500" algn="just">
              <a:lnSpc>
                <a:spcPts val="3655"/>
              </a:lnSpc>
              <a:spcBef>
                <a:spcPct val="0"/>
              </a:spcBef>
              <a:buFont typeface="Arial" panose="020B0604020202020204" pitchFamily="34" charset="0"/>
              <a:buChar char="•"/>
            </a:pPr>
            <a:endParaRPr lang="en-US" sz="4200" dirty="0">
              <a:solidFill>
                <a:srgbClr val="121212"/>
              </a:solidFill>
              <a:ea typeface="Times New Roman" panose="02020603050405020304" pitchFamily="18" charset="0"/>
            </a:endParaRPr>
          </a:p>
        </p:txBody>
      </p:sp>
      <p:grpSp>
        <p:nvGrpSpPr>
          <p:cNvPr id="11" name="Group 6"/>
          <p:cNvGrpSpPr/>
          <p:nvPr/>
        </p:nvGrpSpPr>
        <p:grpSpPr>
          <a:xfrm>
            <a:off x="11053624" y="1866900"/>
            <a:ext cx="5415166" cy="6977180"/>
            <a:chOff x="0" y="0"/>
            <a:chExt cx="7220221" cy="9302906"/>
          </a:xfrm>
        </p:grpSpPr>
        <p:sp>
          <p:nvSpPr>
            <p:cNvPr id="12" name="TextBox 7"/>
            <p:cNvSpPr txBox="1"/>
            <p:nvPr/>
          </p:nvSpPr>
          <p:spPr>
            <a:xfrm>
              <a:off x="0" y="4969750"/>
              <a:ext cx="7220221" cy="4333156"/>
            </a:xfrm>
            <a:prstGeom prst="rect">
              <a:avLst/>
            </a:prstGeom>
          </p:spPr>
          <p:txBody>
            <a:bodyPr lIns="0" tIns="0" rIns="0" bIns="0" rtlCol="0" anchor="t">
              <a:spAutoFit/>
            </a:bodyPr>
            <a:lstStyle/>
            <a:p>
              <a:pPr algn="ctr">
                <a:lnSpc>
                  <a:spcPts val="8640"/>
                </a:lnSpc>
              </a:pPr>
              <a:r>
                <a:rPr lang="en-US" sz="7200">
                  <a:solidFill>
                    <a:srgbClr val="0C45A6"/>
                  </a:solidFill>
                  <a:latin typeface="Montserrat Semi-Bold"/>
                </a:rPr>
                <a:t>PROBLEM SOLVING SKILLS</a:t>
              </a:r>
            </a:p>
          </p:txBody>
        </p:sp>
        <p:pic>
          <p:nvPicPr>
            <p:cNvPr id="13" name="Picture 8"/>
            <p:cNvPicPr>
              <a:picLocks noChangeAspect="1"/>
            </p:cNvPicPr>
            <p:nvPr/>
          </p:nvPicPr>
          <p:blipFill>
            <a:blip r:embed="rId7"/>
            <a:srcRect/>
            <a:stretch>
              <a:fillRect/>
            </a:stretch>
          </p:blipFill>
          <p:spPr>
            <a:xfrm>
              <a:off x="2005456" y="0"/>
              <a:ext cx="3209309" cy="3890071"/>
            </a:xfrm>
            <a:prstGeom prst="rect">
              <a:avLst/>
            </a:prstGeom>
          </p:spPr>
        </p:pic>
      </p:grpSp>
      <p:pic>
        <p:nvPicPr>
          <p:cNvPr id="8" name="70449098865__0AA0F418-9857-4B0F-A01C-904ECF47F15F.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8"/>
          <a:srcRect/>
          <a:stretch>
            <a:fillRect/>
          </a:stretch>
        </p:blipFill>
        <p:spPr>
          <a:xfrm>
            <a:off x="5286375" y="8175228"/>
            <a:ext cx="1583828" cy="211177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AutoShape 2"/>
          <p:cNvSpPr/>
          <p:nvPr/>
        </p:nvSpPr>
        <p:spPr>
          <a:xfrm>
            <a:off x="0" y="0"/>
            <a:ext cx="1384841" cy="10287000"/>
          </a:xfrm>
          <a:prstGeom prst="rect">
            <a:avLst/>
          </a:prstGeom>
          <a:solidFill>
            <a:srgbClr val="F3D7D6"/>
          </a:solidFill>
        </p:spPr>
        <p:txBody>
          <a:bodyPr/>
          <a:lstStyle/>
          <a:p>
            <a:endParaRPr/>
          </a:p>
        </p:txBody>
      </p:sp>
      <p:pic>
        <p:nvPicPr>
          <p:cNvPr id="3" name="Picture 3"/>
          <p:cNvPicPr>
            <a:picLocks noChangeAspect="1"/>
          </p:cNvPicPr>
          <p:nvPr/>
        </p:nvPicPr>
        <p:blipFill>
          <a:blip r:embed="rId5"/>
          <a:srcRect/>
          <a:stretch>
            <a:fillRect/>
          </a:stretch>
        </p:blipFill>
        <p:spPr>
          <a:xfrm rot="-10800000" flipV="1">
            <a:off x="0" y="7907127"/>
            <a:ext cx="2379873" cy="2379873"/>
          </a:xfrm>
          <a:prstGeom prst="rect">
            <a:avLst/>
          </a:prstGeom>
        </p:spPr>
      </p:pic>
      <p:pic>
        <p:nvPicPr>
          <p:cNvPr id="5" name="Picture 5"/>
          <p:cNvPicPr>
            <a:picLocks noChangeAspect="1"/>
          </p:cNvPicPr>
          <p:nvPr/>
        </p:nvPicPr>
        <p:blipFill>
          <a:blip r:embed="rId6"/>
          <a:srcRect/>
          <a:stretch>
            <a:fillRect/>
          </a:stretch>
        </p:blipFill>
        <p:spPr>
          <a:xfrm>
            <a:off x="340029" y="1494603"/>
            <a:ext cx="2089623" cy="2089623"/>
          </a:xfrm>
          <a:prstGeom prst="rect">
            <a:avLst/>
          </a:prstGeom>
        </p:spPr>
      </p:pic>
      <p:sp>
        <p:nvSpPr>
          <p:cNvPr id="6" name="TextBox 6"/>
          <p:cNvSpPr txBox="1"/>
          <p:nvPr/>
        </p:nvSpPr>
        <p:spPr>
          <a:xfrm>
            <a:off x="9906000" y="3580539"/>
            <a:ext cx="7914074" cy="5347618"/>
          </a:xfrm>
          <a:prstGeom prst="rect">
            <a:avLst/>
          </a:prstGeom>
        </p:spPr>
        <p:txBody>
          <a:bodyPr lIns="0" tIns="0" rIns="0" bIns="0" rtlCol="0" anchor="t">
            <a:spAutoFit/>
          </a:bodyPr>
          <a:lstStyle/>
          <a:p>
            <a:pPr marL="685800" indent="-685800" algn="just">
              <a:lnSpc>
                <a:spcPts val="6693"/>
              </a:lnSpc>
              <a:buFont typeface="Arial" panose="020B0604020202020204" pitchFamily="34" charset="0"/>
              <a:buChar char="•"/>
            </a:pPr>
            <a:r>
              <a:rPr lang="en-US" sz="4462" spc="-44" dirty="0">
                <a:solidFill>
                  <a:srgbClr val="000000"/>
                </a:solidFill>
                <a:ea typeface="Times New Roman" panose="02020603050405020304" pitchFamily="18" charset="0"/>
              </a:rPr>
              <a:t>Implementation through well-defined stages.</a:t>
            </a:r>
          </a:p>
          <a:p>
            <a:pPr marL="685800" indent="-685800" algn="just">
              <a:lnSpc>
                <a:spcPts val="6693"/>
              </a:lnSpc>
              <a:buFont typeface="Arial" panose="020B0604020202020204" pitchFamily="34" charset="0"/>
              <a:buChar char="•"/>
            </a:pPr>
            <a:r>
              <a:rPr lang="en-US" sz="4462" spc="-44" dirty="0">
                <a:solidFill>
                  <a:srgbClr val="000000"/>
                </a:solidFill>
                <a:ea typeface="Times New Roman" panose="02020603050405020304" pitchFamily="18" charset="0"/>
              </a:rPr>
              <a:t>More independence to function (</a:t>
            </a:r>
            <a:r>
              <a:rPr lang="en-US" sz="4462" spc="-44" dirty="0" err="1">
                <a:solidFill>
                  <a:srgbClr val="000000"/>
                </a:solidFill>
                <a:ea typeface="Times New Roman" panose="02020603050405020304" pitchFamily="18" charset="0"/>
              </a:rPr>
              <a:t>Warrier</a:t>
            </a:r>
            <a:r>
              <a:rPr lang="en-US" sz="4462" spc="-44" dirty="0">
                <a:solidFill>
                  <a:srgbClr val="000000"/>
                </a:solidFill>
                <a:ea typeface="Times New Roman" panose="02020603050405020304" pitchFamily="18" charset="0"/>
              </a:rPr>
              <a:t> et al. 2021). </a:t>
            </a:r>
          </a:p>
          <a:p>
            <a:pPr marL="685800" indent="-685800" algn="just">
              <a:lnSpc>
                <a:spcPts val="6693"/>
              </a:lnSpc>
              <a:buFont typeface="Arial" panose="020B0604020202020204" pitchFamily="34" charset="0"/>
              <a:buChar char="•"/>
            </a:pPr>
            <a:r>
              <a:rPr lang="en-US" sz="4462" spc="-44" dirty="0">
                <a:solidFill>
                  <a:srgbClr val="000000"/>
                </a:solidFill>
                <a:ea typeface="Times New Roman" panose="02020603050405020304" pitchFamily="18" charset="0"/>
              </a:rPr>
              <a:t>Discussion at different levels.</a:t>
            </a:r>
          </a:p>
          <a:p>
            <a:pPr marL="685800" indent="-685800">
              <a:lnSpc>
                <a:spcPts val="8180"/>
              </a:lnSpc>
              <a:buFont typeface="Arial" panose="020B0604020202020204" pitchFamily="34" charset="0"/>
              <a:buChar char="•"/>
            </a:pPr>
            <a:endParaRPr lang="en-US" sz="4462" spc="-44" dirty="0">
              <a:solidFill>
                <a:srgbClr val="000000"/>
              </a:solidFill>
              <a:ea typeface="Times New Roman" panose="02020603050405020304" pitchFamily="18" charset="0"/>
            </a:endParaRPr>
          </a:p>
        </p:txBody>
      </p:sp>
      <p:sp>
        <p:nvSpPr>
          <p:cNvPr id="7" name="TextBox 7"/>
          <p:cNvSpPr txBox="1"/>
          <p:nvPr/>
        </p:nvSpPr>
        <p:spPr>
          <a:xfrm>
            <a:off x="2511378" y="344688"/>
            <a:ext cx="13265244" cy="3385542"/>
          </a:xfrm>
          <a:prstGeom prst="rect">
            <a:avLst/>
          </a:prstGeom>
        </p:spPr>
        <p:txBody>
          <a:bodyPr lIns="0" tIns="0" rIns="0" bIns="0" rtlCol="0" anchor="t">
            <a:spAutoFit/>
          </a:bodyPr>
          <a:lstStyle/>
          <a:p>
            <a:pPr algn="ctr">
              <a:lnSpc>
                <a:spcPts val="6600"/>
              </a:lnSpc>
            </a:pPr>
            <a:r>
              <a:rPr lang="en-US" sz="6000" spc="-60" dirty="0">
                <a:solidFill>
                  <a:srgbClr val="000000"/>
                </a:solidFill>
                <a:latin typeface="Times New Roman Bold"/>
              </a:rPr>
              <a:t>PROCESS OF IMPLEMENTATION AND DELIVERING OF THE ADOPTED STRATEGY</a:t>
            </a:r>
          </a:p>
          <a:p>
            <a:pPr algn="ctr">
              <a:lnSpc>
                <a:spcPts val="6600"/>
              </a:lnSpc>
            </a:pPr>
            <a:endParaRPr lang="en-US" sz="6000" spc="-60" dirty="0">
              <a:solidFill>
                <a:srgbClr val="000000"/>
              </a:solidFill>
              <a:latin typeface="Times New Roman Bold"/>
            </a:endParaRPr>
          </a:p>
        </p:txBody>
      </p:sp>
      <p:pic>
        <p:nvPicPr>
          <p:cNvPr id="8" name="Picture 6"/>
          <p:cNvPicPr>
            <a:picLocks noChangeAspect="1"/>
          </p:cNvPicPr>
          <p:nvPr/>
        </p:nvPicPr>
        <p:blipFill>
          <a:blip r:embed="rId7"/>
          <a:srcRect/>
          <a:stretch>
            <a:fillRect/>
          </a:stretch>
        </p:blipFill>
        <p:spPr>
          <a:xfrm>
            <a:off x="1828799" y="3580539"/>
            <a:ext cx="7157807" cy="5225199"/>
          </a:xfrm>
          <a:prstGeom prst="rect">
            <a:avLst/>
          </a:prstGeom>
        </p:spPr>
      </p:pic>
      <p:pic>
        <p:nvPicPr>
          <p:cNvPr id="4" name="70449123671__02CACCA6-B235-4395-84DC-ACAE77C591D5.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8"/>
          <a:srcRect/>
          <a:stretch>
            <a:fillRect/>
          </a:stretch>
        </p:blipFill>
        <p:spPr>
          <a:xfrm>
            <a:off x="8787786" y="7606111"/>
            <a:ext cx="1784905" cy="237987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AutoShape 2"/>
          <p:cNvSpPr/>
          <p:nvPr/>
        </p:nvSpPr>
        <p:spPr>
          <a:xfrm>
            <a:off x="0" y="0"/>
            <a:ext cx="7569983" cy="10287000"/>
          </a:xfrm>
          <a:prstGeom prst="rect">
            <a:avLst/>
          </a:prstGeom>
          <a:solidFill>
            <a:srgbClr val="1B43BD"/>
          </a:solidFill>
        </p:spPr>
        <p:txBody>
          <a:bodyPr/>
          <a:lstStyle/>
          <a:p>
            <a:endParaRPr/>
          </a:p>
        </p:txBody>
      </p:sp>
      <p:pic>
        <p:nvPicPr>
          <p:cNvPr id="3" name="Picture 3"/>
          <p:cNvPicPr>
            <a:picLocks noChangeAspect="1"/>
          </p:cNvPicPr>
          <p:nvPr/>
        </p:nvPicPr>
        <p:blipFill>
          <a:blip r:embed="rId5"/>
          <a:srcRect/>
          <a:stretch>
            <a:fillRect/>
          </a:stretch>
        </p:blipFill>
        <p:spPr>
          <a:xfrm rot="-5400000">
            <a:off x="3980070" y="0"/>
            <a:ext cx="3589914" cy="3589914"/>
          </a:xfrm>
          <a:prstGeom prst="rect">
            <a:avLst/>
          </a:prstGeom>
        </p:spPr>
      </p:pic>
      <p:pic>
        <p:nvPicPr>
          <p:cNvPr id="4" name="Picture 4"/>
          <p:cNvPicPr>
            <a:picLocks noChangeAspect="1"/>
          </p:cNvPicPr>
          <p:nvPr/>
        </p:nvPicPr>
        <p:blipFill>
          <a:blip r:embed="rId6"/>
          <a:srcRect/>
          <a:stretch>
            <a:fillRect/>
          </a:stretch>
        </p:blipFill>
        <p:spPr>
          <a:xfrm rot="5400000">
            <a:off x="0" y="8290282"/>
            <a:ext cx="1996718" cy="1996718"/>
          </a:xfrm>
          <a:prstGeom prst="rect">
            <a:avLst/>
          </a:prstGeom>
        </p:spPr>
      </p:pic>
      <p:pic>
        <p:nvPicPr>
          <p:cNvPr id="6" name="Picture 6"/>
          <p:cNvPicPr>
            <a:picLocks noChangeAspect="1"/>
          </p:cNvPicPr>
          <p:nvPr/>
        </p:nvPicPr>
        <p:blipFill>
          <a:blip r:embed="rId7"/>
          <a:srcRect/>
          <a:stretch>
            <a:fillRect/>
          </a:stretch>
        </p:blipFill>
        <p:spPr>
          <a:xfrm>
            <a:off x="92459" y="2822353"/>
            <a:ext cx="6657800" cy="5943600"/>
          </a:xfrm>
          <a:prstGeom prst="rect">
            <a:avLst/>
          </a:prstGeom>
        </p:spPr>
      </p:pic>
      <p:sp>
        <p:nvSpPr>
          <p:cNvPr id="7" name="TextBox 7"/>
          <p:cNvSpPr txBox="1"/>
          <p:nvPr/>
        </p:nvSpPr>
        <p:spPr>
          <a:xfrm>
            <a:off x="8686800" y="3589914"/>
            <a:ext cx="8720652" cy="6478568"/>
          </a:xfrm>
          <a:prstGeom prst="rect">
            <a:avLst/>
          </a:prstGeom>
        </p:spPr>
        <p:txBody>
          <a:bodyPr wrap="square" lIns="0" tIns="0" rIns="0" bIns="0" rtlCol="0" anchor="t">
            <a:spAutoFit/>
          </a:bodyPr>
          <a:lstStyle/>
          <a:p>
            <a:pPr marL="571500" indent="-571500" algn="just">
              <a:lnSpc>
                <a:spcPct val="150000"/>
              </a:lnSpc>
              <a:buFont typeface="Wingdings" panose="05000000000000000000" pitchFamily="2" charset="2"/>
              <a:buChar char="v"/>
            </a:pPr>
            <a:r>
              <a:rPr lang="en-US" sz="4200" spc="-42"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Different skill sets of different employees.</a:t>
            </a:r>
          </a:p>
          <a:p>
            <a:pPr marL="571500" indent="-571500" algn="just">
              <a:lnSpc>
                <a:spcPct val="150000"/>
              </a:lnSpc>
              <a:buFont typeface="Wingdings" panose="05000000000000000000" pitchFamily="2" charset="2"/>
              <a:buChar char="v"/>
            </a:pPr>
            <a:r>
              <a:rPr lang="en-US" sz="4200" spc="-42"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Diverse internal policies (Tou et al. 2021).</a:t>
            </a:r>
          </a:p>
          <a:p>
            <a:pPr marL="571500" indent="-571500" algn="just">
              <a:lnSpc>
                <a:spcPct val="150000"/>
              </a:lnSpc>
              <a:buFont typeface="Wingdings" panose="05000000000000000000" pitchFamily="2" charset="2"/>
              <a:buChar char="v"/>
            </a:pPr>
            <a:r>
              <a:rPr lang="en-US" sz="4200" spc="-42"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Need for strategising and restrategising.</a:t>
            </a:r>
          </a:p>
          <a:p>
            <a:pPr marL="571500" indent="-571500">
              <a:lnSpc>
                <a:spcPts val="5414"/>
              </a:lnSpc>
              <a:buFont typeface="Wingdings" panose="05000000000000000000" pitchFamily="2" charset="2"/>
              <a:buChar char="v"/>
            </a:pPr>
            <a:endParaRPr lang="en-US" sz="4200" spc="-42" dirty="0">
              <a:solidFill>
                <a:srgbClr val="000000"/>
              </a:solidFill>
              <a:ea typeface="Times New Roman" panose="02020603050405020304" pitchFamily="18" charset="0"/>
            </a:endParaRPr>
          </a:p>
        </p:txBody>
      </p:sp>
      <p:sp>
        <p:nvSpPr>
          <p:cNvPr id="8" name="TextBox 8"/>
          <p:cNvSpPr txBox="1"/>
          <p:nvPr/>
        </p:nvSpPr>
        <p:spPr>
          <a:xfrm>
            <a:off x="8128695" y="1652162"/>
            <a:ext cx="8720653" cy="1152525"/>
          </a:xfrm>
          <a:prstGeom prst="rect">
            <a:avLst/>
          </a:prstGeom>
        </p:spPr>
        <p:txBody>
          <a:bodyPr lIns="0" tIns="0" rIns="0" bIns="0" rtlCol="0" anchor="t">
            <a:spAutoFit/>
          </a:bodyPr>
          <a:lstStyle/>
          <a:p>
            <a:pPr algn="ctr">
              <a:lnSpc>
                <a:spcPts val="8400"/>
              </a:lnSpc>
              <a:spcBef>
                <a:spcPct val="0"/>
              </a:spcBef>
            </a:pPr>
            <a:r>
              <a:rPr lang="en-US" sz="6000">
                <a:solidFill>
                  <a:srgbClr val="121212"/>
                </a:solidFill>
                <a:latin typeface="Times New Roman Bold"/>
              </a:rPr>
              <a:t>CONTD.</a:t>
            </a:r>
          </a:p>
        </p:txBody>
      </p:sp>
      <p:pic>
        <p:nvPicPr>
          <p:cNvPr id="9" name="70449221156__D3C33BEA-8183-4942-943C-83E4BEF2B75A.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8"/>
          <a:srcRect/>
          <a:stretch>
            <a:fillRect/>
          </a:stretch>
        </p:blipFill>
        <p:spPr>
          <a:xfrm flipH="1">
            <a:off x="6819467" y="7578707"/>
            <a:ext cx="1867332" cy="248977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AutoShape 2"/>
          <p:cNvSpPr/>
          <p:nvPr/>
        </p:nvSpPr>
        <p:spPr>
          <a:xfrm>
            <a:off x="5612393" y="3314700"/>
            <a:ext cx="11532607" cy="5867400"/>
          </a:xfrm>
          <a:prstGeom prst="rect">
            <a:avLst/>
          </a:prstGeom>
          <a:solidFill>
            <a:srgbClr val="F3D7D6"/>
          </a:solidFill>
        </p:spPr>
        <p:txBody>
          <a:bodyPr/>
          <a:lstStyle/>
          <a:p>
            <a:endParaRPr/>
          </a:p>
        </p:txBody>
      </p:sp>
      <p:grpSp>
        <p:nvGrpSpPr>
          <p:cNvPr id="3" name="Group 3"/>
          <p:cNvGrpSpPr/>
          <p:nvPr/>
        </p:nvGrpSpPr>
        <p:grpSpPr>
          <a:xfrm rot="-10800000">
            <a:off x="13961765" y="-1849"/>
            <a:ext cx="4329736" cy="4322808"/>
            <a:chOff x="0" y="0"/>
            <a:chExt cx="6350000" cy="6339840"/>
          </a:xfrm>
        </p:grpSpPr>
        <p:sp>
          <p:nvSpPr>
            <p:cNvPr id="4" name="Freeform 4"/>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1B43BD"/>
            </a:solidFill>
          </p:spPr>
          <p:txBody>
            <a:bodyPr/>
            <a:lstStyle/>
            <a:p>
              <a:endParaRPr/>
            </a:p>
          </p:txBody>
        </p:sp>
      </p:grpSp>
      <p:grpSp>
        <p:nvGrpSpPr>
          <p:cNvPr id="5" name="Group 5"/>
          <p:cNvGrpSpPr/>
          <p:nvPr/>
        </p:nvGrpSpPr>
        <p:grpSpPr>
          <a:xfrm>
            <a:off x="0" y="2629698"/>
            <a:ext cx="4329736" cy="4322808"/>
            <a:chOff x="0" y="0"/>
            <a:chExt cx="6350000" cy="6339840"/>
          </a:xfrm>
        </p:grpSpPr>
        <p:sp>
          <p:nvSpPr>
            <p:cNvPr id="6" name="Freeform 6"/>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1B43BD"/>
            </a:solidFill>
          </p:spPr>
          <p:txBody>
            <a:bodyPr/>
            <a:lstStyle/>
            <a:p>
              <a:endParaRPr/>
            </a:p>
          </p:txBody>
        </p:sp>
      </p:grpSp>
      <p:grpSp>
        <p:nvGrpSpPr>
          <p:cNvPr id="7" name="Group 7"/>
          <p:cNvGrpSpPr>
            <a:grpSpLocks noChangeAspect="1"/>
          </p:cNvGrpSpPr>
          <p:nvPr/>
        </p:nvGrpSpPr>
        <p:grpSpPr>
          <a:xfrm>
            <a:off x="16852523" y="621923"/>
            <a:ext cx="813554" cy="813554"/>
            <a:chOff x="0" y="0"/>
            <a:chExt cx="6350000" cy="6350000"/>
          </a:xfrm>
        </p:grpSpPr>
        <p:sp>
          <p:nvSpPr>
            <p:cNvPr id="8" name="Freeform 8"/>
            <p:cNvSpPr/>
            <p:nvPr/>
          </p:nvSpPr>
          <p:spPr>
            <a:xfrm>
              <a:off x="0" y="0"/>
              <a:ext cx="6350000" cy="6350000"/>
            </a:xfrm>
            <a:custGeom>
              <a:avLst/>
              <a:gdLst/>
              <a:ahLst/>
              <a:cxnLst/>
              <a:rect l="l" t="t" r="r" b="b"/>
              <a:pathLst>
                <a:path w="6350000" h="6350000">
                  <a:moveTo>
                    <a:pt x="3175000" y="0"/>
                  </a:moveTo>
                  <a:cubicBezTo>
                    <a:pt x="4928870" y="0"/>
                    <a:pt x="6350000" y="1421130"/>
                    <a:pt x="6350000" y="3175000"/>
                  </a:cubicBezTo>
                  <a:cubicBezTo>
                    <a:pt x="6350000" y="4928870"/>
                    <a:pt x="4928870" y="6350000"/>
                    <a:pt x="3175000" y="6350000"/>
                  </a:cubicBezTo>
                  <a:cubicBezTo>
                    <a:pt x="1421130" y="6350000"/>
                    <a:pt x="0" y="4928870"/>
                    <a:pt x="0" y="3175000"/>
                  </a:cubicBezTo>
                  <a:cubicBezTo>
                    <a:pt x="0" y="1421130"/>
                    <a:pt x="1421130" y="0"/>
                    <a:pt x="3175000" y="0"/>
                  </a:cubicBezTo>
                  <a:close/>
                </a:path>
              </a:pathLst>
            </a:custGeom>
            <a:solidFill>
              <a:srgbClr val="F8F8F8"/>
            </a:solidFill>
          </p:spPr>
          <p:txBody>
            <a:bodyPr/>
            <a:lstStyle/>
            <a:p>
              <a:endParaRPr/>
            </a:p>
          </p:txBody>
        </p:sp>
      </p:grpSp>
      <p:grpSp>
        <p:nvGrpSpPr>
          <p:cNvPr id="9" name="Group 9"/>
          <p:cNvGrpSpPr>
            <a:grpSpLocks noChangeAspect="1"/>
          </p:cNvGrpSpPr>
          <p:nvPr/>
        </p:nvGrpSpPr>
        <p:grpSpPr>
          <a:xfrm>
            <a:off x="621923" y="5563812"/>
            <a:ext cx="813554" cy="813554"/>
            <a:chOff x="0" y="0"/>
            <a:chExt cx="6350000" cy="6350000"/>
          </a:xfrm>
        </p:grpSpPr>
        <p:sp>
          <p:nvSpPr>
            <p:cNvPr id="10" name="Freeform 10"/>
            <p:cNvSpPr/>
            <p:nvPr/>
          </p:nvSpPr>
          <p:spPr>
            <a:xfrm>
              <a:off x="0" y="0"/>
              <a:ext cx="6350000" cy="6350000"/>
            </a:xfrm>
            <a:custGeom>
              <a:avLst/>
              <a:gdLst/>
              <a:ahLst/>
              <a:cxnLst/>
              <a:rect l="l" t="t" r="r" b="b"/>
              <a:pathLst>
                <a:path w="6350000" h="6350000">
                  <a:moveTo>
                    <a:pt x="3175000" y="0"/>
                  </a:moveTo>
                  <a:cubicBezTo>
                    <a:pt x="4928870" y="0"/>
                    <a:pt x="6350000" y="1421130"/>
                    <a:pt x="6350000" y="3175000"/>
                  </a:cubicBezTo>
                  <a:cubicBezTo>
                    <a:pt x="6350000" y="4928870"/>
                    <a:pt x="4928870" y="6350000"/>
                    <a:pt x="3175000" y="6350000"/>
                  </a:cubicBezTo>
                  <a:cubicBezTo>
                    <a:pt x="1421130" y="6350000"/>
                    <a:pt x="0" y="4928870"/>
                    <a:pt x="0" y="3175000"/>
                  </a:cubicBezTo>
                  <a:cubicBezTo>
                    <a:pt x="0" y="1421130"/>
                    <a:pt x="1421130" y="0"/>
                    <a:pt x="3175000" y="0"/>
                  </a:cubicBezTo>
                  <a:close/>
                </a:path>
              </a:pathLst>
            </a:custGeom>
            <a:solidFill>
              <a:srgbClr val="F8F8F8"/>
            </a:solidFill>
          </p:spPr>
          <p:txBody>
            <a:bodyPr/>
            <a:lstStyle/>
            <a:p>
              <a:endParaRPr/>
            </a:p>
          </p:txBody>
        </p:sp>
      </p:grpSp>
      <p:sp>
        <p:nvSpPr>
          <p:cNvPr id="12" name="TextBox 12"/>
          <p:cNvSpPr txBox="1"/>
          <p:nvPr/>
        </p:nvSpPr>
        <p:spPr>
          <a:xfrm>
            <a:off x="621923" y="1036743"/>
            <a:ext cx="16230600" cy="988284"/>
          </a:xfrm>
          <a:prstGeom prst="rect">
            <a:avLst/>
          </a:prstGeom>
        </p:spPr>
        <p:txBody>
          <a:bodyPr lIns="0" tIns="0" rIns="0" bIns="0" rtlCol="0" anchor="t">
            <a:spAutoFit/>
          </a:bodyPr>
          <a:lstStyle/>
          <a:p>
            <a:pPr algn="ctr">
              <a:lnSpc>
                <a:spcPts val="8400"/>
              </a:lnSpc>
              <a:spcBef>
                <a:spcPct val="0"/>
              </a:spcBef>
            </a:pPr>
            <a:r>
              <a:rPr lang="en-US" sz="6000" dirty="0">
                <a:solidFill>
                  <a:srgbClr val="121212"/>
                </a:solidFill>
                <a:latin typeface="Times New Roman Bold"/>
              </a:rPr>
              <a:t>MEASURING OF THE STRATEGY </a:t>
            </a:r>
          </a:p>
        </p:txBody>
      </p:sp>
      <p:sp>
        <p:nvSpPr>
          <p:cNvPr id="13" name="TextBox 13"/>
          <p:cNvSpPr txBox="1"/>
          <p:nvPr/>
        </p:nvSpPr>
        <p:spPr>
          <a:xfrm>
            <a:off x="6056905" y="3942350"/>
            <a:ext cx="10643581" cy="5493812"/>
          </a:xfrm>
          <a:prstGeom prst="rect">
            <a:avLst/>
          </a:prstGeom>
        </p:spPr>
        <p:txBody>
          <a:bodyPr lIns="0" tIns="0" rIns="0" bIns="0" rtlCol="0" anchor="t">
            <a:spAutoFit/>
          </a:bodyPr>
          <a:lstStyle/>
          <a:p>
            <a:pPr marL="571500" indent="-571500" algn="just">
              <a:lnSpc>
                <a:spcPct val="150000"/>
              </a:lnSpc>
              <a:buFont typeface="Arial" panose="020B0604020202020204" pitchFamily="34" charset="0"/>
              <a:buChar char="•"/>
            </a:pPr>
            <a:r>
              <a:rPr lang="en-US" sz="4200" spc="-42"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Tracking total innovations.</a:t>
            </a:r>
          </a:p>
          <a:p>
            <a:pPr marL="571500" indent="-571500" algn="just">
              <a:lnSpc>
                <a:spcPct val="150000"/>
              </a:lnSpc>
              <a:buFont typeface="Arial" panose="020B0604020202020204" pitchFamily="34" charset="0"/>
              <a:buChar char="•"/>
            </a:pPr>
            <a:r>
              <a:rPr lang="en-US" sz="4200" spc="-42"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Innovation solutions through own </a:t>
            </a:r>
            <a:r>
              <a:rPr lang="en-US" sz="4200" spc="-42" dirty="0" err="1">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endeavour</a:t>
            </a:r>
            <a:r>
              <a:rPr lang="en-US" sz="4200" spc="-42"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 (McCausland, 2020).</a:t>
            </a:r>
          </a:p>
          <a:p>
            <a:pPr marL="571500" indent="-571500" algn="just">
              <a:lnSpc>
                <a:spcPct val="150000"/>
              </a:lnSpc>
              <a:buFont typeface="Arial" panose="020B0604020202020204" pitchFamily="34" charset="0"/>
              <a:buChar char="•"/>
            </a:pPr>
            <a:r>
              <a:rPr lang="en-US" sz="4200" spc="-42"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Rise in overall collaboration.</a:t>
            </a:r>
          </a:p>
          <a:p>
            <a:pPr marL="571500" indent="-571500" algn="just">
              <a:lnSpc>
                <a:spcPts val="6300"/>
              </a:lnSpc>
              <a:buFont typeface="Arial" panose="020B0604020202020204" pitchFamily="34" charset="0"/>
              <a:buChar char="•"/>
            </a:pPr>
            <a:endParaRPr lang="en-US" sz="4200" spc="-42" dirty="0">
              <a:solidFill>
                <a:srgbClr val="121212"/>
              </a:solidFill>
              <a:ea typeface="Times New Roman" panose="02020603050405020304" pitchFamily="18" charset="0"/>
            </a:endParaRPr>
          </a:p>
          <a:p>
            <a:pPr marL="571500" indent="-571500" algn="just">
              <a:lnSpc>
                <a:spcPts val="6300"/>
              </a:lnSpc>
              <a:buFont typeface="Arial" panose="020B0604020202020204" pitchFamily="34" charset="0"/>
              <a:buChar char="•"/>
            </a:pPr>
            <a:endParaRPr lang="en-US" sz="4200" spc="-42" dirty="0">
              <a:solidFill>
                <a:srgbClr val="121212"/>
              </a:solidFill>
              <a:ea typeface="Times New Roman" panose="02020603050405020304" pitchFamily="18" charset="0"/>
            </a:endParaRPr>
          </a:p>
        </p:txBody>
      </p:sp>
      <p:pic>
        <p:nvPicPr>
          <p:cNvPr id="14" name="70449130044__B8E6103A-D0DC-4CAD-BF42-243836954F44.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rcRect/>
          <a:stretch>
            <a:fillRect/>
          </a:stretch>
        </p:blipFill>
        <p:spPr>
          <a:xfrm>
            <a:off x="14663201" y="7274278"/>
            <a:ext cx="2259542" cy="301272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4"/>
                                        </p:tgtEl>
                                      </p:cBhvr>
                                    </p:cmd>
                                  </p:childTnLst>
                                </p:cTn>
                              </p:par>
                            </p:childTnLst>
                          </p:cTn>
                        </p:par>
                      </p:childTnLst>
                    </p:cTn>
                  </p:par>
                </p:childTnLst>
              </p:cTn>
              <p:nextCondLst>
                <p:cond evt="onClick" delay="0">
                  <p:tgtEl>
                    <p:spTgt spid="14"/>
                  </p:tgtEl>
                </p:cond>
              </p:nextCondLst>
            </p:seq>
            <p:video>
              <p:cMediaNode>
                <p:cTn id="12" fill="hold" display="0">
                  <p:stCondLst>
                    <p:cond delay="indefinite"/>
                  </p:stCondLst>
                </p:cTn>
                <p:tgtEl>
                  <p:spTgt spid="1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AutoShape 2"/>
          <p:cNvSpPr/>
          <p:nvPr/>
        </p:nvSpPr>
        <p:spPr>
          <a:xfrm>
            <a:off x="17259300" y="-150232"/>
            <a:ext cx="1032201" cy="10437232"/>
          </a:xfrm>
          <a:prstGeom prst="rect">
            <a:avLst/>
          </a:prstGeom>
          <a:solidFill>
            <a:srgbClr val="F3D7D6"/>
          </a:solidFill>
        </p:spPr>
        <p:txBody>
          <a:bodyPr/>
          <a:lstStyle/>
          <a:p>
            <a:endParaRPr/>
          </a:p>
        </p:txBody>
      </p:sp>
      <p:sp>
        <p:nvSpPr>
          <p:cNvPr id="3" name="AutoShape 3"/>
          <p:cNvSpPr/>
          <p:nvPr/>
        </p:nvSpPr>
        <p:spPr>
          <a:xfrm>
            <a:off x="0" y="-75116"/>
            <a:ext cx="1028700" cy="10437232"/>
          </a:xfrm>
          <a:prstGeom prst="rect">
            <a:avLst/>
          </a:prstGeom>
          <a:solidFill>
            <a:srgbClr val="F3D7D6"/>
          </a:solidFill>
        </p:spPr>
        <p:txBody>
          <a:bodyPr/>
          <a:lstStyle/>
          <a:p>
            <a:endParaRPr/>
          </a:p>
        </p:txBody>
      </p:sp>
      <p:grpSp>
        <p:nvGrpSpPr>
          <p:cNvPr id="4" name="Group 4"/>
          <p:cNvGrpSpPr/>
          <p:nvPr/>
        </p:nvGrpSpPr>
        <p:grpSpPr>
          <a:xfrm rot="5400000">
            <a:off x="-824" y="824"/>
            <a:ext cx="1030349" cy="1028700"/>
            <a:chOff x="0" y="0"/>
            <a:chExt cx="6350000" cy="6339840"/>
          </a:xfrm>
        </p:grpSpPr>
        <p:sp>
          <p:nvSpPr>
            <p:cNvPr id="5" name="Freeform 5"/>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1B43BD"/>
            </a:solidFill>
          </p:spPr>
          <p:txBody>
            <a:bodyPr/>
            <a:lstStyle/>
            <a:p>
              <a:endParaRPr/>
            </a:p>
          </p:txBody>
        </p:sp>
      </p:grpSp>
      <p:sp>
        <p:nvSpPr>
          <p:cNvPr id="6" name="AutoShape 6"/>
          <p:cNvSpPr/>
          <p:nvPr/>
        </p:nvSpPr>
        <p:spPr>
          <a:xfrm>
            <a:off x="0" y="5257590"/>
            <a:ext cx="1028700" cy="5029410"/>
          </a:xfrm>
          <a:prstGeom prst="rect">
            <a:avLst/>
          </a:prstGeom>
          <a:solidFill>
            <a:srgbClr val="1B43BD"/>
          </a:solidFill>
        </p:spPr>
        <p:txBody>
          <a:bodyPr/>
          <a:lstStyle/>
          <a:p>
            <a:endParaRPr/>
          </a:p>
        </p:txBody>
      </p:sp>
      <p:sp>
        <p:nvSpPr>
          <p:cNvPr id="7" name="AutoShape 7"/>
          <p:cNvSpPr/>
          <p:nvPr/>
        </p:nvSpPr>
        <p:spPr>
          <a:xfrm>
            <a:off x="17259300" y="5257590"/>
            <a:ext cx="1028700" cy="5029410"/>
          </a:xfrm>
          <a:prstGeom prst="rect">
            <a:avLst/>
          </a:prstGeom>
          <a:solidFill>
            <a:srgbClr val="1B43BD"/>
          </a:solidFill>
        </p:spPr>
        <p:txBody>
          <a:bodyPr/>
          <a:lstStyle/>
          <a:p>
            <a:endParaRPr/>
          </a:p>
        </p:txBody>
      </p:sp>
      <p:grpSp>
        <p:nvGrpSpPr>
          <p:cNvPr id="8" name="Group 8"/>
          <p:cNvGrpSpPr/>
          <p:nvPr/>
        </p:nvGrpSpPr>
        <p:grpSpPr>
          <a:xfrm rot="-10800000">
            <a:off x="17257651" y="1649"/>
            <a:ext cx="1030349" cy="1028700"/>
            <a:chOff x="0" y="0"/>
            <a:chExt cx="6350000" cy="6339840"/>
          </a:xfrm>
        </p:grpSpPr>
        <p:sp>
          <p:nvSpPr>
            <p:cNvPr id="9" name="Freeform 9"/>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1B43BD"/>
            </a:solidFill>
          </p:spPr>
          <p:txBody>
            <a:bodyPr/>
            <a:lstStyle/>
            <a:p>
              <a:endParaRPr/>
            </a:p>
          </p:txBody>
        </p:sp>
      </p:grpSp>
      <p:grpSp>
        <p:nvGrpSpPr>
          <p:cNvPr id="10" name="Group 10"/>
          <p:cNvGrpSpPr>
            <a:grpSpLocks noChangeAspect="1"/>
          </p:cNvGrpSpPr>
          <p:nvPr/>
        </p:nvGrpSpPr>
        <p:grpSpPr>
          <a:xfrm>
            <a:off x="310962" y="9525000"/>
            <a:ext cx="406777" cy="406777"/>
            <a:chOff x="0" y="0"/>
            <a:chExt cx="6350000" cy="6350000"/>
          </a:xfrm>
        </p:grpSpPr>
        <p:sp>
          <p:nvSpPr>
            <p:cNvPr id="11" name="Freeform 11"/>
            <p:cNvSpPr/>
            <p:nvPr/>
          </p:nvSpPr>
          <p:spPr>
            <a:xfrm>
              <a:off x="0" y="0"/>
              <a:ext cx="6350000" cy="6350000"/>
            </a:xfrm>
            <a:custGeom>
              <a:avLst/>
              <a:gdLst/>
              <a:ahLst/>
              <a:cxnLst/>
              <a:rect l="l" t="t" r="r" b="b"/>
              <a:pathLst>
                <a:path w="6350000" h="6350000">
                  <a:moveTo>
                    <a:pt x="3175000" y="0"/>
                  </a:moveTo>
                  <a:cubicBezTo>
                    <a:pt x="4928870" y="0"/>
                    <a:pt x="6350000" y="1421130"/>
                    <a:pt x="6350000" y="3175000"/>
                  </a:cubicBezTo>
                  <a:cubicBezTo>
                    <a:pt x="6350000" y="4928870"/>
                    <a:pt x="4928870" y="6350000"/>
                    <a:pt x="3175000" y="6350000"/>
                  </a:cubicBezTo>
                  <a:cubicBezTo>
                    <a:pt x="1421130" y="6350000"/>
                    <a:pt x="0" y="4928870"/>
                    <a:pt x="0" y="3175000"/>
                  </a:cubicBezTo>
                  <a:cubicBezTo>
                    <a:pt x="0" y="1421130"/>
                    <a:pt x="1421130" y="0"/>
                    <a:pt x="3175000" y="0"/>
                  </a:cubicBezTo>
                  <a:close/>
                </a:path>
              </a:pathLst>
            </a:custGeom>
            <a:solidFill>
              <a:srgbClr val="F8F8F8"/>
            </a:solidFill>
          </p:spPr>
          <p:txBody>
            <a:bodyPr/>
            <a:lstStyle/>
            <a:p>
              <a:endParaRPr/>
            </a:p>
          </p:txBody>
        </p:sp>
      </p:grpSp>
      <p:grpSp>
        <p:nvGrpSpPr>
          <p:cNvPr id="12" name="Group 12"/>
          <p:cNvGrpSpPr>
            <a:grpSpLocks noChangeAspect="1"/>
          </p:cNvGrpSpPr>
          <p:nvPr/>
        </p:nvGrpSpPr>
        <p:grpSpPr>
          <a:xfrm>
            <a:off x="17572012" y="9525000"/>
            <a:ext cx="406777" cy="406777"/>
            <a:chOff x="0" y="0"/>
            <a:chExt cx="6350000" cy="6350000"/>
          </a:xfrm>
        </p:grpSpPr>
        <p:sp>
          <p:nvSpPr>
            <p:cNvPr id="13" name="Freeform 13"/>
            <p:cNvSpPr/>
            <p:nvPr/>
          </p:nvSpPr>
          <p:spPr>
            <a:xfrm>
              <a:off x="0" y="0"/>
              <a:ext cx="6350000" cy="6350000"/>
            </a:xfrm>
            <a:custGeom>
              <a:avLst/>
              <a:gdLst/>
              <a:ahLst/>
              <a:cxnLst/>
              <a:rect l="l" t="t" r="r" b="b"/>
              <a:pathLst>
                <a:path w="6350000" h="6350000">
                  <a:moveTo>
                    <a:pt x="3175000" y="0"/>
                  </a:moveTo>
                  <a:cubicBezTo>
                    <a:pt x="4928870" y="0"/>
                    <a:pt x="6350000" y="1421130"/>
                    <a:pt x="6350000" y="3175000"/>
                  </a:cubicBezTo>
                  <a:cubicBezTo>
                    <a:pt x="6350000" y="4928870"/>
                    <a:pt x="4928870" y="6350000"/>
                    <a:pt x="3175000" y="6350000"/>
                  </a:cubicBezTo>
                  <a:cubicBezTo>
                    <a:pt x="1421130" y="6350000"/>
                    <a:pt x="0" y="4928870"/>
                    <a:pt x="0" y="3175000"/>
                  </a:cubicBezTo>
                  <a:cubicBezTo>
                    <a:pt x="0" y="1421130"/>
                    <a:pt x="1421130" y="0"/>
                    <a:pt x="3175000" y="0"/>
                  </a:cubicBezTo>
                  <a:close/>
                </a:path>
              </a:pathLst>
            </a:custGeom>
            <a:solidFill>
              <a:srgbClr val="F8F8F8"/>
            </a:solidFill>
          </p:spPr>
          <p:txBody>
            <a:bodyPr/>
            <a:lstStyle/>
            <a:p>
              <a:endParaRPr/>
            </a:p>
          </p:txBody>
        </p:sp>
      </p:grpSp>
      <p:pic>
        <p:nvPicPr>
          <p:cNvPr id="14" name="Picture 14"/>
          <p:cNvPicPr>
            <a:picLocks noChangeAspect="1"/>
          </p:cNvPicPr>
          <p:nvPr/>
        </p:nvPicPr>
        <p:blipFill>
          <a:blip r:embed="rId5"/>
          <a:srcRect r="10637" b="2110"/>
          <a:stretch/>
        </p:blipFill>
        <p:spPr>
          <a:xfrm>
            <a:off x="1231831" y="3162300"/>
            <a:ext cx="7156638" cy="4390142"/>
          </a:xfrm>
          <a:prstGeom prst="rect">
            <a:avLst/>
          </a:prstGeom>
        </p:spPr>
      </p:pic>
      <p:sp>
        <p:nvSpPr>
          <p:cNvPr id="15" name="TextBox 15"/>
          <p:cNvSpPr txBox="1"/>
          <p:nvPr/>
        </p:nvSpPr>
        <p:spPr>
          <a:xfrm>
            <a:off x="9144000" y="2514251"/>
            <a:ext cx="7941666" cy="6394058"/>
          </a:xfrm>
          <a:prstGeom prst="rect">
            <a:avLst/>
          </a:prstGeom>
        </p:spPr>
        <p:txBody>
          <a:bodyPr lIns="0" tIns="0" rIns="0" bIns="0" rtlCol="0" anchor="t">
            <a:spAutoFit/>
          </a:bodyPr>
          <a:lstStyle/>
          <a:p>
            <a:pPr marL="571500" indent="-571500" algn="just">
              <a:lnSpc>
                <a:spcPct val="150000"/>
              </a:lnSpc>
              <a:buFont typeface="Courier New" panose="02070309020205020404" pitchFamily="49" charset="0"/>
              <a:buChar char="o"/>
            </a:pPr>
            <a:r>
              <a:rPr lang="en-US" sz="4200"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Bend towards innovation, positive work culture. </a:t>
            </a:r>
          </a:p>
          <a:p>
            <a:pPr marL="571500" indent="-571500" algn="just">
              <a:lnSpc>
                <a:spcPct val="150000"/>
              </a:lnSpc>
              <a:buFont typeface="Courier New" panose="02070309020205020404" pitchFamily="49" charset="0"/>
              <a:buChar char="o"/>
            </a:pPr>
            <a:r>
              <a:rPr lang="en-US" sz="4200"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Important for more employee empowerment.</a:t>
            </a:r>
          </a:p>
          <a:p>
            <a:pPr marL="571500" indent="-571500" algn="just">
              <a:lnSpc>
                <a:spcPct val="150000"/>
              </a:lnSpc>
              <a:buFont typeface="Courier New" panose="02070309020205020404" pitchFamily="49" charset="0"/>
              <a:buChar char="o"/>
            </a:pPr>
            <a:r>
              <a:rPr lang="en-US" sz="4200" dirty="0">
                <a:solidFill>
                  <a:srgbClr val="121212"/>
                </a:solidFill>
                <a:latin typeface="Times New Roman" panose="02020603050405020304" pitchFamily="18" charset="0"/>
                <a:ea typeface="Times New Roman" panose="02020603050405020304" pitchFamily="18" charset="0"/>
                <a:cs typeface="Times New Roman" panose="02020603050405020304" pitchFamily="18" charset="0"/>
              </a:rPr>
              <a:t>Collaboration to solve daily challenges.</a:t>
            </a:r>
          </a:p>
          <a:p>
            <a:pPr marL="571500" indent="-571500" algn="just">
              <a:lnSpc>
                <a:spcPts val="4543"/>
              </a:lnSpc>
              <a:spcBef>
                <a:spcPct val="0"/>
              </a:spcBef>
              <a:buFont typeface="Courier New" panose="02070309020205020404" pitchFamily="49" charset="0"/>
              <a:buChar char="o"/>
            </a:pPr>
            <a:endParaRPr lang="en-US" sz="4200" dirty="0">
              <a:solidFill>
                <a:srgbClr val="121212"/>
              </a:solidFill>
              <a:ea typeface="Times New Roman" panose="02020603050405020304" pitchFamily="18" charset="0"/>
            </a:endParaRPr>
          </a:p>
        </p:txBody>
      </p:sp>
      <p:sp>
        <p:nvSpPr>
          <p:cNvPr id="16" name="TextBox 16"/>
          <p:cNvSpPr txBox="1"/>
          <p:nvPr/>
        </p:nvSpPr>
        <p:spPr>
          <a:xfrm>
            <a:off x="-443542" y="792224"/>
            <a:ext cx="16230600" cy="1152525"/>
          </a:xfrm>
          <a:prstGeom prst="rect">
            <a:avLst/>
          </a:prstGeom>
        </p:spPr>
        <p:txBody>
          <a:bodyPr lIns="0" tIns="0" rIns="0" bIns="0" rtlCol="0" anchor="t">
            <a:spAutoFit/>
          </a:bodyPr>
          <a:lstStyle/>
          <a:p>
            <a:pPr algn="ctr">
              <a:lnSpc>
                <a:spcPts val="8400"/>
              </a:lnSpc>
              <a:spcBef>
                <a:spcPct val="0"/>
              </a:spcBef>
            </a:pPr>
            <a:r>
              <a:rPr lang="en-US" sz="6000">
                <a:solidFill>
                  <a:srgbClr val="121212"/>
                </a:solidFill>
                <a:latin typeface="Times New Roman Bold"/>
              </a:rPr>
              <a:t>Conclusion</a:t>
            </a:r>
          </a:p>
        </p:txBody>
      </p:sp>
      <p:pic>
        <p:nvPicPr>
          <p:cNvPr id="17" name="70449137911__9D46D402-A760-41A8-A4BE-86B52623407B.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rcRect/>
          <a:stretch>
            <a:fillRect/>
          </a:stretch>
        </p:blipFill>
        <p:spPr>
          <a:xfrm>
            <a:off x="14710507" y="7455106"/>
            <a:ext cx="2237831" cy="29837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AutoShape 2"/>
          <p:cNvSpPr/>
          <p:nvPr/>
        </p:nvSpPr>
        <p:spPr>
          <a:xfrm>
            <a:off x="11279688" y="0"/>
            <a:ext cx="7008312" cy="1028700"/>
          </a:xfrm>
          <a:prstGeom prst="rect">
            <a:avLst/>
          </a:prstGeom>
          <a:solidFill>
            <a:srgbClr val="1B43BD"/>
          </a:solidFill>
        </p:spPr>
        <p:txBody>
          <a:bodyPr/>
          <a:lstStyle/>
          <a:p>
            <a:endParaRPr/>
          </a:p>
        </p:txBody>
      </p:sp>
      <p:sp>
        <p:nvSpPr>
          <p:cNvPr id="3" name="TextBox 3"/>
          <p:cNvSpPr txBox="1"/>
          <p:nvPr/>
        </p:nvSpPr>
        <p:spPr>
          <a:xfrm>
            <a:off x="1251339" y="3060569"/>
            <a:ext cx="16211869" cy="5262691"/>
          </a:xfrm>
          <a:prstGeom prst="rect">
            <a:avLst/>
          </a:prstGeom>
        </p:spPr>
        <p:txBody>
          <a:bodyPr lIns="0" tIns="0" rIns="0" bIns="0" rtlCol="0" anchor="t">
            <a:spAutoFit/>
          </a:bodyPr>
          <a:lstStyle/>
          <a:p>
            <a:pPr algn="just">
              <a:lnSpc>
                <a:spcPts val="2200"/>
              </a:lnSpc>
            </a:pPr>
            <a:r>
              <a:rPr lang="en-US" sz="2000" spc="-20" dirty="0">
                <a:solidFill>
                  <a:srgbClr val="1D1D1B"/>
                </a:solidFill>
                <a:latin typeface="Times New Roman" panose="02020603050405020304" pitchFamily="18" charset="0"/>
              </a:rPr>
              <a:t>Ayodeji, O.G., Kumar, V. and Kumar, S., 2020. Online retail in India: a comparative analysis of top business players. International Journal of Indian Culture and Business Management, 20(3), pp.359-384.</a:t>
            </a:r>
          </a:p>
          <a:p>
            <a:pPr algn="just">
              <a:lnSpc>
                <a:spcPts val="2200"/>
              </a:lnSpc>
            </a:pPr>
            <a:r>
              <a:rPr lang="en-US" sz="2000" spc="-20" dirty="0" err="1">
                <a:solidFill>
                  <a:srgbClr val="1D1D1B"/>
                </a:solidFill>
                <a:latin typeface="Times New Roman" panose="02020603050405020304" pitchFamily="18" charset="0"/>
              </a:rPr>
              <a:t>Delfanti</a:t>
            </a:r>
            <a:r>
              <a:rPr lang="en-US" sz="2000" spc="-20" dirty="0">
                <a:solidFill>
                  <a:srgbClr val="1D1D1B"/>
                </a:solidFill>
                <a:latin typeface="Times New Roman" panose="02020603050405020304" pitchFamily="18" charset="0"/>
              </a:rPr>
              <a:t>, A., 2021. Machinic dispossession and augmented despotism: Digital work in an Amazon warehouse. New Media &amp; Society, 23(1), pp.39-55.</a:t>
            </a:r>
          </a:p>
          <a:p>
            <a:pPr algn="just">
              <a:lnSpc>
                <a:spcPts val="2200"/>
              </a:lnSpc>
            </a:pPr>
            <a:r>
              <a:rPr lang="en-US" sz="2000" spc="-20" dirty="0">
                <a:solidFill>
                  <a:srgbClr val="1D1D1B"/>
                </a:solidFill>
                <a:latin typeface="Times New Roman" panose="02020603050405020304" pitchFamily="18" charset="0"/>
              </a:rPr>
              <a:t>Friedland, J. and Jain, T., 2022. Reframing the purpose of business education: Crowding-in a culture of moral self-awareness. Journal of Management Inquiry, 31(1), pp.15-29.</a:t>
            </a:r>
          </a:p>
          <a:p>
            <a:pPr algn="just">
              <a:lnSpc>
                <a:spcPts val="2200"/>
              </a:lnSpc>
            </a:pPr>
            <a:r>
              <a:rPr lang="en-US" sz="2000" spc="-20" dirty="0">
                <a:solidFill>
                  <a:srgbClr val="1D1D1B"/>
                </a:solidFill>
                <a:latin typeface="Times New Roman" panose="02020603050405020304" pitchFamily="18" charset="0"/>
              </a:rPr>
              <a:t>McCausland, T., 2020. COVID-19’s Impact on Globalization and Innovation. Research-Technology Management, 63(6), pp.54-59.</a:t>
            </a:r>
          </a:p>
          <a:p>
            <a:pPr algn="just">
              <a:lnSpc>
                <a:spcPts val="2200"/>
              </a:lnSpc>
            </a:pPr>
            <a:r>
              <a:rPr lang="en-US" sz="2000" spc="-20" dirty="0">
                <a:solidFill>
                  <a:srgbClr val="1D1D1B"/>
                </a:solidFill>
                <a:latin typeface="Times New Roman" panose="02020603050405020304" pitchFamily="18" charset="0"/>
              </a:rPr>
              <a:t>Murray, S., 2021. Secret agents: Algorithmic culture, Goodreads and datafication of the contemporary book world. European Journal of Cultural Studies, 24(4), pp.970-989.</a:t>
            </a:r>
          </a:p>
          <a:p>
            <a:pPr algn="just">
              <a:lnSpc>
                <a:spcPts val="2200"/>
              </a:lnSpc>
            </a:pPr>
            <a:r>
              <a:rPr lang="en-US" sz="2000" spc="-20" dirty="0">
                <a:solidFill>
                  <a:srgbClr val="1D1D1B"/>
                </a:solidFill>
                <a:latin typeface="Times New Roman" panose="02020603050405020304" pitchFamily="18" charset="0"/>
              </a:rPr>
              <a:t>Nelson, J.S., 2019. Management culture and surveillance. Seattle UL Rev., 43, p.631.</a:t>
            </a:r>
          </a:p>
          <a:p>
            <a:pPr algn="just">
              <a:lnSpc>
                <a:spcPts val="2200"/>
              </a:lnSpc>
            </a:pPr>
            <a:r>
              <a:rPr lang="en-US" sz="2000" spc="-20" dirty="0">
                <a:solidFill>
                  <a:srgbClr val="1D1D1B"/>
                </a:solidFill>
                <a:latin typeface="Times New Roman" panose="02020603050405020304" pitchFamily="18" charset="0"/>
              </a:rPr>
              <a:t>Phan, T., 2019. Amazon Echo and the aesthetics of whiteness. Catalyst: feminism, theory, technoscience, 5(1), pp.1-38.</a:t>
            </a:r>
          </a:p>
          <a:p>
            <a:pPr algn="just">
              <a:lnSpc>
                <a:spcPts val="2200"/>
              </a:lnSpc>
            </a:pPr>
            <a:r>
              <a:rPr lang="en-US" sz="2000" spc="-20" dirty="0" err="1">
                <a:solidFill>
                  <a:srgbClr val="1D1D1B"/>
                </a:solidFill>
                <a:latin typeface="Times New Roman" panose="02020603050405020304" pitchFamily="18" charset="0"/>
              </a:rPr>
              <a:t>Thomke</a:t>
            </a:r>
            <a:r>
              <a:rPr lang="en-US" sz="2000" spc="-20" dirty="0">
                <a:solidFill>
                  <a:srgbClr val="1D1D1B"/>
                </a:solidFill>
                <a:latin typeface="Times New Roman" panose="02020603050405020304" pitchFamily="18" charset="0"/>
              </a:rPr>
              <a:t>, S., 2020. Building a culture of experimentation. Harvard Business Review, 98(2), pp.40-47.</a:t>
            </a:r>
          </a:p>
          <a:p>
            <a:pPr algn="just">
              <a:lnSpc>
                <a:spcPts val="2200"/>
              </a:lnSpc>
            </a:pPr>
            <a:r>
              <a:rPr lang="en-US" sz="2000" spc="-20" dirty="0">
                <a:solidFill>
                  <a:srgbClr val="1D1D1B"/>
                </a:solidFill>
                <a:latin typeface="Times New Roman" panose="02020603050405020304" pitchFamily="18" charset="0"/>
              </a:rPr>
              <a:t>Tou, Y., Watanabe, C. and </a:t>
            </a:r>
            <a:r>
              <a:rPr lang="en-US" sz="2000" spc="-20" dirty="0" err="1">
                <a:solidFill>
                  <a:srgbClr val="1D1D1B"/>
                </a:solidFill>
                <a:latin typeface="Times New Roman" panose="02020603050405020304" pitchFamily="18" charset="0"/>
              </a:rPr>
              <a:t>Neittaanmäki</a:t>
            </a:r>
            <a:r>
              <a:rPr lang="en-US" sz="2000" spc="-20" dirty="0">
                <a:solidFill>
                  <a:srgbClr val="1D1D1B"/>
                </a:solidFill>
                <a:latin typeface="Times New Roman" panose="02020603050405020304" pitchFamily="18" charset="0"/>
              </a:rPr>
              <a:t>, P., 2020. Fusion of technology management and financing management-Amazon's transformative endeavor by orchestrating techno-financing systems. Technology in Society, 60, p.101219.</a:t>
            </a:r>
          </a:p>
          <a:p>
            <a:pPr algn="just">
              <a:lnSpc>
                <a:spcPts val="2200"/>
              </a:lnSpc>
            </a:pPr>
            <a:r>
              <a:rPr lang="en-US" sz="2000" spc="-20" dirty="0">
                <a:solidFill>
                  <a:srgbClr val="1D1D1B"/>
                </a:solidFill>
                <a:latin typeface="Times New Roman" panose="02020603050405020304" pitchFamily="18" charset="0"/>
              </a:rPr>
              <a:t>Tou, Y., Watanabe, C., Moriya, K., Naveed, N., </a:t>
            </a:r>
            <a:r>
              <a:rPr lang="en-US" sz="2000" spc="-20" dirty="0" err="1">
                <a:solidFill>
                  <a:srgbClr val="1D1D1B"/>
                </a:solidFill>
                <a:latin typeface="Times New Roman" panose="02020603050405020304" pitchFamily="18" charset="0"/>
              </a:rPr>
              <a:t>Vurpillat</a:t>
            </a:r>
            <a:r>
              <a:rPr lang="en-US" sz="2000" spc="-20" dirty="0">
                <a:solidFill>
                  <a:srgbClr val="1D1D1B"/>
                </a:solidFill>
                <a:latin typeface="Times New Roman" panose="02020603050405020304" pitchFamily="18" charset="0"/>
              </a:rPr>
              <a:t>, V. and </a:t>
            </a:r>
            <a:r>
              <a:rPr lang="en-US" sz="2000" spc="-20" dirty="0" err="1">
                <a:solidFill>
                  <a:srgbClr val="1D1D1B"/>
                </a:solidFill>
                <a:latin typeface="Times New Roman" panose="02020603050405020304" pitchFamily="18" charset="0"/>
              </a:rPr>
              <a:t>Neittaanmäki</a:t>
            </a:r>
            <a:r>
              <a:rPr lang="en-US" sz="2000" spc="-20" dirty="0">
                <a:solidFill>
                  <a:srgbClr val="1D1D1B"/>
                </a:solidFill>
                <a:latin typeface="Times New Roman" panose="02020603050405020304" pitchFamily="18" charset="0"/>
              </a:rPr>
              <a:t>, P., 2019. The transformation of R&amp;D into neo open innovation-a new concept in R&amp;D endeavor triggered by amazon. Technology in Society, 58, p.101141.</a:t>
            </a:r>
          </a:p>
          <a:p>
            <a:pPr algn="just">
              <a:lnSpc>
                <a:spcPts val="2200"/>
              </a:lnSpc>
            </a:pPr>
            <a:r>
              <a:rPr lang="en-US" sz="2000" spc="-20" dirty="0" err="1">
                <a:solidFill>
                  <a:srgbClr val="1D1D1B"/>
                </a:solidFill>
                <a:latin typeface="Times New Roman" panose="02020603050405020304" pitchFamily="18" charset="0"/>
              </a:rPr>
              <a:t>Warrier</a:t>
            </a:r>
            <a:r>
              <a:rPr lang="en-US" sz="2000" spc="-20" dirty="0">
                <a:solidFill>
                  <a:srgbClr val="1D1D1B"/>
                </a:solidFill>
                <a:latin typeface="Times New Roman" panose="02020603050405020304" pitchFamily="18" charset="0"/>
              </a:rPr>
              <a:t>, U., Singh, P., </a:t>
            </a:r>
            <a:r>
              <a:rPr lang="en-US" sz="2000" spc="-20" dirty="0" err="1">
                <a:solidFill>
                  <a:srgbClr val="1D1D1B"/>
                </a:solidFill>
                <a:latin typeface="Times New Roman" panose="02020603050405020304" pitchFamily="18" charset="0"/>
              </a:rPr>
              <a:t>Jien</a:t>
            </a:r>
            <a:r>
              <a:rPr lang="en-US" sz="2000" spc="-20" dirty="0">
                <a:solidFill>
                  <a:srgbClr val="1D1D1B"/>
                </a:solidFill>
                <a:latin typeface="Times New Roman" panose="02020603050405020304" pitchFamily="18" charset="0"/>
              </a:rPr>
              <a:t>, C.W., Kee, D.M.H., Yi, G.Z., </a:t>
            </a:r>
            <a:r>
              <a:rPr lang="en-US" sz="2000" spc="-20" dirty="0" err="1">
                <a:solidFill>
                  <a:srgbClr val="1D1D1B"/>
                </a:solidFill>
                <a:latin typeface="Times New Roman" panose="02020603050405020304" pitchFamily="18" charset="0"/>
              </a:rPr>
              <a:t>Jiann</a:t>
            </a:r>
            <a:r>
              <a:rPr lang="en-US" sz="2000" spc="-20" dirty="0">
                <a:solidFill>
                  <a:srgbClr val="1D1D1B"/>
                </a:solidFill>
                <a:latin typeface="Times New Roman" panose="02020603050405020304" pitchFamily="18" charset="0"/>
              </a:rPr>
              <a:t>, T.W., Liang, T.Y., Gopika, S.B., Nair, S., Nair, R.K. and </a:t>
            </a:r>
            <a:r>
              <a:rPr lang="en-US" sz="2000" spc="-20" dirty="0" err="1">
                <a:solidFill>
                  <a:srgbClr val="1D1D1B"/>
                </a:solidFill>
                <a:latin typeface="Times New Roman" panose="02020603050405020304" pitchFamily="18" charset="0"/>
              </a:rPr>
              <a:t>Lokhande</a:t>
            </a:r>
            <a:r>
              <a:rPr lang="en-US" sz="2000" spc="-20" dirty="0">
                <a:solidFill>
                  <a:srgbClr val="1D1D1B"/>
                </a:solidFill>
                <a:latin typeface="Times New Roman" panose="02020603050405020304" pitchFamily="18" charset="0"/>
              </a:rPr>
              <a:t>, S.D., 2021. Factors that lead Amazon. com to a successful online shopping platform. International journal of Tourism and hospitality in Asia </a:t>
            </a:r>
            <a:r>
              <a:rPr lang="en-US" sz="2000" spc="-20" dirty="0" err="1">
                <a:solidFill>
                  <a:srgbClr val="1D1D1B"/>
                </a:solidFill>
                <a:latin typeface="Times New Roman" panose="02020603050405020304" pitchFamily="18" charset="0"/>
              </a:rPr>
              <a:t>Pasific</a:t>
            </a:r>
            <a:r>
              <a:rPr lang="en-US" sz="2000" spc="-20" dirty="0">
                <a:solidFill>
                  <a:srgbClr val="1D1D1B"/>
                </a:solidFill>
                <a:latin typeface="Times New Roman" panose="02020603050405020304" pitchFamily="18" charset="0"/>
              </a:rPr>
              <a:t> (IJTHAP), 4(</a:t>
            </a:r>
            <a:r>
              <a:rPr lang="en-US" sz="2000" spc="-20" dirty="0">
                <a:solidFill>
                  <a:srgbClr val="1B43BD"/>
                </a:solidFill>
                <a:latin typeface="Times New Roman" panose="02020603050405020304" pitchFamily="18" charset="0"/>
              </a:rPr>
              <a:t>1), pp.7-17.</a:t>
            </a:r>
          </a:p>
          <a:p>
            <a:pPr>
              <a:lnSpc>
                <a:spcPts val="1947"/>
              </a:lnSpc>
            </a:pPr>
            <a:r>
              <a:rPr lang="en-US" sz="1770" spc="-17" dirty="0">
                <a:solidFill>
                  <a:srgbClr val="1B43BD"/>
                </a:solidFill>
                <a:latin typeface="Times New Roman" panose="02020603050405020304" pitchFamily="18" charset="0"/>
              </a:rPr>
              <a:t>.</a:t>
            </a:r>
          </a:p>
        </p:txBody>
      </p:sp>
      <p:sp>
        <p:nvSpPr>
          <p:cNvPr id="4" name="TextBox 4"/>
          <p:cNvSpPr txBox="1"/>
          <p:nvPr/>
        </p:nvSpPr>
        <p:spPr>
          <a:xfrm>
            <a:off x="3962312" y="1001580"/>
            <a:ext cx="9768922" cy="988284"/>
          </a:xfrm>
          <a:prstGeom prst="rect">
            <a:avLst/>
          </a:prstGeom>
        </p:spPr>
        <p:txBody>
          <a:bodyPr lIns="0" tIns="0" rIns="0" bIns="0" rtlCol="0" anchor="t">
            <a:spAutoFit/>
          </a:bodyPr>
          <a:lstStyle/>
          <a:p>
            <a:pPr algn="ctr">
              <a:lnSpc>
                <a:spcPts val="8400"/>
              </a:lnSpc>
              <a:spcBef>
                <a:spcPct val="0"/>
              </a:spcBef>
            </a:pPr>
            <a:r>
              <a:rPr lang="en-US" sz="6000" dirty="0">
                <a:solidFill>
                  <a:srgbClr val="121212"/>
                </a:solidFill>
                <a:latin typeface="Times New Roman Bold"/>
              </a:rPr>
              <a:t>REFERENCES</a:t>
            </a:r>
          </a:p>
        </p:txBody>
      </p:sp>
      <p:sp>
        <p:nvSpPr>
          <p:cNvPr id="5" name="AutoShape 5"/>
          <p:cNvSpPr/>
          <p:nvPr/>
        </p:nvSpPr>
        <p:spPr>
          <a:xfrm>
            <a:off x="0" y="0"/>
            <a:ext cx="11279688" cy="1028700"/>
          </a:xfrm>
          <a:prstGeom prst="rect">
            <a:avLst/>
          </a:prstGeom>
          <a:solidFill>
            <a:srgbClr val="F3D7D6"/>
          </a:solidFill>
        </p:spPr>
        <p:txBody>
          <a:bodyPr/>
          <a:lstStyle/>
          <a:p>
            <a:endParaRPr/>
          </a:p>
        </p:txBody>
      </p:sp>
      <p:sp>
        <p:nvSpPr>
          <p:cNvPr id="6" name="AutoShape 6"/>
          <p:cNvSpPr/>
          <p:nvPr/>
        </p:nvSpPr>
        <p:spPr>
          <a:xfrm>
            <a:off x="8476852" y="8846892"/>
            <a:ext cx="9811148" cy="1440108"/>
          </a:xfrm>
          <a:prstGeom prst="rect">
            <a:avLst/>
          </a:prstGeom>
          <a:solidFill>
            <a:srgbClr val="1B43BD"/>
          </a:solidFill>
        </p:spPr>
        <p:txBody>
          <a:bodyPr/>
          <a:lstStyle/>
          <a:p>
            <a:endParaRPr/>
          </a:p>
        </p:txBody>
      </p:sp>
      <p:sp>
        <p:nvSpPr>
          <p:cNvPr id="7" name="AutoShape 7"/>
          <p:cNvSpPr/>
          <p:nvPr/>
        </p:nvSpPr>
        <p:spPr>
          <a:xfrm>
            <a:off x="0" y="9258300"/>
            <a:ext cx="11279688" cy="1028700"/>
          </a:xfrm>
          <a:prstGeom prst="rect">
            <a:avLst/>
          </a:prstGeom>
          <a:solidFill>
            <a:srgbClr val="F3D7D6"/>
          </a:solidFill>
        </p:spPr>
        <p:txBody>
          <a:bodyPr/>
          <a:lstStyle/>
          <a:p>
            <a:endParaRPr/>
          </a:p>
        </p:txBody>
      </p:sp>
      <p:pic>
        <p:nvPicPr>
          <p:cNvPr id="8" name="Picture 8"/>
          <p:cNvPicPr>
            <a:picLocks noChangeAspect="1"/>
          </p:cNvPicPr>
          <p:nvPr/>
        </p:nvPicPr>
        <p:blipFill>
          <a:blip r:embed="rId5"/>
          <a:srcRect/>
          <a:stretch>
            <a:fillRect/>
          </a:stretch>
        </p:blipFill>
        <p:spPr>
          <a:xfrm rot="-10800000">
            <a:off x="0" y="0"/>
            <a:ext cx="1706733" cy="1706733"/>
          </a:xfrm>
          <a:prstGeom prst="rect">
            <a:avLst/>
          </a:prstGeom>
        </p:spPr>
      </p:pic>
      <p:pic>
        <p:nvPicPr>
          <p:cNvPr id="9" name="Picture 9"/>
          <p:cNvPicPr>
            <a:picLocks noChangeAspect="1"/>
          </p:cNvPicPr>
          <p:nvPr/>
        </p:nvPicPr>
        <p:blipFill>
          <a:blip r:embed="rId6"/>
          <a:srcRect/>
          <a:stretch>
            <a:fillRect/>
          </a:stretch>
        </p:blipFill>
        <p:spPr>
          <a:xfrm>
            <a:off x="16609842" y="8608842"/>
            <a:ext cx="1706733" cy="1706733"/>
          </a:xfrm>
          <a:prstGeom prst="rect">
            <a:avLst/>
          </a:prstGeom>
        </p:spPr>
      </p:pic>
      <p:grpSp>
        <p:nvGrpSpPr>
          <p:cNvPr id="10" name="Group 10"/>
          <p:cNvGrpSpPr>
            <a:grpSpLocks noChangeAspect="1"/>
          </p:cNvGrpSpPr>
          <p:nvPr/>
        </p:nvGrpSpPr>
        <p:grpSpPr>
          <a:xfrm>
            <a:off x="988994" y="8899431"/>
            <a:ext cx="717738" cy="717738"/>
            <a:chOff x="0" y="0"/>
            <a:chExt cx="6350000" cy="6350000"/>
          </a:xfrm>
        </p:grpSpPr>
        <p:sp>
          <p:nvSpPr>
            <p:cNvPr id="11" name="Freeform 11"/>
            <p:cNvSpPr/>
            <p:nvPr/>
          </p:nvSpPr>
          <p:spPr>
            <a:xfrm>
              <a:off x="0" y="0"/>
              <a:ext cx="6350000" cy="6350000"/>
            </a:xfrm>
            <a:custGeom>
              <a:avLst/>
              <a:gdLst/>
              <a:ahLst/>
              <a:cxnLst/>
              <a:rect l="l" t="t" r="r" b="b"/>
              <a:pathLst>
                <a:path w="6350000" h="6350000">
                  <a:moveTo>
                    <a:pt x="3175000" y="0"/>
                  </a:moveTo>
                  <a:cubicBezTo>
                    <a:pt x="4928870" y="0"/>
                    <a:pt x="6350000" y="1421130"/>
                    <a:pt x="6350000" y="3175000"/>
                  </a:cubicBezTo>
                  <a:cubicBezTo>
                    <a:pt x="6350000" y="4928870"/>
                    <a:pt x="4928870" y="6350000"/>
                    <a:pt x="3175000" y="6350000"/>
                  </a:cubicBezTo>
                  <a:cubicBezTo>
                    <a:pt x="1421130" y="6350000"/>
                    <a:pt x="0" y="4928870"/>
                    <a:pt x="0" y="3175000"/>
                  </a:cubicBezTo>
                  <a:cubicBezTo>
                    <a:pt x="0" y="1421130"/>
                    <a:pt x="1421130" y="0"/>
                    <a:pt x="3175000" y="0"/>
                  </a:cubicBezTo>
                  <a:close/>
                </a:path>
              </a:pathLst>
            </a:custGeom>
            <a:solidFill>
              <a:srgbClr val="1B43BD"/>
            </a:solidFill>
          </p:spPr>
          <p:txBody>
            <a:bodyPr/>
            <a:lstStyle/>
            <a:p>
              <a:endParaRPr/>
            </a:p>
          </p:txBody>
        </p:sp>
      </p:grpSp>
      <p:grpSp>
        <p:nvGrpSpPr>
          <p:cNvPr id="12" name="Group 12"/>
          <p:cNvGrpSpPr>
            <a:grpSpLocks noChangeAspect="1"/>
          </p:cNvGrpSpPr>
          <p:nvPr/>
        </p:nvGrpSpPr>
        <p:grpSpPr>
          <a:xfrm>
            <a:off x="16581267" y="669831"/>
            <a:ext cx="717738" cy="717738"/>
            <a:chOff x="0" y="0"/>
            <a:chExt cx="6350000" cy="6350000"/>
          </a:xfrm>
        </p:grpSpPr>
        <p:sp>
          <p:nvSpPr>
            <p:cNvPr id="13" name="Freeform 13"/>
            <p:cNvSpPr/>
            <p:nvPr/>
          </p:nvSpPr>
          <p:spPr>
            <a:xfrm>
              <a:off x="0" y="0"/>
              <a:ext cx="6350000" cy="6350000"/>
            </a:xfrm>
            <a:custGeom>
              <a:avLst/>
              <a:gdLst/>
              <a:ahLst/>
              <a:cxnLst/>
              <a:rect l="l" t="t" r="r" b="b"/>
              <a:pathLst>
                <a:path w="6350000" h="6350000">
                  <a:moveTo>
                    <a:pt x="3175000" y="0"/>
                  </a:moveTo>
                  <a:cubicBezTo>
                    <a:pt x="4928870" y="0"/>
                    <a:pt x="6350000" y="1421130"/>
                    <a:pt x="6350000" y="3175000"/>
                  </a:cubicBezTo>
                  <a:cubicBezTo>
                    <a:pt x="6350000" y="4928870"/>
                    <a:pt x="4928870" y="6350000"/>
                    <a:pt x="3175000" y="6350000"/>
                  </a:cubicBezTo>
                  <a:cubicBezTo>
                    <a:pt x="1421130" y="6350000"/>
                    <a:pt x="0" y="4928870"/>
                    <a:pt x="0" y="3175000"/>
                  </a:cubicBezTo>
                  <a:cubicBezTo>
                    <a:pt x="0" y="1421130"/>
                    <a:pt x="1421130" y="0"/>
                    <a:pt x="3175000" y="0"/>
                  </a:cubicBezTo>
                  <a:close/>
                </a:path>
              </a:pathLst>
            </a:custGeom>
            <a:solidFill>
              <a:srgbClr val="F3D7D6"/>
            </a:solidFill>
          </p:spPr>
          <p:txBody>
            <a:bodyPr/>
            <a:lstStyle/>
            <a:p>
              <a:endParaRPr/>
            </a:p>
          </p:txBody>
        </p:sp>
      </p:grpSp>
      <p:pic>
        <p:nvPicPr>
          <p:cNvPr id="14" name="70449483269__21940438-D005-4BD1-A33C-A9C0905E3942.MOV">
            <a:hlinkClick r:id="" action="ppaction://media"/>
            <a:extLst>
              <a:ext uri="{FF2B5EF4-FFF2-40B4-BE49-F238E27FC236}">
                <a16:creationId xmlns:a16="http://schemas.microsoft.com/office/drawing/2014/main" id="{E3129452-9B2B-E25E-3796-CBD306958253}"/>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14514585" y="8200256"/>
            <a:ext cx="1587064" cy="211608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3" name="AutoShape 3"/>
          <p:cNvSpPr/>
          <p:nvPr/>
        </p:nvSpPr>
        <p:spPr>
          <a:xfrm>
            <a:off x="17044742" y="-150232"/>
            <a:ext cx="1246758" cy="10437232"/>
          </a:xfrm>
          <a:prstGeom prst="rect">
            <a:avLst/>
          </a:prstGeom>
          <a:solidFill>
            <a:srgbClr val="1B43BD"/>
          </a:solidFill>
        </p:spPr>
        <p:txBody>
          <a:bodyPr/>
          <a:lstStyle/>
          <a:p>
            <a:endParaRPr/>
          </a:p>
        </p:txBody>
      </p:sp>
      <p:pic>
        <p:nvPicPr>
          <p:cNvPr id="4" name="Picture 4"/>
          <p:cNvPicPr>
            <a:picLocks noChangeAspect="1"/>
          </p:cNvPicPr>
          <p:nvPr/>
        </p:nvPicPr>
        <p:blipFill>
          <a:blip r:embed="rId4"/>
          <a:srcRect/>
          <a:stretch>
            <a:fillRect/>
          </a:stretch>
        </p:blipFill>
        <p:spPr>
          <a:xfrm>
            <a:off x="13604740" y="5594215"/>
            <a:ext cx="4692785" cy="4692785"/>
          </a:xfrm>
          <a:prstGeom prst="rect">
            <a:avLst/>
          </a:prstGeom>
        </p:spPr>
      </p:pic>
      <p:pic>
        <p:nvPicPr>
          <p:cNvPr id="6" name="Picture 6"/>
          <p:cNvPicPr>
            <a:picLocks noChangeAspect="1"/>
          </p:cNvPicPr>
          <p:nvPr/>
        </p:nvPicPr>
        <p:blipFill>
          <a:blip r:embed="rId5"/>
          <a:srcRect/>
          <a:stretch>
            <a:fillRect/>
          </a:stretch>
        </p:blipFill>
        <p:spPr>
          <a:xfrm rot="5400000">
            <a:off x="0" y="8290282"/>
            <a:ext cx="1996718" cy="1996718"/>
          </a:xfrm>
          <a:prstGeom prst="rect">
            <a:avLst/>
          </a:prstGeom>
        </p:spPr>
      </p:pic>
      <p:pic>
        <p:nvPicPr>
          <p:cNvPr id="7" name="Picture 7"/>
          <p:cNvPicPr>
            <a:picLocks noChangeAspect="1"/>
          </p:cNvPicPr>
          <p:nvPr/>
        </p:nvPicPr>
        <p:blipFill>
          <a:blip r:embed="rId5"/>
          <a:srcRect/>
          <a:stretch>
            <a:fillRect/>
          </a:stretch>
        </p:blipFill>
        <p:spPr>
          <a:xfrm rot="-5400000">
            <a:off x="16294783" y="0"/>
            <a:ext cx="1996718" cy="1996718"/>
          </a:xfrm>
          <a:prstGeom prst="rect">
            <a:avLst/>
          </a:prstGeom>
        </p:spPr>
      </p:pic>
      <p:pic>
        <p:nvPicPr>
          <p:cNvPr id="8" name="Picture 8"/>
          <p:cNvPicPr>
            <a:picLocks noChangeAspect="1"/>
          </p:cNvPicPr>
          <p:nvPr/>
        </p:nvPicPr>
        <p:blipFill>
          <a:blip r:embed="rId6"/>
          <a:srcRect/>
          <a:stretch>
            <a:fillRect/>
          </a:stretch>
        </p:blipFill>
        <p:spPr>
          <a:xfrm>
            <a:off x="15628839" y="7940607"/>
            <a:ext cx="1664303" cy="1148369"/>
          </a:xfrm>
          <a:prstGeom prst="rect">
            <a:avLst/>
          </a:prstGeom>
        </p:spPr>
      </p:pic>
      <p:pic>
        <p:nvPicPr>
          <p:cNvPr id="1026" name="Picture 2" descr="30 Thoughtful International Thank You Day Messages for Employees"/>
          <p:cNvPicPr>
            <a:picLocks noChangeAspect="1" noChangeArrowheads="1"/>
          </p:cNvPicPr>
          <p:nvPr/>
        </p:nvPicPr>
        <p:blipFill>
          <a:blip r:embed="rId7"/>
          <a:srcRect/>
          <a:stretch>
            <a:fillRect/>
          </a:stretch>
        </p:blipFill>
        <p:spPr bwMode="auto">
          <a:xfrm>
            <a:off x="1" y="-150232"/>
            <a:ext cx="18288000" cy="10437231"/>
          </a:xfrm>
          <a:prstGeom prst="rect">
            <a:avLst/>
          </a:prstGeom>
          <a:noFill/>
        </p:spPr>
      </p:pic>
      <p:pic>
        <p:nvPicPr>
          <p:cNvPr id="2" name="70449148480__E58CF0C5-5787-419D-B497-53D461759DB2.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8"/>
          <a:srcRect/>
          <a:stretch>
            <a:fillRect/>
          </a:stretch>
        </p:blipFill>
        <p:spPr>
          <a:xfrm>
            <a:off x="16242125" y="7143750"/>
            <a:ext cx="1538947" cy="31432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TotalTime>
  <Words>2037</Words>
  <Application>Microsoft Office PowerPoint</Application>
  <PresentationFormat>Custom</PresentationFormat>
  <Paragraphs>105</Paragraphs>
  <Slides>15</Slides>
  <Notes>14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singhamrinder4296@gmail.com</cp:lastModifiedBy>
  <cp:revision>2</cp:revision>
  <dcterms:created xsi:type="dcterms:W3CDTF">2006-08-16T00:00:00Z</dcterms:created>
  <dcterms:modified xsi:type="dcterms:W3CDTF">2023-04-29T21:01:53Z</dcterms:modified>
  <dc:identifier>DAFg_rfHa9U</dc:identifier>
</cp:coreProperties>
</file>