
<file path=[Content_Types].xml><?xml version="1.0" encoding="utf-8"?>
<Types xmlns="http://schemas.openxmlformats.org/package/2006/content-types"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y="5143500" cx="9144000"/>
  <p:notesSz cx="6858000" cy="9144000"/>
  <p:embeddedFontLst>
    <p:embeddedFont>
      <p:font typeface="Raleway"/>
      <p:regular r:id="rId17"/>
      <p:bold r:id="rId18"/>
      <p:italic r:id="rId19"/>
      <p:boldItalic r:id="rId20"/>
    </p:embeddedFont>
    <p:embeddedFont>
      <p:font typeface="Lato"/>
      <p:regular r:id="rId21"/>
      <p:bold r:id="rId22"/>
      <p:italic r:id="rId23"/>
      <p:boldItalic r:id="rId24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Raleway-boldItalic.fntdata"/><Relationship Id="rId11" Type="http://schemas.openxmlformats.org/officeDocument/2006/relationships/slide" Target="slides/slide6.xml"/><Relationship Id="rId22" Type="http://schemas.openxmlformats.org/officeDocument/2006/relationships/font" Target="fonts/Lato-bold.fntdata"/><Relationship Id="rId10" Type="http://schemas.openxmlformats.org/officeDocument/2006/relationships/slide" Target="slides/slide5.xml"/><Relationship Id="rId21" Type="http://schemas.openxmlformats.org/officeDocument/2006/relationships/font" Target="fonts/Lato-regular.fntdata"/><Relationship Id="rId13" Type="http://schemas.openxmlformats.org/officeDocument/2006/relationships/slide" Target="slides/slide8.xml"/><Relationship Id="rId24" Type="http://schemas.openxmlformats.org/officeDocument/2006/relationships/font" Target="fonts/Lato-boldItalic.fntdata"/><Relationship Id="rId12" Type="http://schemas.openxmlformats.org/officeDocument/2006/relationships/slide" Target="slides/slide7.xml"/><Relationship Id="rId23" Type="http://schemas.openxmlformats.org/officeDocument/2006/relationships/font" Target="fonts/Lato-italic.fntdata"/><Relationship Id="rId1" Type="http://schemas.openxmlformats.org/officeDocument/2006/relationships/theme" Target="theme/theme1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5" Type="http://schemas.openxmlformats.org/officeDocument/2006/relationships/slide" Target="slides/slide10.xml"/><Relationship Id="rId14" Type="http://schemas.openxmlformats.org/officeDocument/2006/relationships/slide" Target="slides/slide9.xml"/><Relationship Id="rId17" Type="http://schemas.openxmlformats.org/officeDocument/2006/relationships/font" Target="fonts/Raleway-regular.fntdata"/><Relationship Id="rId16" Type="http://schemas.openxmlformats.org/officeDocument/2006/relationships/slide" Target="slides/slide11.xml"/><Relationship Id="rId5" Type="http://schemas.openxmlformats.org/officeDocument/2006/relationships/notesMaster" Target="notesMasters/notesMaster1.xml"/><Relationship Id="rId19" Type="http://schemas.openxmlformats.org/officeDocument/2006/relationships/font" Target="fonts/Raleway-italic.fntdata"/><Relationship Id="rId6" Type="http://schemas.openxmlformats.org/officeDocument/2006/relationships/slide" Target="slides/slide1.xml"/><Relationship Id="rId18" Type="http://schemas.openxmlformats.org/officeDocument/2006/relationships/font" Target="fonts/Raleway-bold.fntdata"/><Relationship Id="rId7" Type="http://schemas.openxmlformats.org/officeDocument/2006/relationships/slide" Target="slides/slide2.xml"/><Relationship Id="rId8" Type="http://schemas.openxmlformats.org/officeDocument/2006/relationships/slide" Target="slides/slide3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1pPr>
            <a:lvl2pPr indent="-317500" lvl="1" marL="9144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2pPr>
            <a:lvl3pPr indent="-317500" lvl="2" marL="13716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3pPr>
            <a:lvl4pPr indent="-317500" lvl="3" marL="18288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4pPr>
            <a:lvl5pPr indent="-317500" lvl="4" marL="22860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5pPr>
            <a:lvl6pPr indent="-317500" lvl="5" marL="27432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6pPr>
            <a:lvl7pPr indent="-317500" lvl="6" marL="320040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100"/>
            </a:lvl7pPr>
            <a:lvl8pPr indent="-317500" lvl="7" marL="3657600">
              <a:spcBef>
                <a:spcPts val="0"/>
              </a:spcBef>
              <a:spcAft>
                <a:spcPts val="0"/>
              </a:spcAft>
              <a:buSzPts val="1400"/>
              <a:buChar char="○"/>
              <a:defRPr sz="1100"/>
            </a:lvl8pPr>
            <a:lvl9pPr indent="-317500" lvl="8" marL="4114800">
              <a:spcBef>
                <a:spcPts val="0"/>
              </a:spcBef>
              <a:spcAft>
                <a:spcPts val="0"/>
              </a:spcAft>
              <a:buSzPts val="14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68" name="Shape 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Google Shape;69;gcb9a0b074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70" name="Google Shape;70;gcb9a0b074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g723630543_3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80" name="Google Shape;80;g723630543_3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2" name="Shape 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Google Shape;93;gcb9a0b074_1_15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4" name="Google Shape;94;gcb9a0b074_1_15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ge965474a9_3_28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5" name="Google Shape;105;ge965474a9_3_28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4" name="Shape 1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Google Shape;115;gd251bb473_0_60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16" name="Google Shape;116;gd251bb473_0_60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5" name="Shape 1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" name="Google Shape;126;gd251bb473_0_68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7" name="Google Shape;127;gd251bb473_0_68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2" name="Shape 1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" name="Google Shape;133;gcb9a0b074_1_10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4" name="Google Shape;134;gcb9a0b074_1_10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6" name="Shape 14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7" name="Google Shape;147;gcb9a0b074_1_13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8" name="Google Shape;148;gcb9a0b074_1_13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2b8bed6ba73_0_4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2b8bed6ba73_0_4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7" name="Shape 16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8" name="Google Shape;168;g2b8bed6ba73_0_5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9" name="Google Shape;169;g2b8bed6ba73_0_5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3" name="Shape 17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" name="Google Shape;174;g2bc6e8f515e_0_2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5" name="Google Shape;175;g2bc6e8f515e_0_2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" name="Google Shape;10;p2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1" name="Google Shape;11;p2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2" name="Google Shape;12;p2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3" name="Google Shape;13;p2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4" name="Google Shape;14;p2"/>
          <p:cNvSpPr txBox="1"/>
          <p:nvPr>
            <p:ph idx="1" type="subTitle"/>
          </p:nvPr>
        </p:nvSpPr>
        <p:spPr>
          <a:xfrm>
            <a:off x="2390267" y="323845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>
                <a:solidFill>
                  <a:schemeClr val="lt1"/>
                </a:solidFill>
              </a:defRPr>
            </a:lvl1pPr>
            <a:lvl2pPr lvl="1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2pPr>
            <a:lvl3pPr lvl="2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3pPr>
            <a:lvl4pPr lvl="3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4pPr>
            <a:lvl5pPr lvl="4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5pPr>
            <a:lvl6pPr lvl="5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6pPr>
            <a:lvl7pPr lvl="6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7pPr>
            <a:lvl8pPr lvl="7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8pPr>
            <a:lvl9pPr lvl="8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None/>
              <a:defRPr sz="1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5" name="Google Shape;15;p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16" name="Shape 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7" name="Google Shape;17;p3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18" name="Google Shape;18;p3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19" name="Google Shape;19;p3"/>
          <p:cNvSpPr txBox="1"/>
          <p:nvPr>
            <p:ph type="title"/>
          </p:nvPr>
        </p:nvSpPr>
        <p:spPr>
          <a:xfrm>
            <a:off x="406425" y="1806825"/>
            <a:ext cx="8296800" cy="15420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20" name="Google Shape;20;p3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spTree>
      <p:nvGrpSpPr>
        <p:cNvPr id="21" name="Shape 2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2" name="Google Shape;22;p4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3" name="Google Shape;23;p4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24" name="Google Shape;24;p4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25" name="Google Shape;25;p4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26" name="Google Shape;26;p4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27" name="Google Shape;27;p4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spTree>
      <p:nvGrpSpPr>
        <p:cNvPr id="28" name="Shape 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9" name="Google Shape;29;p5"/>
          <p:cNvCxnSpPr/>
          <p:nvPr/>
        </p:nvCxnSpPr>
        <p:spPr>
          <a:xfrm>
            <a:off x="2477724" y="415650"/>
            <a:ext cx="62442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0" name="Google Shape;30;p5"/>
          <p:cNvCxnSpPr/>
          <p:nvPr/>
        </p:nvCxnSpPr>
        <p:spPr>
          <a:xfrm>
            <a:off x="2477724" y="4740000"/>
            <a:ext cx="62442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31" name="Google Shape;31;p5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32" name="Google Shape;32;p5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3" name="Google Shape;33;p5"/>
          <p:cNvSpPr txBox="1"/>
          <p:nvPr>
            <p:ph idx="1" type="body"/>
          </p:nvPr>
        </p:nvSpPr>
        <p:spPr>
          <a:xfrm>
            <a:off x="2400303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4" name="Google Shape;34;p5"/>
          <p:cNvSpPr txBox="1"/>
          <p:nvPr>
            <p:ph idx="2" type="body"/>
          </p:nvPr>
        </p:nvSpPr>
        <p:spPr>
          <a:xfrm>
            <a:off x="5650572" y="1602675"/>
            <a:ext cx="3071400" cy="30024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17500" lvl="0" marL="457200" rtl="0">
              <a:spcBef>
                <a:spcPts val="0"/>
              </a:spcBef>
              <a:spcAft>
                <a:spcPts val="0"/>
              </a:spcAft>
              <a:buSzPts val="1400"/>
              <a:buChar char="●"/>
              <a:defRPr sz="14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35" name="Google Shape;35;p5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36" name="Shape 3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" name="Google Shape;37;p6"/>
          <p:cNvSpPr txBox="1"/>
          <p:nvPr>
            <p:ph type="title"/>
          </p:nvPr>
        </p:nvSpPr>
        <p:spPr>
          <a:xfrm>
            <a:off x="303300" y="411575"/>
            <a:ext cx="8520600" cy="639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1pPr>
            <a:lvl2pPr lvl="1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2pPr>
            <a:lvl3pPr lvl="2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3pPr>
            <a:lvl4pPr lvl="3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4pPr>
            <a:lvl5pPr lvl="4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5pPr>
            <a:lvl6pPr lvl="5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6pPr>
            <a:lvl7pPr lvl="6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7pPr>
            <a:lvl8pPr lvl="7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8pPr>
            <a:lvl9pPr lvl="8" rtl="0">
              <a:spcBef>
                <a:spcPts val="0"/>
              </a:spcBef>
              <a:spcAft>
                <a:spcPts val="0"/>
              </a:spcAft>
              <a:buSzPts val="3000"/>
              <a:buNone/>
              <a:defRPr/>
            </a:lvl9pPr>
          </a:lstStyle>
          <a:p/>
        </p:txBody>
      </p:sp>
      <p:sp>
        <p:nvSpPr>
          <p:cNvPr id="38" name="Google Shape;38;p6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spTree>
      <p:nvGrpSpPr>
        <p:cNvPr id="39" name="Shape 3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0" name="Google Shape;40;p7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1" name="Google Shape;41;p7"/>
          <p:cNvSpPr txBox="1"/>
          <p:nvPr>
            <p:ph type="title"/>
          </p:nvPr>
        </p:nvSpPr>
        <p:spPr>
          <a:xfrm>
            <a:off x="319500" y="936600"/>
            <a:ext cx="2808000" cy="755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1pPr>
            <a:lvl2pPr lvl="1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2pPr>
            <a:lvl3pPr lvl="2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3pPr>
            <a:lvl4pPr lvl="3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4pPr>
            <a:lvl5pPr lvl="4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5pPr>
            <a:lvl6pPr lvl="5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6pPr>
            <a:lvl7pPr lvl="6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7pPr>
            <a:lvl8pPr lvl="7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8pPr>
            <a:lvl9pPr lvl="8" rtl="0">
              <a:spcBef>
                <a:spcPts val="0"/>
              </a:spcBef>
              <a:spcAft>
                <a:spcPts val="0"/>
              </a:spcAft>
              <a:buSzPts val="2400"/>
              <a:buNone/>
              <a:defRPr sz="2400"/>
            </a:lvl9pPr>
          </a:lstStyle>
          <a:p/>
        </p:txBody>
      </p:sp>
      <p:sp>
        <p:nvSpPr>
          <p:cNvPr id="42" name="Google Shape;42;p7"/>
          <p:cNvSpPr txBox="1"/>
          <p:nvPr>
            <p:ph idx="1" type="body"/>
          </p:nvPr>
        </p:nvSpPr>
        <p:spPr>
          <a:xfrm>
            <a:off x="319500" y="1846804"/>
            <a:ext cx="2808000" cy="2806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04800" lvl="0" marL="457200" rtl="0">
              <a:spcBef>
                <a:spcPts val="0"/>
              </a:spcBef>
              <a:spcAft>
                <a:spcPts val="0"/>
              </a:spcAft>
              <a:buSzPts val="1200"/>
              <a:buChar char="●"/>
              <a:defRPr sz="1200"/>
            </a:lvl1pPr>
            <a:lvl2pPr indent="-304800" lvl="1" marL="9144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2pPr>
            <a:lvl3pPr indent="-304800" lvl="2" marL="13716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3pPr>
            <a:lvl4pPr indent="-304800" lvl="3" marL="18288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4pPr>
            <a:lvl5pPr indent="-304800" lvl="4" marL="22860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5pPr>
            <a:lvl6pPr indent="-304800" lvl="5" marL="2743200" rtl="0">
              <a:spcBef>
                <a:spcPts val="1600"/>
              </a:spcBef>
              <a:spcAft>
                <a:spcPts val="0"/>
              </a:spcAft>
              <a:buSzPts val="1200"/>
              <a:buChar char="■"/>
              <a:defRPr sz="1200"/>
            </a:lvl6pPr>
            <a:lvl7pPr indent="-304800" lvl="6" marL="3200400" rtl="0">
              <a:spcBef>
                <a:spcPts val="1600"/>
              </a:spcBef>
              <a:spcAft>
                <a:spcPts val="0"/>
              </a:spcAft>
              <a:buSzPts val="1200"/>
              <a:buChar char="●"/>
              <a:defRPr sz="1200"/>
            </a:lvl7pPr>
            <a:lvl8pPr indent="-304800" lvl="7" marL="3657600" rtl="0">
              <a:spcBef>
                <a:spcPts val="1600"/>
              </a:spcBef>
              <a:spcAft>
                <a:spcPts val="0"/>
              </a:spcAft>
              <a:buSzPts val="1200"/>
              <a:buChar char="○"/>
              <a:defRPr sz="1200"/>
            </a:lvl8pPr>
            <a:lvl9pPr indent="-304800" lvl="8" marL="4114800" rtl="0">
              <a:spcBef>
                <a:spcPts val="1600"/>
              </a:spcBef>
              <a:spcAft>
                <a:spcPts val="1600"/>
              </a:spcAft>
              <a:buSzPts val="1200"/>
              <a:buChar char="■"/>
              <a:defRPr sz="1200"/>
            </a:lvl9pPr>
          </a:lstStyle>
          <a:p/>
        </p:txBody>
      </p:sp>
      <p:sp>
        <p:nvSpPr>
          <p:cNvPr id="43" name="Google Shape;43;p7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5" name="Google Shape;45;p8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46" name="Google Shape;46;p8"/>
          <p:cNvSpPr txBox="1"/>
          <p:nvPr>
            <p:ph type="title"/>
          </p:nvPr>
        </p:nvSpPr>
        <p:spPr>
          <a:xfrm>
            <a:off x="283103" y="712141"/>
            <a:ext cx="6244200" cy="38355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4800"/>
              <a:buNone/>
              <a:defRPr sz="48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47" name="Google Shape;47;p8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spTree>
      <p:nvGrpSpPr>
        <p:cNvPr id="48" name="Shape 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" name="Google Shape;49;p9"/>
          <p:cNvSpPr/>
          <p:nvPr/>
        </p:nvSpPr>
        <p:spPr>
          <a:xfrm>
            <a:off x="4572000" y="125"/>
            <a:ext cx="4572000" cy="5143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cxnSp>
        <p:nvCxnSpPr>
          <p:cNvPr id="50" name="Google Shape;50;p9"/>
          <p:cNvCxnSpPr/>
          <p:nvPr/>
        </p:nvCxnSpPr>
        <p:spPr>
          <a:xfrm>
            <a:off x="5029675" y="4495500"/>
            <a:ext cx="468300" cy="0"/>
          </a:xfrm>
          <a:prstGeom prst="straightConnector1">
            <a:avLst/>
          </a:prstGeom>
          <a:noFill/>
          <a:ln cap="flat" cmpd="sng" w="19050">
            <a:solidFill>
              <a:schemeClr val="lt1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1" name="Google Shape;51;p9"/>
          <p:cNvSpPr txBox="1"/>
          <p:nvPr>
            <p:ph type="title"/>
          </p:nvPr>
        </p:nvSpPr>
        <p:spPr>
          <a:xfrm>
            <a:off x="265500" y="1397350"/>
            <a:ext cx="4045200" cy="13182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3600"/>
              <a:buNone/>
              <a:defRPr sz="3600">
                <a:solidFill>
                  <a:schemeClr val="dk1"/>
                </a:solidFill>
              </a:defRPr>
            </a:lvl9pPr>
          </a:lstStyle>
          <a:p/>
        </p:txBody>
      </p:sp>
      <p:sp>
        <p:nvSpPr>
          <p:cNvPr id="52" name="Google Shape;52;p9"/>
          <p:cNvSpPr txBox="1"/>
          <p:nvPr>
            <p:ph idx="1" type="subTitle"/>
          </p:nvPr>
        </p:nvSpPr>
        <p:spPr>
          <a:xfrm>
            <a:off x="265500" y="2735371"/>
            <a:ext cx="4045200" cy="134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1pPr>
            <a:lvl2pPr lvl="1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2pPr>
            <a:lvl3pPr lvl="2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3pPr>
            <a:lvl4pPr lvl="3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4pPr>
            <a:lvl5pPr lvl="4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5pPr>
            <a:lvl6pPr lvl="5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6pPr>
            <a:lvl7pPr lvl="6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7pPr>
            <a:lvl8pPr lvl="7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8pPr>
            <a:lvl9pPr lvl="8" rt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2100"/>
              <a:buNone/>
              <a:defRPr sz="2100"/>
            </a:lvl9pPr>
          </a:lstStyle>
          <a:p/>
        </p:txBody>
      </p:sp>
      <p:sp>
        <p:nvSpPr>
          <p:cNvPr id="53" name="Google Shape;53;p9"/>
          <p:cNvSpPr txBox="1"/>
          <p:nvPr>
            <p:ph idx="2" type="body"/>
          </p:nvPr>
        </p:nvSpPr>
        <p:spPr>
          <a:xfrm>
            <a:off x="4939500" y="724200"/>
            <a:ext cx="3837000" cy="3695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342900" lvl="0" marL="457200" rt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800"/>
              <a:buChar char="●"/>
              <a:defRPr>
                <a:solidFill>
                  <a:schemeClr val="lt1"/>
                </a:solidFill>
              </a:defRPr>
            </a:lvl1pPr>
            <a:lvl2pPr indent="-317500" lvl="1" marL="914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2pPr>
            <a:lvl3pPr indent="-317500" lvl="2" marL="1371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3pPr>
            <a:lvl4pPr indent="-317500" lvl="3" marL="18288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4pPr>
            <a:lvl5pPr indent="-317500" lvl="4" marL="22860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5pPr>
            <a:lvl6pPr indent="-317500" lvl="5" marL="27432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6pPr>
            <a:lvl7pPr indent="-317500" lvl="6" marL="32004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●"/>
              <a:defRPr>
                <a:solidFill>
                  <a:schemeClr val="lt1"/>
                </a:solidFill>
              </a:defRPr>
            </a:lvl7pPr>
            <a:lvl8pPr indent="-317500" lvl="7" marL="3657600" rtl="0">
              <a:spcBef>
                <a:spcPts val="1600"/>
              </a:spcBef>
              <a:spcAft>
                <a:spcPts val="0"/>
              </a:spcAft>
              <a:buClr>
                <a:schemeClr val="lt1"/>
              </a:buClr>
              <a:buSzPts val="1400"/>
              <a:buChar char="○"/>
              <a:defRPr>
                <a:solidFill>
                  <a:schemeClr val="lt1"/>
                </a:solidFill>
              </a:defRPr>
            </a:lvl8pPr>
            <a:lvl9pPr indent="-317500" lvl="8" marL="4114800" rtl="0">
              <a:spcBef>
                <a:spcPts val="1600"/>
              </a:spcBef>
              <a:spcAft>
                <a:spcPts val="1600"/>
              </a:spcAft>
              <a:buClr>
                <a:schemeClr val="lt1"/>
              </a:buClr>
              <a:buSzPts val="1400"/>
              <a:buChar char="■"/>
              <a:defRPr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54" name="Google Shape;54;p9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>
                <a:solidFill>
                  <a:schemeClr val="lt1"/>
                </a:solidFill>
              </a:defRPr>
            </a:lvl1pPr>
            <a:lvl2pPr lvl="1" rtl="0">
              <a:buNone/>
              <a:defRPr>
                <a:solidFill>
                  <a:schemeClr val="lt1"/>
                </a:solidFill>
              </a:defRPr>
            </a:lvl2pPr>
            <a:lvl3pPr lvl="2" rtl="0">
              <a:buNone/>
              <a:defRPr>
                <a:solidFill>
                  <a:schemeClr val="lt1"/>
                </a:solidFill>
              </a:defRPr>
            </a:lvl3pPr>
            <a:lvl4pPr lvl="3" rtl="0">
              <a:buNone/>
              <a:defRPr>
                <a:solidFill>
                  <a:schemeClr val="lt1"/>
                </a:solidFill>
              </a:defRPr>
            </a:lvl4pPr>
            <a:lvl5pPr lvl="4" rtl="0">
              <a:buNone/>
              <a:defRPr>
                <a:solidFill>
                  <a:schemeClr val="lt1"/>
                </a:solidFill>
              </a:defRPr>
            </a:lvl5pPr>
            <a:lvl6pPr lvl="5" rtl="0">
              <a:buNone/>
              <a:defRPr>
                <a:solidFill>
                  <a:schemeClr val="lt1"/>
                </a:solidFill>
              </a:defRPr>
            </a:lvl6pPr>
            <a:lvl7pPr lvl="6" rtl="0">
              <a:buNone/>
              <a:defRPr>
                <a:solidFill>
                  <a:schemeClr val="lt1"/>
                </a:solidFill>
              </a:defRPr>
            </a:lvl7pPr>
            <a:lvl8pPr lvl="7" rtl="0">
              <a:buNone/>
              <a:defRPr>
                <a:solidFill>
                  <a:schemeClr val="lt1"/>
                </a:solidFill>
              </a:defRPr>
            </a:lvl8pPr>
            <a:lvl9pPr lvl="8" rtl="0">
              <a:buNone/>
              <a:defRPr>
                <a:solidFill>
                  <a:schemeClr val="lt1"/>
                </a:solidFill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spTree>
      <p:nvGrpSpPr>
        <p:cNvPr id="55" name="Shape 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6" name="Google Shape;56;p10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57" name="Google Shape;57;p10"/>
          <p:cNvCxnSpPr/>
          <p:nvPr/>
        </p:nvCxnSpPr>
        <p:spPr>
          <a:xfrm>
            <a:off x="425198" y="415650"/>
            <a:ext cx="1833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58" name="Google Shape;58;p10"/>
          <p:cNvSpPr txBox="1"/>
          <p:nvPr>
            <p:ph idx="1" type="body"/>
          </p:nvPr>
        </p:nvSpPr>
        <p:spPr>
          <a:xfrm>
            <a:off x="328017" y="4226025"/>
            <a:ext cx="83886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indent="-228600" lvl="0" marL="457200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800"/>
              <a:buNone/>
              <a:defRPr/>
            </a:lvl1pPr>
          </a:lstStyle>
          <a:p/>
        </p:txBody>
      </p:sp>
      <p:sp>
        <p:nvSpPr>
          <p:cNvPr id="59" name="Google Shape;59;p10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spTree>
      <p:nvGrpSpPr>
        <p:cNvPr id="60" name="Shape 6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" name="Google Shape;61;p11"/>
          <p:cNvCxnSpPr/>
          <p:nvPr/>
        </p:nvCxnSpPr>
        <p:spPr>
          <a:xfrm>
            <a:off x="425200" y="4740000"/>
            <a:ext cx="8296800" cy="0"/>
          </a:xfrm>
          <a:prstGeom prst="straightConnector1">
            <a:avLst/>
          </a:prstGeom>
          <a:noFill/>
          <a:ln cap="flat" cmpd="sng" w="1905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cxnSp>
        <p:nvCxnSpPr>
          <p:cNvPr id="62" name="Google Shape;62;p11"/>
          <p:cNvCxnSpPr/>
          <p:nvPr/>
        </p:nvCxnSpPr>
        <p:spPr>
          <a:xfrm>
            <a:off x="425200" y="415650"/>
            <a:ext cx="8296800" cy="0"/>
          </a:xfrm>
          <a:prstGeom prst="straightConnector1">
            <a:avLst/>
          </a:prstGeom>
          <a:noFill/>
          <a:ln cap="flat" cmpd="sng" w="381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cxnSp>
      <p:sp>
        <p:nvSpPr>
          <p:cNvPr id="63" name="Google Shape;63;p11"/>
          <p:cNvSpPr txBox="1"/>
          <p:nvPr>
            <p:ph hasCustomPrompt="1" type="title"/>
          </p:nvPr>
        </p:nvSpPr>
        <p:spPr>
          <a:xfrm>
            <a:off x="853950" y="1304850"/>
            <a:ext cx="7436100" cy="15384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9600"/>
              <a:buFont typeface="Lato"/>
              <a:buNone/>
              <a:defRPr sz="96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r>
              <a:t>xx%</a:t>
            </a:r>
          </a:p>
        </p:txBody>
      </p:sp>
      <p:sp>
        <p:nvSpPr>
          <p:cNvPr id="64" name="Google Shape;64;p11"/>
          <p:cNvSpPr txBox="1"/>
          <p:nvPr>
            <p:ph idx="1" type="body"/>
          </p:nvPr>
        </p:nvSpPr>
        <p:spPr>
          <a:xfrm>
            <a:off x="853950" y="2919450"/>
            <a:ext cx="7436100" cy="1071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 algn="ctr">
              <a:spcBef>
                <a:spcPts val="0"/>
              </a:spcBef>
              <a:spcAft>
                <a:spcPts val="0"/>
              </a:spcAft>
              <a:buSzPts val="1800"/>
              <a:buChar char="●"/>
              <a:defRPr/>
            </a:lvl1pPr>
            <a:lvl2pPr indent="-317500" lvl="1" marL="9144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2pPr>
            <a:lvl3pPr indent="-317500" lvl="2" marL="13716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3pPr>
            <a:lvl4pPr indent="-317500" lvl="3" marL="18288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4pPr>
            <a:lvl5pPr indent="-317500" lvl="4" marL="22860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5pPr>
            <a:lvl6pPr indent="-317500" lvl="5" marL="2743200" rtl="0" algn="ctr">
              <a:spcBef>
                <a:spcPts val="1600"/>
              </a:spcBef>
              <a:spcAft>
                <a:spcPts val="0"/>
              </a:spcAft>
              <a:buSzPts val="1400"/>
              <a:buChar char="■"/>
              <a:defRPr/>
            </a:lvl6pPr>
            <a:lvl7pPr indent="-317500" lvl="6" marL="3200400" rtl="0" algn="ctr">
              <a:spcBef>
                <a:spcPts val="1600"/>
              </a:spcBef>
              <a:spcAft>
                <a:spcPts val="0"/>
              </a:spcAft>
              <a:buSzPts val="1400"/>
              <a:buChar char="●"/>
              <a:defRPr/>
            </a:lvl7pPr>
            <a:lvl8pPr indent="-317500" lvl="7" marL="3657600" rtl="0" algn="ctr">
              <a:spcBef>
                <a:spcPts val="1600"/>
              </a:spcBef>
              <a:spcAft>
                <a:spcPts val="0"/>
              </a:spcAft>
              <a:buSzPts val="1400"/>
              <a:buChar char="○"/>
              <a:defRPr/>
            </a:lvl8pPr>
            <a:lvl9pPr indent="-317500" lvl="8" marL="4114800" rtl="0" algn="ctr">
              <a:spcBef>
                <a:spcPts val="1600"/>
              </a:spcBef>
              <a:spcAft>
                <a:spcPts val="1600"/>
              </a:spcAft>
              <a:buSzPts val="1400"/>
              <a:buChar char="■"/>
              <a:defRPr/>
            </a:lvl9pPr>
          </a:lstStyle>
          <a:p/>
        </p:txBody>
      </p:sp>
      <p:sp>
        <p:nvSpPr>
          <p:cNvPr id="65" name="Google Shape;65;p1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66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12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>
              <a:buNone/>
              <a:defRPr/>
            </a:lvl1pPr>
            <a:lvl2pPr lvl="1" rtl="0">
              <a:buNone/>
              <a:defRPr/>
            </a:lvl2pPr>
            <a:lvl3pPr lvl="2" rtl="0">
              <a:buNone/>
              <a:defRPr/>
            </a:lvl3pPr>
            <a:lvl4pPr lvl="3" rtl="0">
              <a:buNone/>
              <a:defRPr/>
            </a:lvl4pPr>
            <a:lvl5pPr lvl="4" rtl="0">
              <a:buNone/>
              <a:defRPr/>
            </a:lvl5pPr>
            <a:lvl6pPr lvl="5" rtl="0">
              <a:buNone/>
              <a:defRPr/>
            </a:lvl6pPr>
            <a:lvl7pPr lvl="6" rtl="0">
              <a:buNone/>
              <a:defRPr/>
            </a:lvl7pPr>
            <a:lvl8pPr lvl="7" rtl="0">
              <a:buNone/>
              <a:defRPr/>
            </a:lvl8pPr>
            <a:lvl9pPr lvl="8" rtl="0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1" Type="http://schemas.openxmlformats.org/officeDocument/2006/relationships/slideLayout" Target="../slideLayouts/slideLayout10.xml"/><Relationship Id="rId10" Type="http://schemas.openxmlformats.org/officeDocument/2006/relationships/slideLayout" Target="../slideLayouts/slideLayout9.xml"/><Relationship Id="rId13" Type="http://schemas.openxmlformats.org/officeDocument/2006/relationships/theme" Target="../theme/theme1.xml"/><Relationship Id="rId12" Type="http://schemas.openxmlformats.org/officeDocument/2006/relationships/slideLayout" Target="../slideLayouts/slideLayout11.xml"/><Relationship Id="rId1" Type="http://schemas.openxmlformats.org/officeDocument/2006/relationships/image" Target="../media/image2.png"/><Relationship Id="rId2" Type="http://schemas.openxmlformats.org/officeDocument/2006/relationships/slideLayout" Target="../slideLayouts/slideLayout1.xml"/><Relationship Id="rId3" Type="http://schemas.openxmlformats.org/officeDocument/2006/relationships/slideLayout" Target="../slideLayouts/slideLayout2.xml"/><Relationship Id="rId4" Type="http://schemas.openxmlformats.org/officeDocument/2006/relationships/slideLayout" Target="../slideLayouts/slideLayout3.xml"/><Relationship Id="rId9" Type="http://schemas.openxmlformats.org/officeDocument/2006/relationships/slideLayout" Target="../slideLayouts/slideLayout8.xml"/><Relationship Id="rId5" Type="http://schemas.openxmlformats.org/officeDocument/2006/relationships/slideLayout" Target="../slideLayouts/slideLayout4.xml"/><Relationship Id="rId6" Type="http://schemas.openxmlformats.org/officeDocument/2006/relationships/slideLayout" Target="../slideLayouts/slideLayout5.xml"/><Relationship Id="rId7" Type="http://schemas.openxmlformats.org/officeDocument/2006/relationships/slideLayout" Target="../slideLayouts/slideLayout6.xml"/><Relationship Id="rId8" Type="http://schemas.openxmlformats.org/officeDocument/2006/relationships/slideLayout" Target="../slideLayouts/slideLayout7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wiss-2">
    <p:bg>
      <p:bgPr>
        <a:blipFill>
          <a:blip r:embed="rId1">
            <a:alphaModFix/>
          </a:blip>
          <a:stretch>
            <a:fillRect/>
          </a:stretch>
        </a:blip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2400250" y="575950"/>
            <a:ext cx="6321600" cy="635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lvl="0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1pPr>
            <a:lvl2pPr lvl="1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2pPr>
            <a:lvl3pPr lvl="2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3pPr>
            <a:lvl4pPr lvl="3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4pPr>
            <a:lvl5pPr lvl="4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5pPr>
            <a:lvl6pPr lvl="5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6pPr>
            <a:lvl7pPr lvl="6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7pPr>
            <a:lvl8pPr lvl="7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8pPr>
            <a:lvl9pPr lvl="8" rtl="0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000"/>
              <a:buFont typeface="Raleway"/>
              <a:buNone/>
              <a:defRPr b="1" sz="3000">
                <a:solidFill>
                  <a:schemeClr val="dk2"/>
                </a:solidFill>
                <a:latin typeface="Raleway"/>
                <a:ea typeface="Raleway"/>
                <a:cs typeface="Raleway"/>
                <a:sym typeface="Raleway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2410112" y="1595776"/>
            <a:ext cx="6321600" cy="300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342900" lvl="0" marL="457200" rtl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  <a:defRPr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indent="-317500" lvl="1" marL="914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indent="-317500" lvl="2" marL="1371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indent="-317500" lvl="3" marL="18288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indent="-317500" lvl="4" marL="22860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indent="-317500" lvl="5" marL="27432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indent="-317500" lvl="6" marL="32004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indent="-317500" lvl="7" marL="3657600" rtl="0">
              <a:lnSpc>
                <a:spcPct val="115000"/>
              </a:lnSpc>
              <a:spcBef>
                <a:spcPts val="160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○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indent="-317500" lvl="8" marL="4114800" rtl="0">
              <a:lnSpc>
                <a:spcPct val="115000"/>
              </a:lnSpc>
              <a:spcBef>
                <a:spcPts val="1600"/>
              </a:spcBef>
              <a:spcAft>
                <a:spcPts val="1600"/>
              </a:spcAft>
              <a:buClr>
                <a:schemeClr val="dk2"/>
              </a:buClr>
              <a:buSzPts val="1400"/>
              <a:buFont typeface="Lato"/>
              <a:buChar char="■"/>
              <a:defRPr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497999" y="4688759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>
            <a:lvl1pPr lvl="0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1pPr>
            <a:lvl2pPr lvl="1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2pPr>
            <a:lvl3pPr lvl="2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3pPr>
            <a:lvl4pPr lvl="3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4pPr>
            <a:lvl5pPr lvl="4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5pPr>
            <a:lvl6pPr lvl="5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6pPr>
            <a:lvl7pPr lvl="6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7pPr>
            <a:lvl8pPr lvl="7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8pPr>
            <a:lvl9pPr lvl="8" rtl="0" algn="r">
              <a:buNone/>
              <a:defRPr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2"/>
    <p:sldLayoutId id="2147483649" r:id="rId3"/>
    <p:sldLayoutId id="2147483650" r:id="rId4"/>
    <p:sldLayoutId id="2147483651" r:id="rId5"/>
    <p:sldLayoutId id="2147483652" r:id="rId6"/>
    <p:sldLayoutId id="2147483653" r:id="rId7"/>
    <p:sldLayoutId id="2147483654" r:id="rId8"/>
    <p:sldLayoutId id="2147483655" r:id="rId9"/>
    <p:sldLayoutId id="2147483656" r:id="rId10"/>
    <p:sldLayoutId id="2147483657" r:id="rId11"/>
    <p:sldLayoutId id="2147483658" r:id="rId12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2.png"/><Relationship Id="rId4" Type="http://schemas.openxmlformats.org/officeDocument/2006/relationships/hyperlink" Target="http://drive.google.com/file/d/1tve_7PwpQ2TqBXF1wUaQAYtwpzy8WHEN/view" TargetMode="External"/><Relationship Id="rId5" Type="http://schemas.openxmlformats.org/officeDocument/2006/relationships/image" Target="../media/image1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3.png"/><Relationship Id="rId4" Type="http://schemas.openxmlformats.org/officeDocument/2006/relationships/image" Target="../media/image8.png"/><Relationship Id="rId5" Type="http://schemas.openxmlformats.org/officeDocument/2006/relationships/image" Target="../media/image7.png"/><Relationship Id="rId6" Type="http://schemas.openxmlformats.org/officeDocument/2006/relationships/image" Target="../media/image6.pn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3.xml"/><Relationship Id="rId3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5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4.png"/><Relationship Id="rId4" Type="http://schemas.openxmlformats.org/officeDocument/2006/relationships/image" Target="../media/image9.pn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hyperlink" Target="https://www.llanellich.org.uk/files/395-alexander-raby-ironmaster-coalmaster" TargetMode="External"/><Relationship Id="rId4" Type="http://schemas.openxmlformats.org/officeDocument/2006/relationships/hyperlink" Target="https://www.llanellitowncouncil.gov.uk/index.php?id=78#:~:text=Llanelli%20is%20a%20coastal%20town,%2C%20and%20coal%2Dmining%20industries" TargetMode="External"/><Relationship Id="rId5" Type="http://schemas.openxmlformats.org/officeDocument/2006/relationships/hyperlink" Target="http://web.archive.org/web/20081013172626/www.llanelli-history.i12.com/people_pemberton_family.htm" TargetMode="External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hyperlink" Target="https://www.proquest.com/docview/2294438591?parentSessionId=b0L7%2Bkq4M0JucxK5RxaRUsPftxW7f9BWWUNnmO%2B3FDk%3D&amp;pq-origsite=primo&amp;accountid=130472&amp;sourcetype=Scholarly%20Journals" TargetMode="External"/><Relationship Id="rId4" Type="http://schemas.openxmlformats.org/officeDocument/2006/relationships/hyperlink" Target="https://www.bbc.co.uk/news/uk-wales-50457035" TargetMode="Externa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7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13"/>
          <p:cNvSpPr txBox="1"/>
          <p:nvPr>
            <p:ph type="ctrTitle"/>
          </p:nvPr>
        </p:nvSpPr>
        <p:spPr>
          <a:xfrm>
            <a:off x="2371725" y="630225"/>
            <a:ext cx="6331500" cy="15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/>
              <a:t>Making Presentations That Stick</a:t>
            </a:r>
            <a:endParaRPr/>
          </a:p>
        </p:txBody>
      </p:sp>
      <p:sp>
        <p:nvSpPr>
          <p:cNvPr id="73" name="Google Shape;73;p13"/>
          <p:cNvSpPr txBox="1"/>
          <p:nvPr>
            <p:ph idx="1" type="subTitle"/>
          </p:nvPr>
        </p:nvSpPr>
        <p:spPr>
          <a:xfrm>
            <a:off x="2443192" y="3026800"/>
            <a:ext cx="6331500" cy="12417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/>
              <a:t>A guide by Chip Heath &amp; Dan Heath</a:t>
            </a:r>
            <a:endParaRPr b="1" sz="2400"/>
          </a:p>
        </p:txBody>
      </p:sp>
      <p:pic>
        <p:nvPicPr>
          <p:cNvPr id="74" name="Google Shape;74;p13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0" y="0"/>
            <a:ext cx="9188450" cy="5190075"/>
          </a:xfrm>
          <a:prstGeom prst="rect">
            <a:avLst/>
          </a:prstGeom>
          <a:noFill/>
          <a:ln>
            <a:noFill/>
          </a:ln>
        </p:spPr>
      </p:pic>
      <p:sp>
        <p:nvSpPr>
          <p:cNvPr id="75" name="Google Shape;75;p13"/>
          <p:cNvSpPr txBox="1"/>
          <p:nvPr/>
        </p:nvSpPr>
        <p:spPr>
          <a:xfrm>
            <a:off x="637100" y="630225"/>
            <a:ext cx="7736400" cy="147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Distinctiveness</a:t>
            </a:r>
            <a:r>
              <a:rPr b="1" lang="en" sz="31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 &amp; Regeneration (BMSP4014)</a:t>
            </a:r>
            <a:endParaRPr b="1" sz="31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31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1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Of Llanelli.</a:t>
            </a:r>
            <a:endParaRPr b="1" sz="31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76" name="Google Shape;76;p13"/>
          <p:cNvSpPr txBox="1"/>
          <p:nvPr/>
        </p:nvSpPr>
        <p:spPr>
          <a:xfrm>
            <a:off x="317650" y="4600750"/>
            <a:ext cx="2240400" cy="389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Sourced- BBC News</a:t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77" name="Google Shape;77;p13" title="Rev (1).mp3">
            <a:hlinkClick r:id="rId4"/>
          </p:cNvPr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637100" y="683625"/>
            <a:ext cx="457200" cy="4572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8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14"/>
          <p:cNvSpPr txBox="1"/>
          <p:nvPr/>
        </p:nvSpPr>
        <p:spPr>
          <a:xfrm>
            <a:off x="738900" y="291500"/>
            <a:ext cx="7016100" cy="99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What made Llanelli </a:t>
            </a:r>
            <a:r>
              <a:rPr lang="en" sz="2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distinctive</a:t>
            </a:r>
            <a:r>
              <a:rPr lang="en" sz="2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in the Industrial Revolution</a:t>
            </a:r>
            <a:endParaRPr sz="2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3" name="Google Shape;83;p14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1499" y="945275"/>
            <a:ext cx="2658224" cy="1850125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4" name="Google Shape;84;p14"/>
          <p:cNvSpPr txBox="1"/>
          <p:nvPr/>
        </p:nvSpPr>
        <p:spPr>
          <a:xfrm>
            <a:off x="950775" y="2376900"/>
            <a:ext cx="1737000" cy="3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Coal</a:t>
            </a:r>
            <a:endParaRPr b="1"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5" name="Google Shape;85;p14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907825" y="873200"/>
            <a:ext cx="2835199" cy="1994275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6" name="Google Shape;86;p14"/>
          <p:cNvSpPr txBox="1"/>
          <p:nvPr/>
        </p:nvSpPr>
        <p:spPr>
          <a:xfrm>
            <a:off x="5907825" y="960900"/>
            <a:ext cx="2542200" cy="508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Iron</a:t>
            </a:r>
            <a:endParaRPr b="1"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7" name="Google Shape;87;p14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4363400" y="3110500"/>
            <a:ext cx="2658226" cy="1971225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88" name="Google Shape;88;p14"/>
          <p:cNvSpPr txBox="1"/>
          <p:nvPr/>
        </p:nvSpPr>
        <p:spPr>
          <a:xfrm>
            <a:off x="4756213" y="3223375"/>
            <a:ext cx="1872600" cy="389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Copper</a:t>
            </a:r>
            <a:endParaRPr b="1"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89" name="Google Shape;89;p14"/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950775" y="3042575"/>
            <a:ext cx="2777400" cy="1850100"/>
          </a:xfrm>
          <a:prstGeom prst="rect">
            <a:avLst/>
          </a:prstGeom>
          <a:noFill/>
          <a:ln cap="flat" cmpd="sng" w="76200">
            <a:solidFill>
              <a:schemeClr val="dk2"/>
            </a:solidFill>
            <a:prstDash val="solid"/>
            <a:round/>
            <a:headEnd len="sm" w="sm" type="none"/>
            <a:tailEnd len="sm" w="sm" type="none"/>
          </a:ln>
        </p:spPr>
      </p:pic>
      <p:sp>
        <p:nvSpPr>
          <p:cNvPr id="90" name="Google Shape;90;p14"/>
          <p:cNvSpPr txBox="1"/>
          <p:nvPr/>
        </p:nvSpPr>
        <p:spPr>
          <a:xfrm>
            <a:off x="1247325" y="3197950"/>
            <a:ext cx="1813500" cy="415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Tin</a:t>
            </a:r>
            <a:endParaRPr b="1"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91" name="Google Shape;91;p14"/>
          <p:cNvSpPr txBox="1"/>
          <p:nvPr/>
        </p:nvSpPr>
        <p:spPr>
          <a:xfrm>
            <a:off x="7093700" y="4384850"/>
            <a:ext cx="2050200" cy="5052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0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(Llanelli Town  Council, 2024)</a:t>
            </a:r>
            <a:endParaRPr sz="10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6" name="Google Shape;96;p15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671100" y="427075"/>
            <a:ext cx="8168600" cy="41944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97" name="Google Shape;97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1324400" y="274401"/>
            <a:ext cx="2072000" cy="7360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98" name="Google Shape;98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5400000">
            <a:off x="7435675" y="1475900"/>
            <a:ext cx="2071999" cy="7360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99" name="Google Shape;99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5298250" y="4163551"/>
            <a:ext cx="2072000" cy="736050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00" name="Google Shape;100;p15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-5718688">
            <a:off x="-125001" y="2939500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01" name="Google Shape;101;p15"/>
          <p:cNvSpPr txBox="1"/>
          <p:nvPr/>
        </p:nvSpPr>
        <p:spPr>
          <a:xfrm>
            <a:off x="1543900" y="1003275"/>
            <a:ext cx="6559800" cy="542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So why was coal, Iron &amp; Steel in such demand in Llanelli?</a:t>
            </a:r>
            <a:endParaRPr b="1"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02" name="Google Shape;102;p15"/>
          <p:cNvSpPr txBox="1"/>
          <p:nvPr/>
        </p:nvSpPr>
        <p:spPr>
          <a:xfrm>
            <a:off x="1501525" y="1748950"/>
            <a:ext cx="6346800" cy="2321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800"/>
              <a:buFont typeface="Lato"/>
              <a:buChar char="●"/>
            </a:pPr>
            <a:r>
              <a:rPr lang="en" sz="21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300 million years in the </a:t>
            </a:r>
            <a:r>
              <a:rPr lang="en" sz="6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</a:t>
            </a:r>
            <a:r>
              <a:rPr lang="en" sz="2000">
                <a:solidFill>
                  <a:schemeClr val="dk2"/>
                </a:solidFill>
                <a:highlight>
                  <a:srgbClr val="FFFFFF"/>
                </a:highlight>
              </a:rPr>
              <a:t>Carboniferous period </a:t>
            </a:r>
            <a:endParaRPr sz="20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  <a:highlight>
                  <a:srgbClr val="FFFFFF"/>
                </a:highlight>
              </a:rPr>
              <a:t>Llanelli was covered in tropical marsh lands.</a:t>
            </a:r>
            <a:endParaRPr sz="20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  <a:highlight>
                  <a:srgbClr val="FFFFFF"/>
                </a:highlight>
              </a:rPr>
              <a:t>With the rising and retreating of the seas peat was </a:t>
            </a:r>
            <a:r>
              <a:rPr lang="en" sz="2000">
                <a:solidFill>
                  <a:schemeClr val="dk2"/>
                </a:solidFill>
                <a:highlight>
                  <a:srgbClr val="FFFFFF"/>
                </a:highlight>
              </a:rPr>
              <a:t>compressed creating coal</a:t>
            </a:r>
            <a:endParaRPr sz="20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2000"/>
              <a:buChar char="●"/>
            </a:pPr>
            <a:r>
              <a:rPr lang="en" sz="2000">
                <a:solidFill>
                  <a:schemeClr val="dk2"/>
                </a:solidFill>
                <a:highlight>
                  <a:srgbClr val="FFFFFF"/>
                </a:highlight>
              </a:rPr>
              <a:t>Dramatic changing shorelines in South West Wales created Anthracite seams the best coal. </a:t>
            </a:r>
            <a:endParaRPr sz="2000">
              <a:solidFill>
                <a:schemeClr val="dk2"/>
              </a:solidFill>
              <a:highlight>
                <a:srgbClr val="FFFFFF"/>
              </a:highlight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07" name="Google Shape;107;p16"/>
          <p:cNvCxnSpPr/>
          <p:nvPr/>
        </p:nvCxnSpPr>
        <p:spPr>
          <a:xfrm rot="10800000">
            <a:off x="569975" y="1439375"/>
            <a:ext cx="0" cy="954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oval"/>
          </a:ln>
        </p:spPr>
      </p:cxnSp>
      <p:sp>
        <p:nvSpPr>
          <p:cNvPr id="108" name="Google Shape;108;p16"/>
          <p:cNvSpPr txBox="1"/>
          <p:nvPr>
            <p:ph idx="4294967295" type="body"/>
          </p:nvPr>
        </p:nvSpPr>
        <p:spPr>
          <a:xfrm>
            <a:off x="646175" y="1560476"/>
            <a:ext cx="2315700" cy="5787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lang="en" sz="1400"/>
              <a:t>Tra</a:t>
            </a:r>
            <a:endParaRPr sz="1400"/>
          </a:p>
          <a:p>
            <a:pPr indent="0" lvl="0" marL="0" rtl="0" algn="l">
              <a:spcBef>
                <a:spcPts val="1600"/>
              </a:spcBef>
              <a:spcAft>
                <a:spcPts val="1600"/>
              </a:spcAft>
              <a:buNone/>
            </a:pPr>
            <a:r>
              <a:t/>
            </a:r>
            <a:endParaRPr sz="1400"/>
          </a:p>
        </p:txBody>
      </p:sp>
      <p:cxnSp>
        <p:nvCxnSpPr>
          <p:cNvPr id="109" name="Google Shape;109;p16"/>
          <p:cNvCxnSpPr/>
          <p:nvPr/>
        </p:nvCxnSpPr>
        <p:spPr>
          <a:xfrm>
            <a:off x="3174800" y="3113100"/>
            <a:ext cx="0" cy="828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110" name="Google Shape;110;p16"/>
          <p:cNvCxnSpPr/>
          <p:nvPr/>
        </p:nvCxnSpPr>
        <p:spPr>
          <a:xfrm rot="10800000">
            <a:off x="4997750" y="1439375"/>
            <a:ext cx="0" cy="9546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oval"/>
          </a:ln>
        </p:spPr>
      </p:cxnSp>
      <p:cxnSp>
        <p:nvCxnSpPr>
          <p:cNvPr id="111" name="Google Shape;111;p16"/>
          <p:cNvCxnSpPr/>
          <p:nvPr/>
        </p:nvCxnSpPr>
        <p:spPr>
          <a:xfrm>
            <a:off x="6168925" y="3113100"/>
            <a:ext cx="0" cy="828000"/>
          </a:xfrm>
          <a:prstGeom prst="straightConnector1">
            <a:avLst/>
          </a:prstGeom>
          <a:noFill/>
          <a:ln cap="flat" cmpd="sng" w="9525">
            <a:solidFill>
              <a:schemeClr val="dk2"/>
            </a:solidFill>
            <a:prstDash val="solid"/>
            <a:round/>
            <a:headEnd len="med" w="med" type="none"/>
            <a:tailEnd len="med" w="med" type="oval"/>
          </a:ln>
        </p:spPr>
      </p:cxnSp>
      <p:sp>
        <p:nvSpPr>
          <p:cNvPr id="112" name="Google Shape;112;p16"/>
          <p:cNvSpPr txBox="1"/>
          <p:nvPr/>
        </p:nvSpPr>
        <p:spPr>
          <a:xfrm>
            <a:off x="425375" y="316925"/>
            <a:ext cx="7312800" cy="7287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24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Why are they so important ?</a:t>
            </a:r>
            <a:endParaRPr sz="24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13" name="Google Shape;113;p16"/>
          <p:cNvSpPr txBox="1"/>
          <p:nvPr/>
        </p:nvSpPr>
        <p:spPr>
          <a:xfrm>
            <a:off x="459275" y="1189700"/>
            <a:ext cx="7389000" cy="2550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ato"/>
              <a:buChar char="●"/>
            </a:pPr>
            <a:r>
              <a:rPr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Anthracite</a:t>
            </a:r>
            <a:r>
              <a:rPr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is the best coal used for steam vehicles.</a:t>
            </a:r>
            <a:endParaRPr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ato"/>
              <a:buChar char="●"/>
            </a:pPr>
            <a:r>
              <a:rPr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Within the seams of coal deposits of iron particles are trapped with clay and shale .</a:t>
            </a:r>
            <a:endParaRPr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ato"/>
              <a:buChar char="●"/>
            </a:pPr>
            <a:r>
              <a:rPr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Limestone formed over millions of years from calcium  and compacted to rock.</a:t>
            </a:r>
            <a:endParaRPr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355600" lvl="0" marL="457200" rt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Lato"/>
              <a:buChar char="●"/>
            </a:pPr>
            <a:r>
              <a:rPr lang="en" sz="20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All these elements are in abundance around Llanelli and all are elements contribute to the production of pig iron. </a:t>
            </a:r>
            <a:endParaRPr sz="20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17" name="Shape 11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" name="Google Shape;118;p17"/>
          <p:cNvSpPr txBox="1"/>
          <p:nvPr>
            <p:ph type="title"/>
          </p:nvPr>
        </p:nvSpPr>
        <p:spPr>
          <a:xfrm>
            <a:off x="256200" y="449475"/>
            <a:ext cx="8631600" cy="807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" sz="2900">
                <a:solidFill>
                  <a:schemeClr val="accent5"/>
                </a:solidFill>
              </a:rPr>
              <a:t>Who were the main players in Llanelli at the time ?</a:t>
            </a:r>
            <a:endParaRPr sz="2900">
              <a:solidFill>
                <a:schemeClr val="accent5"/>
              </a:solidFill>
            </a:endParaRPr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00">
              <a:solidFill>
                <a:schemeClr val="accent5"/>
              </a:solidFill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900">
              <a:solidFill>
                <a:schemeClr val="accent5"/>
              </a:solidFill>
            </a:endParaRPr>
          </a:p>
        </p:txBody>
      </p:sp>
      <p:sp>
        <p:nvSpPr>
          <p:cNvPr id="119" name="Google Shape;119;p17"/>
          <p:cNvSpPr txBox="1"/>
          <p:nvPr/>
        </p:nvSpPr>
        <p:spPr>
          <a:xfrm>
            <a:off x="501650" y="1986225"/>
            <a:ext cx="2381100" cy="65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Sir Thomas Stepney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0" name="Google Shape;120;p17"/>
          <p:cNvSpPr txBox="1"/>
          <p:nvPr/>
        </p:nvSpPr>
        <p:spPr>
          <a:xfrm>
            <a:off x="1357475" y="3740275"/>
            <a:ext cx="1974300" cy="94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Chausey Townsend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1" name="Google Shape;121;p17"/>
          <p:cNvSpPr txBox="1"/>
          <p:nvPr/>
        </p:nvSpPr>
        <p:spPr>
          <a:xfrm>
            <a:off x="6289150" y="1579500"/>
            <a:ext cx="1898100" cy="550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Alexander Raby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2" name="Google Shape;122;p17"/>
          <p:cNvSpPr txBox="1"/>
          <p:nvPr/>
        </p:nvSpPr>
        <p:spPr>
          <a:xfrm>
            <a:off x="6458625" y="3214925"/>
            <a:ext cx="1974300" cy="771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Baronet Vaughn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3" name="Google Shape;123;p17"/>
          <p:cNvSpPr txBox="1"/>
          <p:nvPr/>
        </p:nvSpPr>
        <p:spPr>
          <a:xfrm>
            <a:off x="3552150" y="2070950"/>
            <a:ext cx="2088900" cy="652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Pemberton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24" name="Google Shape;124;p17"/>
          <p:cNvSpPr txBox="1"/>
          <p:nvPr/>
        </p:nvSpPr>
        <p:spPr>
          <a:xfrm>
            <a:off x="3730100" y="3342000"/>
            <a:ext cx="2186100" cy="94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20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Charles Neville</a:t>
            </a:r>
            <a:endParaRPr b="1" sz="20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mph" presetID="8" presetSubtype="0">
                                  <p:stCondLst>
                                    <p:cond delay="0"/>
                                  </p:stCondLst>
                                  <p:childTnLst>
                                    <p:animRot by="-21600000">
                                      <p:cBhvr>
                                        <p:cTn dur="1000" fill="hold"/>
                                        <p:tgtEl>
                                          <p:spTgt spid="12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28" name="Shape 12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9" name="Google Shape;129;p18"/>
          <p:cNvSpPr txBox="1"/>
          <p:nvPr>
            <p:ph type="title"/>
          </p:nvPr>
        </p:nvSpPr>
        <p:spPr>
          <a:xfrm>
            <a:off x="331225" y="240500"/>
            <a:ext cx="8622300" cy="1043400"/>
          </a:xfrm>
          <a:prstGeom prst="rect">
            <a:avLst/>
          </a:prstGeom>
          <a:solidFill>
            <a:schemeClr val="dk2"/>
          </a:solidFill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3100">
                <a:solidFill>
                  <a:schemeClr val="accent5"/>
                </a:solidFill>
              </a:rPr>
              <a:t>Sir Thomas Stepney </a:t>
            </a:r>
            <a:endParaRPr sz="3100"/>
          </a:p>
          <a:p>
            <a:pPr indent="0" lvl="0" marL="0" rtl="0" algn="l">
              <a:spcBef>
                <a:spcPts val="1000"/>
              </a:spcBef>
              <a:spcAft>
                <a:spcPts val="1000"/>
              </a:spcAft>
              <a:buNone/>
            </a:pPr>
            <a:r>
              <a:t/>
            </a:r>
            <a:endParaRPr b="0" sz="2400"/>
          </a:p>
        </p:txBody>
      </p:sp>
      <p:sp>
        <p:nvSpPr>
          <p:cNvPr id="130" name="Google Shape;130;p18"/>
          <p:cNvSpPr txBox="1"/>
          <p:nvPr/>
        </p:nvSpPr>
        <p:spPr>
          <a:xfrm>
            <a:off x="416900" y="1265950"/>
            <a:ext cx="5423100" cy="20616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Lato"/>
              <a:buChar char="●"/>
            </a:pPr>
            <a:r>
              <a:rPr lang="en" sz="18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Sir Thomas Stepney owned a large </a:t>
            </a:r>
            <a:r>
              <a:rPr lang="en" sz="18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proportion</a:t>
            </a:r>
            <a:r>
              <a:rPr lang="en" sz="18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 of Llanelli including the vast Strady Estate.</a:t>
            </a:r>
            <a:endParaRPr sz="18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FF0000"/>
              </a:buClr>
              <a:buSzPts val="1800"/>
              <a:buFont typeface="Lato"/>
              <a:buChar char="●"/>
            </a:pPr>
            <a:r>
              <a:rPr lang="en" sz="1800">
                <a:solidFill>
                  <a:srgbClr val="FF0000"/>
                </a:solidFill>
                <a:latin typeface="Lato"/>
                <a:ea typeface="Lato"/>
                <a:cs typeface="Lato"/>
                <a:sym typeface="Lato"/>
              </a:rPr>
              <a:t>After his Death in 1745 his estate and titles were passed down to his Nephew Baronet Edward Vaughn. </a:t>
            </a:r>
            <a:endParaRPr sz="1800">
              <a:solidFill>
                <a:srgbClr val="FF0000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31" name="Google Shape;131;p18"/>
          <p:cNvSpPr txBox="1"/>
          <p:nvPr/>
        </p:nvSpPr>
        <p:spPr>
          <a:xfrm>
            <a:off x="103375" y="4696150"/>
            <a:ext cx="4355400" cy="371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(Craig,R,S </a:t>
            </a:r>
            <a:r>
              <a:rPr i="1" lang="en" sz="1200">
                <a:solidFill>
                  <a:schemeClr val="dk2"/>
                </a:solidFill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et al, </a:t>
            </a:r>
            <a:r>
              <a:rPr lang="en" sz="1200">
                <a:solidFill>
                  <a:schemeClr val="dk2"/>
                </a:solidFill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2002)</a:t>
            </a:r>
            <a:endParaRPr sz="1200">
              <a:solidFill>
                <a:schemeClr val="dk2"/>
              </a:solidFill>
              <a:highlight>
                <a:schemeClr val="dk1"/>
              </a:highlight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5" name="Shape 13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6" name="Google Shape;136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61200" y="205100"/>
            <a:ext cx="4204425" cy="46282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37" name="Google Shape;137;p19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984150" y="3901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38" name="Google Shape;138;p19"/>
          <p:cNvSpPr txBox="1"/>
          <p:nvPr/>
        </p:nvSpPr>
        <p:spPr>
          <a:xfrm>
            <a:off x="275113" y="786225"/>
            <a:ext cx="40905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0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Chausey Townsend</a:t>
            </a:r>
            <a:endParaRPr b="1" sz="30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sp>
        <p:nvSpPr>
          <p:cNvPr id="139" name="Google Shape;139;p19"/>
          <p:cNvSpPr txBox="1"/>
          <p:nvPr/>
        </p:nvSpPr>
        <p:spPr>
          <a:xfrm>
            <a:off x="391475" y="1604875"/>
            <a:ext cx="3702900" cy="262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Working the majority of the pits within the Swansea area 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1750 he sought his first lease in Llanelli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Acquired 99 year leases on the majority of the Strady Estate from Edward Mansel Vaughn 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Throughout the 50s there was minimal required output.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pic>
        <p:nvPicPr>
          <p:cNvPr id="140" name="Google Shape;140;p19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685975" y="450725"/>
            <a:ext cx="4204425" cy="4628275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41" name="Google Shape;141;p19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5602150" y="164776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42" name="Google Shape;142;p19"/>
          <p:cNvSpPr txBox="1"/>
          <p:nvPr/>
        </p:nvSpPr>
        <p:spPr>
          <a:xfrm>
            <a:off x="5018100" y="1238850"/>
            <a:ext cx="3702900" cy="61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rPr b="1" lang="en" sz="26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Edward Vaughn</a:t>
            </a:r>
            <a:endParaRPr b="1" sz="26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3" name="Google Shape;143;p19"/>
          <p:cNvSpPr txBox="1"/>
          <p:nvPr/>
        </p:nvSpPr>
        <p:spPr>
          <a:xfrm>
            <a:off x="4984200" y="1942150"/>
            <a:ext cx="3550500" cy="2787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Spent little time in Llanelli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Spent most of his time in London accumulating huge debts.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Sent to jail for an unpaid debt to Townsend.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His sister married Daniel Shrewn who took over his financial affairs and leased his own pits from what was left at the Strady Estate for a minimum sum. 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4" name="Google Shape;144;p19"/>
          <p:cNvSpPr txBox="1"/>
          <p:nvPr/>
        </p:nvSpPr>
        <p:spPr>
          <a:xfrm>
            <a:off x="179575" y="4696150"/>
            <a:ext cx="4355400" cy="3711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highlight>
                  <a:schemeClr val="dk1"/>
                </a:highlight>
                <a:latin typeface="Lato"/>
                <a:ea typeface="Lato"/>
                <a:cs typeface="Lato"/>
                <a:sym typeface="Lato"/>
              </a:rPr>
              <a:t>(Hughes, S,R, 1994) </a:t>
            </a:r>
            <a:endParaRPr sz="1200">
              <a:solidFill>
                <a:schemeClr val="dk2"/>
              </a:solidFill>
              <a:highlight>
                <a:schemeClr val="dk1"/>
              </a:highlight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45" name="Google Shape;145;p19"/>
          <p:cNvSpPr txBox="1"/>
          <p:nvPr/>
        </p:nvSpPr>
        <p:spPr>
          <a:xfrm>
            <a:off x="5156200" y="4364575"/>
            <a:ext cx="3312600" cy="3315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9" name="Shape 1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" name="Google Shape;150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267375" y="219662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51" name="Google Shape;151;p20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1248125" y="97126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52" name="Google Shape;152;p20"/>
          <p:cNvSpPr txBox="1"/>
          <p:nvPr/>
        </p:nvSpPr>
        <p:spPr>
          <a:xfrm>
            <a:off x="4897675" y="543347"/>
            <a:ext cx="3432900" cy="762600"/>
          </a:xfrm>
          <a:prstGeom prst="rect">
            <a:avLst/>
          </a:prstGeom>
          <a:noFill/>
          <a:ln>
            <a:noFill/>
          </a:ln>
        </p:spPr>
        <p:txBody>
          <a:bodyPr anchorCtr="0" anchor="b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3000">
                <a:solidFill>
                  <a:schemeClr val="lt2"/>
                </a:solidFill>
                <a:latin typeface="Raleway"/>
                <a:ea typeface="Raleway"/>
                <a:cs typeface="Raleway"/>
                <a:sym typeface="Raleway"/>
              </a:rPr>
              <a:t>Pemberton</a:t>
            </a:r>
            <a:endParaRPr b="1" sz="3000">
              <a:solidFill>
                <a:schemeClr val="lt2"/>
              </a:solidFill>
              <a:latin typeface="Raleway"/>
              <a:ea typeface="Raleway"/>
              <a:cs typeface="Raleway"/>
              <a:sym typeface="Raleway"/>
            </a:endParaRPr>
          </a:p>
        </p:txBody>
      </p:sp>
      <p:pic>
        <p:nvPicPr>
          <p:cNvPr id="153" name="Google Shape;153;p20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4724375" y="405962"/>
            <a:ext cx="4254600" cy="4818038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Piece of duct tape sticking a note to the slide" id="154" name="Google Shape;154;p20"/>
          <p:cNvPicPr preferRelativeResize="0"/>
          <p:nvPr/>
        </p:nvPicPr>
        <p:blipFill rotWithShape="1">
          <a:blip r:embed="rId4">
            <a:alphaModFix/>
          </a:blip>
          <a:srcRect b="10011" l="9244" r="2118" t="5926"/>
          <a:stretch/>
        </p:blipFill>
        <p:spPr>
          <a:xfrm rot="154828">
            <a:off x="6069500" y="325776"/>
            <a:ext cx="2072000" cy="736050"/>
          </a:xfrm>
          <a:prstGeom prst="rect">
            <a:avLst/>
          </a:prstGeom>
          <a:noFill/>
          <a:ln>
            <a:noFill/>
          </a:ln>
        </p:spPr>
      </p:pic>
      <p:sp>
        <p:nvSpPr>
          <p:cNvPr id="155" name="Google Shape;155;p20"/>
          <p:cNvSpPr txBox="1"/>
          <p:nvPr/>
        </p:nvSpPr>
        <p:spPr>
          <a:xfrm>
            <a:off x="484850" y="755600"/>
            <a:ext cx="3253800" cy="4680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8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Alexander Raby</a:t>
            </a:r>
            <a:endParaRPr b="1"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6" name="Google Shape;156;p20"/>
          <p:cNvSpPr txBox="1"/>
          <p:nvPr/>
        </p:nvSpPr>
        <p:spPr>
          <a:xfrm>
            <a:off x="5133950" y="836550"/>
            <a:ext cx="3253800" cy="2084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 sz="16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Charles Neville</a:t>
            </a:r>
            <a:endParaRPr b="1" sz="16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11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Lato"/>
              <a:buChar char="●"/>
            </a:pPr>
            <a:r>
              <a:rPr lang="en" sz="13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Founder of copper smelting plant in Llanelli from 1804.</a:t>
            </a:r>
            <a:endParaRPr sz="13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Lato"/>
              <a:buChar char="●"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Dominated the industry in Llanelli moving into iron, tinplate, lead, gold and silver.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Lato"/>
              <a:buChar char="●"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Copperworks was producing 90% of </a:t>
            </a: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Britain's copper by 1914.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45720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  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7" name="Google Shape;157;p20"/>
          <p:cNvSpPr txBox="1"/>
          <p:nvPr/>
        </p:nvSpPr>
        <p:spPr>
          <a:xfrm>
            <a:off x="531275" y="1316575"/>
            <a:ext cx="3545400" cy="33021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Son of a well established coal tycoon from England.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Moved to Llanelli in 1797  by this time the town was behind in the Industrial Revolution by years thanks to the works of Townsend and Vaughn.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Established himself as a coal, iron &amp; Copper  tycoon.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Built tramlines from furnace to the docks.  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Created the docks.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175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400"/>
              <a:buFont typeface="Lato"/>
              <a:buChar char="●"/>
            </a:pP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Installed the new high </a:t>
            </a:r>
            <a:r>
              <a:rPr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pressure steam engines.</a:t>
            </a:r>
            <a:endParaRPr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8" name="Google Shape;158;p20"/>
          <p:cNvSpPr txBox="1"/>
          <p:nvPr/>
        </p:nvSpPr>
        <p:spPr>
          <a:xfrm>
            <a:off x="531275" y="4565575"/>
            <a:ext cx="1587600" cy="4680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(Smith, 2019)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(John, L, 2022)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59" name="Google Shape;159;p20"/>
          <p:cNvSpPr txBox="1"/>
          <p:nvPr/>
        </p:nvSpPr>
        <p:spPr>
          <a:xfrm>
            <a:off x="7442700" y="2571750"/>
            <a:ext cx="1701300" cy="267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(Lloyd, T, </a:t>
            </a:r>
            <a:r>
              <a:rPr i="1"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et al, </a:t>
            </a: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2006)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60" name="Google Shape;160;p20"/>
          <p:cNvSpPr txBox="1"/>
          <p:nvPr/>
        </p:nvSpPr>
        <p:spPr>
          <a:xfrm>
            <a:off x="5083725" y="2952100"/>
            <a:ext cx="3360300" cy="19689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Pemberton Family</a:t>
            </a:r>
            <a:endParaRPr b="1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Lato"/>
              <a:buChar char="●"/>
            </a:pPr>
            <a:r>
              <a:rPr b="1"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1803 took over Bres pit.</a:t>
            </a:r>
            <a:endParaRPr b="1"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Lato"/>
              <a:buChar char="●"/>
            </a:pPr>
            <a:r>
              <a:rPr b="1"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Had permission to use Wern Canal for shipping products.</a:t>
            </a:r>
            <a:endParaRPr b="1"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-30480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200"/>
              <a:buFont typeface="Lato"/>
              <a:buChar char="●"/>
            </a:pPr>
            <a:r>
              <a:rPr b="1"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Between 1812 and 1815 took over </a:t>
            </a: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Llwyncyfarthwch renamed Pemberton Pit.</a:t>
            </a:r>
            <a:endParaRPr sz="11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</a:pP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1813 became harbour </a:t>
            </a: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commissioners</a:t>
            </a: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.</a:t>
            </a:r>
            <a:endParaRPr sz="11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</a:pP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1820 Made plans to extend the railway.</a:t>
            </a:r>
            <a:endParaRPr sz="1100">
              <a:solidFill>
                <a:schemeClr val="dk2"/>
              </a:solidFill>
              <a:highlight>
                <a:srgbClr val="FFFFFF"/>
              </a:highlight>
            </a:endParaRPr>
          </a:p>
          <a:p>
            <a:pPr indent="-298450" lvl="0" marL="457200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Char char="●"/>
            </a:pP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By 1828 plans didn’t come to </a:t>
            </a: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fruition</a:t>
            </a:r>
            <a:r>
              <a:rPr lang="en" sz="1100">
                <a:solidFill>
                  <a:schemeClr val="dk2"/>
                </a:solidFill>
                <a:highlight>
                  <a:srgbClr val="FFFFFF"/>
                </a:highlight>
              </a:rPr>
              <a:t> and lands put for sale.</a:t>
            </a:r>
            <a:endParaRPr sz="1100">
              <a:solidFill>
                <a:schemeClr val="dk2"/>
              </a:solidFill>
              <a:highlight>
                <a:srgbClr val="FFFFFF"/>
              </a:highlight>
            </a:endParaRPr>
          </a:p>
        </p:txBody>
      </p:sp>
      <p:sp>
        <p:nvSpPr>
          <p:cNvPr id="161" name="Google Shape;161;p20"/>
          <p:cNvSpPr txBox="1"/>
          <p:nvPr/>
        </p:nvSpPr>
        <p:spPr>
          <a:xfrm>
            <a:off x="6877250" y="4714700"/>
            <a:ext cx="1875900" cy="267900"/>
          </a:xfrm>
          <a:prstGeom prst="rect">
            <a:avLst/>
          </a:prstGeom>
          <a:solidFill>
            <a:schemeClr val="dk1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200">
                <a:solidFill>
                  <a:schemeClr val="dk2"/>
                </a:solidFill>
                <a:latin typeface="Lato"/>
                <a:ea typeface="Lato"/>
                <a:cs typeface="Lato"/>
                <a:sym typeface="Lato"/>
              </a:rPr>
              <a:t>(Llanelli History, 2013)</a:t>
            </a:r>
            <a:endParaRPr sz="12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21"/>
          <p:cNvSpPr/>
          <p:nvPr/>
        </p:nvSpPr>
        <p:spPr>
          <a:xfrm>
            <a:off x="827001" y="1030050"/>
            <a:ext cx="5833416" cy="1231704"/>
          </a:xfrm>
          <a:prstGeom prst="rect">
            <a:avLst/>
          </a:prstGeom>
        </p:spPr>
        <p:txBody>
          <a:bodyPr>
            <a:prstTxWarp prst="textPlain"/>
          </a:bodyPr>
          <a:lstStyle/>
          <a:p>
            <a:pPr lvl="0" algn="ctr"/>
            <a:r>
              <a:rPr b="0" i="0">
                <a:ln cap="flat" cmpd="sng" w="9525">
                  <a:solidFill>
                    <a:schemeClr val="dk2"/>
                  </a:solidFill>
                  <a:prstDash val="solid"/>
                  <a:round/>
                  <a:headEnd len="sm" w="sm" type="none"/>
                  <a:tailEnd len="sm" w="sm" type="none"/>
                </a:ln>
                <a:solidFill>
                  <a:schemeClr val="dk1"/>
                </a:solidFill>
                <a:latin typeface="Caveat"/>
              </a:rPr>
              <a:t>Thank You</a:t>
            </a: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0" name="Shape 1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Google Shape;171;p22"/>
          <p:cNvSpPr txBox="1"/>
          <p:nvPr/>
        </p:nvSpPr>
        <p:spPr>
          <a:xfrm>
            <a:off x="691550" y="123975"/>
            <a:ext cx="4524000" cy="48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lt1"/>
                </a:solidFill>
                <a:latin typeface="Lato"/>
                <a:ea typeface="Lato"/>
                <a:cs typeface="Lato"/>
                <a:sym typeface="Lato"/>
              </a:rPr>
              <a:t>References</a:t>
            </a:r>
            <a:endParaRPr sz="1800">
              <a:solidFill>
                <a:schemeClr val="lt1"/>
              </a:solidFill>
              <a:latin typeface="Lato"/>
              <a:ea typeface="Lato"/>
              <a:cs typeface="Lato"/>
              <a:sym typeface="Lato"/>
            </a:endParaRPr>
          </a:p>
        </p:txBody>
      </p:sp>
      <p:sp>
        <p:nvSpPr>
          <p:cNvPr id="172" name="Google Shape;172;p22"/>
          <p:cNvSpPr txBox="1"/>
          <p:nvPr/>
        </p:nvSpPr>
        <p:spPr>
          <a:xfrm>
            <a:off x="156350" y="533025"/>
            <a:ext cx="8583900" cy="56028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spAutoFit/>
          </a:bodyPr>
          <a:lstStyle/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Craig, R,S. Protheroe, R. &amp; Symmons, M,V. (2002). </a:t>
            </a:r>
            <a:r>
              <a:rPr i="1"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The industrial and maritime history of Llanelli and Burry Port 1750 to 2000.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 Carmarthenshire County Council. (1st Edition).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highlight>
                  <a:schemeClr val="dk2"/>
                </a:highlight>
              </a:rPr>
              <a:t>Hughes, S. R. (1994). </a:t>
            </a:r>
            <a:r>
              <a:rPr i="1" lang="en" sz="1500">
                <a:solidFill>
                  <a:schemeClr val="dk1"/>
                </a:solidFill>
                <a:highlight>
                  <a:schemeClr val="dk2"/>
                </a:highlight>
              </a:rPr>
              <a:t>Collieries of Wales</a:t>
            </a:r>
            <a:r>
              <a:rPr lang="en" sz="1500">
                <a:solidFill>
                  <a:schemeClr val="dk1"/>
                </a:solidFill>
                <a:highlight>
                  <a:schemeClr val="dk2"/>
                </a:highlight>
              </a:rPr>
              <a:t>. Royal Commission on the Ancient and Historical Monuments in Wales.</a:t>
            </a:r>
            <a:endParaRPr sz="1500">
              <a:solidFill>
                <a:schemeClr val="dk1"/>
              </a:solidFill>
              <a:highlight>
                <a:schemeClr val="dk2"/>
              </a:highlight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highlight>
                <a:schemeClr val="dk2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John, L. (2022).Alexander Raby - Ironmaster and coalmaster.Llanelli Community heritage. </a:t>
            </a: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3"/>
              </a:rPr>
              <a:t>https://www.llanellich.org.uk/files/395-alexander-raby-ironmaster-coalmaster</a:t>
            </a:r>
            <a:endParaRPr sz="1500">
              <a:solidFill>
                <a:schemeClr val="dk1"/>
              </a:solidFill>
              <a:highlight>
                <a:schemeClr val="dk2"/>
              </a:highlight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highlight>
                <a:schemeClr val="dk2"/>
              </a:highlight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highlight>
                  <a:schemeClr val="dk2"/>
                </a:highlight>
                <a:latin typeface="Lato"/>
                <a:ea typeface="Lato"/>
                <a:cs typeface="Lato"/>
                <a:sym typeface="Lato"/>
              </a:rPr>
              <a:t>Llanelli Town Council. (2024).About Llanelli.</a:t>
            </a:r>
            <a:r>
              <a:rPr lang="en" sz="1500" u="sng">
                <a:solidFill>
                  <a:schemeClr val="hlink"/>
                </a:solidFill>
                <a:highlight>
                  <a:schemeClr val="dk2"/>
                </a:highlight>
                <a:latin typeface="Lato"/>
                <a:ea typeface="Lato"/>
                <a:cs typeface="Lato"/>
                <a:sym typeface="Lato"/>
                <a:hlinkClick r:id="rId4"/>
              </a:rPr>
              <a:t>https://www.llanellitowncouncil.gov.uk/index.php?id=78#:~:text=Llanelli%20is%20a%20coastal%20town,%2C%20and%20coal%2Dmining%20industries</a:t>
            </a:r>
            <a:r>
              <a:rPr lang="en" sz="1500">
                <a:solidFill>
                  <a:schemeClr val="dk1"/>
                </a:solidFill>
                <a:highlight>
                  <a:schemeClr val="dk2"/>
                </a:highlight>
                <a:latin typeface="Lato"/>
                <a:ea typeface="Lato"/>
                <a:cs typeface="Lato"/>
                <a:sym typeface="Lato"/>
              </a:rPr>
              <a:t>.</a:t>
            </a:r>
            <a:endParaRPr sz="1500">
              <a:solidFill>
                <a:schemeClr val="dk1"/>
              </a:solidFill>
              <a:highlight>
                <a:schemeClr val="dk2"/>
              </a:highlight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highlight>
                <a:schemeClr val="dk2"/>
              </a:highlight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Llanelli History, (2013).People from the past. </a:t>
            </a:r>
            <a:r>
              <a:rPr i="1" lang="en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Pemberton family.</a:t>
            </a:r>
            <a:r>
              <a:rPr lang="en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5"/>
              </a:rPr>
              <a:t>http://web.archive.org/web/20081013172626/www.llanelli-history.i12.com/people_pemberton_family.htm</a:t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Lloyd, T., Orbach, J., Scourfield, R. (2006). Carmarthenshire and Ceredigion. United Kingdom: Yale University Press.</a:t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7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6" name="Shape 17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7" name="Google Shape;177;p23"/>
          <p:cNvSpPr txBox="1"/>
          <p:nvPr/>
        </p:nvSpPr>
        <p:spPr>
          <a:xfrm>
            <a:off x="300975" y="354575"/>
            <a:ext cx="8534700" cy="45561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8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Reference</a:t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Smith, T.(2019). Alexander Raby - a man of metal. </a:t>
            </a:r>
            <a:r>
              <a:rPr i="1"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Steel Times International, 43 </a:t>
            </a: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(5), 52-52.</a:t>
            </a:r>
            <a:r>
              <a:rPr lang="en" sz="1500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3"/>
              </a:rPr>
              <a:t>https://www.proquest.com/docview/2294438591?parentSessionId=b0L7%2Bkq4M0JucxK5RxaRUsPftxW7f9BWWUNnmO%2B3FDk%3D&amp;pq-origsite=primo&amp;accountid=130472&amp;sourcetype=Scholarly%20Journals</a:t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Woods, C. (2020 , January). Without coal Wales would be part of England. </a:t>
            </a:r>
            <a:r>
              <a:rPr i="1" lang="en" sz="1500">
                <a:solidFill>
                  <a:schemeClr val="dk1"/>
                </a:solidFill>
                <a:latin typeface="Lato"/>
                <a:ea typeface="Lato"/>
                <a:cs typeface="Lato"/>
                <a:sym typeface="Lato"/>
              </a:rPr>
              <a:t>BBC News. </a:t>
            </a:r>
            <a:r>
              <a:rPr lang="en" sz="1500" u="sng">
                <a:solidFill>
                  <a:schemeClr val="hlink"/>
                </a:solidFill>
                <a:latin typeface="Lato"/>
                <a:ea typeface="Lato"/>
                <a:cs typeface="Lato"/>
                <a:sym typeface="Lato"/>
                <a:hlinkClick r:id="rId4"/>
              </a:rPr>
              <a:t>https://www.bbc.co.uk/news/uk-wales-50457035</a:t>
            </a:r>
            <a:endParaRPr sz="15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-283464" lvl="0" marL="283464" rtl="0" algn="l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Arial"/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Lato"/>
              <a:ea typeface="Lato"/>
              <a:cs typeface="Lato"/>
              <a:sym typeface="Lato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 name="Swiss">
  <a:themeElements>
    <a:clrScheme name="Swiss">
      <a:dk1>
        <a:srgbClr val="F46524"/>
      </a:dk1>
      <a:lt1>
        <a:srgbClr val="FFFFFF"/>
      </a:lt1>
      <a:dk2>
        <a:srgbClr val="000000"/>
      </a:dk2>
      <a:lt2>
        <a:srgbClr val="757575"/>
      </a:lt2>
      <a:accent1>
        <a:srgbClr val="01579B"/>
      </a:accent1>
      <a:accent2>
        <a:srgbClr val="27C7BD"/>
      </a:accent2>
      <a:accent3>
        <a:srgbClr val="0099E8"/>
      </a:accent3>
      <a:accent4>
        <a:srgbClr val="51B9A3"/>
      </a:accent4>
      <a:accent5>
        <a:srgbClr val="FB8C00"/>
      </a:accent5>
      <a:accent6>
        <a:srgbClr val="FFAE88"/>
      </a:accent6>
      <a:hlink>
        <a:srgbClr val="0277BD"/>
      </a:hlink>
      <a:folHlink>
        <a:srgbClr val="0277BD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