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93" r:id="rId2"/>
    <p:sldId id="300" r:id="rId3"/>
    <p:sldId id="311" r:id="rId4"/>
    <p:sldId id="294" r:id="rId5"/>
    <p:sldId id="295" r:id="rId6"/>
    <p:sldId id="296" r:id="rId7"/>
    <p:sldId id="297" r:id="rId8"/>
    <p:sldId id="298" r:id="rId9"/>
    <p:sldId id="299" r:id="rId10"/>
    <p:sldId id="301" r:id="rId11"/>
    <p:sldId id="302" r:id="rId12"/>
    <p:sldId id="303" r:id="rId13"/>
    <p:sldId id="304" r:id="rId14"/>
    <p:sldId id="305" r:id="rId15"/>
    <p:sldId id="258" r:id="rId16"/>
    <p:sldId id="307" r:id="rId17"/>
    <p:sldId id="306" r:id="rId18"/>
    <p:sldId id="312" r:id="rId19"/>
    <p:sldId id="308" r:id="rId20"/>
    <p:sldId id="273" r:id="rId21"/>
    <p:sldId id="290" r:id="rId22"/>
    <p:sldId id="289" r:id="rId23"/>
    <p:sldId id="277" r:id="rId24"/>
    <p:sldId id="278" r:id="rId25"/>
    <p:sldId id="286" r:id="rId26"/>
    <p:sldId id="287" r:id="rId27"/>
    <p:sldId id="285" r:id="rId28"/>
    <p:sldId id="280" r:id="rId29"/>
    <p:sldId id="279" r:id="rId30"/>
    <p:sldId id="310" r:id="rId31"/>
    <p:sldId id="281" r:id="rId32"/>
    <p:sldId id="282" r:id="rId33"/>
    <p:sldId id="283" r:id="rId34"/>
    <p:sldId id="309" r:id="rId3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67055" autoAdjust="0"/>
  </p:normalViewPr>
  <p:slideViewPr>
    <p:cSldViewPr snapToGrid="0">
      <p:cViewPr varScale="1">
        <p:scale>
          <a:sx n="76" d="100"/>
          <a:sy n="76" d="100"/>
        </p:scale>
        <p:origin x="17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46621C-12A5-46B8-B2B4-3AA52D136EF9}"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FFF7ADA-B106-4C7F-9E88-802C808DCE25}">
      <dgm:prSet/>
      <dgm:spPr/>
      <dgm:t>
        <a:bodyPr/>
        <a:lstStyle/>
        <a:p>
          <a:r>
            <a:rPr lang="en-GB" dirty="0"/>
            <a:t>Victims do not get ‘used’ to crime and suffer many emotional side-effects even when victimisation episodes appear individually trivial. </a:t>
          </a:r>
          <a:endParaRPr lang="en-US" dirty="0"/>
        </a:p>
      </dgm:t>
    </dgm:pt>
    <dgm:pt modelId="{01F5C86A-F8CC-45B8-8A71-E70C1A8082DA}" type="parTrans" cxnId="{5244E692-D546-4770-BED6-E4F875DF10D0}">
      <dgm:prSet/>
      <dgm:spPr/>
      <dgm:t>
        <a:bodyPr/>
        <a:lstStyle/>
        <a:p>
          <a:endParaRPr lang="en-US"/>
        </a:p>
      </dgm:t>
    </dgm:pt>
    <dgm:pt modelId="{8B10390C-9E27-453B-9E28-FCF9CE6E8B02}" type="sibTrans" cxnId="{5244E692-D546-4770-BED6-E4F875DF10D0}">
      <dgm:prSet/>
      <dgm:spPr/>
      <dgm:t>
        <a:bodyPr/>
        <a:lstStyle/>
        <a:p>
          <a:endParaRPr lang="en-US"/>
        </a:p>
      </dgm:t>
    </dgm:pt>
    <dgm:pt modelId="{D2166B49-1736-45BF-B9F0-EE45827DA13A}">
      <dgm:prSet/>
      <dgm:spPr/>
      <dgm:t>
        <a:bodyPr/>
        <a:lstStyle/>
        <a:p>
          <a:r>
            <a:rPr lang="en-GB"/>
            <a:t>It can be compared to a bereavement process where victims go through various stages after each incident and this applies to relatively trivial crimes as well as those viewed as more serious by society</a:t>
          </a:r>
          <a:endParaRPr lang="en-US"/>
        </a:p>
      </dgm:t>
    </dgm:pt>
    <dgm:pt modelId="{EB99DE4E-22FB-4F17-9FC6-E54761120C1F}" type="parTrans" cxnId="{71592208-AD9D-47EB-9291-C84497B03F9A}">
      <dgm:prSet/>
      <dgm:spPr/>
      <dgm:t>
        <a:bodyPr/>
        <a:lstStyle/>
        <a:p>
          <a:endParaRPr lang="en-US"/>
        </a:p>
      </dgm:t>
    </dgm:pt>
    <dgm:pt modelId="{73E974C2-17BA-4D35-951F-9A393D0A1D4E}" type="sibTrans" cxnId="{71592208-AD9D-47EB-9291-C84497B03F9A}">
      <dgm:prSet/>
      <dgm:spPr/>
      <dgm:t>
        <a:bodyPr/>
        <a:lstStyle/>
        <a:p>
          <a:endParaRPr lang="en-US"/>
        </a:p>
      </dgm:t>
    </dgm:pt>
    <dgm:pt modelId="{564F28C4-54E3-4212-9D98-B2657FFC0751}" type="pres">
      <dgm:prSet presAssocID="{8746621C-12A5-46B8-B2B4-3AA52D136EF9}" presName="vert0" presStyleCnt="0">
        <dgm:presLayoutVars>
          <dgm:dir/>
          <dgm:animOne val="branch"/>
          <dgm:animLvl val="lvl"/>
        </dgm:presLayoutVars>
      </dgm:prSet>
      <dgm:spPr/>
    </dgm:pt>
    <dgm:pt modelId="{3A77FD29-ACFB-43EF-A3BE-83159FE2A76B}" type="pres">
      <dgm:prSet presAssocID="{5FFF7ADA-B106-4C7F-9E88-802C808DCE25}" presName="thickLine" presStyleLbl="alignNode1" presStyleIdx="0" presStyleCnt="2"/>
      <dgm:spPr/>
    </dgm:pt>
    <dgm:pt modelId="{6EDDCD32-13B9-4244-B16C-96FE2805247B}" type="pres">
      <dgm:prSet presAssocID="{5FFF7ADA-B106-4C7F-9E88-802C808DCE25}" presName="horz1" presStyleCnt="0"/>
      <dgm:spPr/>
    </dgm:pt>
    <dgm:pt modelId="{3889DB3B-26BC-4037-997B-31C32A503E07}" type="pres">
      <dgm:prSet presAssocID="{5FFF7ADA-B106-4C7F-9E88-802C808DCE25}" presName="tx1" presStyleLbl="revTx" presStyleIdx="0" presStyleCnt="2"/>
      <dgm:spPr/>
    </dgm:pt>
    <dgm:pt modelId="{77B26E0B-AC18-4CF1-855E-FDB201449724}" type="pres">
      <dgm:prSet presAssocID="{5FFF7ADA-B106-4C7F-9E88-802C808DCE25}" presName="vert1" presStyleCnt="0"/>
      <dgm:spPr/>
    </dgm:pt>
    <dgm:pt modelId="{4BBC6C4F-AA89-499A-ADE2-82B7E733C5DC}" type="pres">
      <dgm:prSet presAssocID="{D2166B49-1736-45BF-B9F0-EE45827DA13A}" presName="thickLine" presStyleLbl="alignNode1" presStyleIdx="1" presStyleCnt="2"/>
      <dgm:spPr/>
    </dgm:pt>
    <dgm:pt modelId="{AC9300AA-2DF7-4C0D-8597-18A71AE5B92E}" type="pres">
      <dgm:prSet presAssocID="{D2166B49-1736-45BF-B9F0-EE45827DA13A}" presName="horz1" presStyleCnt="0"/>
      <dgm:spPr/>
    </dgm:pt>
    <dgm:pt modelId="{8102085C-66EF-4B7C-8937-B038635905B9}" type="pres">
      <dgm:prSet presAssocID="{D2166B49-1736-45BF-B9F0-EE45827DA13A}" presName="tx1" presStyleLbl="revTx" presStyleIdx="1" presStyleCnt="2"/>
      <dgm:spPr/>
    </dgm:pt>
    <dgm:pt modelId="{727743DA-0621-4555-A9D6-14B4DB19F1A5}" type="pres">
      <dgm:prSet presAssocID="{D2166B49-1736-45BF-B9F0-EE45827DA13A}" presName="vert1" presStyleCnt="0"/>
      <dgm:spPr/>
    </dgm:pt>
  </dgm:ptLst>
  <dgm:cxnLst>
    <dgm:cxn modelId="{71592208-AD9D-47EB-9291-C84497B03F9A}" srcId="{8746621C-12A5-46B8-B2B4-3AA52D136EF9}" destId="{D2166B49-1736-45BF-B9F0-EE45827DA13A}" srcOrd="1" destOrd="0" parTransId="{EB99DE4E-22FB-4F17-9FC6-E54761120C1F}" sibTransId="{73E974C2-17BA-4D35-951F-9A393D0A1D4E}"/>
    <dgm:cxn modelId="{5244E692-D546-4770-BED6-E4F875DF10D0}" srcId="{8746621C-12A5-46B8-B2B4-3AA52D136EF9}" destId="{5FFF7ADA-B106-4C7F-9E88-802C808DCE25}" srcOrd="0" destOrd="0" parTransId="{01F5C86A-F8CC-45B8-8A71-E70C1A8082DA}" sibTransId="{8B10390C-9E27-453B-9E28-FCF9CE6E8B02}"/>
    <dgm:cxn modelId="{5A9D5297-F3C1-4EDB-9AC2-8CB7C06B4330}" type="presOf" srcId="{5FFF7ADA-B106-4C7F-9E88-802C808DCE25}" destId="{3889DB3B-26BC-4037-997B-31C32A503E07}" srcOrd="0" destOrd="0" presId="urn:microsoft.com/office/officeart/2008/layout/LinedList"/>
    <dgm:cxn modelId="{B47F319D-4313-4EAE-99E1-8DEC92DEEF2B}" type="presOf" srcId="{8746621C-12A5-46B8-B2B4-3AA52D136EF9}" destId="{564F28C4-54E3-4212-9D98-B2657FFC0751}" srcOrd="0" destOrd="0" presId="urn:microsoft.com/office/officeart/2008/layout/LinedList"/>
    <dgm:cxn modelId="{81A8EFCA-3412-4738-9D9E-289D05D31D9E}" type="presOf" srcId="{D2166B49-1736-45BF-B9F0-EE45827DA13A}" destId="{8102085C-66EF-4B7C-8937-B038635905B9}" srcOrd="0" destOrd="0" presId="urn:microsoft.com/office/officeart/2008/layout/LinedList"/>
    <dgm:cxn modelId="{18F95BC9-FB87-4186-9B35-6E8B3ED0C59C}" type="presParOf" srcId="{564F28C4-54E3-4212-9D98-B2657FFC0751}" destId="{3A77FD29-ACFB-43EF-A3BE-83159FE2A76B}" srcOrd="0" destOrd="0" presId="urn:microsoft.com/office/officeart/2008/layout/LinedList"/>
    <dgm:cxn modelId="{51212347-B964-4D05-BF1C-907887CF13DC}" type="presParOf" srcId="{564F28C4-54E3-4212-9D98-B2657FFC0751}" destId="{6EDDCD32-13B9-4244-B16C-96FE2805247B}" srcOrd="1" destOrd="0" presId="urn:microsoft.com/office/officeart/2008/layout/LinedList"/>
    <dgm:cxn modelId="{3907E9EA-F6A9-4F3A-B5B8-74213002CA11}" type="presParOf" srcId="{6EDDCD32-13B9-4244-B16C-96FE2805247B}" destId="{3889DB3B-26BC-4037-997B-31C32A503E07}" srcOrd="0" destOrd="0" presId="urn:microsoft.com/office/officeart/2008/layout/LinedList"/>
    <dgm:cxn modelId="{B9637A8A-C267-4124-8AAE-1E16F0126AC9}" type="presParOf" srcId="{6EDDCD32-13B9-4244-B16C-96FE2805247B}" destId="{77B26E0B-AC18-4CF1-855E-FDB201449724}" srcOrd="1" destOrd="0" presId="urn:microsoft.com/office/officeart/2008/layout/LinedList"/>
    <dgm:cxn modelId="{913001FA-FC72-4117-ACD4-DED8996CE611}" type="presParOf" srcId="{564F28C4-54E3-4212-9D98-B2657FFC0751}" destId="{4BBC6C4F-AA89-499A-ADE2-82B7E733C5DC}" srcOrd="2" destOrd="0" presId="urn:microsoft.com/office/officeart/2008/layout/LinedList"/>
    <dgm:cxn modelId="{3C2BBBAB-41DC-4D98-B1B1-E18EF3493780}" type="presParOf" srcId="{564F28C4-54E3-4212-9D98-B2657FFC0751}" destId="{AC9300AA-2DF7-4C0D-8597-18A71AE5B92E}" srcOrd="3" destOrd="0" presId="urn:microsoft.com/office/officeart/2008/layout/LinedList"/>
    <dgm:cxn modelId="{CD584BD5-8E6A-4F89-8079-F90AC6C76094}" type="presParOf" srcId="{AC9300AA-2DF7-4C0D-8597-18A71AE5B92E}" destId="{8102085C-66EF-4B7C-8937-B038635905B9}" srcOrd="0" destOrd="0" presId="urn:microsoft.com/office/officeart/2008/layout/LinedList"/>
    <dgm:cxn modelId="{E511B794-481B-4C33-9041-B59E35D5D104}" type="presParOf" srcId="{AC9300AA-2DF7-4C0D-8597-18A71AE5B92E}" destId="{727743DA-0621-4555-A9D6-14B4DB19F1A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DC80A1-BB18-4E2A-B6F5-C8794A0B78F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9CB7C12-23DA-4EF2-A7FA-C2DD9659046C}">
      <dgm:prSet/>
      <dgm:spPr/>
      <dgm:t>
        <a:bodyPr/>
        <a:lstStyle/>
        <a:p>
          <a:r>
            <a:rPr lang="en-GB"/>
            <a:t>Tseloni &amp; Pease’s (2003)</a:t>
          </a:r>
          <a:endParaRPr lang="en-US"/>
        </a:p>
      </dgm:t>
    </dgm:pt>
    <dgm:pt modelId="{1120DE4F-6F3E-4A69-B95D-07D0E771DE1C}" type="parTrans" cxnId="{387A1799-AF7B-4892-934C-15522C5FCD35}">
      <dgm:prSet/>
      <dgm:spPr/>
      <dgm:t>
        <a:bodyPr/>
        <a:lstStyle/>
        <a:p>
          <a:endParaRPr lang="en-US"/>
        </a:p>
      </dgm:t>
    </dgm:pt>
    <dgm:pt modelId="{703D0286-0BF9-4D34-B6C1-E4205CEAA849}" type="sibTrans" cxnId="{387A1799-AF7B-4892-934C-15522C5FCD35}">
      <dgm:prSet/>
      <dgm:spPr/>
      <dgm:t>
        <a:bodyPr/>
        <a:lstStyle/>
        <a:p>
          <a:endParaRPr lang="en-US"/>
        </a:p>
      </dgm:t>
    </dgm:pt>
    <dgm:pt modelId="{50981B09-CED3-4D61-A24B-8E16AF4E92DB}">
      <dgm:prSet/>
      <dgm:spPr/>
      <dgm:t>
        <a:bodyPr/>
        <a:lstStyle/>
        <a:p>
          <a:r>
            <a:rPr lang="en-GB"/>
            <a:t>The risk of victimisation increased 40% when you are a man compared with a woman.</a:t>
          </a:r>
          <a:endParaRPr lang="en-US"/>
        </a:p>
      </dgm:t>
    </dgm:pt>
    <dgm:pt modelId="{C69BCC13-CD54-4278-98EA-650E293EB0E9}" type="parTrans" cxnId="{62C8F775-A2E0-416A-9864-2D5C346E35B3}">
      <dgm:prSet/>
      <dgm:spPr/>
      <dgm:t>
        <a:bodyPr/>
        <a:lstStyle/>
        <a:p>
          <a:endParaRPr lang="en-US"/>
        </a:p>
      </dgm:t>
    </dgm:pt>
    <dgm:pt modelId="{7F56E2EF-6012-433D-803B-919AEF8835CB}" type="sibTrans" cxnId="{62C8F775-A2E0-416A-9864-2D5C346E35B3}">
      <dgm:prSet/>
      <dgm:spPr/>
      <dgm:t>
        <a:bodyPr/>
        <a:lstStyle/>
        <a:p>
          <a:endParaRPr lang="en-US"/>
        </a:p>
      </dgm:t>
    </dgm:pt>
    <dgm:pt modelId="{BFCF7CFF-D408-4DD9-89E6-C7DFAA22D313}">
      <dgm:prSet/>
      <dgm:spPr/>
      <dgm:t>
        <a:bodyPr/>
        <a:lstStyle/>
        <a:p>
          <a:r>
            <a:rPr lang="en-GB"/>
            <a:t>Single people faced 39% more personal crimes that those who were married.</a:t>
          </a:r>
          <a:endParaRPr lang="en-US"/>
        </a:p>
      </dgm:t>
    </dgm:pt>
    <dgm:pt modelId="{378AB905-979D-4C82-9062-6F9FE749F513}" type="parTrans" cxnId="{8626EC42-C573-4B91-B6C2-DE628B8249B5}">
      <dgm:prSet/>
      <dgm:spPr/>
      <dgm:t>
        <a:bodyPr/>
        <a:lstStyle/>
        <a:p>
          <a:endParaRPr lang="en-US"/>
        </a:p>
      </dgm:t>
    </dgm:pt>
    <dgm:pt modelId="{430380F7-AC0F-411D-935C-92DBCB5CF89E}" type="sibTrans" cxnId="{8626EC42-C573-4B91-B6C2-DE628B8249B5}">
      <dgm:prSet/>
      <dgm:spPr/>
      <dgm:t>
        <a:bodyPr/>
        <a:lstStyle/>
        <a:p>
          <a:endParaRPr lang="en-US"/>
        </a:p>
      </dgm:t>
    </dgm:pt>
    <dgm:pt modelId="{A40AD6FF-6CCE-49E7-8838-1AAF1E855A8D}">
      <dgm:prSet/>
      <dgm:spPr/>
      <dgm:t>
        <a:bodyPr/>
        <a:lstStyle/>
        <a:p>
          <a:r>
            <a:rPr lang="en-GB" dirty="0"/>
            <a:t>Divorced people faced 132% more personal crimes </a:t>
          </a:r>
          <a:endParaRPr lang="en-US" dirty="0"/>
        </a:p>
      </dgm:t>
    </dgm:pt>
    <dgm:pt modelId="{25AF8CBA-6BD4-4DB1-AD25-7E77B0E1F021}" type="parTrans" cxnId="{9E636D5E-A42E-4E90-A47E-260D74758BD2}">
      <dgm:prSet/>
      <dgm:spPr/>
      <dgm:t>
        <a:bodyPr/>
        <a:lstStyle/>
        <a:p>
          <a:endParaRPr lang="en-US"/>
        </a:p>
      </dgm:t>
    </dgm:pt>
    <dgm:pt modelId="{E4E2AF51-F3BA-4CA9-A874-E54BFF92CE80}" type="sibTrans" cxnId="{9E636D5E-A42E-4E90-A47E-260D74758BD2}">
      <dgm:prSet/>
      <dgm:spPr/>
      <dgm:t>
        <a:bodyPr/>
        <a:lstStyle/>
        <a:p>
          <a:endParaRPr lang="en-US"/>
        </a:p>
      </dgm:t>
    </dgm:pt>
    <dgm:pt modelId="{13AFFF52-6284-49D7-A5A1-3B7890FEE960}">
      <dgm:prSet/>
      <dgm:spPr/>
      <dgm:t>
        <a:bodyPr/>
        <a:lstStyle/>
        <a:p>
          <a:r>
            <a:rPr lang="en-GB"/>
            <a:t>Lone parents experienced 77% more crimes than other people.  </a:t>
          </a:r>
          <a:endParaRPr lang="en-US"/>
        </a:p>
      </dgm:t>
    </dgm:pt>
    <dgm:pt modelId="{48923E53-E407-4121-8CEC-418913F718C8}" type="parTrans" cxnId="{E0B92D64-3541-4309-BB97-B41160A40773}">
      <dgm:prSet/>
      <dgm:spPr/>
      <dgm:t>
        <a:bodyPr/>
        <a:lstStyle/>
        <a:p>
          <a:endParaRPr lang="en-US"/>
        </a:p>
      </dgm:t>
    </dgm:pt>
    <dgm:pt modelId="{F640A48E-395C-47E7-BB05-7CE737F65C6A}" type="sibTrans" cxnId="{E0B92D64-3541-4309-BB97-B41160A40773}">
      <dgm:prSet/>
      <dgm:spPr/>
      <dgm:t>
        <a:bodyPr/>
        <a:lstStyle/>
        <a:p>
          <a:endParaRPr lang="en-US"/>
        </a:p>
      </dgm:t>
    </dgm:pt>
    <dgm:pt modelId="{577916C8-7423-4F90-8218-694A3DF18176}">
      <dgm:prSet/>
      <dgm:spPr/>
      <dgm:t>
        <a:bodyPr/>
        <a:lstStyle/>
        <a:p>
          <a:r>
            <a:rPr lang="en-GB"/>
            <a:t>Event dependency: the victim is more likely to be selected if they have recently been a victim of the same crime. </a:t>
          </a:r>
          <a:endParaRPr lang="en-US"/>
        </a:p>
      </dgm:t>
    </dgm:pt>
    <dgm:pt modelId="{BCE1442C-44BB-4616-8B81-5999575C0E9F}" type="parTrans" cxnId="{6FCA146A-DB9D-44A6-B66D-51ED924F22D3}">
      <dgm:prSet/>
      <dgm:spPr/>
      <dgm:t>
        <a:bodyPr/>
        <a:lstStyle/>
        <a:p>
          <a:endParaRPr lang="en-US"/>
        </a:p>
      </dgm:t>
    </dgm:pt>
    <dgm:pt modelId="{A24AE642-31EB-4053-A00C-FDBCE166C82E}" type="sibTrans" cxnId="{6FCA146A-DB9D-44A6-B66D-51ED924F22D3}">
      <dgm:prSet/>
      <dgm:spPr/>
      <dgm:t>
        <a:bodyPr/>
        <a:lstStyle/>
        <a:p>
          <a:endParaRPr lang="en-US"/>
        </a:p>
      </dgm:t>
    </dgm:pt>
    <dgm:pt modelId="{544B18E3-68B6-49C6-BC03-E70B92C61944}" type="pres">
      <dgm:prSet presAssocID="{08DC80A1-BB18-4E2A-B6F5-C8794A0B78F7}" presName="linear" presStyleCnt="0">
        <dgm:presLayoutVars>
          <dgm:animLvl val="lvl"/>
          <dgm:resizeHandles val="exact"/>
        </dgm:presLayoutVars>
      </dgm:prSet>
      <dgm:spPr/>
    </dgm:pt>
    <dgm:pt modelId="{0763FFE9-3F48-4804-BF17-3706646601E4}" type="pres">
      <dgm:prSet presAssocID="{49CB7C12-23DA-4EF2-A7FA-C2DD9659046C}" presName="parentText" presStyleLbl="node1" presStyleIdx="0" presStyleCnt="1">
        <dgm:presLayoutVars>
          <dgm:chMax val="0"/>
          <dgm:bulletEnabled val="1"/>
        </dgm:presLayoutVars>
      </dgm:prSet>
      <dgm:spPr/>
    </dgm:pt>
    <dgm:pt modelId="{0C4CAA19-5B02-45E8-BF09-BE92AC55351F}" type="pres">
      <dgm:prSet presAssocID="{49CB7C12-23DA-4EF2-A7FA-C2DD9659046C}" presName="childText" presStyleLbl="revTx" presStyleIdx="0" presStyleCnt="1">
        <dgm:presLayoutVars>
          <dgm:bulletEnabled val="1"/>
        </dgm:presLayoutVars>
      </dgm:prSet>
      <dgm:spPr/>
    </dgm:pt>
  </dgm:ptLst>
  <dgm:cxnLst>
    <dgm:cxn modelId="{8045F735-C1CE-414B-B6A7-FAF38BB364A2}" type="presOf" srcId="{50981B09-CED3-4D61-A24B-8E16AF4E92DB}" destId="{0C4CAA19-5B02-45E8-BF09-BE92AC55351F}" srcOrd="0" destOrd="0" presId="urn:microsoft.com/office/officeart/2005/8/layout/vList2"/>
    <dgm:cxn modelId="{9E636D5E-A42E-4E90-A47E-260D74758BD2}" srcId="{49CB7C12-23DA-4EF2-A7FA-C2DD9659046C}" destId="{A40AD6FF-6CCE-49E7-8838-1AAF1E855A8D}" srcOrd="2" destOrd="0" parTransId="{25AF8CBA-6BD4-4DB1-AD25-7E77B0E1F021}" sibTransId="{E4E2AF51-F3BA-4CA9-A874-E54BFF92CE80}"/>
    <dgm:cxn modelId="{8626EC42-C573-4B91-B6C2-DE628B8249B5}" srcId="{49CB7C12-23DA-4EF2-A7FA-C2DD9659046C}" destId="{BFCF7CFF-D408-4DD9-89E6-C7DFAA22D313}" srcOrd="1" destOrd="0" parTransId="{378AB905-979D-4C82-9062-6F9FE749F513}" sibTransId="{430380F7-AC0F-411D-935C-92DBCB5CF89E}"/>
    <dgm:cxn modelId="{E0B92D64-3541-4309-BB97-B41160A40773}" srcId="{49CB7C12-23DA-4EF2-A7FA-C2DD9659046C}" destId="{13AFFF52-6284-49D7-A5A1-3B7890FEE960}" srcOrd="3" destOrd="0" parTransId="{48923E53-E407-4121-8CEC-418913F718C8}" sibTransId="{F640A48E-395C-47E7-BB05-7CE737F65C6A}"/>
    <dgm:cxn modelId="{CAE81249-17CE-4EA2-8115-93E03195C44F}" type="presOf" srcId="{BFCF7CFF-D408-4DD9-89E6-C7DFAA22D313}" destId="{0C4CAA19-5B02-45E8-BF09-BE92AC55351F}" srcOrd="0" destOrd="1" presId="urn:microsoft.com/office/officeart/2005/8/layout/vList2"/>
    <dgm:cxn modelId="{6FCA146A-DB9D-44A6-B66D-51ED924F22D3}" srcId="{49CB7C12-23DA-4EF2-A7FA-C2DD9659046C}" destId="{577916C8-7423-4F90-8218-694A3DF18176}" srcOrd="4" destOrd="0" parTransId="{BCE1442C-44BB-4616-8B81-5999575C0E9F}" sibTransId="{A24AE642-31EB-4053-A00C-FDBCE166C82E}"/>
    <dgm:cxn modelId="{62C8F775-A2E0-416A-9864-2D5C346E35B3}" srcId="{49CB7C12-23DA-4EF2-A7FA-C2DD9659046C}" destId="{50981B09-CED3-4D61-A24B-8E16AF4E92DB}" srcOrd="0" destOrd="0" parTransId="{C69BCC13-CD54-4278-98EA-650E293EB0E9}" sibTransId="{7F56E2EF-6012-433D-803B-919AEF8835CB}"/>
    <dgm:cxn modelId="{AE961056-F6D6-4705-A0A9-E421F2836CD3}" type="presOf" srcId="{08DC80A1-BB18-4E2A-B6F5-C8794A0B78F7}" destId="{544B18E3-68B6-49C6-BC03-E70B92C61944}" srcOrd="0" destOrd="0" presId="urn:microsoft.com/office/officeart/2005/8/layout/vList2"/>
    <dgm:cxn modelId="{322EB358-B4CF-4FB7-BE48-8C37D4788CBB}" type="presOf" srcId="{49CB7C12-23DA-4EF2-A7FA-C2DD9659046C}" destId="{0763FFE9-3F48-4804-BF17-3706646601E4}" srcOrd="0" destOrd="0" presId="urn:microsoft.com/office/officeart/2005/8/layout/vList2"/>
    <dgm:cxn modelId="{456B6B5A-DCE6-49E3-952F-44580CF1959B}" type="presOf" srcId="{A40AD6FF-6CCE-49E7-8838-1AAF1E855A8D}" destId="{0C4CAA19-5B02-45E8-BF09-BE92AC55351F}" srcOrd="0" destOrd="2" presId="urn:microsoft.com/office/officeart/2005/8/layout/vList2"/>
    <dgm:cxn modelId="{387A1799-AF7B-4892-934C-15522C5FCD35}" srcId="{08DC80A1-BB18-4E2A-B6F5-C8794A0B78F7}" destId="{49CB7C12-23DA-4EF2-A7FA-C2DD9659046C}" srcOrd="0" destOrd="0" parTransId="{1120DE4F-6F3E-4A69-B95D-07D0E771DE1C}" sibTransId="{703D0286-0BF9-4D34-B6C1-E4205CEAA849}"/>
    <dgm:cxn modelId="{C9616C99-7460-4645-82DC-A556BFE5D8FA}" type="presOf" srcId="{577916C8-7423-4F90-8218-694A3DF18176}" destId="{0C4CAA19-5B02-45E8-BF09-BE92AC55351F}" srcOrd="0" destOrd="4" presId="urn:microsoft.com/office/officeart/2005/8/layout/vList2"/>
    <dgm:cxn modelId="{FE490ACF-FAF3-4635-9E13-A3917C4B6A3D}" type="presOf" srcId="{13AFFF52-6284-49D7-A5A1-3B7890FEE960}" destId="{0C4CAA19-5B02-45E8-BF09-BE92AC55351F}" srcOrd="0" destOrd="3" presId="urn:microsoft.com/office/officeart/2005/8/layout/vList2"/>
    <dgm:cxn modelId="{587A5BD5-45D6-476D-967E-0FA9EA664F03}" type="presParOf" srcId="{544B18E3-68B6-49C6-BC03-E70B92C61944}" destId="{0763FFE9-3F48-4804-BF17-3706646601E4}" srcOrd="0" destOrd="0" presId="urn:microsoft.com/office/officeart/2005/8/layout/vList2"/>
    <dgm:cxn modelId="{6D1294BC-F5D6-482D-B4F3-3917DCDA9284}" type="presParOf" srcId="{544B18E3-68B6-49C6-BC03-E70B92C61944}" destId="{0C4CAA19-5B02-45E8-BF09-BE92AC55351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C0920B-5210-4644-8DB6-4AA3EEA2AD5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3B7FCE2-317A-441B-9797-5ED2650F9320}">
      <dgm:prSet/>
      <dgm:spPr/>
      <dgm:t>
        <a:bodyPr/>
        <a:lstStyle/>
        <a:p>
          <a:r>
            <a:rPr lang="en-US" b="1" u="sng"/>
            <a:t>Social Services and Wellbeing (Wales) Act 2014</a:t>
          </a:r>
          <a:endParaRPr lang="en-US"/>
        </a:p>
      </dgm:t>
    </dgm:pt>
    <dgm:pt modelId="{D5F30647-9804-4588-BA28-093EB1CFA5BD}" type="parTrans" cxnId="{4214FBC9-2316-49C8-87F7-DE866EFF0CCA}">
      <dgm:prSet/>
      <dgm:spPr/>
      <dgm:t>
        <a:bodyPr/>
        <a:lstStyle/>
        <a:p>
          <a:endParaRPr lang="en-US"/>
        </a:p>
      </dgm:t>
    </dgm:pt>
    <dgm:pt modelId="{206A2216-6974-48A5-956A-608FC5CD8059}" type="sibTrans" cxnId="{4214FBC9-2316-49C8-87F7-DE866EFF0CCA}">
      <dgm:prSet/>
      <dgm:spPr/>
      <dgm:t>
        <a:bodyPr/>
        <a:lstStyle/>
        <a:p>
          <a:endParaRPr lang="en-US"/>
        </a:p>
      </dgm:t>
    </dgm:pt>
    <dgm:pt modelId="{B6961D18-98F9-4902-A8F7-C2D19A909B90}">
      <dgm:prSet/>
      <dgm:spPr/>
      <dgm:t>
        <a:bodyPr/>
        <a:lstStyle/>
        <a:p>
          <a:r>
            <a:rPr lang="en-US" b="1"/>
            <a:t>Section 128  Duty to report adults at risk</a:t>
          </a:r>
          <a:endParaRPr lang="en-US"/>
        </a:p>
      </dgm:t>
    </dgm:pt>
    <dgm:pt modelId="{DD6061E2-4268-401A-9DC8-00363FAFEB2F}" type="parTrans" cxnId="{29B44D08-8DA3-440A-ADB4-3C5045A3A393}">
      <dgm:prSet/>
      <dgm:spPr/>
      <dgm:t>
        <a:bodyPr/>
        <a:lstStyle/>
        <a:p>
          <a:endParaRPr lang="en-US"/>
        </a:p>
      </dgm:t>
    </dgm:pt>
    <dgm:pt modelId="{EC20A01B-83F9-485E-BF45-E2B81105D1E9}" type="sibTrans" cxnId="{29B44D08-8DA3-440A-ADB4-3C5045A3A393}">
      <dgm:prSet/>
      <dgm:spPr/>
      <dgm:t>
        <a:bodyPr/>
        <a:lstStyle/>
        <a:p>
          <a:endParaRPr lang="en-US"/>
        </a:p>
      </dgm:t>
    </dgm:pt>
    <dgm:pt modelId="{2AE6890A-8879-44E8-A1EA-940102D34B40}">
      <dgm:prSet/>
      <dgm:spPr/>
      <dgm:t>
        <a:bodyPr/>
        <a:lstStyle/>
        <a:p>
          <a:r>
            <a:rPr lang="en-US" b="1"/>
            <a:t>Relevant partners have a duty to report any incidents involving an Adult at Risk</a:t>
          </a:r>
          <a:endParaRPr lang="en-US"/>
        </a:p>
      </dgm:t>
    </dgm:pt>
    <dgm:pt modelId="{C0688B1B-D787-4FB1-959E-1ED70908FFE1}" type="parTrans" cxnId="{11BD2031-3EBD-40CA-9E61-E16D3A6F12CC}">
      <dgm:prSet/>
      <dgm:spPr/>
      <dgm:t>
        <a:bodyPr/>
        <a:lstStyle/>
        <a:p>
          <a:endParaRPr lang="en-US"/>
        </a:p>
      </dgm:t>
    </dgm:pt>
    <dgm:pt modelId="{9464E561-1AA3-43D7-8BC0-FA923BBF6EBD}" type="sibTrans" cxnId="{11BD2031-3EBD-40CA-9E61-E16D3A6F12CC}">
      <dgm:prSet/>
      <dgm:spPr/>
      <dgm:t>
        <a:bodyPr/>
        <a:lstStyle/>
        <a:p>
          <a:endParaRPr lang="en-US"/>
        </a:p>
      </dgm:t>
    </dgm:pt>
    <dgm:pt modelId="{1E26798A-9796-43CB-9877-924164365E11}" type="pres">
      <dgm:prSet presAssocID="{DAC0920B-5210-4644-8DB6-4AA3EEA2AD50}" presName="linear" presStyleCnt="0">
        <dgm:presLayoutVars>
          <dgm:animLvl val="lvl"/>
          <dgm:resizeHandles val="exact"/>
        </dgm:presLayoutVars>
      </dgm:prSet>
      <dgm:spPr/>
    </dgm:pt>
    <dgm:pt modelId="{A7C46152-0C21-4ECA-B461-08AC3055A5E5}" type="pres">
      <dgm:prSet presAssocID="{03B7FCE2-317A-441B-9797-5ED2650F9320}" presName="parentText" presStyleLbl="node1" presStyleIdx="0" presStyleCnt="3">
        <dgm:presLayoutVars>
          <dgm:chMax val="0"/>
          <dgm:bulletEnabled val="1"/>
        </dgm:presLayoutVars>
      </dgm:prSet>
      <dgm:spPr/>
    </dgm:pt>
    <dgm:pt modelId="{BF74444B-CEC0-44E6-BA3A-6DB0A1D8BFF6}" type="pres">
      <dgm:prSet presAssocID="{206A2216-6974-48A5-956A-608FC5CD8059}" presName="spacer" presStyleCnt="0"/>
      <dgm:spPr/>
    </dgm:pt>
    <dgm:pt modelId="{2B16A54D-0CFF-422E-A886-9A7EBBB2F042}" type="pres">
      <dgm:prSet presAssocID="{B6961D18-98F9-4902-A8F7-C2D19A909B90}" presName="parentText" presStyleLbl="node1" presStyleIdx="1" presStyleCnt="3">
        <dgm:presLayoutVars>
          <dgm:chMax val="0"/>
          <dgm:bulletEnabled val="1"/>
        </dgm:presLayoutVars>
      </dgm:prSet>
      <dgm:spPr/>
    </dgm:pt>
    <dgm:pt modelId="{817996E3-0F24-4644-8B03-6A8FC4775684}" type="pres">
      <dgm:prSet presAssocID="{EC20A01B-83F9-485E-BF45-E2B81105D1E9}" presName="spacer" presStyleCnt="0"/>
      <dgm:spPr/>
    </dgm:pt>
    <dgm:pt modelId="{480C8E5F-C060-4F2A-BE50-0B66725D3B9E}" type="pres">
      <dgm:prSet presAssocID="{2AE6890A-8879-44E8-A1EA-940102D34B40}" presName="parentText" presStyleLbl="node1" presStyleIdx="2" presStyleCnt="3">
        <dgm:presLayoutVars>
          <dgm:chMax val="0"/>
          <dgm:bulletEnabled val="1"/>
        </dgm:presLayoutVars>
      </dgm:prSet>
      <dgm:spPr/>
    </dgm:pt>
  </dgm:ptLst>
  <dgm:cxnLst>
    <dgm:cxn modelId="{29B44D08-8DA3-440A-ADB4-3C5045A3A393}" srcId="{DAC0920B-5210-4644-8DB6-4AA3EEA2AD50}" destId="{B6961D18-98F9-4902-A8F7-C2D19A909B90}" srcOrd="1" destOrd="0" parTransId="{DD6061E2-4268-401A-9DC8-00363FAFEB2F}" sibTransId="{EC20A01B-83F9-485E-BF45-E2B81105D1E9}"/>
    <dgm:cxn modelId="{355BCB20-4316-44B8-91D9-042DF57D673E}" type="presOf" srcId="{DAC0920B-5210-4644-8DB6-4AA3EEA2AD50}" destId="{1E26798A-9796-43CB-9877-924164365E11}" srcOrd="0" destOrd="0" presId="urn:microsoft.com/office/officeart/2005/8/layout/vList2"/>
    <dgm:cxn modelId="{11BD2031-3EBD-40CA-9E61-E16D3A6F12CC}" srcId="{DAC0920B-5210-4644-8DB6-4AA3EEA2AD50}" destId="{2AE6890A-8879-44E8-A1EA-940102D34B40}" srcOrd="2" destOrd="0" parTransId="{C0688B1B-D787-4FB1-959E-1ED70908FFE1}" sibTransId="{9464E561-1AA3-43D7-8BC0-FA923BBF6EBD}"/>
    <dgm:cxn modelId="{487A717B-9C82-4D1C-A137-8198B9513B45}" type="presOf" srcId="{03B7FCE2-317A-441B-9797-5ED2650F9320}" destId="{A7C46152-0C21-4ECA-B461-08AC3055A5E5}" srcOrd="0" destOrd="0" presId="urn:microsoft.com/office/officeart/2005/8/layout/vList2"/>
    <dgm:cxn modelId="{6D2878A3-2B5D-4FB2-BDE9-A5A41C69C77E}" type="presOf" srcId="{2AE6890A-8879-44E8-A1EA-940102D34B40}" destId="{480C8E5F-C060-4F2A-BE50-0B66725D3B9E}" srcOrd="0" destOrd="0" presId="urn:microsoft.com/office/officeart/2005/8/layout/vList2"/>
    <dgm:cxn modelId="{4214FBC9-2316-49C8-87F7-DE866EFF0CCA}" srcId="{DAC0920B-5210-4644-8DB6-4AA3EEA2AD50}" destId="{03B7FCE2-317A-441B-9797-5ED2650F9320}" srcOrd="0" destOrd="0" parTransId="{D5F30647-9804-4588-BA28-093EB1CFA5BD}" sibTransId="{206A2216-6974-48A5-956A-608FC5CD8059}"/>
    <dgm:cxn modelId="{017E70DD-AAB9-4970-8BCC-A4005267A98A}" type="presOf" srcId="{B6961D18-98F9-4902-A8F7-C2D19A909B90}" destId="{2B16A54D-0CFF-422E-A886-9A7EBBB2F042}" srcOrd="0" destOrd="0" presId="urn:microsoft.com/office/officeart/2005/8/layout/vList2"/>
    <dgm:cxn modelId="{20B1FF38-A91C-4237-906D-EA177C1BB27D}" type="presParOf" srcId="{1E26798A-9796-43CB-9877-924164365E11}" destId="{A7C46152-0C21-4ECA-B461-08AC3055A5E5}" srcOrd="0" destOrd="0" presId="urn:microsoft.com/office/officeart/2005/8/layout/vList2"/>
    <dgm:cxn modelId="{BE2CE6D3-0085-494B-BEA4-21C24DDA7D70}" type="presParOf" srcId="{1E26798A-9796-43CB-9877-924164365E11}" destId="{BF74444B-CEC0-44E6-BA3A-6DB0A1D8BFF6}" srcOrd="1" destOrd="0" presId="urn:microsoft.com/office/officeart/2005/8/layout/vList2"/>
    <dgm:cxn modelId="{57E9A13A-35B2-4A1B-AC35-5D2CEAA31382}" type="presParOf" srcId="{1E26798A-9796-43CB-9877-924164365E11}" destId="{2B16A54D-0CFF-422E-A886-9A7EBBB2F042}" srcOrd="2" destOrd="0" presId="urn:microsoft.com/office/officeart/2005/8/layout/vList2"/>
    <dgm:cxn modelId="{5D960769-DEAE-4ED1-AA94-5398026F9388}" type="presParOf" srcId="{1E26798A-9796-43CB-9877-924164365E11}" destId="{817996E3-0F24-4644-8B03-6A8FC4775684}" srcOrd="3" destOrd="0" presId="urn:microsoft.com/office/officeart/2005/8/layout/vList2"/>
    <dgm:cxn modelId="{85EC073A-7A8C-4A42-A9F5-01EA5A323842}" type="presParOf" srcId="{1E26798A-9796-43CB-9877-924164365E11}" destId="{480C8E5F-C060-4F2A-BE50-0B66725D3B9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8F07D8-4146-4856-B19F-EEEDC2785C9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AC5745C-7A60-461D-B635-6EE05DAF0088}">
      <dgm:prSet/>
      <dgm:spPr/>
      <dgm:t>
        <a:bodyPr/>
        <a:lstStyle/>
        <a:p>
          <a:r>
            <a:rPr lang="en-GB"/>
            <a:t>Risk factors – are characteristics at the biological, psychological, family, community or cultural level that precede and are associated with a higher likelihood of negative outcomes.</a:t>
          </a:r>
          <a:endParaRPr lang="en-US"/>
        </a:p>
      </dgm:t>
    </dgm:pt>
    <dgm:pt modelId="{66F4898F-98F2-4E82-9354-0345FAB3E42F}" type="parTrans" cxnId="{E8791895-BB73-4288-9C24-1473268B138A}">
      <dgm:prSet/>
      <dgm:spPr/>
      <dgm:t>
        <a:bodyPr/>
        <a:lstStyle/>
        <a:p>
          <a:endParaRPr lang="en-US"/>
        </a:p>
      </dgm:t>
    </dgm:pt>
    <dgm:pt modelId="{85F3F7B8-6E4B-4F63-BDC3-F504A1065F34}" type="sibTrans" cxnId="{E8791895-BB73-4288-9C24-1473268B138A}">
      <dgm:prSet/>
      <dgm:spPr/>
      <dgm:t>
        <a:bodyPr/>
        <a:lstStyle/>
        <a:p>
          <a:endParaRPr lang="en-US"/>
        </a:p>
      </dgm:t>
    </dgm:pt>
    <dgm:pt modelId="{4607013D-5C3D-446C-884B-A030BBCEFFE8}">
      <dgm:prSet/>
      <dgm:spPr/>
      <dgm:t>
        <a:bodyPr/>
        <a:lstStyle/>
        <a:p>
          <a:r>
            <a:rPr lang="en-GB"/>
            <a:t>Protective factors are characteristics associated with a lower likelihood of negative outcomes or that reduce a risk factor’s impact. Protective factors may be seen as positive countering events.</a:t>
          </a:r>
          <a:endParaRPr lang="en-US"/>
        </a:p>
      </dgm:t>
    </dgm:pt>
    <dgm:pt modelId="{5B9C516F-4018-406C-859E-EDB6C6FEC64E}" type="parTrans" cxnId="{49AB8E9C-DEA5-4B25-B203-616019B48DB0}">
      <dgm:prSet/>
      <dgm:spPr/>
      <dgm:t>
        <a:bodyPr/>
        <a:lstStyle/>
        <a:p>
          <a:endParaRPr lang="en-US"/>
        </a:p>
      </dgm:t>
    </dgm:pt>
    <dgm:pt modelId="{0C4DEE19-14B4-4C87-AB31-B6220D7F1509}" type="sibTrans" cxnId="{49AB8E9C-DEA5-4B25-B203-616019B48DB0}">
      <dgm:prSet/>
      <dgm:spPr/>
      <dgm:t>
        <a:bodyPr/>
        <a:lstStyle/>
        <a:p>
          <a:endParaRPr lang="en-US"/>
        </a:p>
      </dgm:t>
    </dgm:pt>
    <dgm:pt modelId="{647DE763-22D5-4CD2-B0F2-DB964DE20AC0}" type="pres">
      <dgm:prSet presAssocID="{288F07D8-4146-4856-B19F-EEEDC2785C93}" presName="hierChild1" presStyleCnt="0">
        <dgm:presLayoutVars>
          <dgm:chPref val="1"/>
          <dgm:dir/>
          <dgm:animOne val="branch"/>
          <dgm:animLvl val="lvl"/>
          <dgm:resizeHandles/>
        </dgm:presLayoutVars>
      </dgm:prSet>
      <dgm:spPr/>
    </dgm:pt>
    <dgm:pt modelId="{87525A58-3F47-4DD2-AFB7-63A5666E85F6}" type="pres">
      <dgm:prSet presAssocID="{8AC5745C-7A60-461D-B635-6EE05DAF0088}" presName="hierRoot1" presStyleCnt="0"/>
      <dgm:spPr/>
    </dgm:pt>
    <dgm:pt modelId="{0FF65792-DABC-43D5-A87E-9EFDEBC09AA7}" type="pres">
      <dgm:prSet presAssocID="{8AC5745C-7A60-461D-B635-6EE05DAF0088}" presName="composite" presStyleCnt="0"/>
      <dgm:spPr/>
    </dgm:pt>
    <dgm:pt modelId="{A1D7E344-F043-4B4B-B96E-611E4898812A}" type="pres">
      <dgm:prSet presAssocID="{8AC5745C-7A60-461D-B635-6EE05DAF0088}" presName="background" presStyleLbl="node0" presStyleIdx="0" presStyleCnt="2"/>
      <dgm:spPr/>
    </dgm:pt>
    <dgm:pt modelId="{682B8305-70F5-45DC-A596-46F8ECADE487}" type="pres">
      <dgm:prSet presAssocID="{8AC5745C-7A60-461D-B635-6EE05DAF0088}" presName="text" presStyleLbl="fgAcc0" presStyleIdx="0" presStyleCnt="2">
        <dgm:presLayoutVars>
          <dgm:chPref val="3"/>
        </dgm:presLayoutVars>
      </dgm:prSet>
      <dgm:spPr/>
    </dgm:pt>
    <dgm:pt modelId="{A4323CB9-80FB-46BF-9FA4-C70937B937D4}" type="pres">
      <dgm:prSet presAssocID="{8AC5745C-7A60-461D-B635-6EE05DAF0088}" presName="hierChild2" presStyleCnt="0"/>
      <dgm:spPr/>
    </dgm:pt>
    <dgm:pt modelId="{75BFBB6D-2537-43C6-921F-3CD07AC75B95}" type="pres">
      <dgm:prSet presAssocID="{4607013D-5C3D-446C-884B-A030BBCEFFE8}" presName="hierRoot1" presStyleCnt="0"/>
      <dgm:spPr/>
    </dgm:pt>
    <dgm:pt modelId="{B523EC16-5675-4D10-B00F-32B64E3AE901}" type="pres">
      <dgm:prSet presAssocID="{4607013D-5C3D-446C-884B-A030BBCEFFE8}" presName="composite" presStyleCnt="0"/>
      <dgm:spPr/>
    </dgm:pt>
    <dgm:pt modelId="{2CEB3A6E-5BCA-4C92-920E-0A6F0B3FA738}" type="pres">
      <dgm:prSet presAssocID="{4607013D-5C3D-446C-884B-A030BBCEFFE8}" presName="background" presStyleLbl="node0" presStyleIdx="1" presStyleCnt="2"/>
      <dgm:spPr/>
    </dgm:pt>
    <dgm:pt modelId="{5C12103F-A2EF-40EF-A039-6DEA656F4142}" type="pres">
      <dgm:prSet presAssocID="{4607013D-5C3D-446C-884B-A030BBCEFFE8}" presName="text" presStyleLbl="fgAcc0" presStyleIdx="1" presStyleCnt="2">
        <dgm:presLayoutVars>
          <dgm:chPref val="3"/>
        </dgm:presLayoutVars>
      </dgm:prSet>
      <dgm:spPr/>
    </dgm:pt>
    <dgm:pt modelId="{9ECA3B6E-9B78-4851-9C0B-EB1D74001712}" type="pres">
      <dgm:prSet presAssocID="{4607013D-5C3D-446C-884B-A030BBCEFFE8}" presName="hierChild2" presStyleCnt="0"/>
      <dgm:spPr/>
    </dgm:pt>
  </dgm:ptLst>
  <dgm:cxnLst>
    <dgm:cxn modelId="{49BA9E8B-A6F5-400C-972C-F1A10457EA63}" type="presOf" srcId="{288F07D8-4146-4856-B19F-EEEDC2785C93}" destId="{647DE763-22D5-4CD2-B0F2-DB964DE20AC0}" srcOrd="0" destOrd="0" presId="urn:microsoft.com/office/officeart/2005/8/layout/hierarchy1"/>
    <dgm:cxn modelId="{E8791895-BB73-4288-9C24-1473268B138A}" srcId="{288F07D8-4146-4856-B19F-EEEDC2785C93}" destId="{8AC5745C-7A60-461D-B635-6EE05DAF0088}" srcOrd="0" destOrd="0" parTransId="{66F4898F-98F2-4E82-9354-0345FAB3E42F}" sibTransId="{85F3F7B8-6E4B-4F63-BDC3-F504A1065F34}"/>
    <dgm:cxn modelId="{49AB8E9C-DEA5-4B25-B203-616019B48DB0}" srcId="{288F07D8-4146-4856-B19F-EEEDC2785C93}" destId="{4607013D-5C3D-446C-884B-A030BBCEFFE8}" srcOrd="1" destOrd="0" parTransId="{5B9C516F-4018-406C-859E-EDB6C6FEC64E}" sibTransId="{0C4DEE19-14B4-4C87-AB31-B6220D7F1509}"/>
    <dgm:cxn modelId="{032A4ABD-5CF5-4F1C-86D8-AF6E9A34CBD7}" type="presOf" srcId="{4607013D-5C3D-446C-884B-A030BBCEFFE8}" destId="{5C12103F-A2EF-40EF-A039-6DEA656F4142}" srcOrd="0" destOrd="0" presId="urn:microsoft.com/office/officeart/2005/8/layout/hierarchy1"/>
    <dgm:cxn modelId="{0917A8E9-CA03-4518-B5AF-AF9B537E4FBB}" type="presOf" srcId="{8AC5745C-7A60-461D-B635-6EE05DAF0088}" destId="{682B8305-70F5-45DC-A596-46F8ECADE487}" srcOrd="0" destOrd="0" presId="urn:microsoft.com/office/officeart/2005/8/layout/hierarchy1"/>
    <dgm:cxn modelId="{FEB29581-4A8E-4611-817C-C0B661008132}" type="presParOf" srcId="{647DE763-22D5-4CD2-B0F2-DB964DE20AC0}" destId="{87525A58-3F47-4DD2-AFB7-63A5666E85F6}" srcOrd="0" destOrd="0" presId="urn:microsoft.com/office/officeart/2005/8/layout/hierarchy1"/>
    <dgm:cxn modelId="{C563FD53-8DB1-485F-BE4B-59D1F660D2F0}" type="presParOf" srcId="{87525A58-3F47-4DD2-AFB7-63A5666E85F6}" destId="{0FF65792-DABC-43D5-A87E-9EFDEBC09AA7}" srcOrd="0" destOrd="0" presId="urn:microsoft.com/office/officeart/2005/8/layout/hierarchy1"/>
    <dgm:cxn modelId="{82309D75-7EF6-466E-B3BD-1EF903607804}" type="presParOf" srcId="{0FF65792-DABC-43D5-A87E-9EFDEBC09AA7}" destId="{A1D7E344-F043-4B4B-B96E-611E4898812A}" srcOrd="0" destOrd="0" presId="urn:microsoft.com/office/officeart/2005/8/layout/hierarchy1"/>
    <dgm:cxn modelId="{0A63FAE2-8AF5-4940-A31D-C4E7282DB728}" type="presParOf" srcId="{0FF65792-DABC-43D5-A87E-9EFDEBC09AA7}" destId="{682B8305-70F5-45DC-A596-46F8ECADE487}" srcOrd="1" destOrd="0" presId="urn:microsoft.com/office/officeart/2005/8/layout/hierarchy1"/>
    <dgm:cxn modelId="{59B252EE-76B5-4A84-BCEF-DA0AB2C8DAB0}" type="presParOf" srcId="{87525A58-3F47-4DD2-AFB7-63A5666E85F6}" destId="{A4323CB9-80FB-46BF-9FA4-C70937B937D4}" srcOrd="1" destOrd="0" presId="urn:microsoft.com/office/officeart/2005/8/layout/hierarchy1"/>
    <dgm:cxn modelId="{2B72F831-13F1-457F-9A55-C4FC2F2D3728}" type="presParOf" srcId="{647DE763-22D5-4CD2-B0F2-DB964DE20AC0}" destId="{75BFBB6D-2537-43C6-921F-3CD07AC75B95}" srcOrd="1" destOrd="0" presId="urn:microsoft.com/office/officeart/2005/8/layout/hierarchy1"/>
    <dgm:cxn modelId="{50601D46-8868-4C57-B357-546E5BFC2565}" type="presParOf" srcId="{75BFBB6D-2537-43C6-921F-3CD07AC75B95}" destId="{B523EC16-5675-4D10-B00F-32B64E3AE901}" srcOrd="0" destOrd="0" presId="urn:microsoft.com/office/officeart/2005/8/layout/hierarchy1"/>
    <dgm:cxn modelId="{18AB52B8-9FF4-4261-ADB2-7DAB9C3A8C4F}" type="presParOf" srcId="{B523EC16-5675-4D10-B00F-32B64E3AE901}" destId="{2CEB3A6E-5BCA-4C92-920E-0A6F0B3FA738}" srcOrd="0" destOrd="0" presId="urn:microsoft.com/office/officeart/2005/8/layout/hierarchy1"/>
    <dgm:cxn modelId="{4285A13A-46F6-4727-B37D-D4E078FFBF1B}" type="presParOf" srcId="{B523EC16-5675-4D10-B00F-32B64E3AE901}" destId="{5C12103F-A2EF-40EF-A039-6DEA656F4142}" srcOrd="1" destOrd="0" presId="urn:microsoft.com/office/officeart/2005/8/layout/hierarchy1"/>
    <dgm:cxn modelId="{3E2731BD-8C97-4B98-8FFF-0A25B63DA8DF}" type="presParOf" srcId="{75BFBB6D-2537-43C6-921F-3CD07AC75B95}" destId="{9ECA3B6E-9B78-4851-9C0B-EB1D7400171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77FD29-ACFB-43EF-A3BE-83159FE2A76B}">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89DB3B-26BC-4037-997B-31C32A503E07}">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Victims do not get ‘used’ to crime and suffer many emotional side-effects even when victimisation episodes appear individually trivial. </a:t>
          </a:r>
          <a:endParaRPr lang="en-US" sz="3000" kern="1200" dirty="0"/>
        </a:p>
      </dsp:txBody>
      <dsp:txXfrm>
        <a:off x="0" y="0"/>
        <a:ext cx="6900512" cy="2768070"/>
      </dsp:txXfrm>
    </dsp:sp>
    <dsp:sp modelId="{4BBC6C4F-AA89-499A-ADE2-82B7E733C5DC}">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02085C-66EF-4B7C-8937-B038635905B9}">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It can be compared to a bereavement process where victims go through various stages after each incident and this applies to relatively trivial crimes as well as those viewed as more serious by society</a:t>
          </a:r>
          <a:endParaRPr lang="en-US" sz="3000" kern="1200"/>
        </a:p>
      </dsp:txBody>
      <dsp:txXfrm>
        <a:off x="0" y="2768070"/>
        <a:ext cx="6900512" cy="2768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3FFE9-3F48-4804-BF17-3706646601E4}">
      <dsp:nvSpPr>
        <dsp:cNvPr id="0" name=""/>
        <dsp:cNvSpPr/>
      </dsp:nvSpPr>
      <dsp:spPr>
        <a:xfrm>
          <a:off x="0" y="148509"/>
          <a:ext cx="7283664" cy="8634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Tseloni &amp; Pease’s (2003)</a:t>
          </a:r>
          <a:endParaRPr lang="en-US" sz="3600" kern="1200"/>
        </a:p>
      </dsp:txBody>
      <dsp:txXfrm>
        <a:off x="42151" y="190660"/>
        <a:ext cx="7199362" cy="779158"/>
      </dsp:txXfrm>
    </dsp:sp>
    <dsp:sp modelId="{0C4CAA19-5B02-45E8-BF09-BE92AC55351F}">
      <dsp:nvSpPr>
        <dsp:cNvPr id="0" name=""/>
        <dsp:cNvSpPr/>
      </dsp:nvSpPr>
      <dsp:spPr>
        <a:xfrm>
          <a:off x="0" y="1011969"/>
          <a:ext cx="7283664" cy="47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1256"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sz="2800" kern="1200"/>
            <a:t>The risk of victimisation increased 40% when you are a man compared with a woman.</a:t>
          </a:r>
          <a:endParaRPr lang="en-US" sz="2800" kern="1200"/>
        </a:p>
        <a:p>
          <a:pPr marL="285750" lvl="1" indent="-285750" algn="l" defTabSz="1244600">
            <a:lnSpc>
              <a:spcPct val="90000"/>
            </a:lnSpc>
            <a:spcBef>
              <a:spcPct val="0"/>
            </a:spcBef>
            <a:spcAft>
              <a:spcPct val="20000"/>
            </a:spcAft>
            <a:buChar char="•"/>
          </a:pPr>
          <a:r>
            <a:rPr lang="en-GB" sz="2800" kern="1200"/>
            <a:t>Single people faced 39% more personal crimes that those who were married.</a:t>
          </a:r>
          <a:endParaRPr lang="en-US" sz="2800" kern="1200"/>
        </a:p>
        <a:p>
          <a:pPr marL="285750" lvl="1" indent="-285750" algn="l" defTabSz="1244600">
            <a:lnSpc>
              <a:spcPct val="90000"/>
            </a:lnSpc>
            <a:spcBef>
              <a:spcPct val="0"/>
            </a:spcBef>
            <a:spcAft>
              <a:spcPct val="20000"/>
            </a:spcAft>
            <a:buChar char="•"/>
          </a:pPr>
          <a:r>
            <a:rPr lang="en-GB" sz="2800" kern="1200" dirty="0"/>
            <a:t>Divorced people faced 132% more personal crimes </a:t>
          </a:r>
          <a:endParaRPr lang="en-US" sz="2800" kern="1200" dirty="0"/>
        </a:p>
        <a:p>
          <a:pPr marL="285750" lvl="1" indent="-285750" algn="l" defTabSz="1244600">
            <a:lnSpc>
              <a:spcPct val="90000"/>
            </a:lnSpc>
            <a:spcBef>
              <a:spcPct val="0"/>
            </a:spcBef>
            <a:spcAft>
              <a:spcPct val="20000"/>
            </a:spcAft>
            <a:buChar char="•"/>
          </a:pPr>
          <a:r>
            <a:rPr lang="en-GB" sz="2800" kern="1200"/>
            <a:t>Lone parents experienced 77% more crimes than other people.  </a:t>
          </a:r>
          <a:endParaRPr lang="en-US" sz="2800" kern="1200"/>
        </a:p>
        <a:p>
          <a:pPr marL="285750" lvl="1" indent="-285750" algn="l" defTabSz="1244600">
            <a:lnSpc>
              <a:spcPct val="90000"/>
            </a:lnSpc>
            <a:spcBef>
              <a:spcPct val="0"/>
            </a:spcBef>
            <a:spcAft>
              <a:spcPct val="20000"/>
            </a:spcAft>
            <a:buChar char="•"/>
          </a:pPr>
          <a:r>
            <a:rPr lang="en-GB" sz="2800" kern="1200"/>
            <a:t>Event dependency: the victim is more likely to be selected if they have recently been a victim of the same crime. </a:t>
          </a:r>
          <a:endParaRPr lang="en-US" sz="2800" kern="1200"/>
        </a:p>
      </dsp:txBody>
      <dsp:txXfrm>
        <a:off x="0" y="1011969"/>
        <a:ext cx="7283664" cy="47692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46152-0C21-4ECA-B461-08AC3055A5E5}">
      <dsp:nvSpPr>
        <dsp:cNvPr id="0" name=""/>
        <dsp:cNvSpPr/>
      </dsp:nvSpPr>
      <dsp:spPr>
        <a:xfrm>
          <a:off x="0" y="11147"/>
          <a:ext cx="6253721" cy="16222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1" u="sng" kern="1200"/>
            <a:t>Social Services and Wellbeing (Wales) Act 2014</a:t>
          </a:r>
          <a:endParaRPr lang="en-US" sz="2900" kern="1200"/>
        </a:p>
      </dsp:txBody>
      <dsp:txXfrm>
        <a:off x="79193" y="90340"/>
        <a:ext cx="6095335" cy="1463892"/>
      </dsp:txXfrm>
    </dsp:sp>
    <dsp:sp modelId="{2B16A54D-0CFF-422E-A886-9A7EBBB2F042}">
      <dsp:nvSpPr>
        <dsp:cNvPr id="0" name=""/>
        <dsp:cNvSpPr/>
      </dsp:nvSpPr>
      <dsp:spPr>
        <a:xfrm>
          <a:off x="0" y="1716945"/>
          <a:ext cx="6253721" cy="1622278"/>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1" kern="1200"/>
            <a:t>Section 128  Duty to report adults at risk</a:t>
          </a:r>
          <a:endParaRPr lang="en-US" sz="2900" kern="1200"/>
        </a:p>
      </dsp:txBody>
      <dsp:txXfrm>
        <a:off x="79193" y="1796138"/>
        <a:ext cx="6095335" cy="1463892"/>
      </dsp:txXfrm>
    </dsp:sp>
    <dsp:sp modelId="{480C8E5F-C060-4F2A-BE50-0B66725D3B9E}">
      <dsp:nvSpPr>
        <dsp:cNvPr id="0" name=""/>
        <dsp:cNvSpPr/>
      </dsp:nvSpPr>
      <dsp:spPr>
        <a:xfrm>
          <a:off x="0" y="3422744"/>
          <a:ext cx="6253721" cy="162227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1" kern="1200"/>
            <a:t>Relevant partners have a duty to report any incidents involving an Adult at Risk</a:t>
          </a:r>
          <a:endParaRPr lang="en-US" sz="2900" kern="1200"/>
        </a:p>
      </dsp:txBody>
      <dsp:txXfrm>
        <a:off x="79193" y="3501937"/>
        <a:ext cx="6095335" cy="14638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7E344-F043-4B4B-B96E-611E4898812A}">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2B8305-70F5-45DC-A596-46F8ECADE487}">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Risk factors – are characteristics at the biological, psychological, family, community or cultural level that precede and are associated with a higher likelihood of negative outcomes.</a:t>
          </a:r>
          <a:endParaRPr lang="en-US" sz="2400" kern="1200"/>
        </a:p>
      </dsp:txBody>
      <dsp:txXfrm>
        <a:off x="696297" y="538547"/>
        <a:ext cx="4171627" cy="2590157"/>
      </dsp:txXfrm>
    </dsp:sp>
    <dsp:sp modelId="{2CEB3A6E-5BCA-4C92-920E-0A6F0B3FA738}">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12103F-A2EF-40EF-A039-6DEA656F4142}">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Protective factors are characteristics associated with a lower likelihood of negative outcomes or that reduce a risk factor’s impact. Protective factors may be seen as positive countering events.</a:t>
          </a:r>
          <a:endParaRPr lang="en-US" sz="24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2958723-113F-4E1F-99D9-E34F227E9B42}" type="datetimeFigureOut">
              <a:rPr lang="en-GB" smtClean="0"/>
              <a:t>16/09/2024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E978CA1-7D05-47D2-9128-B1B412284465}" type="slidenum">
              <a:rPr lang="en-GB" smtClean="0"/>
              <a:t>‹#›</a:t>
            </a:fld>
            <a:endParaRPr lang="en-GB"/>
          </a:p>
        </p:txBody>
      </p:sp>
    </p:spTree>
    <p:extLst>
      <p:ext uri="{BB962C8B-B14F-4D97-AF65-F5344CB8AC3E}">
        <p14:creationId xmlns:p14="http://schemas.microsoft.com/office/powerpoint/2010/main" val="3511501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youtube.com/watch?v=lALupHU5A-0"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978CA1-7D05-47D2-9128-B1B412284465}" type="slidenum">
              <a:rPr lang="en-GB" smtClean="0"/>
              <a:t>1</a:t>
            </a:fld>
            <a:endParaRPr lang="en-GB"/>
          </a:p>
        </p:txBody>
      </p:sp>
    </p:spTree>
    <p:extLst>
      <p:ext uri="{BB962C8B-B14F-4D97-AF65-F5344CB8AC3E}">
        <p14:creationId xmlns:p14="http://schemas.microsoft.com/office/powerpoint/2010/main" val="2111370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978CA1-7D05-47D2-9128-B1B412284465}" type="slidenum">
              <a:rPr lang="en-GB" smtClean="0"/>
              <a:t>2</a:t>
            </a:fld>
            <a:endParaRPr lang="en-GB"/>
          </a:p>
        </p:txBody>
      </p:sp>
    </p:spTree>
    <p:extLst>
      <p:ext uri="{BB962C8B-B14F-4D97-AF65-F5344CB8AC3E}">
        <p14:creationId xmlns:p14="http://schemas.microsoft.com/office/powerpoint/2010/main" val="3946121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3</a:t>
            </a:fld>
            <a:endParaRPr lang="en-GB"/>
          </a:p>
        </p:txBody>
      </p:sp>
    </p:spTree>
    <p:extLst>
      <p:ext uri="{BB962C8B-B14F-4D97-AF65-F5344CB8AC3E}">
        <p14:creationId xmlns:p14="http://schemas.microsoft.com/office/powerpoint/2010/main" val="2588525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4</a:t>
            </a:fld>
            <a:endParaRPr lang="en-GB"/>
          </a:p>
        </p:txBody>
      </p:sp>
    </p:spTree>
    <p:extLst>
      <p:ext uri="{BB962C8B-B14F-4D97-AF65-F5344CB8AC3E}">
        <p14:creationId xmlns:p14="http://schemas.microsoft.com/office/powerpoint/2010/main" val="2525471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A19DD7-300D-4A0C-AFA8-CFBF03F13EAB}" type="slidenum">
              <a:rPr lang="en-GB" smtClean="0"/>
              <a:t>5</a:t>
            </a:fld>
            <a:endParaRPr lang="en-GB"/>
          </a:p>
        </p:txBody>
      </p:sp>
    </p:spTree>
    <p:extLst>
      <p:ext uri="{BB962C8B-B14F-4D97-AF65-F5344CB8AC3E}">
        <p14:creationId xmlns:p14="http://schemas.microsoft.com/office/powerpoint/2010/main" val="34233531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6</a:t>
            </a:fld>
            <a:endParaRPr lang="en-GB"/>
          </a:p>
        </p:txBody>
      </p:sp>
    </p:spTree>
    <p:extLst>
      <p:ext uri="{BB962C8B-B14F-4D97-AF65-F5344CB8AC3E}">
        <p14:creationId xmlns:p14="http://schemas.microsoft.com/office/powerpoint/2010/main" val="20280390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978CA1-7D05-47D2-9128-B1B412284465}" type="slidenum">
              <a:rPr lang="en-GB" smtClean="0"/>
              <a:t>7</a:t>
            </a:fld>
            <a:endParaRPr lang="en-GB"/>
          </a:p>
        </p:txBody>
      </p:sp>
    </p:spTree>
    <p:extLst>
      <p:ext uri="{BB962C8B-B14F-4D97-AF65-F5344CB8AC3E}">
        <p14:creationId xmlns:p14="http://schemas.microsoft.com/office/powerpoint/2010/main" val="1362536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8</a:t>
            </a:fld>
            <a:endParaRPr lang="en-GB"/>
          </a:p>
        </p:txBody>
      </p:sp>
    </p:spTree>
    <p:extLst>
      <p:ext uri="{BB962C8B-B14F-4D97-AF65-F5344CB8AC3E}">
        <p14:creationId xmlns:p14="http://schemas.microsoft.com/office/powerpoint/2010/main" val="10133819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9</a:t>
            </a:fld>
            <a:endParaRPr lang="en-GB"/>
          </a:p>
        </p:txBody>
      </p:sp>
    </p:spTree>
    <p:extLst>
      <p:ext uri="{BB962C8B-B14F-4D97-AF65-F5344CB8AC3E}">
        <p14:creationId xmlns:p14="http://schemas.microsoft.com/office/powerpoint/2010/main" val="10431652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10</a:t>
            </a:fld>
            <a:endParaRPr lang="en-GB"/>
          </a:p>
        </p:txBody>
      </p:sp>
    </p:spTree>
    <p:extLst>
      <p:ext uri="{BB962C8B-B14F-4D97-AF65-F5344CB8AC3E}">
        <p14:creationId xmlns:p14="http://schemas.microsoft.com/office/powerpoint/2010/main" val="31814013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 or survivor?</a:t>
            </a:r>
          </a:p>
          <a:p>
            <a:r>
              <a:rPr lang="en-GB" dirty="0"/>
              <a:t>The term ‘victim’ is itself slightly problematic because it has a suggestion of helplessness attached to it. Further dictionary definitions of the word include the following phrases:</a:t>
            </a:r>
          </a:p>
          <a:p>
            <a:endParaRPr lang="en-GB" dirty="0"/>
          </a:p>
          <a:p>
            <a:r>
              <a:rPr lang="en-GB" dirty="0"/>
              <a:t>one that is injured, destroyed, or sacrificed under any of various conditions</a:t>
            </a:r>
          </a:p>
          <a:p>
            <a:r>
              <a:rPr lang="en-GB" dirty="0"/>
              <a:t>one that is subjected to oppression, hardship, or mistreatment</a:t>
            </a:r>
          </a:p>
          <a:p>
            <a:r>
              <a:rPr lang="en-GB" dirty="0"/>
              <a:t>one that is tricked or duped</a:t>
            </a:r>
          </a:p>
          <a:p>
            <a:r>
              <a:rPr lang="en-GB" dirty="0"/>
              <a:t>(Merriam-Webster Dictionary, 2020)</a:t>
            </a:r>
          </a:p>
          <a:p>
            <a:endParaRPr lang="en-GB" dirty="0"/>
          </a:p>
          <a:p>
            <a:r>
              <a:rPr lang="en-GB" dirty="0"/>
              <a:t>We can see that all these descriptions suggest that the victim was vulnerable and powerless, and so the term ‘victim’ is seen as a loaded one. Feminist criminology and feminist groups who work with women who have experienced sexual assault have rejected the term ‘victim’ as unhelpful to the individuals concerned. The term ‘survivor’ is sometimes preferred as being more appropriate and constructive. However, the term survivor can also be problematic where those who have experienced victimisation may be made to feel somehow inadequate if they do not feel like a survivor or where their suffering is seen as somehow being in the past. Jordan (2013) suggests that being recognised as a rape survivor has sometimes been presented as a straight line from the negative state of victimisation experienced in the presence of the offender, through to the more positive state of survivor. Potentially this creates an impression of the victimisation and its impacts as a past event.</a:t>
            </a:r>
          </a:p>
        </p:txBody>
      </p:sp>
      <p:sp>
        <p:nvSpPr>
          <p:cNvPr id="4" name="Slide Number Placeholder 3"/>
          <p:cNvSpPr>
            <a:spLocks noGrp="1"/>
          </p:cNvSpPr>
          <p:nvPr>
            <p:ph type="sldNum" sz="quarter" idx="5"/>
          </p:nvPr>
        </p:nvSpPr>
        <p:spPr/>
        <p:txBody>
          <a:bodyPr/>
          <a:lstStyle/>
          <a:p>
            <a:fld id="{8E978CA1-7D05-47D2-9128-B1B412284465}" type="slidenum">
              <a:rPr lang="en-GB" smtClean="0"/>
              <a:t>11</a:t>
            </a:fld>
            <a:endParaRPr lang="en-GB"/>
          </a:p>
        </p:txBody>
      </p:sp>
    </p:spTree>
    <p:extLst>
      <p:ext uri="{BB962C8B-B14F-4D97-AF65-F5344CB8AC3E}">
        <p14:creationId xmlns:p14="http://schemas.microsoft.com/office/powerpoint/2010/main" val="8145401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12</a:t>
            </a:fld>
            <a:endParaRPr lang="en-GB"/>
          </a:p>
        </p:txBody>
      </p:sp>
    </p:spTree>
    <p:extLst>
      <p:ext uri="{BB962C8B-B14F-4D97-AF65-F5344CB8AC3E}">
        <p14:creationId xmlns:p14="http://schemas.microsoft.com/office/powerpoint/2010/main" val="31504307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978CA1-7D05-47D2-9128-B1B412284465}" type="slidenum">
              <a:rPr lang="en-GB" smtClean="0"/>
              <a:t>13</a:t>
            </a:fld>
            <a:endParaRPr lang="en-GB"/>
          </a:p>
        </p:txBody>
      </p:sp>
    </p:spTree>
    <p:extLst>
      <p:ext uri="{BB962C8B-B14F-4D97-AF65-F5344CB8AC3E}">
        <p14:creationId xmlns:p14="http://schemas.microsoft.com/office/powerpoint/2010/main" val="31448857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14</a:t>
            </a:fld>
            <a:endParaRPr lang="en-GB"/>
          </a:p>
        </p:txBody>
      </p:sp>
    </p:spTree>
    <p:extLst>
      <p:ext uri="{BB962C8B-B14F-4D97-AF65-F5344CB8AC3E}">
        <p14:creationId xmlns:p14="http://schemas.microsoft.com/office/powerpoint/2010/main" val="9403655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15</a:t>
            </a:fld>
            <a:endParaRPr lang="en-GB"/>
          </a:p>
        </p:txBody>
      </p:sp>
    </p:spTree>
    <p:extLst>
      <p:ext uri="{BB962C8B-B14F-4D97-AF65-F5344CB8AC3E}">
        <p14:creationId xmlns:p14="http://schemas.microsoft.com/office/powerpoint/2010/main" val="8629294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Repeat victimisation</a:t>
            </a:r>
          </a:p>
          <a:p>
            <a:r>
              <a:rPr lang="en-GB" dirty="0"/>
              <a:t>Statistics from the CSEW and other victim surveys also tell us something about how often somebody might be a victim of crime or the statistical likelihood of becoming a victim. Some people unfortunately experience crime multiple times, and we consider this as a problem called repeat victimisation. Wiesel (2005: 3) provides the following definition of this term:</a:t>
            </a:r>
          </a:p>
          <a:p>
            <a:endParaRPr lang="en-GB" dirty="0"/>
          </a:p>
          <a:p>
            <a:r>
              <a:rPr lang="en-GB" dirty="0"/>
              <a:t>By most definitions, repeat victimization, or revictimization, occurs when the same type of crime incident is experienced by the same or virtually the same victim or target within a specific period of time such as a year. Repeat victimization refers to the total number of offenses experienced by a victim or target including the initial and subsequent offenses. A person’s house may be burglarized twice in a year or 10 times, and both examples are considered repeats.</a:t>
            </a:r>
          </a:p>
          <a:p>
            <a:endParaRPr lang="en-GB" dirty="0"/>
          </a:p>
          <a:p>
            <a:r>
              <a:rPr lang="en-GB" dirty="0"/>
              <a:t>These terms can sometimes be confusing. Repeat victimisation refers to the same perpetrator targeting the victim repeatedly (for example, in domestic violence or hate crime). </a:t>
            </a:r>
            <a:r>
              <a:rPr lang="en-GB" dirty="0" err="1"/>
              <a:t>Revictimisation</a:t>
            </a:r>
            <a:r>
              <a:rPr lang="en-GB" dirty="0"/>
              <a:t> is where somebody experiences a particular crime at the hands of one perpetrator, and then experiences the same type of crime again but is targeted by another offender. Victimology studies consistently find that while most people and places do not get victimised by crime, those who are victimised face the highest risk of being victimised again. To think about why this might be the case, consider burglary. A burglar who has successfully entered a house and has been able to make off with possessions may consider entering the house again. The burglar understands that the householder is probably insured and can assume they will replace the stolen goods. So, unless the householder tries to use some kind of situational crime prevention (see Chapter 15) by, for example, installing an alarm, improving the locks, or blocking access, then it perhaps makes sense for the burglar to return to the property. Statistics regularly show repeat victimisations happening quite soon after the first incident.</a:t>
            </a:r>
          </a:p>
          <a:p>
            <a:endParaRPr lang="en-GB" dirty="0"/>
          </a:p>
          <a:p>
            <a:r>
              <a:rPr lang="en-GB" dirty="0"/>
              <a:t>Now let’s look at a more complex example. Incidents of domestic violence take place within the context of a relationship, where two people are regularly in contact with each other, sometimes living together. Repeated assaults are more likely in cases where the male partner (usually the perpetrator in domestic violence cases, see Chapter 11) may be prone to being aggressive as a form of control or expression, may have a drink or substance abuse problem, or is subject to other stresses or triggers that cause him to be violent. Farrell et al. (2005) found that 40 per cent of crimes reported to the International Crime Victims Survey (ICVS) in 2000 were repeats against the same target within a year, with variation by crime type and country. Knowledge of repeat victimisation allows us to examine the extent to which individuals may make changes such as installing a new security system and reassess the potential risk of crime following victimisation, and whether the failure to make such changes predicts repeat victimisation (</a:t>
            </a:r>
            <a:r>
              <a:rPr lang="en-GB" dirty="0" err="1"/>
              <a:t>Turanovic</a:t>
            </a:r>
            <a:r>
              <a:rPr lang="en-GB" dirty="0"/>
              <a:t> et al., 2018; </a:t>
            </a:r>
            <a:r>
              <a:rPr lang="en-GB" dirty="0" err="1"/>
              <a:t>Turanovic</a:t>
            </a:r>
            <a:r>
              <a:rPr lang="en-GB" dirty="0"/>
              <a:t> and Pratt, 2014; see also the discussion of the concentric zone model in Chapter 17). We examine some of the ideas about risk and vulnerability in Conversations 7.2.</a:t>
            </a:r>
          </a:p>
          <a:p>
            <a:endParaRPr lang="en-GB" dirty="0"/>
          </a:p>
          <a:p>
            <a:r>
              <a:rPr lang="en-GB" dirty="0"/>
              <a:t>This discussion of victimisation identifies a particular area of vulnerability in the online environment, where </a:t>
            </a:r>
          </a:p>
        </p:txBody>
      </p:sp>
      <p:sp>
        <p:nvSpPr>
          <p:cNvPr id="4" name="Slide Number Placeholder 3"/>
          <p:cNvSpPr>
            <a:spLocks noGrp="1"/>
          </p:cNvSpPr>
          <p:nvPr>
            <p:ph type="sldNum" sz="quarter" idx="5"/>
          </p:nvPr>
        </p:nvSpPr>
        <p:spPr/>
        <p:txBody>
          <a:bodyPr/>
          <a:lstStyle/>
          <a:p>
            <a:fld id="{8E978CA1-7D05-47D2-9128-B1B412284465}" type="slidenum">
              <a:rPr lang="en-GB" smtClean="0"/>
              <a:t>16</a:t>
            </a:fld>
            <a:endParaRPr lang="en-GB"/>
          </a:p>
        </p:txBody>
      </p:sp>
    </p:spTree>
    <p:extLst>
      <p:ext uri="{BB962C8B-B14F-4D97-AF65-F5344CB8AC3E}">
        <p14:creationId xmlns:p14="http://schemas.microsoft.com/office/powerpoint/2010/main" val="30620588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17</a:t>
            </a:fld>
            <a:endParaRPr lang="en-GB"/>
          </a:p>
        </p:txBody>
      </p:sp>
    </p:spTree>
    <p:extLst>
      <p:ext uri="{BB962C8B-B14F-4D97-AF65-F5344CB8AC3E}">
        <p14:creationId xmlns:p14="http://schemas.microsoft.com/office/powerpoint/2010/main" val="3434184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18</a:t>
            </a:fld>
            <a:endParaRPr lang="en-GB"/>
          </a:p>
        </p:txBody>
      </p:sp>
    </p:spTree>
    <p:extLst>
      <p:ext uri="{BB962C8B-B14F-4D97-AF65-F5344CB8AC3E}">
        <p14:creationId xmlns:p14="http://schemas.microsoft.com/office/powerpoint/2010/main" val="21460074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978CA1-7D05-47D2-9128-B1B412284465}" type="slidenum">
              <a:rPr lang="en-GB" smtClean="0"/>
              <a:t>19</a:t>
            </a:fld>
            <a:endParaRPr lang="en-GB"/>
          </a:p>
        </p:txBody>
      </p:sp>
    </p:spTree>
    <p:extLst>
      <p:ext uri="{BB962C8B-B14F-4D97-AF65-F5344CB8AC3E}">
        <p14:creationId xmlns:p14="http://schemas.microsoft.com/office/powerpoint/2010/main" val="32581889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No legal definition – Dictionary Definition</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20</a:t>
            </a:fld>
            <a:endParaRPr lang="en-GB"/>
          </a:p>
        </p:txBody>
      </p:sp>
    </p:spTree>
    <p:extLst>
      <p:ext uri="{BB962C8B-B14F-4D97-AF65-F5344CB8AC3E}">
        <p14:creationId xmlns:p14="http://schemas.microsoft.com/office/powerpoint/2010/main" val="10198144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21</a:t>
            </a:fld>
            <a:endParaRPr lang="en-GB"/>
          </a:p>
        </p:txBody>
      </p:sp>
    </p:spTree>
    <p:extLst>
      <p:ext uri="{BB962C8B-B14F-4D97-AF65-F5344CB8AC3E}">
        <p14:creationId xmlns:p14="http://schemas.microsoft.com/office/powerpoint/2010/main" val="6095252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22</a:t>
            </a:fld>
            <a:endParaRPr lang="en-GB"/>
          </a:p>
        </p:txBody>
      </p:sp>
    </p:spTree>
    <p:extLst>
      <p:ext uri="{BB962C8B-B14F-4D97-AF65-F5344CB8AC3E}">
        <p14:creationId xmlns:p14="http://schemas.microsoft.com/office/powerpoint/2010/main" val="15421829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23</a:t>
            </a:fld>
            <a:endParaRPr lang="en-GB"/>
          </a:p>
        </p:txBody>
      </p:sp>
    </p:spTree>
    <p:extLst>
      <p:ext uri="{BB962C8B-B14F-4D97-AF65-F5344CB8AC3E}">
        <p14:creationId xmlns:p14="http://schemas.microsoft.com/office/powerpoint/2010/main" val="24102472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24</a:t>
            </a:fld>
            <a:endParaRPr lang="en-GB"/>
          </a:p>
        </p:txBody>
      </p:sp>
    </p:spTree>
    <p:extLst>
      <p:ext uri="{BB962C8B-B14F-4D97-AF65-F5344CB8AC3E}">
        <p14:creationId xmlns:p14="http://schemas.microsoft.com/office/powerpoint/2010/main" val="41255562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a:t>
            </a:r>
            <a:r>
              <a:rPr lang="en-GB" dirty="0"/>
              <a:t> – What is a risk factor? What is a protective factor?</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25</a:t>
            </a:fld>
            <a:endParaRPr lang="en-GB"/>
          </a:p>
        </p:txBody>
      </p:sp>
    </p:spTree>
    <p:extLst>
      <p:ext uri="{BB962C8B-B14F-4D97-AF65-F5344CB8AC3E}">
        <p14:creationId xmlns:p14="http://schemas.microsoft.com/office/powerpoint/2010/main" val="29490215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26</a:t>
            </a:fld>
            <a:endParaRPr lang="en-GB"/>
          </a:p>
        </p:txBody>
      </p:sp>
    </p:spTree>
    <p:extLst>
      <p:ext uri="{BB962C8B-B14F-4D97-AF65-F5344CB8AC3E}">
        <p14:creationId xmlns:p14="http://schemas.microsoft.com/office/powerpoint/2010/main" val="12477549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https://www.youtube.com/watch?v=lALupHU5A-0</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27</a:t>
            </a:fld>
            <a:endParaRPr lang="en-GB"/>
          </a:p>
        </p:txBody>
      </p:sp>
    </p:spTree>
    <p:extLst>
      <p:ext uri="{BB962C8B-B14F-4D97-AF65-F5344CB8AC3E}">
        <p14:creationId xmlns:p14="http://schemas.microsoft.com/office/powerpoint/2010/main" val="28226500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Police cannot alter those personal factors that make an</a:t>
            </a:r>
            <a:r>
              <a:rPr lang="en-GB" baseline="0" dirty="0"/>
              <a:t> individual vulnerable.</a:t>
            </a:r>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28</a:t>
            </a:fld>
            <a:endParaRPr lang="en-GB"/>
          </a:p>
        </p:txBody>
      </p:sp>
    </p:spTree>
    <p:extLst>
      <p:ext uri="{BB962C8B-B14F-4D97-AF65-F5344CB8AC3E}">
        <p14:creationId xmlns:p14="http://schemas.microsoft.com/office/powerpoint/2010/main" val="33969545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Trainer to explain that although this is not an exhaustive list, these are some factors which may help identify vulnerability.</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29</a:t>
            </a:fld>
            <a:endParaRPr lang="en-GB"/>
          </a:p>
        </p:txBody>
      </p:sp>
    </p:spTree>
    <p:extLst>
      <p:ext uri="{BB962C8B-B14F-4D97-AF65-F5344CB8AC3E}">
        <p14:creationId xmlns:p14="http://schemas.microsoft.com/office/powerpoint/2010/main" val="30492826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31</a:t>
            </a:fld>
            <a:endParaRPr lang="en-GB"/>
          </a:p>
        </p:txBody>
      </p:sp>
    </p:spTree>
    <p:extLst>
      <p:ext uri="{BB962C8B-B14F-4D97-AF65-F5344CB8AC3E}">
        <p14:creationId xmlns:p14="http://schemas.microsoft.com/office/powerpoint/2010/main" val="17013248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https://gov.wales/topics/health/socialcare/safeguarding/?lang=en</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Trainer</a:t>
            </a:r>
            <a:r>
              <a:rPr lang="en-GB" sz="1100" b="1" baseline="0" dirty="0">
                <a:latin typeface="Arial" panose="020B0604020202020204" pitchFamily="34" charset="0"/>
                <a:cs typeface="Arial" panose="020B0604020202020204" pitchFamily="34" charset="0"/>
              </a:rPr>
              <a:t> to signpost the students to the additional reading on Moodle contained in the folder – </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Information sharing – advice for practitioners providing safeguarding services to children, young people, parents and carers.</a:t>
            </a:r>
          </a:p>
          <a:p>
            <a:r>
              <a:rPr lang="en-GB" sz="1100" baseline="0" dirty="0">
                <a:latin typeface="Arial" panose="020B0604020202020204" pitchFamily="34" charset="0"/>
                <a:cs typeface="Arial" panose="020B0604020202020204" pitchFamily="34" charset="0"/>
              </a:rPr>
              <a:t>Safeguarding disabled children</a:t>
            </a:r>
          </a:p>
          <a:p>
            <a:r>
              <a:rPr lang="en-GB" sz="1100" baseline="0" dirty="0">
                <a:latin typeface="Arial" panose="020B0604020202020204" pitchFamily="34" charset="0"/>
                <a:cs typeface="Arial" panose="020B0604020202020204" pitchFamily="34" charset="0"/>
              </a:rPr>
              <a:t>All </a:t>
            </a:r>
            <a:r>
              <a:rPr lang="en-GB" sz="1100" baseline="0">
                <a:latin typeface="Arial" panose="020B0604020202020204" pitchFamily="34" charset="0"/>
                <a:cs typeface="Arial" panose="020B0604020202020204" pitchFamily="34" charset="0"/>
              </a:rPr>
              <a:t>Wales Safeguarding App</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32</a:t>
            </a:fld>
            <a:endParaRPr lang="en-GB"/>
          </a:p>
        </p:txBody>
      </p:sp>
    </p:spTree>
    <p:extLst>
      <p:ext uri="{BB962C8B-B14F-4D97-AF65-F5344CB8AC3E}">
        <p14:creationId xmlns:p14="http://schemas.microsoft.com/office/powerpoint/2010/main" val="121249122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33</a:t>
            </a:fld>
            <a:endParaRPr lang="en-GB"/>
          </a:p>
        </p:txBody>
      </p:sp>
    </p:spTree>
    <p:extLst>
      <p:ext uri="{BB962C8B-B14F-4D97-AF65-F5344CB8AC3E}">
        <p14:creationId xmlns:p14="http://schemas.microsoft.com/office/powerpoint/2010/main" val="39526704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34</a:t>
            </a:fld>
            <a:endParaRPr lang="en-GB"/>
          </a:p>
        </p:txBody>
      </p:sp>
    </p:spTree>
    <p:extLst>
      <p:ext uri="{BB962C8B-B14F-4D97-AF65-F5344CB8AC3E}">
        <p14:creationId xmlns:p14="http://schemas.microsoft.com/office/powerpoint/2010/main" val="37352204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F1B09-41AA-8722-72AB-8C17E08E59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F012F8-8EED-3DCD-20BB-B5616668C7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A887B3-DD12-3F48-14C8-EF8B08FCF62E}"/>
              </a:ext>
            </a:extLst>
          </p:cNvPr>
          <p:cNvSpPr>
            <a:spLocks noGrp="1"/>
          </p:cNvSpPr>
          <p:nvPr>
            <p:ph type="dt" sz="half" idx="10"/>
          </p:nvPr>
        </p:nvSpPr>
        <p:spPr/>
        <p:txBody>
          <a:bodyPr/>
          <a:lstStyle/>
          <a:p>
            <a:fld id="{27E1E527-1248-4814-88C7-0D4E90BEE730}" type="datetimeFigureOut">
              <a:rPr lang="en-GB" smtClean="0"/>
              <a:t>16/09/2024</a:t>
            </a:fld>
            <a:endParaRPr lang="en-GB"/>
          </a:p>
        </p:txBody>
      </p:sp>
      <p:sp>
        <p:nvSpPr>
          <p:cNvPr id="5" name="Footer Placeholder 4">
            <a:extLst>
              <a:ext uri="{FF2B5EF4-FFF2-40B4-BE49-F238E27FC236}">
                <a16:creationId xmlns:a16="http://schemas.microsoft.com/office/drawing/2014/main" id="{40D88ED0-99FC-3028-8ECA-B418F2B7C8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263133-F94E-1916-CB8D-98C699C308C7}"/>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278311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87D68-E75D-7FFC-8E1A-99EA473DB7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C86AF9-7513-9140-C177-B86FE585E8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11E977-CC7E-B197-DBEF-97400C70B4BF}"/>
              </a:ext>
            </a:extLst>
          </p:cNvPr>
          <p:cNvSpPr>
            <a:spLocks noGrp="1"/>
          </p:cNvSpPr>
          <p:nvPr>
            <p:ph type="dt" sz="half" idx="10"/>
          </p:nvPr>
        </p:nvSpPr>
        <p:spPr/>
        <p:txBody>
          <a:bodyPr/>
          <a:lstStyle/>
          <a:p>
            <a:fld id="{27E1E527-1248-4814-88C7-0D4E90BEE730}" type="datetimeFigureOut">
              <a:rPr lang="en-GB" smtClean="0"/>
              <a:t>16/09/2024</a:t>
            </a:fld>
            <a:endParaRPr lang="en-GB"/>
          </a:p>
        </p:txBody>
      </p:sp>
      <p:sp>
        <p:nvSpPr>
          <p:cNvPr id="5" name="Footer Placeholder 4">
            <a:extLst>
              <a:ext uri="{FF2B5EF4-FFF2-40B4-BE49-F238E27FC236}">
                <a16:creationId xmlns:a16="http://schemas.microsoft.com/office/drawing/2014/main" id="{58CC4D04-16D5-E7B0-3575-8C549C00B4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DE69AF-7574-0A17-157F-B9E258C90B91}"/>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1005572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2EE8-7144-C062-1842-FCEF89B780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28ADD4-F369-A2C4-47E7-FEDAEFE7AC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D7AB8F-1AD3-5B14-13DD-8FA3F9F73115}"/>
              </a:ext>
            </a:extLst>
          </p:cNvPr>
          <p:cNvSpPr>
            <a:spLocks noGrp="1"/>
          </p:cNvSpPr>
          <p:nvPr>
            <p:ph type="dt" sz="half" idx="10"/>
          </p:nvPr>
        </p:nvSpPr>
        <p:spPr/>
        <p:txBody>
          <a:bodyPr/>
          <a:lstStyle/>
          <a:p>
            <a:fld id="{27E1E527-1248-4814-88C7-0D4E90BEE730}" type="datetimeFigureOut">
              <a:rPr lang="en-GB" smtClean="0"/>
              <a:t>16/09/2024</a:t>
            </a:fld>
            <a:endParaRPr lang="en-GB"/>
          </a:p>
        </p:txBody>
      </p:sp>
      <p:sp>
        <p:nvSpPr>
          <p:cNvPr id="5" name="Footer Placeholder 4">
            <a:extLst>
              <a:ext uri="{FF2B5EF4-FFF2-40B4-BE49-F238E27FC236}">
                <a16:creationId xmlns:a16="http://schemas.microsoft.com/office/drawing/2014/main" id="{D2051E41-10B5-ED17-5893-80CF2059C7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A62DA-6BBA-409F-A2EA-E0E1EF75A55F}"/>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3729794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F1443-41A2-091A-F10A-8FF5FD9CAD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3F4E93-55A7-60CB-6447-1B804629FC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A7826F-7772-482F-CF08-032F2ADF50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B77B30-1943-5E78-6CB9-EF27E0735044}"/>
              </a:ext>
            </a:extLst>
          </p:cNvPr>
          <p:cNvSpPr>
            <a:spLocks noGrp="1"/>
          </p:cNvSpPr>
          <p:nvPr>
            <p:ph type="dt" sz="half" idx="10"/>
          </p:nvPr>
        </p:nvSpPr>
        <p:spPr/>
        <p:txBody>
          <a:bodyPr/>
          <a:lstStyle/>
          <a:p>
            <a:fld id="{27E1E527-1248-4814-88C7-0D4E90BEE730}" type="datetimeFigureOut">
              <a:rPr lang="en-GB" smtClean="0"/>
              <a:t>16/09/2024</a:t>
            </a:fld>
            <a:endParaRPr lang="en-GB"/>
          </a:p>
        </p:txBody>
      </p:sp>
      <p:sp>
        <p:nvSpPr>
          <p:cNvPr id="6" name="Footer Placeholder 5">
            <a:extLst>
              <a:ext uri="{FF2B5EF4-FFF2-40B4-BE49-F238E27FC236}">
                <a16:creationId xmlns:a16="http://schemas.microsoft.com/office/drawing/2014/main" id="{4F79ED5F-05A1-3635-E9E6-A6E989E1D1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4BEEEF-7380-B43D-B398-6634EDA17FE3}"/>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3975729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AA252-FB75-5D28-CB1E-D47FD32801D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E6FE9A-DD59-FA4E-E78E-4E6969E596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CC03F-F431-08B9-1DEA-7BAF15A93A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81803C-0D71-0942-E13E-F30FAC9837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43A35A-4F3A-B996-FFF2-98F3E9E02C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D83DE2-FF6E-1F5F-5289-A07A4A97B87A}"/>
              </a:ext>
            </a:extLst>
          </p:cNvPr>
          <p:cNvSpPr>
            <a:spLocks noGrp="1"/>
          </p:cNvSpPr>
          <p:nvPr>
            <p:ph type="dt" sz="half" idx="10"/>
          </p:nvPr>
        </p:nvSpPr>
        <p:spPr/>
        <p:txBody>
          <a:bodyPr/>
          <a:lstStyle/>
          <a:p>
            <a:fld id="{27E1E527-1248-4814-88C7-0D4E90BEE730}" type="datetimeFigureOut">
              <a:rPr lang="en-GB" smtClean="0"/>
              <a:t>16/09/2024</a:t>
            </a:fld>
            <a:endParaRPr lang="en-GB"/>
          </a:p>
        </p:txBody>
      </p:sp>
      <p:sp>
        <p:nvSpPr>
          <p:cNvPr id="8" name="Footer Placeholder 7">
            <a:extLst>
              <a:ext uri="{FF2B5EF4-FFF2-40B4-BE49-F238E27FC236}">
                <a16:creationId xmlns:a16="http://schemas.microsoft.com/office/drawing/2014/main" id="{8918B4CB-BCE7-13C3-9EC2-3373D0480C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F94A14-5AAD-4CCC-EB31-89F6F7184AC0}"/>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481564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C2665-2F63-146E-C21F-AA27465A88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28FBFC-E9E1-98FE-4026-4098E0DCFC65}"/>
              </a:ext>
            </a:extLst>
          </p:cNvPr>
          <p:cNvSpPr>
            <a:spLocks noGrp="1"/>
          </p:cNvSpPr>
          <p:nvPr>
            <p:ph type="dt" sz="half" idx="10"/>
          </p:nvPr>
        </p:nvSpPr>
        <p:spPr/>
        <p:txBody>
          <a:bodyPr/>
          <a:lstStyle/>
          <a:p>
            <a:fld id="{27E1E527-1248-4814-88C7-0D4E90BEE730}" type="datetimeFigureOut">
              <a:rPr lang="en-GB" smtClean="0"/>
              <a:t>16/09/2024</a:t>
            </a:fld>
            <a:endParaRPr lang="en-GB"/>
          </a:p>
        </p:txBody>
      </p:sp>
      <p:sp>
        <p:nvSpPr>
          <p:cNvPr id="4" name="Footer Placeholder 3">
            <a:extLst>
              <a:ext uri="{FF2B5EF4-FFF2-40B4-BE49-F238E27FC236}">
                <a16:creationId xmlns:a16="http://schemas.microsoft.com/office/drawing/2014/main" id="{4064AEBE-AE18-C21A-366C-76C07C7A79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9AB3951-DAEC-ED0E-5930-18050F0090DA}"/>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388236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732F29-41AA-6D61-E02D-94AB12C9406E}"/>
              </a:ext>
            </a:extLst>
          </p:cNvPr>
          <p:cNvSpPr>
            <a:spLocks noGrp="1"/>
          </p:cNvSpPr>
          <p:nvPr>
            <p:ph type="dt" sz="half" idx="10"/>
          </p:nvPr>
        </p:nvSpPr>
        <p:spPr/>
        <p:txBody>
          <a:bodyPr/>
          <a:lstStyle/>
          <a:p>
            <a:fld id="{27E1E527-1248-4814-88C7-0D4E90BEE730}" type="datetimeFigureOut">
              <a:rPr lang="en-GB" smtClean="0"/>
              <a:t>16/09/2024</a:t>
            </a:fld>
            <a:endParaRPr lang="en-GB"/>
          </a:p>
        </p:txBody>
      </p:sp>
      <p:sp>
        <p:nvSpPr>
          <p:cNvPr id="3" name="Footer Placeholder 2">
            <a:extLst>
              <a:ext uri="{FF2B5EF4-FFF2-40B4-BE49-F238E27FC236}">
                <a16:creationId xmlns:a16="http://schemas.microsoft.com/office/drawing/2014/main" id="{2941F140-E5F7-C113-52A8-A3D6CC0EA99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4E0AA8-0ECB-497D-0020-1F3D2DEF4948}"/>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1600996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38A65-955A-3932-945D-132AA4BC91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0A8CC6-13D0-890E-D342-B88ACAC0FB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DC110E-B652-081D-C72F-7FC4AC1112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734134-3323-7105-77B3-419B6E02A265}"/>
              </a:ext>
            </a:extLst>
          </p:cNvPr>
          <p:cNvSpPr>
            <a:spLocks noGrp="1"/>
          </p:cNvSpPr>
          <p:nvPr>
            <p:ph type="dt" sz="half" idx="10"/>
          </p:nvPr>
        </p:nvSpPr>
        <p:spPr/>
        <p:txBody>
          <a:bodyPr/>
          <a:lstStyle/>
          <a:p>
            <a:fld id="{27E1E527-1248-4814-88C7-0D4E90BEE730}" type="datetimeFigureOut">
              <a:rPr lang="en-GB" smtClean="0"/>
              <a:t>16/09/2024</a:t>
            </a:fld>
            <a:endParaRPr lang="en-GB"/>
          </a:p>
        </p:txBody>
      </p:sp>
      <p:sp>
        <p:nvSpPr>
          <p:cNvPr id="6" name="Footer Placeholder 5">
            <a:extLst>
              <a:ext uri="{FF2B5EF4-FFF2-40B4-BE49-F238E27FC236}">
                <a16:creationId xmlns:a16="http://schemas.microsoft.com/office/drawing/2014/main" id="{39FA2197-03BD-B305-D46B-9BFBCC5743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FABC04-BE90-6CC9-1552-5418FC4A6F81}"/>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2850387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147B7-A40F-7943-7D3B-331D549D87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F34F33-8B4C-353D-E16F-B492770D95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D080AE-F1EB-B7B5-F4EE-88FE1079DF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A9F4B4-DBBF-E2E2-1985-3B213DF415DE}"/>
              </a:ext>
            </a:extLst>
          </p:cNvPr>
          <p:cNvSpPr>
            <a:spLocks noGrp="1"/>
          </p:cNvSpPr>
          <p:nvPr>
            <p:ph type="dt" sz="half" idx="10"/>
          </p:nvPr>
        </p:nvSpPr>
        <p:spPr/>
        <p:txBody>
          <a:bodyPr/>
          <a:lstStyle/>
          <a:p>
            <a:fld id="{27E1E527-1248-4814-88C7-0D4E90BEE730}" type="datetimeFigureOut">
              <a:rPr lang="en-GB" smtClean="0"/>
              <a:t>16/09/2024</a:t>
            </a:fld>
            <a:endParaRPr lang="en-GB"/>
          </a:p>
        </p:txBody>
      </p:sp>
      <p:sp>
        <p:nvSpPr>
          <p:cNvPr id="6" name="Footer Placeholder 5">
            <a:extLst>
              <a:ext uri="{FF2B5EF4-FFF2-40B4-BE49-F238E27FC236}">
                <a16:creationId xmlns:a16="http://schemas.microsoft.com/office/drawing/2014/main" id="{DFBACD06-579A-3106-3C8F-C7C357B33E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B8AD2F-3EF6-D000-855F-E5235A8E0765}"/>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213074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1BF38-485A-1D8E-145D-BCDD16A6B7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E42A4A-5F8D-17D8-6466-605C930CEC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624D05-0DF5-0EB8-B2FB-B0C678614503}"/>
              </a:ext>
            </a:extLst>
          </p:cNvPr>
          <p:cNvSpPr>
            <a:spLocks noGrp="1"/>
          </p:cNvSpPr>
          <p:nvPr>
            <p:ph type="dt" sz="half" idx="10"/>
          </p:nvPr>
        </p:nvSpPr>
        <p:spPr/>
        <p:txBody>
          <a:bodyPr/>
          <a:lstStyle/>
          <a:p>
            <a:fld id="{27E1E527-1248-4814-88C7-0D4E90BEE730}" type="datetimeFigureOut">
              <a:rPr lang="en-GB" smtClean="0"/>
              <a:t>16/09/2024</a:t>
            </a:fld>
            <a:endParaRPr lang="en-GB"/>
          </a:p>
        </p:txBody>
      </p:sp>
      <p:sp>
        <p:nvSpPr>
          <p:cNvPr id="5" name="Footer Placeholder 4">
            <a:extLst>
              <a:ext uri="{FF2B5EF4-FFF2-40B4-BE49-F238E27FC236}">
                <a16:creationId xmlns:a16="http://schemas.microsoft.com/office/drawing/2014/main" id="{DDD61AA3-FB81-5FEC-81E6-15B26D38AB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5C53E4-7CE3-1742-6EDB-689EF9BA6148}"/>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42742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6A7DEC-2DCB-9635-F27F-33517A0630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FD0583-6174-7667-6A22-91A21056F1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A9442E-20F0-9D47-E1DE-63726BBC65B3}"/>
              </a:ext>
            </a:extLst>
          </p:cNvPr>
          <p:cNvSpPr>
            <a:spLocks noGrp="1"/>
          </p:cNvSpPr>
          <p:nvPr>
            <p:ph type="dt" sz="half" idx="10"/>
          </p:nvPr>
        </p:nvSpPr>
        <p:spPr/>
        <p:txBody>
          <a:bodyPr/>
          <a:lstStyle/>
          <a:p>
            <a:fld id="{27E1E527-1248-4814-88C7-0D4E90BEE730}" type="datetimeFigureOut">
              <a:rPr lang="en-GB" smtClean="0"/>
              <a:t>16/09/2024</a:t>
            </a:fld>
            <a:endParaRPr lang="en-GB"/>
          </a:p>
        </p:txBody>
      </p:sp>
      <p:sp>
        <p:nvSpPr>
          <p:cNvPr id="5" name="Footer Placeholder 4">
            <a:extLst>
              <a:ext uri="{FF2B5EF4-FFF2-40B4-BE49-F238E27FC236}">
                <a16:creationId xmlns:a16="http://schemas.microsoft.com/office/drawing/2014/main" id="{DE0644F5-770A-E5BD-DD3E-5F8AA12D00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3BB369-C889-9472-9DF3-A89BD5ECA93B}"/>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446588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14FBB1-F91B-9209-132F-9902AB9C57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94417B-D7A2-7EDB-EC41-A0FCE521B9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221A62-3EC3-C9CB-E344-600F32456D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E1E527-1248-4814-88C7-0D4E90BEE730}" type="datetimeFigureOut">
              <a:rPr lang="en-GB" smtClean="0"/>
              <a:t>16/09/2024</a:t>
            </a:fld>
            <a:endParaRPr lang="en-GB"/>
          </a:p>
        </p:txBody>
      </p:sp>
      <p:sp>
        <p:nvSpPr>
          <p:cNvPr id="5" name="Footer Placeholder 4">
            <a:extLst>
              <a:ext uri="{FF2B5EF4-FFF2-40B4-BE49-F238E27FC236}">
                <a16:creationId xmlns:a16="http://schemas.microsoft.com/office/drawing/2014/main" id="{9A4E666A-8E6E-3EC3-F62E-6541891A44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C4D5D2B-2D5B-F047-F130-4FE87DC775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FE9E36-E09B-425E-91EE-AF76669DD966}" type="slidenum">
              <a:rPr lang="en-GB" smtClean="0"/>
              <a:t>‹#›</a:t>
            </a:fld>
            <a:endParaRPr lang="en-GB"/>
          </a:p>
        </p:txBody>
      </p:sp>
    </p:spTree>
    <p:extLst>
      <p:ext uri="{BB962C8B-B14F-4D97-AF65-F5344CB8AC3E}">
        <p14:creationId xmlns:p14="http://schemas.microsoft.com/office/powerpoint/2010/main" val="3950073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video" Target="https://www.youtube.com/embed/JWozv3rluI8?feature=oembed" TargetMode="External"/><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gov.uk/government/statistics/crime-in-england-and-wales-year-ending-march-2022"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video" Target="https://www.youtube.com/embed/lALupHU5A-0?feature=oembed" TargetMode="External"/><Relationship Id="rId5" Type="http://schemas.openxmlformats.org/officeDocument/2006/relationships/image" Target="../media/image17.jpeg"/><Relationship Id="rId4" Type="http://schemas.openxmlformats.org/officeDocument/2006/relationships/image" Target="../media/image16.jpe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1CE2CC-AEF6-494D-E796-EAEF0070CC10}"/>
              </a:ext>
            </a:extLst>
          </p:cNvPr>
          <p:cNvSpPr txBox="1"/>
          <p:nvPr/>
        </p:nvSpPr>
        <p:spPr>
          <a:xfrm>
            <a:off x="7464614" y="1783959"/>
            <a:ext cx="4087306" cy="28891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Crime and Vulnerability</a:t>
            </a:r>
          </a:p>
          <a:p>
            <a:pPr>
              <a:lnSpc>
                <a:spcPct val="90000"/>
              </a:lnSpc>
              <a:spcBef>
                <a:spcPct val="0"/>
              </a:spcBef>
              <a:spcAft>
                <a:spcPts val="600"/>
              </a:spcAft>
            </a:pPr>
            <a:r>
              <a:rPr lang="en-US" sz="5400">
                <a:latin typeface="+mj-lt"/>
                <a:ea typeface="+mj-ea"/>
                <a:cs typeface="+mj-cs"/>
              </a:rPr>
              <a:t>BMCP6000</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Padlock on computer motherboard">
            <a:extLst>
              <a:ext uri="{FF2B5EF4-FFF2-40B4-BE49-F238E27FC236}">
                <a16:creationId xmlns:a16="http://schemas.microsoft.com/office/drawing/2014/main" id="{15BEFEB6-A5E5-F5FB-2BA5-6E672D3A9BB7}"/>
              </a:ext>
            </a:extLst>
          </p:cNvPr>
          <p:cNvPicPr>
            <a:picLocks noChangeAspect="1"/>
          </p:cNvPicPr>
          <p:nvPr/>
        </p:nvPicPr>
        <p:blipFill rotWithShape="1">
          <a:blip r:embed="rId3"/>
          <a:srcRect l="4118" r="27472"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83728140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4" name="Picture 3">
            <a:extLst>
              <a:ext uri="{FF2B5EF4-FFF2-40B4-BE49-F238E27FC236}">
                <a16:creationId xmlns:a16="http://schemas.microsoft.com/office/drawing/2014/main" id="{FE5B915A-2B89-FCC0-211F-82D0ED057522}"/>
              </a:ext>
            </a:extLst>
          </p:cNvPr>
          <p:cNvPicPr>
            <a:picLocks noChangeAspect="1"/>
          </p:cNvPicPr>
          <p:nvPr/>
        </p:nvPicPr>
        <p:blipFill rotWithShape="1">
          <a:blip r:embed="rId3"/>
          <a:srcRect b="10224"/>
          <a:stretch/>
        </p:blipFill>
        <p:spPr>
          <a:xfrm>
            <a:off x="470018" y="727521"/>
            <a:ext cx="5025525" cy="4858772"/>
          </a:xfrm>
          <a:prstGeom prst="rect">
            <a:avLst/>
          </a:prstGeom>
        </p:spPr>
      </p:pic>
      <p:cxnSp>
        <p:nvCxnSpPr>
          <p:cNvPr id="11" name="Straight Connector 10">
            <a:extLst>
              <a:ext uri="{FF2B5EF4-FFF2-40B4-BE49-F238E27FC236}">
                <a16:creationId xmlns:a16="http://schemas.microsoft.com/office/drawing/2014/main" id="{7AD0F4D2-80E7-4A78-82EE-BEAEE4945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300ADE-71A9-6AB2-402C-8E921064648C}"/>
              </a:ext>
            </a:extLst>
          </p:cNvPr>
          <p:cNvSpPr>
            <a:spLocks noGrp="1"/>
          </p:cNvSpPr>
          <p:nvPr>
            <p:ph idx="1"/>
          </p:nvPr>
        </p:nvSpPr>
        <p:spPr>
          <a:xfrm>
            <a:off x="6684264" y="1944061"/>
            <a:ext cx="4892040" cy="4164131"/>
          </a:xfrm>
        </p:spPr>
        <p:txBody>
          <a:bodyPr anchor="t">
            <a:normAutofit/>
          </a:bodyPr>
          <a:lstStyle/>
          <a:p>
            <a:r>
              <a:rPr lang="en-GB" dirty="0"/>
              <a:t>The nature of this module covers some particularly sensitive areas. If you feel the need to leave the classroom at any point, then please feel free to do so. </a:t>
            </a:r>
          </a:p>
        </p:txBody>
      </p:sp>
    </p:spTree>
    <p:extLst>
      <p:ext uri="{BB962C8B-B14F-4D97-AF65-F5344CB8AC3E}">
        <p14:creationId xmlns:p14="http://schemas.microsoft.com/office/powerpoint/2010/main" val="164796088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See the source image">
            <a:extLst>
              <a:ext uri="{FF2B5EF4-FFF2-40B4-BE49-F238E27FC236}">
                <a16:creationId xmlns:a16="http://schemas.microsoft.com/office/drawing/2014/main" id="{456C1E7D-E67D-A91D-1B52-57292868349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779889" y="643467"/>
            <a:ext cx="6632221"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3112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C1EB7-C64A-71F6-4C77-68D59B8F628E}"/>
              </a:ext>
            </a:extLst>
          </p:cNvPr>
          <p:cNvSpPr>
            <a:spLocks noGrp="1"/>
          </p:cNvSpPr>
          <p:nvPr>
            <p:ph type="title"/>
          </p:nvPr>
        </p:nvSpPr>
        <p:spPr>
          <a:xfrm>
            <a:off x="876693" y="741391"/>
            <a:ext cx="3455821" cy="1616203"/>
          </a:xfrm>
          <a:prstGeom prst="ellipse">
            <a:avLst/>
          </a:prstGeom>
        </p:spPr>
        <p:txBody>
          <a:bodyPr vert="horz" lIns="91440" tIns="45720" rIns="91440" bIns="45720" rtlCol="0" anchor="b">
            <a:normAutofit/>
          </a:bodyPr>
          <a:lstStyle/>
          <a:p>
            <a:r>
              <a:rPr lang="en-US" sz="3200" kern="1200">
                <a:solidFill>
                  <a:schemeClr val="tx1"/>
                </a:solidFill>
                <a:latin typeface="+mj-lt"/>
                <a:ea typeface="+mj-ea"/>
                <a:cs typeface="+mj-cs"/>
              </a:rPr>
              <a:t>Scheme of work</a:t>
            </a:r>
          </a:p>
        </p:txBody>
      </p:sp>
      <p:sp>
        <p:nvSpPr>
          <p:cNvPr id="6" name="TextBox 5">
            <a:extLst>
              <a:ext uri="{FF2B5EF4-FFF2-40B4-BE49-F238E27FC236}">
                <a16:creationId xmlns:a16="http://schemas.microsoft.com/office/drawing/2014/main" id="{3F5C1096-8419-8091-DF22-ABDF853F00DC}"/>
              </a:ext>
            </a:extLst>
          </p:cNvPr>
          <p:cNvSpPr txBox="1"/>
          <p:nvPr/>
        </p:nvSpPr>
        <p:spPr>
          <a:xfrm>
            <a:off x="876693" y="2533476"/>
            <a:ext cx="3455821" cy="344783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a:t>Please note this may be subject to change without prior notice</a:t>
            </a:r>
          </a:p>
        </p:txBody>
      </p:sp>
      <p:grpSp>
        <p:nvGrpSpPr>
          <p:cNvPr id="25" name="Group 24">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6" name="Rectangle 25">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41856FB6-9A83-D0B5-793D-87E1C1FEA1DB}"/>
              </a:ext>
            </a:extLst>
          </p:cNvPr>
          <p:cNvPicPr>
            <a:picLocks noChangeAspect="1"/>
          </p:cNvPicPr>
          <p:nvPr/>
        </p:nvPicPr>
        <p:blipFill rotWithShape="1">
          <a:blip r:embed="rId3"/>
          <a:srcRect l="51379" t="54092" r="43616" b="19113"/>
          <a:stretch/>
        </p:blipFill>
        <p:spPr>
          <a:xfrm>
            <a:off x="6096000" y="453756"/>
            <a:ext cx="3970538" cy="5800456"/>
          </a:xfrm>
          <a:prstGeom prst="rect">
            <a:avLst/>
          </a:prstGeom>
        </p:spPr>
      </p:pic>
    </p:spTree>
    <p:extLst>
      <p:ext uri="{BB962C8B-B14F-4D97-AF65-F5344CB8AC3E}">
        <p14:creationId xmlns:p14="http://schemas.microsoft.com/office/powerpoint/2010/main" val="122481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17">
            <a:extLst>
              <a:ext uri="{FF2B5EF4-FFF2-40B4-BE49-F238E27FC236}">
                <a16:creationId xmlns:a16="http://schemas.microsoft.com/office/drawing/2014/main" id="{1E5539EC-8CB8-002F-68C6-678840282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19" name="Rectangle 18">
              <a:extLst>
                <a:ext uri="{FF2B5EF4-FFF2-40B4-BE49-F238E27FC236}">
                  <a16:creationId xmlns:a16="http://schemas.microsoft.com/office/drawing/2014/main" id="{6C5D55A6-9EFD-CDA3-20CC-A99812CE1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9">
              <a:extLst>
                <a:ext uri="{FF2B5EF4-FFF2-40B4-BE49-F238E27FC236}">
                  <a16:creationId xmlns:a16="http://schemas.microsoft.com/office/drawing/2014/main" id="{A5B6E73B-6DFD-AE6C-1628-DF8DC30085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0E00FC4-DDBC-F424-CF71-73AF7A28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5CD8ED1-1352-1840-D1E1-18010A6548B5}"/>
              </a:ext>
            </a:extLst>
          </p:cNvPr>
          <p:cNvSpPr>
            <a:spLocks noGrp="1"/>
          </p:cNvSpPr>
          <p:nvPr>
            <p:ph type="title"/>
          </p:nvPr>
        </p:nvSpPr>
        <p:spPr>
          <a:xfrm>
            <a:off x="876691" y="301843"/>
            <a:ext cx="10477109" cy="1003532"/>
          </a:xfrm>
        </p:spPr>
        <p:txBody>
          <a:bodyPr anchor="ctr">
            <a:normAutofit/>
          </a:bodyPr>
          <a:lstStyle/>
          <a:p>
            <a:r>
              <a:rPr lang="en-GB" sz="3200">
                <a:solidFill>
                  <a:srgbClr val="FFFFFF"/>
                </a:solidFill>
              </a:rPr>
              <a:t>Assessment </a:t>
            </a:r>
          </a:p>
        </p:txBody>
      </p:sp>
      <p:graphicFrame>
        <p:nvGraphicFramePr>
          <p:cNvPr id="8" name="Table 7">
            <a:extLst>
              <a:ext uri="{FF2B5EF4-FFF2-40B4-BE49-F238E27FC236}">
                <a16:creationId xmlns:a16="http://schemas.microsoft.com/office/drawing/2014/main" id="{F894EC5A-4CA0-C34A-5D53-9CCA6DCC3519}"/>
              </a:ext>
            </a:extLst>
          </p:cNvPr>
          <p:cNvGraphicFramePr>
            <a:graphicFrameLocks noGrp="1"/>
          </p:cNvGraphicFramePr>
          <p:nvPr>
            <p:extLst>
              <p:ext uri="{D42A27DB-BD31-4B8C-83A1-F6EECF244321}">
                <p14:modId xmlns:p14="http://schemas.microsoft.com/office/powerpoint/2010/main" val="879324265"/>
              </p:ext>
            </p:extLst>
          </p:nvPr>
        </p:nvGraphicFramePr>
        <p:xfrm>
          <a:off x="707147" y="2093513"/>
          <a:ext cx="5979160" cy="2026284"/>
        </p:xfrm>
        <a:graphic>
          <a:graphicData uri="http://schemas.openxmlformats.org/drawingml/2006/table">
            <a:tbl>
              <a:tblPr firstRow="1" firstCol="1" bandRow="1"/>
              <a:tblGrid>
                <a:gridCol w="2861910">
                  <a:extLst>
                    <a:ext uri="{9D8B030D-6E8A-4147-A177-3AD203B41FA5}">
                      <a16:colId xmlns:a16="http://schemas.microsoft.com/office/drawing/2014/main" val="3542593156"/>
                    </a:ext>
                  </a:extLst>
                </a:gridCol>
                <a:gridCol w="1746942">
                  <a:extLst>
                    <a:ext uri="{9D8B030D-6E8A-4147-A177-3AD203B41FA5}">
                      <a16:colId xmlns:a16="http://schemas.microsoft.com/office/drawing/2014/main" val="1567426131"/>
                    </a:ext>
                  </a:extLst>
                </a:gridCol>
                <a:gridCol w="1370308">
                  <a:extLst>
                    <a:ext uri="{9D8B030D-6E8A-4147-A177-3AD203B41FA5}">
                      <a16:colId xmlns:a16="http://schemas.microsoft.com/office/drawing/2014/main" val="489260033"/>
                    </a:ext>
                  </a:extLst>
                </a:gridCol>
              </a:tblGrid>
              <a:tr h="806326">
                <a:tc>
                  <a:txBody>
                    <a:bodyPr/>
                    <a:lstStyle/>
                    <a:p>
                      <a:pPr algn="ctr" fontAlgn="base" hangingPunct="0">
                        <a:lnSpc>
                          <a:spcPct val="107000"/>
                        </a:lnSpc>
                        <a:spcAft>
                          <a:spcPts val="800"/>
                        </a:spcAft>
                      </a:pPr>
                      <a:r>
                        <a:rPr lang="en-GB" sz="1000" b="1" dirty="0">
                          <a:effectLst/>
                          <a:latin typeface="Arial" panose="020B0604020202020204" pitchFamily="34" charset="0"/>
                          <a:ea typeface="Calibri" panose="020F0502020204030204" pitchFamily="34" charset="0"/>
                          <a:cs typeface="Arial" panose="020B0604020202020204" pitchFamily="34" charset="0"/>
                        </a:rPr>
                        <a:t>Mode of assessment</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just" fontAlgn="base" hangingPunct="0">
                        <a:lnSpc>
                          <a:spcPct val="107000"/>
                        </a:lnSpc>
                        <a:spcAft>
                          <a:spcPts val="800"/>
                        </a:spcAft>
                      </a:pPr>
                      <a:r>
                        <a:rPr lang="en-GB" sz="1000" b="1" dirty="0">
                          <a:effectLst/>
                          <a:latin typeface="Arial" panose="020B0604020202020204" pitchFamily="34" charset="0"/>
                          <a:ea typeface="Calibri" panose="020F0502020204030204" pitchFamily="34" charset="0"/>
                          <a:cs typeface="Arial" panose="020B0604020202020204" pitchFamily="34" charset="0"/>
                        </a:rPr>
                        <a:t>Volume</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just" fontAlgn="base" hangingPunct="0">
                        <a:lnSpc>
                          <a:spcPct val="107000"/>
                        </a:lnSpc>
                        <a:spcAft>
                          <a:spcPts val="800"/>
                        </a:spcAft>
                      </a:pPr>
                      <a:r>
                        <a:rPr lang="en-GB" sz="1000" b="1" dirty="0">
                          <a:effectLst/>
                          <a:latin typeface="Arial" panose="020B0604020202020204" pitchFamily="34" charset="0"/>
                          <a:ea typeface="Calibri" panose="020F0502020204030204" pitchFamily="34" charset="0"/>
                          <a:cs typeface="Arial" panose="020B0604020202020204" pitchFamily="34" charset="0"/>
                        </a:rPr>
                        <a:t>Weighting</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127252273"/>
                  </a:ext>
                </a:extLst>
              </a:tr>
              <a:tr h="1219958">
                <a:tc>
                  <a:txBody>
                    <a:bodyPr/>
                    <a:lstStyle/>
                    <a:p>
                      <a:pPr algn="ctr" fontAlgn="base" hangingPunct="0">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Individual presentation plus supporting paper </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hangingPunct="0">
                        <a:lnSpc>
                          <a:spcPct val="107000"/>
                        </a:lnSpc>
                        <a:spcAft>
                          <a:spcPts val="800"/>
                        </a:spcAft>
                      </a:pPr>
                      <a:r>
                        <a:rPr lang="en-GB" sz="2000">
                          <a:effectLst/>
                          <a:latin typeface="Arial" panose="020B0604020202020204" pitchFamily="34" charset="0"/>
                          <a:ea typeface="Calibri" panose="020F0502020204030204" pitchFamily="34" charset="0"/>
                          <a:cs typeface="Arial" panose="020B0604020202020204" pitchFamily="34" charset="0"/>
                        </a:rPr>
                        <a:t>15 minutes and 2000 words</a:t>
                      </a:r>
                      <a:endParaRPr lang="en-GB" sz="20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base" hangingPunct="0">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100%</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72135221"/>
                  </a:ext>
                </a:extLst>
              </a:tr>
            </a:tbl>
          </a:graphicData>
        </a:graphic>
      </p:graphicFrame>
      <p:sp>
        <p:nvSpPr>
          <p:cNvPr id="12" name="TextBox 11">
            <a:extLst>
              <a:ext uri="{FF2B5EF4-FFF2-40B4-BE49-F238E27FC236}">
                <a16:creationId xmlns:a16="http://schemas.microsoft.com/office/drawing/2014/main" id="{BA091E09-92BB-2836-0F54-2FE96A6BFCA4}"/>
              </a:ext>
            </a:extLst>
          </p:cNvPr>
          <p:cNvSpPr txBox="1"/>
          <p:nvPr/>
        </p:nvSpPr>
        <p:spPr>
          <a:xfrm>
            <a:off x="707147" y="4245417"/>
            <a:ext cx="2843005" cy="956609"/>
          </a:xfrm>
          <a:prstGeom prst="rect">
            <a:avLst/>
          </a:prstGeom>
          <a:solidFill>
            <a:schemeClr val="accent1">
              <a:lumMod val="20000"/>
              <a:lumOff val="80000"/>
            </a:schemeClr>
          </a:solidFill>
        </p:spPr>
        <p:txBody>
          <a:bodyPr wrap="square" rtlCol="0">
            <a:spAutoFit/>
          </a:bodyPr>
          <a:lstStyle/>
          <a:p>
            <a:pPr defTabSz="950976">
              <a:spcAft>
                <a:spcPts val="600"/>
              </a:spcAft>
            </a:pPr>
            <a:r>
              <a:rPr lang="en-GB" sz="1872" kern="1200" dirty="0">
                <a:solidFill>
                  <a:schemeClr val="tx1"/>
                </a:solidFill>
                <a:latin typeface="+mn-lt"/>
                <a:ea typeface="+mn-ea"/>
                <a:cs typeface="+mn-cs"/>
              </a:rPr>
              <a:t>Presentations to take place on the week commencing 9/12/24</a:t>
            </a:r>
            <a:r>
              <a:rPr lang="en-GB" sz="1872" dirty="0"/>
              <a:t>.</a:t>
            </a:r>
            <a:endParaRPr lang="en-GB" dirty="0"/>
          </a:p>
        </p:txBody>
      </p:sp>
      <p:sp>
        <p:nvSpPr>
          <p:cNvPr id="13" name="TextBox 12">
            <a:extLst>
              <a:ext uri="{FF2B5EF4-FFF2-40B4-BE49-F238E27FC236}">
                <a16:creationId xmlns:a16="http://schemas.microsoft.com/office/drawing/2014/main" id="{0D2063C9-3DC5-7958-32D6-71E2884384C7}"/>
              </a:ext>
            </a:extLst>
          </p:cNvPr>
          <p:cNvSpPr txBox="1"/>
          <p:nvPr/>
        </p:nvSpPr>
        <p:spPr>
          <a:xfrm>
            <a:off x="3604378" y="4245417"/>
            <a:ext cx="2491622" cy="1257978"/>
          </a:xfrm>
          <a:prstGeom prst="rect">
            <a:avLst/>
          </a:prstGeom>
          <a:solidFill>
            <a:schemeClr val="accent2">
              <a:lumMod val="20000"/>
              <a:lumOff val="80000"/>
            </a:schemeClr>
          </a:solidFill>
        </p:spPr>
        <p:txBody>
          <a:bodyPr wrap="square" rtlCol="0">
            <a:spAutoFit/>
          </a:bodyPr>
          <a:lstStyle/>
          <a:p>
            <a:pPr defTabSz="950976">
              <a:spcAft>
                <a:spcPts val="600"/>
              </a:spcAft>
            </a:pPr>
            <a:r>
              <a:rPr lang="en-GB" sz="1872" kern="1200" dirty="0">
                <a:solidFill>
                  <a:schemeClr val="tx1"/>
                </a:solidFill>
                <a:latin typeface="+mn-lt"/>
                <a:ea typeface="+mn-ea"/>
                <a:cs typeface="+mn-cs"/>
              </a:rPr>
              <a:t>Supporting paper to be submitted to Turnitin by 23:59 on Friday 13</a:t>
            </a:r>
            <a:r>
              <a:rPr lang="en-GB" sz="1872" kern="1200" baseline="30000" dirty="0">
                <a:solidFill>
                  <a:schemeClr val="tx1"/>
                </a:solidFill>
                <a:latin typeface="+mn-lt"/>
                <a:ea typeface="+mn-ea"/>
                <a:cs typeface="+mn-cs"/>
              </a:rPr>
              <a:t>th</a:t>
            </a:r>
            <a:r>
              <a:rPr lang="en-GB" sz="1872" kern="1200" dirty="0">
                <a:solidFill>
                  <a:schemeClr val="tx1"/>
                </a:solidFill>
                <a:latin typeface="+mn-lt"/>
                <a:ea typeface="+mn-ea"/>
                <a:cs typeface="+mn-cs"/>
              </a:rPr>
              <a:t> December 2024.</a:t>
            </a:r>
            <a:endParaRPr lang="en-GB" dirty="0"/>
          </a:p>
        </p:txBody>
      </p:sp>
      <p:sp>
        <p:nvSpPr>
          <p:cNvPr id="3" name="TextBox 2">
            <a:extLst>
              <a:ext uri="{FF2B5EF4-FFF2-40B4-BE49-F238E27FC236}">
                <a16:creationId xmlns:a16="http://schemas.microsoft.com/office/drawing/2014/main" id="{EE779416-6020-CB26-23D6-E3599C77B718}"/>
              </a:ext>
            </a:extLst>
          </p:cNvPr>
          <p:cNvSpPr txBox="1"/>
          <p:nvPr/>
        </p:nvSpPr>
        <p:spPr>
          <a:xfrm>
            <a:off x="7950200" y="2705100"/>
            <a:ext cx="2997200" cy="646331"/>
          </a:xfrm>
          <a:prstGeom prst="rect">
            <a:avLst/>
          </a:prstGeom>
          <a:solidFill>
            <a:srgbClr val="FFFF00"/>
          </a:solidFill>
        </p:spPr>
        <p:txBody>
          <a:bodyPr wrap="square" rtlCol="0">
            <a:spAutoFit/>
          </a:bodyPr>
          <a:lstStyle/>
          <a:p>
            <a:r>
              <a:rPr lang="en-GB" dirty="0"/>
              <a:t>You will be given an individual timeslot closer to the date.  </a:t>
            </a:r>
          </a:p>
        </p:txBody>
      </p:sp>
    </p:spTree>
    <p:extLst>
      <p:ext uri="{BB962C8B-B14F-4D97-AF65-F5344CB8AC3E}">
        <p14:creationId xmlns:p14="http://schemas.microsoft.com/office/powerpoint/2010/main" val="811587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33BA618-72E8-3A08-C09A-3BD6F7455018}"/>
              </a:ext>
            </a:extLst>
          </p:cNvPr>
          <p:cNvPicPr>
            <a:picLocks noChangeAspect="1"/>
          </p:cNvPicPr>
          <p:nvPr/>
        </p:nvPicPr>
        <p:blipFill rotWithShape="1">
          <a:blip r:embed="rId3"/>
          <a:srcRect l="44688" t="40236" r="31250" b="16200"/>
          <a:stretch/>
        </p:blipFill>
        <p:spPr>
          <a:xfrm>
            <a:off x="1354030" y="1371599"/>
            <a:ext cx="9483939" cy="47625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66D6E192-94FD-0D06-65E3-0A72E7C0C325}"/>
              </a:ext>
            </a:extLst>
          </p:cNvPr>
          <p:cNvSpPr txBox="1"/>
          <p:nvPr/>
        </p:nvSpPr>
        <p:spPr>
          <a:xfrm>
            <a:off x="1354030" y="622300"/>
            <a:ext cx="8183670" cy="523220"/>
          </a:xfrm>
          <a:prstGeom prst="rect">
            <a:avLst/>
          </a:prstGeom>
          <a:noFill/>
        </p:spPr>
        <p:txBody>
          <a:bodyPr wrap="square" rtlCol="0">
            <a:spAutoFit/>
          </a:bodyPr>
          <a:lstStyle/>
          <a:p>
            <a:r>
              <a:rPr lang="en-GB" sz="2800" b="1" u="sng" dirty="0"/>
              <a:t>TASK DESCRIPTION</a:t>
            </a:r>
          </a:p>
        </p:txBody>
      </p:sp>
    </p:spTree>
    <p:extLst>
      <p:ext uri="{BB962C8B-B14F-4D97-AF65-F5344CB8AC3E}">
        <p14:creationId xmlns:p14="http://schemas.microsoft.com/office/powerpoint/2010/main" val="2935031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C794C-AC8F-F0C9-ABFC-669B42C87BF4}"/>
              </a:ext>
            </a:extLst>
          </p:cNvPr>
          <p:cNvSpPr>
            <a:spLocks noGrp="1"/>
          </p:cNvSpPr>
          <p:nvPr>
            <p:ph type="title"/>
          </p:nvPr>
        </p:nvSpPr>
        <p:spPr>
          <a:xfrm>
            <a:off x="838200" y="894027"/>
            <a:ext cx="3494362" cy="4782873"/>
          </a:xfrm>
        </p:spPr>
        <p:txBody>
          <a:bodyPr>
            <a:normAutofit/>
          </a:bodyPr>
          <a:lstStyle/>
          <a:p>
            <a:pPr algn="r"/>
            <a:r>
              <a:rPr lang="en-GB"/>
              <a:t>Learning objectives</a:t>
            </a:r>
            <a:endParaRPr lang="en-GB" dirty="0"/>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2F5C08C-0B8F-419F-6A4F-0C579788C090}"/>
              </a:ext>
            </a:extLst>
          </p:cNvPr>
          <p:cNvSpPr>
            <a:spLocks noGrp="1"/>
          </p:cNvSpPr>
          <p:nvPr>
            <p:ph idx="1"/>
          </p:nvPr>
        </p:nvSpPr>
        <p:spPr>
          <a:xfrm>
            <a:off x="4976032" y="894027"/>
            <a:ext cx="6377768" cy="4782873"/>
          </a:xfrm>
        </p:spPr>
        <p:txBody>
          <a:bodyPr anchor="ctr">
            <a:normAutofit/>
          </a:bodyPr>
          <a:lstStyle/>
          <a:p>
            <a:pPr marL="228600" lvl="0" indent="-228600">
              <a:buFont typeface="+mj-lt"/>
              <a:buAutoNum type="arabicPeriod"/>
            </a:pPr>
            <a:r>
              <a:rPr lang="en-GB" sz="3200" b="0" kern="1200" dirty="0">
                <a:effectLst/>
                <a:latin typeface="Arial" panose="020B0604020202020204" pitchFamily="34" charset="0"/>
                <a:ea typeface="+mn-ea"/>
                <a:cs typeface="Arial" panose="020B0604020202020204" pitchFamily="34" charset="0"/>
              </a:rPr>
              <a:t>Define what a repeat victim is</a:t>
            </a:r>
          </a:p>
          <a:p>
            <a:pPr marL="228600" lvl="0" indent="-228600">
              <a:buFont typeface="+mj-lt"/>
              <a:buAutoNum type="arabicPeriod"/>
            </a:pPr>
            <a:r>
              <a:rPr lang="en-GB" sz="3200" b="0" kern="1200" dirty="0">
                <a:effectLst/>
                <a:latin typeface="Arial" panose="020B0604020202020204" pitchFamily="34" charset="0"/>
                <a:ea typeface="+mn-ea"/>
                <a:cs typeface="Arial" panose="020B0604020202020204" pitchFamily="34" charset="0"/>
              </a:rPr>
              <a:t>Describe the impact that crime has on repeat victims</a:t>
            </a:r>
          </a:p>
          <a:p>
            <a:pPr marL="228600" lvl="0" indent="-228600">
              <a:buFont typeface="+mj-lt"/>
              <a:buAutoNum type="arabicPeriod"/>
            </a:pPr>
            <a:r>
              <a:rPr lang="en-GB" sz="3200" b="0" kern="1200" dirty="0">
                <a:effectLst/>
                <a:latin typeface="Arial" panose="020B0604020202020204" pitchFamily="34" charset="0"/>
                <a:ea typeface="+mn-ea"/>
                <a:cs typeface="Arial" panose="020B0604020202020204" pitchFamily="34" charset="0"/>
              </a:rPr>
              <a:t>State who could be considered as vulnerable</a:t>
            </a:r>
          </a:p>
          <a:p>
            <a:endParaRPr lang="en-GB" sz="2400" dirty="0"/>
          </a:p>
        </p:txBody>
      </p:sp>
    </p:spTree>
    <p:extLst>
      <p:ext uri="{BB962C8B-B14F-4D97-AF65-F5344CB8AC3E}">
        <p14:creationId xmlns:p14="http://schemas.microsoft.com/office/powerpoint/2010/main" val="2499698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3EAE329-BD0C-F8E3-44C1-C064E1CD9210}"/>
              </a:ext>
            </a:extLst>
          </p:cNvPr>
          <p:cNvPicPr>
            <a:picLocks noChangeAspect="1"/>
          </p:cNvPicPr>
          <p:nvPr/>
        </p:nvPicPr>
        <p:blipFill rotWithShape="1">
          <a:blip r:embed="rId3"/>
          <a:srcRect t="13585" r="-1" b="26763"/>
          <a:stretch/>
        </p:blipFill>
        <p:spPr>
          <a:xfrm>
            <a:off x="320040" y="320040"/>
            <a:ext cx="11548872" cy="4303462"/>
          </a:xfrm>
          <a:prstGeom prst="rect">
            <a:avLst/>
          </a:prstGeom>
        </p:spPr>
      </p:pic>
      <p:sp>
        <p:nvSpPr>
          <p:cNvPr id="11" name="Rectangle 10">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DF9F81-4456-8434-B2E3-70E7FD209968}"/>
              </a:ext>
            </a:extLst>
          </p:cNvPr>
          <p:cNvSpPr>
            <a:spLocks noGrp="1"/>
          </p:cNvSpPr>
          <p:nvPr>
            <p:ph type="title"/>
          </p:nvPr>
        </p:nvSpPr>
        <p:spPr>
          <a:xfrm>
            <a:off x="841248" y="5009083"/>
            <a:ext cx="2889504" cy="1345997"/>
          </a:xfrm>
        </p:spPr>
        <p:txBody>
          <a:bodyPr anchor="ctr">
            <a:normAutofit/>
          </a:bodyPr>
          <a:lstStyle/>
          <a:p>
            <a:r>
              <a:rPr lang="en-GB" sz="2600">
                <a:solidFill>
                  <a:schemeClr val="bg1"/>
                </a:solidFill>
              </a:rPr>
              <a:t>Defining Victims</a:t>
            </a:r>
          </a:p>
        </p:txBody>
      </p:sp>
      <p:cxnSp>
        <p:nvCxnSpPr>
          <p:cNvPr id="13" name="Straight Connector 12">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4021DA7-C511-3D6E-A6D5-4E64EC6D7299}"/>
              </a:ext>
            </a:extLst>
          </p:cNvPr>
          <p:cNvSpPr>
            <a:spLocks noGrp="1"/>
          </p:cNvSpPr>
          <p:nvPr>
            <p:ph idx="1"/>
          </p:nvPr>
        </p:nvSpPr>
        <p:spPr>
          <a:xfrm>
            <a:off x="4476750" y="5351983"/>
            <a:ext cx="6976872" cy="1345997"/>
          </a:xfrm>
        </p:spPr>
        <p:txBody>
          <a:bodyPr anchor="ctr">
            <a:normAutofit/>
          </a:bodyPr>
          <a:lstStyle/>
          <a:p>
            <a:pPr>
              <a:buFont typeface="Wingdings" panose="05000000000000000000" pitchFamily="2" charset="2"/>
              <a:buChar char="Ø"/>
            </a:pPr>
            <a:r>
              <a:rPr lang="en-GB" sz="2000" dirty="0">
                <a:solidFill>
                  <a:schemeClr val="bg1"/>
                </a:solidFill>
              </a:rPr>
              <a:t>What does the word ‘victim’ mean to you?</a:t>
            </a:r>
          </a:p>
          <a:p>
            <a:pPr>
              <a:buFont typeface="Wingdings" panose="05000000000000000000" pitchFamily="2" charset="2"/>
              <a:buChar char="Ø"/>
            </a:pPr>
            <a:r>
              <a:rPr lang="en-GB" sz="2000" dirty="0">
                <a:solidFill>
                  <a:schemeClr val="bg1"/>
                </a:solidFill>
              </a:rPr>
              <a:t>Why would victims not report being a victim of crime or ASB to the Police?</a:t>
            </a:r>
          </a:p>
          <a:p>
            <a:pPr marL="0" indent="0">
              <a:buNone/>
            </a:pPr>
            <a:endParaRPr lang="en-GB" sz="1700" dirty="0">
              <a:solidFill>
                <a:schemeClr val="bg1"/>
              </a:solidFill>
            </a:endParaRPr>
          </a:p>
          <a:p>
            <a:pPr marL="0" indent="0">
              <a:buNone/>
            </a:pPr>
            <a:endParaRPr lang="en-GB" sz="1700" dirty="0">
              <a:solidFill>
                <a:schemeClr val="bg1"/>
              </a:solidFill>
            </a:endParaRPr>
          </a:p>
        </p:txBody>
      </p:sp>
    </p:spTree>
    <p:extLst>
      <p:ext uri="{BB962C8B-B14F-4D97-AF65-F5344CB8AC3E}">
        <p14:creationId xmlns:p14="http://schemas.microsoft.com/office/powerpoint/2010/main" val="39087714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5EBE58-652F-883D-ACC7-94FC9AC4658C}"/>
              </a:ext>
            </a:extLst>
          </p:cNvPr>
          <p:cNvSpPr>
            <a:spLocks noGrp="1"/>
          </p:cNvSpPr>
          <p:nvPr>
            <p:ph type="title"/>
          </p:nvPr>
        </p:nvSpPr>
        <p:spPr>
          <a:xfrm>
            <a:off x="838200" y="894027"/>
            <a:ext cx="3494362" cy="4782873"/>
          </a:xfrm>
        </p:spPr>
        <p:txBody>
          <a:bodyPr>
            <a:normAutofit/>
          </a:bodyPr>
          <a:lstStyle/>
          <a:p>
            <a:pPr algn="r"/>
            <a:r>
              <a:rPr lang="en-GB" dirty="0"/>
              <a:t>Defining victims</a:t>
            </a:r>
            <a:endParaRPr lang="en-GB"/>
          </a:p>
        </p:txBody>
      </p:sp>
      <p:cxnSp>
        <p:nvCxnSpPr>
          <p:cNvPr id="15" name="Straight Connector 14">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6BC2C5-327A-58AF-3BDE-8B174D370672}"/>
              </a:ext>
            </a:extLst>
          </p:cNvPr>
          <p:cNvSpPr>
            <a:spLocks noGrp="1"/>
          </p:cNvSpPr>
          <p:nvPr>
            <p:ph idx="1"/>
          </p:nvPr>
        </p:nvSpPr>
        <p:spPr>
          <a:xfrm>
            <a:off x="4976032" y="894027"/>
            <a:ext cx="6377768" cy="4782873"/>
          </a:xfrm>
        </p:spPr>
        <p:txBody>
          <a:bodyPr anchor="ctr">
            <a:normAutofit/>
          </a:bodyPr>
          <a:lstStyle/>
          <a:p>
            <a:pPr marL="0" indent="0">
              <a:buNone/>
            </a:pPr>
            <a:r>
              <a:rPr lang="en-GB" sz="2400" dirty="0">
                <a:ln w="0"/>
                <a:effectLst>
                  <a:outerShdw blurRad="38100" dist="25400" dir="5400000" algn="ctr" rotWithShape="0">
                    <a:srgbClr val="6E747A">
                      <a:alpha val="43000"/>
                    </a:srgbClr>
                  </a:outerShdw>
                </a:effectLst>
              </a:rPr>
              <a:t>‘</a:t>
            </a:r>
            <a:r>
              <a:rPr lang="en-GB" sz="2400" dirty="0">
                <a:ln w="0"/>
                <a:solidFill>
                  <a:srgbClr val="00B0F0"/>
                </a:solidFill>
                <a:effectLst>
                  <a:outerShdw blurRad="38100" dist="25400" dir="5400000" algn="ctr" rotWithShape="0">
                    <a:srgbClr val="6E747A">
                      <a:alpha val="43000"/>
                    </a:srgbClr>
                  </a:outerShdw>
                </a:effectLst>
              </a:rPr>
              <a:t>Someone or something that has been hurt, damaged, or killed or has suffered, either because of the actions of someone or something else, or because of illness or chance’ </a:t>
            </a:r>
            <a:r>
              <a:rPr lang="en-GB" sz="2400" dirty="0"/>
              <a:t>(The Cambridge English legal dictionary).</a:t>
            </a:r>
          </a:p>
        </p:txBody>
      </p:sp>
      <p:sp>
        <p:nvSpPr>
          <p:cNvPr id="4" name="Rectangle 3">
            <a:extLst>
              <a:ext uri="{FF2B5EF4-FFF2-40B4-BE49-F238E27FC236}">
                <a16:creationId xmlns:a16="http://schemas.microsoft.com/office/drawing/2014/main" id="{A53BD855-6E64-9327-A406-E4CEE14DC0C1}"/>
              </a:ext>
            </a:extLst>
          </p:cNvPr>
          <p:cNvSpPr/>
          <p:nvPr/>
        </p:nvSpPr>
        <p:spPr>
          <a:xfrm>
            <a:off x="608273" y="4916003"/>
            <a:ext cx="4101059" cy="923330"/>
          </a:xfrm>
          <a:prstGeom prst="rect">
            <a:avLst/>
          </a:prstGeom>
          <a:noFill/>
        </p:spPr>
        <p:txBody>
          <a:bodyPr wrap="none" lIns="91440" tIns="45720" rIns="91440" bIns="45720">
            <a:spAutoFit/>
          </a:bodyPr>
          <a:lstStyle/>
          <a:p>
            <a:pPr algn="ctr">
              <a:spcAft>
                <a:spcPts val="600"/>
              </a:spcAft>
            </a:pP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Direct victims</a:t>
            </a:r>
          </a:p>
        </p:txBody>
      </p:sp>
      <p:sp>
        <p:nvSpPr>
          <p:cNvPr id="6" name="Rectangle 5">
            <a:extLst>
              <a:ext uri="{FF2B5EF4-FFF2-40B4-BE49-F238E27FC236}">
                <a16:creationId xmlns:a16="http://schemas.microsoft.com/office/drawing/2014/main" id="{51299B6D-9CFC-63F3-CF1B-BD66EB7C5386}"/>
              </a:ext>
            </a:extLst>
          </p:cNvPr>
          <p:cNvSpPr/>
          <p:nvPr/>
        </p:nvSpPr>
        <p:spPr>
          <a:xfrm>
            <a:off x="6094476" y="4916003"/>
            <a:ext cx="4593181" cy="923330"/>
          </a:xfrm>
          <a:prstGeom prst="rect">
            <a:avLst/>
          </a:prstGeom>
          <a:noFill/>
        </p:spPr>
        <p:txBody>
          <a:bodyPr wrap="none" lIns="91440" tIns="45720" rIns="91440" bIns="45720">
            <a:spAutoFit/>
          </a:bodyPr>
          <a:lstStyle/>
          <a:p>
            <a:pPr algn="ctr">
              <a:spcAft>
                <a:spcPts val="600"/>
              </a:spcAft>
            </a:pP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Indirect victims</a:t>
            </a:r>
          </a:p>
        </p:txBody>
      </p:sp>
    </p:spTree>
    <p:extLst>
      <p:ext uri="{BB962C8B-B14F-4D97-AF65-F5344CB8AC3E}">
        <p14:creationId xmlns:p14="http://schemas.microsoft.com/office/powerpoint/2010/main" val="1580337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766076FF-A505-A113-832B-190A06275560}"/>
              </a:ext>
            </a:extLst>
          </p:cNvPr>
          <p:cNvSpPr>
            <a:spLocks noGrp="1"/>
          </p:cNvSpPr>
          <p:nvPr>
            <p:ph type="title"/>
          </p:nvPr>
        </p:nvSpPr>
        <p:spPr>
          <a:xfrm>
            <a:off x="8153400" y="818457"/>
            <a:ext cx="3322317" cy="2975876"/>
          </a:xfrm>
        </p:spPr>
        <p:txBody>
          <a:bodyPr vert="horz" lIns="91440" tIns="45720" rIns="91440" bIns="45720" rtlCol="0" anchor="b">
            <a:normAutofit/>
          </a:bodyPr>
          <a:lstStyle/>
          <a:p>
            <a:r>
              <a:rPr lang="en-US" kern="1200">
                <a:solidFill>
                  <a:schemeClr val="tx1"/>
                </a:solidFill>
                <a:latin typeface="+mj-lt"/>
                <a:ea typeface="+mj-ea"/>
                <a:cs typeface="+mj-cs"/>
              </a:rPr>
              <a:t>Direct and Indirect victims</a:t>
            </a:r>
          </a:p>
        </p:txBody>
      </p:sp>
      <p:pic>
        <p:nvPicPr>
          <p:cNvPr id="5" name="Content Placeholder 4" descr="A shark swimming in the water&#10;&#10;Description automatically generated with low confidence">
            <a:extLst>
              <a:ext uri="{FF2B5EF4-FFF2-40B4-BE49-F238E27FC236}">
                <a16:creationId xmlns:a16="http://schemas.microsoft.com/office/drawing/2014/main" id="{CE427303-3609-F7AF-580D-52223B7021D7}"/>
              </a:ext>
            </a:extLst>
          </p:cNvPr>
          <p:cNvPicPr>
            <a:picLocks noGrp="1" noChangeAspect="1"/>
          </p:cNvPicPr>
          <p:nvPr>
            <p:ph idx="1"/>
          </p:nvPr>
        </p:nvPicPr>
        <p:blipFill>
          <a:blip r:embed="rId3"/>
          <a:stretch>
            <a:fillRect/>
          </a:stretch>
        </p:blipFill>
        <p:spPr>
          <a:xfrm>
            <a:off x="716280" y="1208391"/>
            <a:ext cx="6436548" cy="4441217"/>
          </a:xfrm>
          <a:prstGeom prst="rect">
            <a:avLst/>
          </a:prstGeom>
        </p:spPr>
      </p:pic>
      <p:cxnSp>
        <p:nvCxnSpPr>
          <p:cNvPr id="12" name="Straight Connector 11">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1786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884641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9E1DEA-1231-EEAE-97B0-C30BB0597C5C}"/>
              </a:ext>
            </a:extLst>
          </p:cNvPr>
          <p:cNvSpPr>
            <a:spLocks noGrp="1"/>
          </p:cNvSpPr>
          <p:nvPr>
            <p:ph type="title"/>
          </p:nvPr>
        </p:nvSpPr>
        <p:spPr>
          <a:xfrm>
            <a:off x="6513788" y="365125"/>
            <a:ext cx="4840010" cy="1807305"/>
          </a:xfrm>
        </p:spPr>
        <p:txBody>
          <a:bodyPr>
            <a:normAutofit/>
          </a:bodyPr>
          <a:lstStyle/>
          <a:p>
            <a:r>
              <a:rPr lang="en-GB"/>
              <a:t>Victim or survivor?</a:t>
            </a:r>
          </a:p>
        </p:txBody>
      </p:sp>
      <p:pic>
        <p:nvPicPr>
          <p:cNvPr id="4" name="Picture 3">
            <a:extLst>
              <a:ext uri="{FF2B5EF4-FFF2-40B4-BE49-F238E27FC236}">
                <a16:creationId xmlns:a16="http://schemas.microsoft.com/office/drawing/2014/main" id="{B2EBD0D8-5E4E-5BF2-FDE1-FAEAC1D2D103}"/>
              </a:ext>
            </a:extLst>
          </p:cNvPr>
          <p:cNvPicPr>
            <a:picLocks noChangeAspect="1"/>
          </p:cNvPicPr>
          <p:nvPr/>
        </p:nvPicPr>
        <p:blipFill>
          <a:blip r:embed="rId3"/>
          <a:srcRect l="19963" r="8462"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25BAF881-38F2-BB9A-09B8-23DD095A5EF4}"/>
              </a:ext>
            </a:extLst>
          </p:cNvPr>
          <p:cNvSpPr>
            <a:spLocks noGrp="1"/>
          </p:cNvSpPr>
          <p:nvPr>
            <p:ph idx="1"/>
          </p:nvPr>
        </p:nvSpPr>
        <p:spPr>
          <a:xfrm>
            <a:off x="6513788" y="2333297"/>
            <a:ext cx="4840010" cy="3843666"/>
          </a:xfrm>
        </p:spPr>
        <p:txBody>
          <a:bodyPr>
            <a:normAutofit/>
          </a:bodyPr>
          <a:lstStyle/>
          <a:p>
            <a:r>
              <a:rPr lang="en-GB" sz="2000" dirty="0"/>
              <a:t>One that is injured, destroyed, or sacrificed under any of various conditions</a:t>
            </a:r>
          </a:p>
          <a:p>
            <a:r>
              <a:rPr lang="en-GB" sz="2000" dirty="0"/>
              <a:t>One that is subjected to oppression, hardship, or mistreatment</a:t>
            </a:r>
          </a:p>
          <a:p>
            <a:r>
              <a:rPr lang="en-GB" sz="2000" dirty="0"/>
              <a:t>One that is tricked or duped</a:t>
            </a:r>
          </a:p>
          <a:p>
            <a:pPr marL="0" indent="0">
              <a:buNone/>
            </a:pPr>
            <a:r>
              <a:rPr lang="en-GB" sz="2000" dirty="0"/>
              <a:t>(Merriam-Webster Dictionary, 2020)</a:t>
            </a:r>
          </a:p>
          <a:p>
            <a:pPr marL="0" indent="0">
              <a:buNone/>
            </a:pPr>
            <a:endParaRPr lang="en-GB" sz="2000" dirty="0"/>
          </a:p>
        </p:txBody>
      </p:sp>
    </p:spTree>
    <p:extLst>
      <p:ext uri="{BB962C8B-B14F-4D97-AF65-F5344CB8AC3E}">
        <p14:creationId xmlns:p14="http://schemas.microsoft.com/office/powerpoint/2010/main" val="2396145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713CA-9F00-DD4E-D511-468388E1C5F9}"/>
              </a:ext>
            </a:extLst>
          </p:cNvPr>
          <p:cNvSpPr>
            <a:spLocks noGrp="1"/>
          </p:cNvSpPr>
          <p:nvPr>
            <p:ph type="title"/>
          </p:nvPr>
        </p:nvSpPr>
        <p:spPr>
          <a:xfrm>
            <a:off x="6289158" y="803325"/>
            <a:ext cx="5259707" cy="1325563"/>
          </a:xfrm>
        </p:spPr>
        <p:txBody>
          <a:bodyPr>
            <a:normAutofit/>
          </a:bodyPr>
          <a:lstStyle/>
          <a:p>
            <a:r>
              <a:rPr lang="en-GB" dirty="0"/>
              <a:t>The ‘ideal’ victim</a:t>
            </a:r>
          </a:p>
        </p:txBody>
      </p:sp>
      <p:sp>
        <p:nvSpPr>
          <p:cNvPr id="14" name="Freeform: Shape 13">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1D72F032-CB98-E4D3-1775-CC0A686FBB8F}"/>
              </a:ext>
            </a:extLst>
          </p:cNvPr>
          <p:cNvPicPr>
            <a:picLocks noChangeAspect="1"/>
          </p:cNvPicPr>
          <p:nvPr/>
        </p:nvPicPr>
        <p:blipFill rotWithShape="1">
          <a:blip r:embed="rId3"/>
          <a:srcRect l="27951"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FF26E68B-C9B7-0D95-0C90-B3E52FC6FAC5}"/>
              </a:ext>
            </a:extLst>
          </p:cNvPr>
          <p:cNvSpPr>
            <a:spLocks noGrp="1"/>
          </p:cNvSpPr>
          <p:nvPr>
            <p:ph idx="1"/>
          </p:nvPr>
        </p:nvSpPr>
        <p:spPr>
          <a:xfrm>
            <a:off x="5609344" y="1971312"/>
            <a:ext cx="6300677" cy="4467907"/>
          </a:xfrm>
        </p:spPr>
        <p:txBody>
          <a:bodyPr anchor="t">
            <a:normAutofit fontScale="85000" lnSpcReduction="10000"/>
          </a:bodyPr>
          <a:lstStyle/>
          <a:p>
            <a:pPr>
              <a:buFont typeface="Wingdings" panose="05000000000000000000" pitchFamily="2" charset="2"/>
              <a:buChar char="Ø"/>
            </a:pPr>
            <a:r>
              <a:rPr lang="en-GB" sz="2400" dirty="0"/>
              <a:t>Victimhood as a social construction</a:t>
            </a:r>
          </a:p>
          <a:p>
            <a:pPr>
              <a:buFont typeface="Wingdings" panose="05000000000000000000" pitchFamily="2" charset="2"/>
              <a:buChar char="Ø"/>
            </a:pPr>
            <a:r>
              <a:rPr lang="en-GB" sz="2400" dirty="0"/>
              <a:t>Nils Christie 1986 – The ‘ideal’ victim:</a:t>
            </a:r>
          </a:p>
          <a:p>
            <a:pPr marL="0" indent="0">
              <a:buNone/>
            </a:pPr>
            <a:r>
              <a:rPr lang="en-GB" sz="2400" dirty="0"/>
              <a:t>•is weaker than the offender—so they are likely to be elderly, female, or a child;</a:t>
            </a:r>
          </a:p>
          <a:p>
            <a:pPr marL="0" indent="0">
              <a:buNone/>
            </a:pPr>
            <a:r>
              <a:rPr lang="en-GB" sz="2400" dirty="0"/>
              <a:t>•is going about their normal day-to-day business (even though this may not be entirely legitimate);</a:t>
            </a:r>
          </a:p>
          <a:p>
            <a:pPr marL="0" indent="0">
              <a:buNone/>
            </a:pPr>
            <a:r>
              <a:rPr lang="en-GB" sz="2400" dirty="0"/>
              <a:t>•is considered to be blameless for what happened to them;</a:t>
            </a:r>
          </a:p>
          <a:p>
            <a:pPr marL="0" indent="0">
              <a:buNone/>
            </a:pPr>
            <a:r>
              <a:rPr lang="en-GB" sz="2400" dirty="0"/>
              <a:t>•is not known to the offender—in other words, the offender is a stranger (and an individual person, rather than a company or organisation);</a:t>
            </a:r>
          </a:p>
          <a:p>
            <a:pPr marL="0" indent="0">
              <a:buNone/>
            </a:pPr>
            <a:r>
              <a:rPr lang="en-GB" sz="2400" dirty="0"/>
              <a:t>•has suffered from the behaviour of someone who is clearly deviant;</a:t>
            </a:r>
          </a:p>
          <a:p>
            <a:pPr marL="0" indent="0">
              <a:buNone/>
            </a:pPr>
            <a:r>
              <a:rPr lang="en-GB" sz="2400" dirty="0"/>
              <a:t>•is not a threat to the dominant social norms and values.</a:t>
            </a:r>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290707764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5" name="Picture 4">
            <a:extLst>
              <a:ext uri="{FF2B5EF4-FFF2-40B4-BE49-F238E27FC236}">
                <a16:creationId xmlns:a16="http://schemas.microsoft.com/office/drawing/2014/main" id="{456E98E6-802D-A517-CD05-AC28944EFF52}"/>
              </a:ext>
            </a:extLst>
          </p:cNvPr>
          <p:cNvPicPr>
            <a:picLocks noChangeAspect="1"/>
          </p:cNvPicPr>
          <p:nvPr/>
        </p:nvPicPr>
        <p:blipFill rotWithShape="1">
          <a:blip r:embed="rId3"/>
          <a:srcRect l="22893" t="20152" r="23366" b="6702"/>
          <a:stretch/>
        </p:blipFill>
        <p:spPr>
          <a:xfrm>
            <a:off x="2869539" y="320040"/>
            <a:ext cx="6449874" cy="4305291"/>
          </a:xfrm>
          <a:prstGeom prst="rect">
            <a:avLst/>
          </a:prstGeom>
        </p:spPr>
      </p:pic>
      <p:sp>
        <p:nvSpPr>
          <p:cNvPr id="12" name="Rectangle 11">
            <a:extLst>
              <a:ext uri="{FF2B5EF4-FFF2-40B4-BE49-F238E27FC236}">
                <a16:creationId xmlns:a16="http://schemas.microsoft.com/office/drawing/2014/main" id="{FA3CD3A3-D3C1-4567-BEC0-3A50E9A3A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12935C-408E-54CD-340C-1D4DF281115B}"/>
              </a:ext>
            </a:extLst>
          </p:cNvPr>
          <p:cNvSpPr>
            <a:spLocks noGrp="1"/>
          </p:cNvSpPr>
          <p:nvPr>
            <p:ph type="title"/>
          </p:nvPr>
        </p:nvSpPr>
        <p:spPr>
          <a:xfrm>
            <a:off x="841248" y="5010912"/>
            <a:ext cx="2889504" cy="1344168"/>
          </a:xfrm>
        </p:spPr>
        <p:txBody>
          <a:bodyPr anchor="ctr">
            <a:normAutofit/>
          </a:bodyPr>
          <a:lstStyle/>
          <a:p>
            <a:r>
              <a:rPr lang="en-GB" sz="2600">
                <a:solidFill>
                  <a:schemeClr val="bg1"/>
                </a:solidFill>
              </a:rPr>
              <a:t>TASKSHEET</a:t>
            </a:r>
          </a:p>
        </p:txBody>
      </p:sp>
      <p:cxnSp>
        <p:nvCxnSpPr>
          <p:cNvPr id="14" name="Straight Connector 13">
            <a:extLst>
              <a:ext uri="{FF2B5EF4-FFF2-40B4-BE49-F238E27FC236}">
                <a16:creationId xmlns:a16="http://schemas.microsoft.com/office/drawing/2014/main" id="{B56D13EF-D431-4D0F-BFFC-1B5A686FF9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3D2A79-7564-5654-0AF1-67CBDBC52B42}"/>
              </a:ext>
            </a:extLst>
          </p:cNvPr>
          <p:cNvSpPr>
            <a:spLocks noGrp="1"/>
          </p:cNvSpPr>
          <p:nvPr>
            <p:ph idx="1"/>
          </p:nvPr>
        </p:nvSpPr>
        <p:spPr>
          <a:xfrm>
            <a:off x="4379976" y="5010912"/>
            <a:ext cx="6976872" cy="1344168"/>
          </a:xfrm>
        </p:spPr>
        <p:txBody>
          <a:bodyPr anchor="ctr">
            <a:normAutofit/>
          </a:bodyPr>
          <a:lstStyle/>
          <a:p>
            <a:r>
              <a:rPr lang="en-GB" sz="1700">
                <a:solidFill>
                  <a:schemeClr val="bg1"/>
                </a:solidFill>
              </a:rPr>
              <a:t>VICTIM HIERARCHY TASK </a:t>
            </a:r>
          </a:p>
          <a:p>
            <a:pPr marL="0" indent="0">
              <a:buNone/>
            </a:pPr>
            <a:endParaRPr lang="en-GB" sz="1700">
              <a:solidFill>
                <a:schemeClr val="bg1"/>
              </a:solidFill>
            </a:endParaRPr>
          </a:p>
        </p:txBody>
      </p:sp>
    </p:spTree>
    <p:extLst>
      <p:ext uri="{BB962C8B-B14F-4D97-AF65-F5344CB8AC3E}">
        <p14:creationId xmlns:p14="http://schemas.microsoft.com/office/powerpoint/2010/main" val="406444666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4A251-2954-6C9B-3AB5-1C73C7B789D5}"/>
              </a:ext>
            </a:extLst>
          </p:cNvPr>
          <p:cNvSpPr>
            <a:spLocks noGrp="1"/>
          </p:cNvSpPr>
          <p:nvPr>
            <p:ph type="ctrTitle"/>
          </p:nvPr>
        </p:nvSpPr>
        <p:spPr>
          <a:xfrm>
            <a:off x="838200" y="894027"/>
            <a:ext cx="3494362" cy="4782873"/>
          </a:xfrm>
        </p:spPr>
        <p:txBody>
          <a:bodyPr vert="horz" lIns="91440" tIns="45720" rIns="91440" bIns="45720" rtlCol="0" anchor="ctr">
            <a:normAutofit/>
          </a:bodyPr>
          <a:lstStyle/>
          <a:p>
            <a:pPr algn="r"/>
            <a:r>
              <a:rPr lang="en-US" sz="4400" kern="1200" dirty="0">
                <a:solidFill>
                  <a:schemeClr val="tx1"/>
                </a:solidFill>
                <a:latin typeface="+mj-lt"/>
                <a:ea typeface="+mj-ea"/>
                <a:cs typeface="+mj-cs"/>
              </a:rPr>
              <a:t>What does the phrase ‘repeat victim’ mean to you?</a:t>
            </a:r>
          </a:p>
        </p:txBody>
      </p:sp>
      <p:cxnSp>
        <p:nvCxnSpPr>
          <p:cNvPr id="13" name="Straight Connector 1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6FDC051F-1FEA-578B-A6D4-55EE860A440D}"/>
              </a:ext>
            </a:extLst>
          </p:cNvPr>
          <p:cNvSpPr txBox="1"/>
          <p:nvPr/>
        </p:nvSpPr>
        <p:spPr>
          <a:xfrm>
            <a:off x="4976032" y="894027"/>
            <a:ext cx="6377768" cy="4782873"/>
          </a:xfrm>
          <a:prstGeom prst="rect">
            <a:avLst/>
          </a:prstGeom>
        </p:spPr>
        <p:txBody>
          <a:bodyPr vert="horz" lIns="91440" tIns="45720" rIns="91440" bIns="45720" rtlCol="0" anchor="ctr">
            <a:normAutofit/>
          </a:bodyPr>
          <a:lstStyle/>
          <a:p>
            <a:pPr algn="ctr">
              <a:lnSpc>
                <a:spcPct val="90000"/>
              </a:lnSpc>
              <a:spcAft>
                <a:spcPts val="600"/>
              </a:spcAft>
            </a:pPr>
            <a:r>
              <a:rPr lang="en-US" sz="4000" dirty="0">
                <a:solidFill>
                  <a:srgbClr val="00B0F0"/>
                </a:solidFill>
              </a:rPr>
              <a:t>When the same person or place suffers from more than one incident over a specified period.</a:t>
            </a:r>
          </a:p>
          <a:p>
            <a:pPr indent="-228600">
              <a:lnSpc>
                <a:spcPct val="90000"/>
              </a:lnSpc>
              <a:spcAft>
                <a:spcPts val="600"/>
              </a:spcAft>
              <a:buFont typeface="Arial" panose="020B0604020202020204" pitchFamily="34" charset="0"/>
              <a:buChar char="•"/>
            </a:pPr>
            <a:endParaRPr lang="en-US" sz="2400" dirty="0"/>
          </a:p>
        </p:txBody>
      </p:sp>
    </p:spTree>
    <p:extLst>
      <p:ext uri="{BB962C8B-B14F-4D97-AF65-F5344CB8AC3E}">
        <p14:creationId xmlns:p14="http://schemas.microsoft.com/office/powerpoint/2010/main" val="1930375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Fiona Pilkington Anti social Behaviour">
            <a:hlinkClick r:id="" action="ppaction://media"/>
            <a:extLst>
              <a:ext uri="{FF2B5EF4-FFF2-40B4-BE49-F238E27FC236}">
                <a16:creationId xmlns:a16="http://schemas.microsoft.com/office/drawing/2014/main" id="{F2E49F6D-2B23-C598-6C74-4FFB4B7B9F11}"/>
              </a:ext>
            </a:extLst>
          </p:cNvPr>
          <p:cNvPicPr>
            <a:picLocks noRot="1" noChangeAspect="1"/>
          </p:cNvPicPr>
          <p:nvPr>
            <a:videoFile r:link="rId1"/>
          </p:nvPr>
        </p:nvPicPr>
        <p:blipFill>
          <a:blip r:embed="rId4"/>
          <a:stretch>
            <a:fillRect/>
          </a:stretch>
        </p:blipFill>
        <p:spPr>
          <a:xfrm>
            <a:off x="384799" y="189960"/>
            <a:ext cx="11115040" cy="6279997"/>
          </a:xfrm>
          <a:prstGeom prst="rect">
            <a:avLst/>
          </a:prstGeom>
        </p:spPr>
      </p:pic>
    </p:spTree>
    <p:extLst>
      <p:ext uri="{BB962C8B-B14F-4D97-AF65-F5344CB8AC3E}">
        <p14:creationId xmlns:p14="http://schemas.microsoft.com/office/powerpoint/2010/main" val="137885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F75C43-009D-D0B6-6BC6-DC2E92DB7B7B}"/>
              </a:ext>
            </a:extLst>
          </p:cNvPr>
          <p:cNvSpPr>
            <a:spLocks noGrp="1"/>
          </p:cNvSpPr>
          <p:nvPr>
            <p:ph type="title"/>
          </p:nvPr>
        </p:nvSpPr>
        <p:spPr>
          <a:xfrm>
            <a:off x="841247" y="474146"/>
            <a:ext cx="10515593" cy="1197864"/>
          </a:xfrm>
        </p:spPr>
        <p:txBody>
          <a:bodyPr>
            <a:normAutofit/>
          </a:bodyPr>
          <a:lstStyle/>
          <a:p>
            <a:r>
              <a:rPr lang="en-GB" dirty="0"/>
              <a:t>Repeat victimisation</a:t>
            </a:r>
          </a:p>
        </p:txBody>
      </p:sp>
      <p:sp>
        <p:nvSpPr>
          <p:cNvPr id="12" name="!!Line">
            <a:extLst>
              <a:ext uri="{FF2B5EF4-FFF2-40B4-BE49-F238E27FC236}">
                <a16:creationId xmlns:a16="http://schemas.microsoft.com/office/drawing/2014/main" id="{B0161EF8-C8C6-4F2A-9D5C-49BD28A2B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585216"/>
            <a:ext cx="9144" cy="914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99693F7-4178-6F21-9232-8222DAA34AEC}"/>
              </a:ext>
            </a:extLst>
          </p:cNvPr>
          <p:cNvPicPr>
            <a:picLocks noChangeAspect="1"/>
          </p:cNvPicPr>
          <p:nvPr/>
        </p:nvPicPr>
        <p:blipFill rotWithShape="1">
          <a:blip r:embed="rId3"/>
          <a:srcRect l="6433" t="26054" r="38819" b="17397"/>
          <a:stretch/>
        </p:blipFill>
        <p:spPr>
          <a:xfrm>
            <a:off x="590366" y="1821116"/>
            <a:ext cx="4981865" cy="3434763"/>
          </a:xfrm>
          <a:prstGeom prst="rect">
            <a:avLst/>
          </a:prstGeom>
        </p:spPr>
      </p:pic>
      <p:sp>
        <p:nvSpPr>
          <p:cNvPr id="3" name="Content Placeholder 2">
            <a:extLst>
              <a:ext uri="{FF2B5EF4-FFF2-40B4-BE49-F238E27FC236}">
                <a16:creationId xmlns:a16="http://schemas.microsoft.com/office/drawing/2014/main" id="{D20B2C54-FB63-A70D-3F70-9D134794EE1D}"/>
              </a:ext>
            </a:extLst>
          </p:cNvPr>
          <p:cNvSpPr>
            <a:spLocks noGrp="1"/>
          </p:cNvSpPr>
          <p:nvPr>
            <p:ph idx="1"/>
          </p:nvPr>
        </p:nvSpPr>
        <p:spPr>
          <a:xfrm>
            <a:off x="6162596" y="474146"/>
            <a:ext cx="5194244" cy="5697000"/>
          </a:xfrm>
        </p:spPr>
        <p:txBody>
          <a:bodyPr anchor="ctr">
            <a:normAutofit/>
          </a:bodyPr>
          <a:lstStyle/>
          <a:p>
            <a:r>
              <a:rPr lang="en-GB" sz="2400" dirty="0"/>
              <a:t>Re-victimisation is where somebody experiences a particular crime at the hands of one perpetrator, and then experiences the same type of crime again but is targeted by another offender.</a:t>
            </a:r>
          </a:p>
          <a:p>
            <a:endParaRPr lang="en-GB" sz="2400" dirty="0"/>
          </a:p>
          <a:p>
            <a:r>
              <a:rPr lang="en-GB" sz="2400" dirty="0"/>
              <a:t>CSEW – Does this survey tell us anything about how often somebody might be a victim of crime?</a:t>
            </a:r>
          </a:p>
          <a:p>
            <a:pPr marL="0" indent="0">
              <a:buNone/>
            </a:pPr>
            <a:r>
              <a:rPr lang="en-GB" sz="2400" dirty="0">
                <a:hlinkClick r:id="rId4"/>
              </a:rPr>
              <a:t>Crime in England and Wales: year ending March 2022 - GOV.UK (www.gov.uk)</a:t>
            </a:r>
            <a:endParaRPr lang="en-GB" sz="2400" dirty="0"/>
          </a:p>
        </p:txBody>
      </p:sp>
    </p:spTree>
    <p:extLst>
      <p:ext uri="{BB962C8B-B14F-4D97-AF65-F5344CB8AC3E}">
        <p14:creationId xmlns:p14="http://schemas.microsoft.com/office/powerpoint/2010/main" val="44081133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4464CF-6ECF-B041-BBD7-5897CF67C8DC}"/>
              </a:ext>
            </a:extLst>
          </p:cNvPr>
          <p:cNvSpPr>
            <a:spLocks noGrp="1"/>
          </p:cNvSpPr>
          <p:nvPr>
            <p:ph type="title"/>
          </p:nvPr>
        </p:nvSpPr>
        <p:spPr>
          <a:xfrm>
            <a:off x="635000" y="640823"/>
            <a:ext cx="3418659" cy="5583148"/>
          </a:xfrm>
        </p:spPr>
        <p:txBody>
          <a:bodyPr anchor="ctr">
            <a:normAutofit/>
          </a:bodyPr>
          <a:lstStyle/>
          <a:p>
            <a:r>
              <a:rPr lang="en-GB" sz="5400"/>
              <a:t>THE IMPACT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CB1CA56-87AB-BF53-689D-9609C4B7DEB1}"/>
              </a:ext>
            </a:extLst>
          </p:cNvPr>
          <p:cNvGraphicFramePr>
            <a:graphicFrameLocks noGrp="1"/>
          </p:cNvGraphicFramePr>
          <p:nvPr>
            <p:ph idx="1"/>
            <p:extLst>
              <p:ext uri="{D42A27DB-BD31-4B8C-83A1-F6EECF244321}">
                <p14:modId xmlns:p14="http://schemas.microsoft.com/office/powerpoint/2010/main" val="86765016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50538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4CE9C5-0F4F-BD1F-0753-38A289557610}"/>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Demographics of victims</a:t>
            </a:r>
          </a:p>
        </p:txBody>
      </p:sp>
      <p:graphicFrame>
        <p:nvGraphicFramePr>
          <p:cNvPr id="27" name="Content Placeholder 2">
            <a:extLst>
              <a:ext uri="{FF2B5EF4-FFF2-40B4-BE49-F238E27FC236}">
                <a16:creationId xmlns:a16="http://schemas.microsoft.com/office/drawing/2014/main" id="{8C7BCAD8-786A-47BC-41B7-BB25FCE8ABE3}"/>
              </a:ext>
            </a:extLst>
          </p:cNvPr>
          <p:cNvGraphicFramePr>
            <a:graphicFrameLocks noGrp="1"/>
          </p:cNvGraphicFramePr>
          <p:nvPr>
            <p:ph idx="1"/>
            <p:extLst>
              <p:ext uri="{D42A27DB-BD31-4B8C-83A1-F6EECF244321}">
                <p14:modId xmlns:p14="http://schemas.microsoft.com/office/powerpoint/2010/main" val="3303014883"/>
              </p:ext>
            </p:extLst>
          </p:nvPr>
        </p:nvGraphicFramePr>
        <p:xfrm>
          <a:off x="4624302" y="369440"/>
          <a:ext cx="7283664" cy="5929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86887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agnifying glass and question mark">
            <a:extLst>
              <a:ext uri="{FF2B5EF4-FFF2-40B4-BE49-F238E27FC236}">
                <a16:creationId xmlns:a16="http://schemas.microsoft.com/office/drawing/2014/main" id="{0A536651-653F-B34D-5BA0-F951456F73C0}"/>
              </a:ext>
            </a:extLst>
          </p:cNvPr>
          <p:cNvPicPr>
            <a:picLocks noChangeAspect="1"/>
          </p:cNvPicPr>
          <p:nvPr/>
        </p:nvPicPr>
        <p:blipFill rotWithShape="1">
          <a:blip r:embed="rId3">
            <a:alphaModFix amt="50000"/>
          </a:blip>
          <a:srcRect/>
          <a:stretch/>
        </p:blipFill>
        <p:spPr>
          <a:xfrm>
            <a:off x="20" y="1"/>
            <a:ext cx="12191980" cy="6857999"/>
          </a:xfrm>
          <a:prstGeom prst="rect">
            <a:avLst/>
          </a:prstGeom>
        </p:spPr>
      </p:pic>
      <p:sp>
        <p:nvSpPr>
          <p:cNvPr id="4" name="TextBox 3">
            <a:extLst>
              <a:ext uri="{FF2B5EF4-FFF2-40B4-BE49-F238E27FC236}">
                <a16:creationId xmlns:a16="http://schemas.microsoft.com/office/drawing/2014/main" id="{6737B14D-8ECE-C217-9EC0-D8DB59CE2B86}"/>
              </a:ext>
            </a:extLst>
          </p:cNvPr>
          <p:cNvSpPr txBox="1"/>
          <p:nvPr/>
        </p:nvSpPr>
        <p:spPr>
          <a:xfrm>
            <a:off x="1524000" y="1122362"/>
            <a:ext cx="9144000" cy="290051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a:solidFill>
                  <a:srgbClr val="FFFFFF"/>
                </a:solidFill>
                <a:latin typeface="+mj-lt"/>
                <a:ea typeface="+mj-ea"/>
                <a:cs typeface="+mj-cs"/>
              </a:rPr>
              <a:t>What does vulnerability mean to you?</a:t>
            </a:r>
          </a:p>
        </p:txBody>
      </p:sp>
    </p:spTree>
    <p:extLst>
      <p:ext uri="{BB962C8B-B14F-4D97-AF65-F5344CB8AC3E}">
        <p14:creationId xmlns:p14="http://schemas.microsoft.com/office/powerpoint/2010/main" val="115161502"/>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40705" y="2451479"/>
            <a:ext cx="8947355" cy="1938992"/>
          </a:xfrm>
          <a:prstGeom prst="rect">
            <a:avLst/>
          </a:prstGeom>
          <a:noFill/>
        </p:spPr>
        <p:txBody>
          <a:bodyPr wrap="square" rtlCol="0">
            <a:spAutoFit/>
          </a:bodyPr>
          <a:lstStyle/>
          <a:p>
            <a:pPr algn="ctr"/>
            <a:r>
              <a:rPr lang="en-GB" sz="4000" dirty="0"/>
              <a:t>The quality or state of being exposed to the possibility of being attacked or harmed, either physically or emotionally</a:t>
            </a:r>
          </a:p>
        </p:txBody>
      </p:sp>
      <p:sp>
        <p:nvSpPr>
          <p:cNvPr id="3" name="TextBox 2"/>
          <p:cNvSpPr txBox="1"/>
          <p:nvPr/>
        </p:nvSpPr>
        <p:spPr>
          <a:xfrm>
            <a:off x="1759973" y="4910305"/>
            <a:ext cx="8268929" cy="369332"/>
          </a:xfrm>
          <a:prstGeom prst="rect">
            <a:avLst/>
          </a:prstGeom>
          <a:noFill/>
        </p:spPr>
        <p:txBody>
          <a:bodyPr wrap="square" rtlCol="0">
            <a:spAutoFit/>
          </a:bodyPr>
          <a:lstStyle/>
          <a:p>
            <a:pPr algn="ctr"/>
            <a:r>
              <a:rPr lang="en-GB" dirty="0"/>
              <a:t>English Oxford Living Dictionary</a:t>
            </a:r>
          </a:p>
        </p:txBody>
      </p:sp>
      <p:sp>
        <p:nvSpPr>
          <p:cNvPr id="4" name="TextBox 3"/>
          <p:cNvSpPr txBox="1"/>
          <p:nvPr/>
        </p:nvSpPr>
        <p:spPr>
          <a:xfrm>
            <a:off x="1640705" y="779091"/>
            <a:ext cx="850746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Definition</a:t>
            </a:r>
          </a:p>
        </p:txBody>
      </p:sp>
    </p:spTree>
    <p:extLst>
      <p:ext uri="{BB962C8B-B14F-4D97-AF65-F5344CB8AC3E}">
        <p14:creationId xmlns:p14="http://schemas.microsoft.com/office/powerpoint/2010/main" val="429311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alphaModFix/>
          </a:blip>
          <a:srcRect t="8907"/>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D38A241E-0395-41E5-8607-BAA2799A4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892040"/>
            <a:ext cx="12191999" cy="1965960"/>
          </a:xfrm>
          <a:prstGeom prst="rect">
            <a:avLst/>
          </a:prstGeom>
          <a:solidFill>
            <a:schemeClr val="bg1">
              <a:alpha val="7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p:cNvSpPr txBox="1"/>
          <p:nvPr/>
        </p:nvSpPr>
        <p:spPr>
          <a:xfrm>
            <a:off x="969264" y="5154168"/>
            <a:ext cx="6973204" cy="126187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b="1">
                <a:solidFill>
                  <a:schemeClr val="tx1">
                    <a:lumMod val="85000"/>
                    <a:lumOff val="15000"/>
                  </a:schemeClr>
                </a:solidFill>
                <a:latin typeface="+mj-lt"/>
                <a:ea typeface="+mj-ea"/>
                <a:cs typeface="+mj-cs"/>
              </a:rPr>
              <a:t>Who could be considered vulnerable?</a:t>
            </a:r>
          </a:p>
        </p:txBody>
      </p:sp>
      <p:cxnSp>
        <p:nvCxnSpPr>
          <p:cNvPr id="11" name="Straight Connector 10">
            <a:extLst>
              <a:ext uri="{FF2B5EF4-FFF2-40B4-BE49-F238E27FC236}">
                <a16:creationId xmlns:a16="http://schemas.microsoft.com/office/drawing/2014/main" id="{CE352288-84AD-4CA8-BCD5-76C29D34E1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38160" y="5325066"/>
            <a:ext cx="0" cy="9144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7015134"/>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alphaModFix amt="35000"/>
          </a:blip>
          <a:srcRect t="8907"/>
          <a:stretch/>
        </p:blipFill>
        <p:spPr>
          <a:xfrm>
            <a:off x="20" y="1"/>
            <a:ext cx="12191980" cy="6857999"/>
          </a:xfrm>
          <a:prstGeom prst="rect">
            <a:avLst/>
          </a:prstGeom>
        </p:spPr>
      </p:pic>
      <p:sp>
        <p:nvSpPr>
          <p:cNvPr id="5" name="TextBox 4"/>
          <p:cNvSpPr txBox="1"/>
          <p:nvPr/>
        </p:nvSpPr>
        <p:spPr>
          <a:xfrm>
            <a:off x="838201" y="1065862"/>
            <a:ext cx="3313164" cy="4726276"/>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r">
              <a:lnSpc>
                <a:spcPct val="90000"/>
              </a:lnSpc>
              <a:spcAft>
                <a:spcPts val="600"/>
              </a:spcAft>
            </a:pPr>
            <a:r>
              <a:rPr lang="en-US" sz="4000" b="1">
                <a:solidFill>
                  <a:srgbClr val="FFFFFF"/>
                </a:solidFill>
                <a:latin typeface="+mj-lt"/>
                <a:ea typeface="+mj-ea"/>
                <a:cs typeface="+mj-cs"/>
              </a:rPr>
              <a:t>When is a person ‘vulnerable’? – Police</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5155379" y="1065862"/>
            <a:ext cx="5744685" cy="472627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4000" dirty="0">
                <a:solidFill>
                  <a:srgbClr val="FFFFFF"/>
                </a:solidFill>
              </a:rPr>
              <a:t>A person is vulnerable if, as a result of their situation or circumstances, they are unable to take care of or protect themselves from harm or exploitation.</a:t>
            </a:r>
          </a:p>
          <a:p>
            <a:pPr indent="-228600">
              <a:lnSpc>
                <a:spcPct val="90000"/>
              </a:lnSpc>
              <a:spcAft>
                <a:spcPts val="600"/>
              </a:spcAft>
              <a:buFont typeface="Arial" panose="020B0604020202020204" pitchFamily="34" charset="0"/>
              <a:buChar char="•"/>
            </a:pPr>
            <a:endParaRPr lang="en-US" sz="2000" dirty="0">
              <a:solidFill>
                <a:srgbClr val="FFFFFF"/>
              </a:solidFill>
            </a:endParaRPr>
          </a:p>
          <a:p>
            <a:pPr indent="-228600">
              <a:lnSpc>
                <a:spcPct val="90000"/>
              </a:lnSpc>
              <a:spcAft>
                <a:spcPts val="600"/>
              </a:spcAft>
              <a:buFont typeface="Arial" panose="020B0604020202020204" pitchFamily="34" charset="0"/>
              <a:buChar char="•"/>
            </a:pPr>
            <a:endParaRPr lang="en-US" sz="2000" dirty="0">
              <a:solidFill>
                <a:srgbClr val="FFFFFF"/>
              </a:solidFill>
            </a:endParaRPr>
          </a:p>
        </p:txBody>
      </p:sp>
    </p:spTree>
    <p:extLst>
      <p:ext uri="{BB962C8B-B14F-4D97-AF65-F5344CB8AC3E}">
        <p14:creationId xmlns:p14="http://schemas.microsoft.com/office/powerpoint/2010/main" val="19920680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77962" y="1189703"/>
            <a:ext cx="8435619" cy="954107"/>
          </a:xfrm>
          <a:prstGeom prst="rect">
            <a:avLst/>
          </a:prstGeom>
          <a:noFill/>
        </p:spPr>
        <p:txBody>
          <a:bodyPr wrap="square" rtlCol="0">
            <a:spAutoFit/>
          </a:bodyPr>
          <a:lstStyle/>
          <a:p>
            <a:pPr algn="ctr"/>
            <a:br>
              <a:rPr lang="en-GB" sz="2800" dirty="0"/>
            </a:br>
            <a:endParaRPr lang="en-GB" sz="2800" dirty="0">
              <a:solidFill>
                <a:schemeClr val="accent5">
                  <a:lumMod val="50000"/>
                </a:schemeClr>
              </a:solidFill>
            </a:endParaRPr>
          </a:p>
        </p:txBody>
      </p:sp>
      <p:sp>
        <p:nvSpPr>
          <p:cNvPr id="6" name="Rectangle 5"/>
          <p:cNvSpPr/>
          <p:nvPr/>
        </p:nvSpPr>
        <p:spPr>
          <a:xfrm>
            <a:off x="926662" y="1690688"/>
            <a:ext cx="9995337" cy="5447645"/>
          </a:xfrm>
          <a:prstGeom prst="rect">
            <a:avLst/>
          </a:prstGeom>
        </p:spPr>
        <p:txBody>
          <a:bodyPr wrap="square">
            <a:spAutoFit/>
          </a:bodyPr>
          <a:lstStyle/>
          <a:p>
            <a:pPr algn="ctr"/>
            <a:endParaRPr lang="en-GB" sz="2400" b="1" dirty="0">
              <a:solidFill>
                <a:srgbClr val="000000"/>
              </a:solidFill>
              <a:latin typeface="Verdana" panose="020B0604030504040204" pitchFamily="34" charset="0"/>
            </a:endParaRPr>
          </a:p>
          <a:p>
            <a:pPr algn="ctr"/>
            <a:r>
              <a:rPr lang="en-GB" sz="2800" b="1" u="sng" dirty="0">
                <a:solidFill>
                  <a:srgbClr val="000000"/>
                </a:solidFill>
              </a:rPr>
              <a:t>Adult at Risk</a:t>
            </a:r>
          </a:p>
          <a:p>
            <a:pPr algn="ctr"/>
            <a:endParaRPr lang="en-GB" sz="2800" b="1" dirty="0">
              <a:solidFill>
                <a:srgbClr val="000000"/>
              </a:solidFill>
            </a:endParaRPr>
          </a:p>
          <a:p>
            <a:pPr algn="ctr"/>
            <a:r>
              <a:rPr lang="en-GB" sz="2800" dirty="0">
                <a:solidFill>
                  <a:srgbClr val="000000"/>
                </a:solidFill>
              </a:rPr>
              <a:t>Aged 18 years or older who:</a:t>
            </a:r>
          </a:p>
          <a:p>
            <a:pPr algn="ctr"/>
            <a:endParaRPr lang="en-GB" sz="2800" dirty="0">
              <a:solidFill>
                <a:srgbClr val="000000"/>
              </a:solidFill>
            </a:endParaRPr>
          </a:p>
          <a:p>
            <a:pPr algn="ctr"/>
            <a:r>
              <a:rPr lang="en-GB" sz="2800" dirty="0">
                <a:solidFill>
                  <a:srgbClr val="000000"/>
                </a:solidFill>
              </a:rPr>
              <a:t>Is experiencing, or is at risk of abuse or neglect</a:t>
            </a:r>
          </a:p>
          <a:p>
            <a:pPr algn="ctr"/>
            <a:r>
              <a:rPr lang="en-GB" sz="2800" dirty="0">
                <a:solidFill>
                  <a:srgbClr val="000000"/>
                </a:solidFill>
              </a:rPr>
              <a:t>Has needs for care and support (whether or not the authority is meeting any of those needs), and</a:t>
            </a:r>
          </a:p>
          <a:p>
            <a:pPr algn="ctr"/>
            <a:r>
              <a:rPr lang="en-GB" sz="2800" dirty="0">
                <a:solidFill>
                  <a:srgbClr val="000000"/>
                </a:solidFill>
              </a:rPr>
              <a:t>As a result of those needs is  unable to protect self against the abuse or neglect, or the risk of it</a:t>
            </a:r>
          </a:p>
          <a:p>
            <a:pPr algn="ctr"/>
            <a:endParaRPr lang="en-GB" sz="2400" b="1" u="sng" dirty="0">
              <a:solidFill>
                <a:srgbClr val="000000"/>
              </a:solidFill>
              <a:latin typeface="Verdana" panose="020B0604030504040204" pitchFamily="34" charset="0"/>
            </a:endParaRPr>
          </a:p>
          <a:p>
            <a:pPr algn="ctr"/>
            <a:endParaRPr lang="en-GB" sz="2400" b="1" dirty="0">
              <a:solidFill>
                <a:srgbClr val="000000"/>
              </a:solidFill>
              <a:latin typeface="Verdana" panose="020B0604030504040204" pitchFamily="34" charset="0"/>
            </a:endParaRPr>
          </a:p>
          <a:p>
            <a:pPr algn="ctr"/>
            <a:endParaRPr lang="en-GB" sz="2400" b="1" dirty="0">
              <a:solidFill>
                <a:srgbClr val="000000"/>
              </a:solidFill>
              <a:latin typeface="Verdana" panose="020B0604030504040204" pitchFamily="34" charset="0"/>
            </a:endParaRPr>
          </a:p>
        </p:txBody>
      </p:sp>
      <p:sp>
        <p:nvSpPr>
          <p:cNvPr id="8" name="Title 7"/>
          <p:cNvSpPr>
            <a:spLocks noGrp="1"/>
          </p:cNvSpPr>
          <p:nvPr>
            <p:ph type="title"/>
          </p:nvPr>
        </p:nvSpPr>
        <p:spPr>
          <a:solidFill>
            <a:srgbClr val="002060"/>
          </a:solidFill>
        </p:spPr>
        <p:txBody>
          <a:bodyPr/>
          <a:lstStyle/>
          <a:p>
            <a:pPr algn="ctr"/>
            <a:r>
              <a:rPr lang="en-GB" b="0" i="0" dirty="0">
                <a:solidFill>
                  <a:schemeClr val="bg1"/>
                </a:solidFill>
                <a:effectLst/>
                <a:latin typeface="Roboto" panose="02000000000000000000" pitchFamily="2" charset="0"/>
              </a:rPr>
              <a:t>s126 (1) of the Social Services and Well-being (Wales) Act 2014</a:t>
            </a:r>
            <a:endParaRPr lang="en-GB" b="1" dirty="0">
              <a:solidFill>
                <a:schemeClr val="bg1"/>
              </a:solidFill>
            </a:endParaRPr>
          </a:p>
        </p:txBody>
      </p:sp>
    </p:spTree>
    <p:extLst>
      <p:ext uri="{BB962C8B-B14F-4D97-AF65-F5344CB8AC3E}">
        <p14:creationId xmlns:p14="http://schemas.microsoft.com/office/powerpoint/2010/main" val="4175584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22" name="Straight Connector 21">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8" name="Oval 27">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8" name="Straight Connector 37">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3" name="Rectangle 42">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6" name="Straight Connector 45">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aphicFrame>
        <p:nvGraphicFramePr>
          <p:cNvPr id="13" name="TextBox 3">
            <a:extLst>
              <a:ext uri="{FF2B5EF4-FFF2-40B4-BE49-F238E27FC236}">
                <a16:creationId xmlns:a16="http://schemas.microsoft.com/office/drawing/2014/main" id="{06A91C78-7ABF-8394-AFAF-F8378AFB5EEA}"/>
              </a:ext>
            </a:extLst>
          </p:cNvPr>
          <p:cNvGraphicFramePr/>
          <p:nvPr>
            <p:extLst>
              <p:ext uri="{D42A27DB-BD31-4B8C-83A1-F6EECF244321}">
                <p14:modId xmlns:p14="http://schemas.microsoft.com/office/powerpoint/2010/main" val="1126312524"/>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9107930"/>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A2CC1C5-ED1C-EB3D-41FE-1919D4A8D668}"/>
              </a:ext>
            </a:extLst>
          </p:cNvPr>
          <p:cNvPicPr>
            <a:picLocks noChangeAspect="1"/>
          </p:cNvPicPr>
          <p:nvPr/>
        </p:nvPicPr>
        <p:blipFill rotWithShape="1">
          <a:blip r:embed="rId3">
            <a:alphaModFix amt="50000"/>
          </a:blip>
          <a:srcRect b="13793"/>
          <a:stretch/>
        </p:blipFill>
        <p:spPr>
          <a:xfrm>
            <a:off x="20" y="1"/>
            <a:ext cx="12191980" cy="6857999"/>
          </a:xfrm>
          <a:prstGeom prst="rect">
            <a:avLst/>
          </a:prstGeom>
        </p:spPr>
      </p:pic>
      <p:sp>
        <p:nvSpPr>
          <p:cNvPr id="2" name="Title 1"/>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b="1">
                <a:solidFill>
                  <a:srgbClr val="FFFFFF"/>
                </a:solidFill>
              </a:rPr>
              <a:t>Risk Factors vs Protective Factors</a:t>
            </a:r>
          </a:p>
        </p:txBody>
      </p:sp>
    </p:spTree>
    <p:extLst>
      <p:ext uri="{BB962C8B-B14F-4D97-AF65-F5344CB8AC3E}">
        <p14:creationId xmlns:p14="http://schemas.microsoft.com/office/powerpoint/2010/main" val="10076705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10173010" cy="1554480"/>
          </a:xfrm>
        </p:spPr>
        <p:txBody>
          <a:bodyPr anchor="ctr">
            <a:normAutofit/>
          </a:bodyPr>
          <a:lstStyle/>
          <a:p>
            <a:r>
              <a:rPr lang="en-GB" sz="4800" b="1">
                <a:latin typeface="+mn-lt"/>
              </a:rPr>
              <a:t>Risk Factors vs Protective Factors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9B4081F-2201-ACF1-4698-1912744BF1EA}"/>
              </a:ext>
            </a:extLst>
          </p:cNvPr>
          <p:cNvGraphicFramePr>
            <a:graphicFrameLocks noGrp="1"/>
          </p:cNvGraphicFramePr>
          <p:nvPr>
            <p:ph idx="1"/>
            <p:extLst>
              <p:ext uri="{D42A27DB-BD31-4B8C-83A1-F6EECF244321}">
                <p14:modId xmlns:p14="http://schemas.microsoft.com/office/powerpoint/2010/main" val="98588547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51299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641753"/>
            <a:ext cx="2043313" cy="247348"/>
          </a:xfrm>
        </p:spPr>
        <p:txBody>
          <a:bodyPr anchor="t">
            <a:normAutofit fontScale="90000"/>
          </a:bodyPr>
          <a:lstStyle/>
          <a:p>
            <a:r>
              <a:rPr lang="en-GB" sz="4000" b="1" dirty="0">
                <a:solidFill>
                  <a:schemeClr val="bg1"/>
                </a:solidFill>
                <a:latin typeface="+mn-lt"/>
              </a:rPr>
              <a:t>Look for the signs</a:t>
            </a:r>
          </a:p>
        </p:txBody>
      </p:sp>
      <p:sp>
        <p:nvSpPr>
          <p:cNvPr id="4" name="Content Placeholder 3"/>
          <p:cNvSpPr>
            <a:spLocks noGrp="1"/>
          </p:cNvSpPr>
          <p:nvPr>
            <p:ph idx="1"/>
          </p:nvPr>
        </p:nvSpPr>
        <p:spPr>
          <a:xfrm>
            <a:off x="838200" y="3146400"/>
            <a:ext cx="4391024" cy="2454300"/>
          </a:xfrm>
        </p:spPr>
        <p:txBody>
          <a:bodyPr>
            <a:normAutofit/>
          </a:bodyPr>
          <a:lstStyle/>
          <a:p>
            <a:pPr marL="0" indent="0">
              <a:buNone/>
            </a:pPr>
            <a:endParaRPr lang="en-GB" sz="2400">
              <a:solidFill>
                <a:schemeClr val="bg1">
                  <a:alpha val="80000"/>
                </a:schemeClr>
              </a:solidFill>
              <a:hlinkClick r:id="" action="ppaction://noaction"/>
            </a:endParaRPr>
          </a:p>
          <a:p>
            <a:pPr marL="0" indent="0">
              <a:buNone/>
            </a:pPr>
            <a:endParaRPr lang="en-GB" sz="2400">
              <a:solidFill>
                <a:schemeClr val="bg1">
                  <a:alpha val="80000"/>
                </a:schemeClr>
              </a:solidFill>
              <a:hlinkClick r:id="" action="ppaction://noaction"/>
            </a:endParaRPr>
          </a:p>
        </p:txBody>
      </p:sp>
      <p:grpSp>
        <p:nvGrpSpPr>
          <p:cNvPr id="11" name="Group 10">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3" name="Online Media 2" title="Police &amp; Vulnerability Awareness">
            <a:hlinkClick r:id="" action="ppaction://media"/>
            <a:extLst>
              <a:ext uri="{FF2B5EF4-FFF2-40B4-BE49-F238E27FC236}">
                <a16:creationId xmlns:a16="http://schemas.microsoft.com/office/drawing/2014/main" id="{FF74699D-57C2-3073-D922-E75322DCDFA3}"/>
              </a:ext>
            </a:extLst>
          </p:cNvPr>
          <p:cNvPicPr>
            <a:picLocks noRot="1" noChangeAspect="1"/>
          </p:cNvPicPr>
          <p:nvPr>
            <a:videoFile r:link="rId1"/>
          </p:nvPr>
        </p:nvPicPr>
        <p:blipFill>
          <a:blip r:embed="rId5"/>
          <a:stretch>
            <a:fillRect/>
          </a:stretch>
        </p:blipFill>
        <p:spPr>
          <a:xfrm>
            <a:off x="2727831" y="779935"/>
            <a:ext cx="9268468" cy="5236689"/>
          </a:xfrm>
          <a:prstGeom prst="rect">
            <a:avLst/>
          </a:prstGeom>
        </p:spPr>
      </p:pic>
    </p:spTree>
    <p:extLst>
      <p:ext uri="{BB962C8B-B14F-4D97-AF65-F5344CB8AC3E}">
        <p14:creationId xmlns:p14="http://schemas.microsoft.com/office/powerpoint/2010/main" val="1371757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457200" y="457200"/>
            <a:ext cx="11277600" cy="1765300"/>
          </a:xfrm>
          <a:prstGeom prst="rect">
            <a:avLst/>
          </a:prstGeom>
          <a:noFill/>
        </p:spPr>
        <p:txBody>
          <a:bodyPr wrap="square" rtlCol="0" anchor="t">
            <a:normAutofit/>
          </a:bodyPr>
          <a:lstStyle/>
          <a:p>
            <a:pPr algn="ctr">
              <a:spcAft>
                <a:spcPts val="600"/>
              </a:spcAft>
            </a:pPr>
            <a:r>
              <a:rPr lang="en-GB" sz="2800" b="1" dirty="0">
                <a:solidFill>
                  <a:schemeClr val="bg1"/>
                </a:solidFill>
              </a:rPr>
              <a:t>Some of the factors and situations that should be taken into account in</a:t>
            </a:r>
          </a:p>
          <a:p>
            <a:pPr algn="ctr">
              <a:spcAft>
                <a:spcPts val="600"/>
              </a:spcAft>
            </a:pPr>
            <a:r>
              <a:rPr lang="en-GB" sz="2800" b="1" dirty="0">
                <a:solidFill>
                  <a:schemeClr val="bg1"/>
                </a:solidFill>
              </a:rPr>
              <a:t>identifying people who may be vulnerable include the following:</a:t>
            </a:r>
          </a:p>
          <a:p>
            <a:pPr>
              <a:spcAft>
                <a:spcPts val="600"/>
              </a:spcAft>
            </a:pPr>
            <a:endParaRPr lang="en-GB" sz="2800" dirty="0"/>
          </a:p>
        </p:txBody>
      </p:sp>
      <p:sp>
        <p:nvSpPr>
          <p:cNvPr id="2" name="TextBox 1"/>
          <p:cNvSpPr txBox="1"/>
          <p:nvPr/>
        </p:nvSpPr>
        <p:spPr>
          <a:xfrm>
            <a:off x="457200" y="2295525"/>
            <a:ext cx="5154613" cy="4105275"/>
          </a:xfrm>
          <a:prstGeom prst="rect">
            <a:avLst/>
          </a:prstGeom>
          <a:solidFill>
            <a:schemeClr val="accent2">
              <a:lumMod val="40000"/>
              <a:lumOff val="60000"/>
            </a:schemeClr>
          </a:solidFill>
        </p:spPr>
        <p:txBody>
          <a:bodyPr wrap="square" rtlCol="0" anchor="t">
            <a:normAutofit/>
          </a:bodyPr>
          <a:lstStyle/>
          <a:p>
            <a:pPr algn="ctr">
              <a:spcAft>
                <a:spcPts val="600"/>
              </a:spcAft>
            </a:pPr>
            <a:r>
              <a:rPr lang="en-GB" sz="2800" b="1" u="sng"/>
              <a:t>Economic Circumstances</a:t>
            </a:r>
          </a:p>
          <a:p>
            <a:pPr algn="ctr">
              <a:spcAft>
                <a:spcPts val="600"/>
              </a:spcAft>
            </a:pPr>
            <a:endParaRPr lang="en-GB" sz="2800"/>
          </a:p>
          <a:p>
            <a:pPr algn="ctr">
              <a:spcAft>
                <a:spcPts val="600"/>
              </a:spcAft>
            </a:pPr>
            <a:r>
              <a:rPr lang="en-GB" sz="2800"/>
              <a:t>Deprivation / financial concerns</a:t>
            </a:r>
          </a:p>
          <a:p>
            <a:pPr algn="ctr">
              <a:spcAft>
                <a:spcPts val="600"/>
              </a:spcAft>
            </a:pPr>
            <a:endParaRPr lang="en-GB" sz="2800"/>
          </a:p>
          <a:p>
            <a:pPr algn="ctr">
              <a:spcAft>
                <a:spcPts val="600"/>
              </a:spcAft>
            </a:pPr>
            <a:r>
              <a:rPr lang="en-GB" sz="2800"/>
              <a:t>Unemployment / poor education</a:t>
            </a:r>
          </a:p>
          <a:p>
            <a:pPr algn="ctr">
              <a:spcAft>
                <a:spcPts val="600"/>
              </a:spcAft>
            </a:pPr>
            <a:endParaRPr lang="en-GB" sz="2800"/>
          </a:p>
          <a:p>
            <a:pPr algn="ctr">
              <a:spcAft>
                <a:spcPts val="600"/>
              </a:spcAft>
            </a:pPr>
            <a:r>
              <a:rPr lang="en-GB" sz="2800"/>
              <a:t>Poor housing conditions (including geographical location</a:t>
            </a:r>
            <a:r>
              <a:rPr lang="en-GB" sz="2800">
                <a:solidFill>
                  <a:schemeClr val="accent5">
                    <a:lumMod val="50000"/>
                  </a:schemeClr>
                </a:solidFill>
              </a:rPr>
              <a:t>)</a:t>
            </a:r>
          </a:p>
        </p:txBody>
      </p:sp>
      <p:sp>
        <p:nvSpPr>
          <p:cNvPr id="3" name="TextBox 2"/>
          <p:cNvSpPr txBox="1"/>
          <p:nvPr/>
        </p:nvSpPr>
        <p:spPr>
          <a:xfrm>
            <a:off x="5688013" y="2295525"/>
            <a:ext cx="6046788" cy="4105275"/>
          </a:xfrm>
          <a:prstGeom prst="rect">
            <a:avLst/>
          </a:prstGeom>
          <a:solidFill>
            <a:schemeClr val="accent4">
              <a:lumMod val="40000"/>
              <a:lumOff val="60000"/>
            </a:schemeClr>
          </a:solidFill>
        </p:spPr>
        <p:txBody>
          <a:bodyPr wrap="square" rtlCol="0" anchor="t">
            <a:noAutofit/>
          </a:bodyPr>
          <a:lstStyle/>
          <a:p>
            <a:pPr algn="ctr">
              <a:lnSpc>
                <a:spcPct val="90000"/>
              </a:lnSpc>
              <a:spcAft>
                <a:spcPts val="600"/>
              </a:spcAft>
            </a:pPr>
            <a:r>
              <a:rPr lang="en-GB" sz="2800" b="1" u="sng" dirty="0"/>
              <a:t>Personal Circumstances</a:t>
            </a:r>
          </a:p>
          <a:p>
            <a:pPr algn="ctr">
              <a:lnSpc>
                <a:spcPct val="90000"/>
              </a:lnSpc>
              <a:spcAft>
                <a:spcPts val="600"/>
              </a:spcAft>
            </a:pPr>
            <a:endParaRPr lang="en-GB" sz="2800" dirty="0"/>
          </a:p>
          <a:p>
            <a:pPr algn="ctr">
              <a:lnSpc>
                <a:spcPct val="90000"/>
              </a:lnSpc>
              <a:spcAft>
                <a:spcPts val="600"/>
              </a:spcAft>
            </a:pPr>
            <a:r>
              <a:rPr lang="en-GB" sz="2800" dirty="0"/>
              <a:t>Considers themselves vulnerable</a:t>
            </a:r>
          </a:p>
          <a:p>
            <a:pPr algn="ctr">
              <a:lnSpc>
                <a:spcPct val="90000"/>
              </a:lnSpc>
              <a:spcAft>
                <a:spcPts val="600"/>
              </a:spcAft>
            </a:pPr>
            <a:r>
              <a:rPr lang="en-GB" sz="2800" dirty="0"/>
              <a:t>Social Isolation </a:t>
            </a:r>
          </a:p>
          <a:p>
            <a:pPr algn="ctr">
              <a:lnSpc>
                <a:spcPct val="90000"/>
              </a:lnSpc>
              <a:spcAft>
                <a:spcPts val="600"/>
              </a:spcAft>
            </a:pPr>
            <a:r>
              <a:rPr lang="en-GB" sz="2800" dirty="0"/>
              <a:t>Poor social skills</a:t>
            </a:r>
          </a:p>
          <a:p>
            <a:pPr algn="ctr">
              <a:lnSpc>
                <a:spcPct val="90000"/>
              </a:lnSpc>
              <a:spcAft>
                <a:spcPts val="600"/>
              </a:spcAft>
            </a:pPr>
            <a:r>
              <a:rPr lang="en-GB" sz="2800" dirty="0"/>
              <a:t>History of offending</a:t>
            </a:r>
          </a:p>
          <a:p>
            <a:pPr algn="ctr">
              <a:lnSpc>
                <a:spcPct val="90000"/>
              </a:lnSpc>
              <a:spcAft>
                <a:spcPts val="600"/>
              </a:spcAft>
            </a:pPr>
            <a:r>
              <a:rPr lang="en-GB" sz="2800" dirty="0"/>
              <a:t>Self neglect</a:t>
            </a:r>
          </a:p>
          <a:p>
            <a:pPr algn="ctr">
              <a:lnSpc>
                <a:spcPct val="90000"/>
              </a:lnSpc>
              <a:spcAft>
                <a:spcPts val="600"/>
              </a:spcAft>
            </a:pPr>
            <a:r>
              <a:rPr lang="en-GB" sz="2800" dirty="0"/>
              <a:t>Overcrowding</a:t>
            </a:r>
          </a:p>
          <a:p>
            <a:pPr algn="ctr">
              <a:lnSpc>
                <a:spcPct val="90000"/>
              </a:lnSpc>
              <a:spcAft>
                <a:spcPts val="600"/>
              </a:spcAft>
            </a:pPr>
            <a:r>
              <a:rPr lang="en-GB" sz="2800" dirty="0"/>
              <a:t>Affected by anti-social behaviour</a:t>
            </a:r>
          </a:p>
        </p:txBody>
      </p:sp>
    </p:spTree>
    <p:extLst>
      <p:ext uri="{BB962C8B-B14F-4D97-AF65-F5344CB8AC3E}">
        <p14:creationId xmlns:p14="http://schemas.microsoft.com/office/powerpoint/2010/main" val="2045006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animBg="1"/>
      <p:bldP spid="3"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42938" y="642938"/>
            <a:ext cx="6951663" cy="2943225"/>
          </a:xfrm>
          <a:prstGeom prst="rect">
            <a:avLst/>
          </a:prstGeom>
          <a:noFill/>
        </p:spPr>
        <p:txBody>
          <a:bodyPr wrap="square" rtlCol="0" anchor="t">
            <a:normAutofit/>
          </a:bodyPr>
          <a:lstStyle/>
          <a:p>
            <a:pPr algn="ctr">
              <a:spcAft>
                <a:spcPts val="600"/>
              </a:spcAft>
            </a:pPr>
            <a:r>
              <a:rPr lang="en-GB" sz="2800" b="1"/>
              <a:t>Some of the factors and situations that should be taken into account in</a:t>
            </a:r>
          </a:p>
          <a:p>
            <a:pPr algn="ctr">
              <a:spcAft>
                <a:spcPts val="600"/>
              </a:spcAft>
            </a:pPr>
            <a:r>
              <a:rPr lang="en-GB" sz="2800" b="1"/>
              <a:t>identifying people who may be vulnerable include the following:</a:t>
            </a:r>
          </a:p>
          <a:p>
            <a:pPr>
              <a:spcAft>
                <a:spcPts val="600"/>
              </a:spcAft>
            </a:pPr>
            <a:endParaRPr lang="en-GB" sz="2800"/>
          </a:p>
        </p:txBody>
      </p:sp>
      <p:sp>
        <p:nvSpPr>
          <p:cNvPr id="3" name="TextBox 2"/>
          <p:cNvSpPr txBox="1"/>
          <p:nvPr/>
        </p:nvSpPr>
        <p:spPr>
          <a:xfrm>
            <a:off x="642938" y="3654425"/>
            <a:ext cx="6951663" cy="2559050"/>
          </a:xfrm>
          <a:prstGeom prst="rect">
            <a:avLst/>
          </a:prstGeom>
          <a:solidFill>
            <a:schemeClr val="accent1">
              <a:lumMod val="20000"/>
              <a:lumOff val="80000"/>
            </a:schemeClr>
          </a:solidFill>
        </p:spPr>
        <p:txBody>
          <a:bodyPr wrap="square" rtlCol="0" anchor="t">
            <a:normAutofit/>
          </a:bodyPr>
          <a:lstStyle/>
          <a:p>
            <a:pPr algn="ctr">
              <a:lnSpc>
                <a:spcPct val="90000"/>
              </a:lnSpc>
              <a:spcAft>
                <a:spcPts val="600"/>
              </a:spcAft>
            </a:pPr>
            <a:r>
              <a:rPr lang="en-GB" sz="2400" b="1" u="sng" dirty="0"/>
              <a:t>Health and Disability</a:t>
            </a:r>
            <a:r>
              <a:rPr lang="en-GB" sz="2400" dirty="0"/>
              <a:t>				</a:t>
            </a:r>
            <a:endParaRPr lang="en-GB" sz="2400"/>
          </a:p>
          <a:p>
            <a:pPr algn="ctr">
              <a:lnSpc>
                <a:spcPct val="90000"/>
              </a:lnSpc>
              <a:spcAft>
                <a:spcPts val="600"/>
              </a:spcAft>
            </a:pPr>
            <a:r>
              <a:rPr lang="en-GB" sz="2400" dirty="0"/>
              <a:t>Learning disability				</a:t>
            </a:r>
            <a:endParaRPr lang="en-GB" sz="2400"/>
          </a:p>
          <a:p>
            <a:pPr algn="ctr">
              <a:lnSpc>
                <a:spcPct val="90000"/>
              </a:lnSpc>
              <a:spcAft>
                <a:spcPts val="600"/>
              </a:spcAft>
            </a:pPr>
            <a:r>
              <a:rPr lang="en-GB" sz="2400" dirty="0"/>
              <a:t>Physical disability or illness</a:t>
            </a:r>
            <a:endParaRPr lang="en-GB" sz="2400"/>
          </a:p>
          <a:p>
            <a:pPr algn="ctr">
              <a:lnSpc>
                <a:spcPct val="90000"/>
              </a:lnSpc>
              <a:spcAft>
                <a:spcPts val="600"/>
              </a:spcAft>
            </a:pPr>
            <a:endParaRPr lang="en-GB" sz="2400"/>
          </a:p>
          <a:p>
            <a:pPr algn="ctr">
              <a:lnSpc>
                <a:spcPct val="90000"/>
              </a:lnSpc>
              <a:spcAft>
                <a:spcPts val="600"/>
              </a:spcAft>
            </a:pPr>
            <a:r>
              <a:rPr lang="en-GB" sz="2400" dirty="0"/>
              <a:t>Mental health needs				</a:t>
            </a:r>
            <a:endParaRPr lang="en-GB" sz="2400"/>
          </a:p>
          <a:p>
            <a:pPr algn="ctr">
              <a:lnSpc>
                <a:spcPct val="90000"/>
              </a:lnSpc>
              <a:spcAft>
                <a:spcPts val="600"/>
              </a:spcAft>
            </a:pPr>
            <a:r>
              <a:rPr lang="en-GB" sz="2400" dirty="0"/>
              <a:t>Drug and / or alcohol misuse</a:t>
            </a:r>
            <a:endParaRPr lang="en-GB" sz="2400"/>
          </a:p>
        </p:txBody>
      </p:sp>
      <p:sp>
        <p:nvSpPr>
          <p:cNvPr id="4" name="TextBox 3"/>
          <p:cNvSpPr txBox="1"/>
          <p:nvPr/>
        </p:nvSpPr>
        <p:spPr>
          <a:xfrm>
            <a:off x="7669213" y="642938"/>
            <a:ext cx="3878263" cy="5570538"/>
          </a:xfrm>
          <a:prstGeom prst="rect">
            <a:avLst/>
          </a:prstGeom>
          <a:solidFill>
            <a:schemeClr val="accent6">
              <a:lumMod val="40000"/>
              <a:lumOff val="60000"/>
            </a:schemeClr>
          </a:solidFill>
        </p:spPr>
        <p:txBody>
          <a:bodyPr wrap="square" rtlCol="0" anchor="t">
            <a:normAutofit/>
          </a:bodyPr>
          <a:lstStyle/>
          <a:p>
            <a:pPr algn="ctr">
              <a:lnSpc>
                <a:spcPct val="90000"/>
              </a:lnSpc>
              <a:spcAft>
                <a:spcPts val="600"/>
              </a:spcAft>
            </a:pPr>
            <a:r>
              <a:rPr lang="en-GB" sz="2200" b="1" u="sng"/>
              <a:t>Equalities / Discrimination Factors</a:t>
            </a:r>
          </a:p>
          <a:p>
            <a:pPr algn="ctr">
              <a:lnSpc>
                <a:spcPct val="90000"/>
              </a:lnSpc>
              <a:spcAft>
                <a:spcPts val="600"/>
              </a:spcAft>
            </a:pPr>
            <a:endParaRPr lang="en-GB" sz="2200"/>
          </a:p>
          <a:p>
            <a:pPr algn="ctr">
              <a:lnSpc>
                <a:spcPct val="90000"/>
              </a:lnSpc>
              <a:spcAft>
                <a:spcPts val="600"/>
              </a:spcAft>
            </a:pPr>
            <a:r>
              <a:rPr lang="en-GB" sz="2200"/>
              <a:t>Gender / transgender</a:t>
            </a:r>
          </a:p>
          <a:p>
            <a:pPr algn="ctr">
              <a:lnSpc>
                <a:spcPct val="90000"/>
              </a:lnSpc>
              <a:spcAft>
                <a:spcPts val="600"/>
              </a:spcAft>
            </a:pPr>
            <a:endParaRPr lang="en-GB" sz="2200"/>
          </a:p>
          <a:p>
            <a:pPr algn="ctr">
              <a:lnSpc>
                <a:spcPct val="90000"/>
              </a:lnSpc>
              <a:spcAft>
                <a:spcPts val="600"/>
              </a:spcAft>
            </a:pPr>
            <a:r>
              <a:rPr lang="en-GB" sz="2200"/>
              <a:t>Sexual orientation</a:t>
            </a:r>
          </a:p>
          <a:p>
            <a:pPr algn="ctr">
              <a:lnSpc>
                <a:spcPct val="90000"/>
              </a:lnSpc>
              <a:spcAft>
                <a:spcPts val="600"/>
              </a:spcAft>
            </a:pPr>
            <a:endParaRPr lang="en-GB" sz="2200"/>
          </a:p>
          <a:p>
            <a:pPr algn="ctr">
              <a:lnSpc>
                <a:spcPct val="90000"/>
              </a:lnSpc>
              <a:spcAft>
                <a:spcPts val="600"/>
              </a:spcAft>
            </a:pPr>
            <a:r>
              <a:rPr lang="en-GB" sz="2200"/>
              <a:t>Ethnic background (including language)</a:t>
            </a:r>
          </a:p>
          <a:p>
            <a:pPr algn="ctr">
              <a:lnSpc>
                <a:spcPct val="90000"/>
              </a:lnSpc>
              <a:spcAft>
                <a:spcPts val="600"/>
              </a:spcAft>
            </a:pPr>
            <a:endParaRPr lang="en-GB" sz="2200"/>
          </a:p>
          <a:p>
            <a:pPr algn="ctr">
              <a:lnSpc>
                <a:spcPct val="90000"/>
              </a:lnSpc>
              <a:spcAft>
                <a:spcPts val="600"/>
              </a:spcAft>
            </a:pPr>
            <a:r>
              <a:rPr lang="en-GB" sz="2200"/>
              <a:t>Age</a:t>
            </a:r>
          </a:p>
          <a:p>
            <a:pPr algn="ctr">
              <a:lnSpc>
                <a:spcPct val="90000"/>
              </a:lnSpc>
              <a:spcAft>
                <a:spcPts val="600"/>
              </a:spcAft>
            </a:pPr>
            <a:endParaRPr lang="en-GB" sz="2200"/>
          </a:p>
          <a:p>
            <a:pPr algn="ctr">
              <a:lnSpc>
                <a:spcPct val="90000"/>
              </a:lnSpc>
              <a:spcAft>
                <a:spcPts val="600"/>
              </a:spcAft>
            </a:pPr>
            <a:r>
              <a:rPr lang="en-GB" sz="2200"/>
              <a:t>Disability </a:t>
            </a:r>
          </a:p>
          <a:p>
            <a:pPr algn="ctr">
              <a:lnSpc>
                <a:spcPct val="90000"/>
              </a:lnSpc>
              <a:spcAft>
                <a:spcPts val="600"/>
              </a:spcAft>
            </a:pPr>
            <a:endParaRPr lang="en-GB" sz="2200"/>
          </a:p>
          <a:p>
            <a:pPr algn="ctr">
              <a:lnSpc>
                <a:spcPct val="90000"/>
              </a:lnSpc>
              <a:spcAft>
                <a:spcPts val="600"/>
              </a:spcAft>
            </a:pPr>
            <a:r>
              <a:rPr lang="en-GB" sz="2200"/>
              <a:t>Religion / belief</a:t>
            </a:r>
          </a:p>
        </p:txBody>
      </p:sp>
    </p:spTree>
    <p:extLst>
      <p:ext uri="{BB962C8B-B14F-4D97-AF65-F5344CB8AC3E}">
        <p14:creationId xmlns:p14="http://schemas.microsoft.com/office/powerpoint/2010/main" val="629569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81D14E-0F78-9ECC-8866-977932A3A28F}"/>
              </a:ext>
            </a:extLst>
          </p:cNvPr>
          <p:cNvSpPr txBox="1"/>
          <p:nvPr/>
        </p:nvSpPr>
        <p:spPr>
          <a:xfrm>
            <a:off x="7464614" y="1783959"/>
            <a:ext cx="4087306" cy="28891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a:latin typeface="+mj-lt"/>
                <a:ea typeface="+mj-ea"/>
                <a:cs typeface="+mj-cs"/>
              </a:rPr>
              <a:t>What family circumstances can make someone vulnerable?</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DC821F0-DD2D-7181-F22A-4A67E91A6D74}"/>
              </a:ext>
            </a:extLst>
          </p:cNvPr>
          <p:cNvPicPr>
            <a:picLocks noChangeAspect="1"/>
          </p:cNvPicPr>
          <p:nvPr/>
        </p:nvPicPr>
        <p:blipFill rotWithShape="1">
          <a:blip r:embed="rId2"/>
          <a:srcRect t="22942" b="11927"/>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875808679"/>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640080" y="325369"/>
            <a:ext cx="5322730" cy="1428435"/>
          </a:xfrm>
          <a:prstGeom prst="rect">
            <a:avLst/>
          </a:prstGeom>
        </p:spPr>
        <p:txBody>
          <a:bodyPr vert="horz" lIns="91440" tIns="45720" rIns="91440" bIns="45720" rtlCol="0" anchor="b">
            <a:normAutofit lnSpcReduction="10000"/>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dirty="0">
                <a:latin typeface="+mj-lt"/>
                <a:ea typeface="+mj-ea"/>
                <a:cs typeface="+mj-cs"/>
              </a:rPr>
              <a:t>Family Circumstances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40080" y="2872899"/>
            <a:ext cx="4243589" cy="3320668"/>
          </a:xfrm>
          <a:prstGeom prst="rect">
            <a:avLst/>
          </a:prstGeom>
        </p:spPr>
        <p:txBody>
          <a:bodyPr vert="horz" lIns="91440" tIns="45720" rIns="91440" bIns="45720" rtlCol="0">
            <a:noAutofit/>
          </a:bodyPr>
          <a:lstStyle/>
          <a:p>
            <a:pPr>
              <a:lnSpc>
                <a:spcPct val="90000"/>
              </a:lnSpc>
              <a:spcAft>
                <a:spcPts val="600"/>
              </a:spcAft>
            </a:pPr>
            <a:r>
              <a:rPr lang="en-US" sz="2800" dirty="0"/>
              <a:t>Child protection</a:t>
            </a:r>
            <a:br>
              <a:rPr lang="en-US" sz="2800" dirty="0"/>
            </a:br>
            <a:r>
              <a:rPr lang="en-US" sz="2800" dirty="0"/>
              <a:t>Child in need</a:t>
            </a:r>
            <a:br>
              <a:rPr lang="en-US" sz="2800" dirty="0"/>
            </a:br>
            <a:r>
              <a:rPr lang="en-US" sz="2800" dirty="0"/>
              <a:t>Child in care </a:t>
            </a:r>
            <a:br>
              <a:rPr lang="en-US" sz="2800" dirty="0"/>
            </a:br>
            <a:r>
              <a:rPr lang="en-US" sz="2800" dirty="0"/>
              <a:t>Domestic abuse</a:t>
            </a:r>
            <a:br>
              <a:rPr lang="en-US" sz="2800" dirty="0"/>
            </a:br>
            <a:r>
              <a:rPr lang="en-US" sz="2800" dirty="0"/>
              <a:t>Family members/</a:t>
            </a:r>
            <a:r>
              <a:rPr lang="en-US" sz="2800" dirty="0" err="1"/>
              <a:t>carers</a:t>
            </a:r>
            <a:r>
              <a:rPr lang="en-US" sz="2800" dirty="0"/>
              <a:t> with mental health / drug / alcohol problems</a:t>
            </a:r>
            <a:br>
              <a:rPr lang="en-US" sz="2800" dirty="0"/>
            </a:br>
            <a:r>
              <a:rPr lang="en-US" sz="2800" dirty="0"/>
              <a:t>Family members/</a:t>
            </a:r>
            <a:r>
              <a:rPr lang="en-US" sz="2800" dirty="0" err="1"/>
              <a:t>carers</a:t>
            </a:r>
            <a:r>
              <a:rPr lang="en-US" sz="2800" dirty="0"/>
              <a:t> with a history of offending</a:t>
            </a:r>
          </a:p>
          <a:p>
            <a:pPr>
              <a:lnSpc>
                <a:spcPct val="90000"/>
              </a:lnSpc>
              <a:spcAft>
                <a:spcPts val="600"/>
              </a:spcAft>
            </a:pPr>
            <a:br>
              <a:rPr lang="en-US" sz="2000" dirty="0"/>
            </a:br>
            <a:endParaRPr lang="en-US" sz="2000" dirty="0"/>
          </a:p>
        </p:txBody>
      </p:sp>
      <p:pic>
        <p:nvPicPr>
          <p:cNvPr id="4" name="Picture 3">
            <a:extLst>
              <a:ext uri="{FF2B5EF4-FFF2-40B4-BE49-F238E27FC236}">
                <a16:creationId xmlns:a16="http://schemas.microsoft.com/office/drawing/2014/main" id="{C81C01F2-5D3A-FA2D-D3DC-9D6965C24AC1}"/>
              </a:ext>
            </a:extLst>
          </p:cNvPr>
          <p:cNvPicPr>
            <a:picLocks noChangeAspect="1"/>
          </p:cNvPicPr>
          <p:nvPr/>
        </p:nvPicPr>
        <p:blipFill rotWithShape="1">
          <a:blip r:embed="rId3"/>
          <a:srcRect l="23571" r="2126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6584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86834" y="1153572"/>
            <a:ext cx="3200400" cy="44611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rgbClr val="FFFFFF"/>
                </a:solidFill>
                <a:latin typeface="+mj-lt"/>
                <a:ea typeface="+mj-ea"/>
                <a:cs typeface="+mj-cs"/>
              </a:rPr>
              <a:t>Welsh Government</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p:cNvSpPr txBox="1"/>
          <p:nvPr/>
        </p:nvSpPr>
        <p:spPr>
          <a:xfrm>
            <a:off x="4447308" y="591344"/>
            <a:ext cx="6906491" cy="5585619"/>
          </a:xfrm>
          <a:prstGeom prst="rect">
            <a:avLst/>
          </a:prstGeom>
        </p:spPr>
        <p:txBody>
          <a:bodyPr vert="horz" lIns="91440" tIns="45720" rIns="91440" bIns="45720" rtlCol="0" anchor="ctr">
            <a:normAutofit/>
          </a:bodyPr>
          <a:lstStyle/>
          <a:p>
            <a:pPr>
              <a:lnSpc>
                <a:spcPct val="90000"/>
              </a:lnSpc>
              <a:spcAft>
                <a:spcPts val="600"/>
              </a:spcAft>
            </a:pPr>
            <a:r>
              <a:rPr lang="en-US" sz="4800" dirty="0"/>
              <a:t>Safeguarding is about protecting children and adults from abuse or neglect and educating those around them to </a:t>
            </a:r>
            <a:r>
              <a:rPr lang="en-US" sz="4800" dirty="0" err="1"/>
              <a:t>recognise</a:t>
            </a:r>
            <a:r>
              <a:rPr lang="en-US" sz="4800" dirty="0"/>
              <a:t> the signs and dangers</a:t>
            </a:r>
            <a:r>
              <a:rPr lang="en-US" dirty="0"/>
              <a:t>. </a:t>
            </a:r>
          </a:p>
        </p:txBody>
      </p:sp>
    </p:spTree>
    <p:extLst>
      <p:ext uri="{BB962C8B-B14F-4D97-AF65-F5344CB8AC3E}">
        <p14:creationId xmlns:p14="http://schemas.microsoft.com/office/powerpoint/2010/main" val="1291693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99539116-51C3-9CCF-2AE6-2EF9D0B0EB64}"/>
              </a:ext>
            </a:extLst>
          </p:cNvPr>
          <p:cNvPicPr>
            <a:picLocks noChangeAspect="1"/>
          </p:cNvPicPr>
          <p:nvPr/>
        </p:nvPicPr>
        <p:blipFill rotWithShape="1">
          <a:blip r:embed="rId3"/>
          <a:srcRect l="2034" r="1732"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2" name="TextBox 1"/>
          <p:cNvSpPr txBox="1"/>
          <p:nvPr/>
        </p:nvSpPr>
        <p:spPr>
          <a:xfrm>
            <a:off x="6234329" y="2279018"/>
            <a:ext cx="5314543" cy="3375920"/>
          </a:xfrm>
          <a:prstGeom prst="rect">
            <a:avLst/>
          </a:prstGeom>
        </p:spPr>
        <p:txBody>
          <a:bodyPr vert="horz" lIns="91440" tIns="45720" rIns="91440" bIns="45720" rtlCol="0" anchor="t">
            <a:normAutofit/>
          </a:bodyPr>
          <a:lstStyle/>
          <a:p>
            <a:pPr indent="-228600" algn="ctr">
              <a:lnSpc>
                <a:spcPct val="90000"/>
              </a:lnSpc>
              <a:spcAft>
                <a:spcPts val="600"/>
              </a:spcAft>
              <a:buFont typeface="Arial" panose="020B0604020202020204" pitchFamily="34" charset="0"/>
              <a:buChar char="•"/>
            </a:pPr>
            <a:r>
              <a:rPr lang="en-US" sz="3200" dirty="0"/>
              <a:t>In order to safeguard, each </a:t>
            </a:r>
            <a:r>
              <a:rPr lang="en-US" sz="3200" dirty="0" err="1"/>
              <a:t>organisation</a:t>
            </a:r>
            <a:r>
              <a:rPr lang="en-US" sz="3200" dirty="0"/>
              <a:t> has a Statutory Duty to work together to protect the most vulnerable. </a:t>
            </a:r>
          </a:p>
          <a:p>
            <a:pPr indent="-228600" algn="ctr">
              <a:lnSpc>
                <a:spcPct val="90000"/>
              </a:lnSpc>
              <a:spcAft>
                <a:spcPts val="600"/>
              </a:spcAft>
              <a:buFont typeface="Arial" panose="020B0604020202020204" pitchFamily="34" charset="0"/>
              <a:buChar char="•"/>
            </a:pPr>
            <a:r>
              <a:rPr lang="en-US" sz="3200" dirty="0"/>
              <a:t>S127 Social Services Well being (Wales) Act 2014</a:t>
            </a:r>
          </a:p>
        </p:txBody>
      </p:sp>
    </p:spTree>
    <p:extLst>
      <p:ext uri="{BB962C8B-B14F-4D97-AF65-F5344CB8AC3E}">
        <p14:creationId xmlns:p14="http://schemas.microsoft.com/office/powerpoint/2010/main" val="425003153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A7D737-E1D0-3292-7D8E-1519FFAE03E7}"/>
              </a:ext>
            </a:extLst>
          </p:cNvPr>
          <p:cNvPicPr>
            <a:picLocks noChangeAspect="1"/>
          </p:cNvPicPr>
          <p:nvPr/>
        </p:nvPicPr>
        <p:blipFill rotWithShape="1">
          <a:blip r:embed="rId3"/>
          <a:srcRect t="13604" b="2126"/>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28A7525E-DFC3-CD1C-F51D-E8FE2A504522}"/>
              </a:ext>
            </a:extLst>
          </p:cNvPr>
          <p:cNvSpPr>
            <a:spLocks noGrp="1"/>
          </p:cNvSpPr>
          <p:nvPr>
            <p:ph type="title"/>
          </p:nvPr>
        </p:nvSpPr>
        <p:spPr>
          <a:xfrm>
            <a:off x="709448" y="1913950"/>
            <a:ext cx="4204137" cy="1342754"/>
          </a:xfrm>
        </p:spPr>
        <p:txBody>
          <a:bodyPr>
            <a:normAutofit/>
          </a:bodyPr>
          <a:lstStyle/>
          <a:p>
            <a:pPr algn="ctr"/>
            <a:r>
              <a:rPr lang="en-GB" sz="3600"/>
              <a:t>Lowe and Rogers (2017)</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F6B928-1954-A4A7-8828-82A109A212B8}"/>
              </a:ext>
            </a:extLst>
          </p:cNvPr>
          <p:cNvSpPr>
            <a:spLocks noGrp="1"/>
          </p:cNvSpPr>
          <p:nvPr>
            <p:ph idx="1"/>
          </p:nvPr>
        </p:nvSpPr>
        <p:spPr>
          <a:xfrm>
            <a:off x="525516" y="3417573"/>
            <a:ext cx="4593021" cy="2619839"/>
          </a:xfrm>
        </p:spPr>
        <p:txBody>
          <a:bodyPr anchor="ctr">
            <a:normAutofit/>
          </a:bodyPr>
          <a:lstStyle/>
          <a:p>
            <a:r>
              <a:rPr lang="en-GB" sz="1700"/>
              <a:t>See article </a:t>
            </a:r>
          </a:p>
          <a:p>
            <a:r>
              <a:rPr lang="en-GB" sz="1700"/>
              <a:t>Think about the following:</a:t>
            </a:r>
          </a:p>
          <a:p>
            <a:pPr>
              <a:buFontTx/>
              <a:buChar char="-"/>
            </a:pPr>
            <a:r>
              <a:rPr lang="en-GB" sz="1700"/>
              <a:t>What is the article about?</a:t>
            </a:r>
          </a:p>
          <a:p>
            <a:pPr>
              <a:buFontTx/>
              <a:buChar char="-"/>
            </a:pPr>
            <a:r>
              <a:rPr lang="en-GB" sz="1700"/>
              <a:t>Can you see how research can heavily influence policy and practice?</a:t>
            </a:r>
          </a:p>
          <a:p>
            <a:pPr>
              <a:buFontTx/>
              <a:buChar char="-"/>
            </a:pPr>
            <a:r>
              <a:rPr lang="en-GB" sz="1700"/>
              <a:t>What is the danger of research focusing on females as survivors of sexual violence?</a:t>
            </a:r>
          </a:p>
          <a:p>
            <a:pPr marL="0" indent="0">
              <a:buNone/>
            </a:pPr>
            <a:r>
              <a:rPr lang="en-GB" sz="1700"/>
              <a:t>- Are definitions important?</a:t>
            </a:r>
          </a:p>
        </p:txBody>
      </p:sp>
    </p:spTree>
    <p:extLst>
      <p:ext uri="{BB962C8B-B14F-4D97-AF65-F5344CB8AC3E}">
        <p14:creationId xmlns:p14="http://schemas.microsoft.com/office/powerpoint/2010/main" val="26841852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2182</Words>
  <Application>Microsoft Office PowerPoint</Application>
  <PresentationFormat>Widescreen</PresentationFormat>
  <Paragraphs>207</Paragraphs>
  <Slides>34</Slides>
  <Notes>33</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Calibri</vt:lpstr>
      <vt:lpstr>Calibri Light</vt:lpstr>
      <vt:lpstr>Roboto</vt:lpstr>
      <vt:lpstr>Tw Cen MT</vt:lpstr>
      <vt:lpstr>Verdana</vt:lpstr>
      <vt:lpstr>Wingdings</vt:lpstr>
      <vt:lpstr>Office Theme</vt:lpstr>
      <vt:lpstr>PowerPoint Presentation</vt:lpstr>
      <vt:lpstr>PowerPoint Presentation</vt:lpstr>
      <vt:lpstr>PowerPoint Presentation</vt:lpstr>
      <vt:lpstr>Scheme of work</vt:lpstr>
      <vt:lpstr>Assessment </vt:lpstr>
      <vt:lpstr>PowerPoint Presentation</vt:lpstr>
      <vt:lpstr>Learning objectives</vt:lpstr>
      <vt:lpstr>Defining Victims</vt:lpstr>
      <vt:lpstr>Defining victims</vt:lpstr>
      <vt:lpstr>Direct and Indirect victims</vt:lpstr>
      <vt:lpstr>Victim or survivor?</vt:lpstr>
      <vt:lpstr>The ‘ideal’ victim</vt:lpstr>
      <vt:lpstr>TASKSHEET</vt:lpstr>
      <vt:lpstr>What does the phrase ‘repeat victim’ mean to you?</vt:lpstr>
      <vt:lpstr>PowerPoint Presentation</vt:lpstr>
      <vt:lpstr>Repeat victimisation</vt:lpstr>
      <vt:lpstr>THE IMPACT</vt:lpstr>
      <vt:lpstr>Demographics of victims</vt:lpstr>
      <vt:lpstr>PowerPoint Presentation</vt:lpstr>
      <vt:lpstr>PowerPoint Presentation</vt:lpstr>
      <vt:lpstr>PowerPoint Presentation</vt:lpstr>
      <vt:lpstr>PowerPoint Presentation</vt:lpstr>
      <vt:lpstr>s126 (1) of the Social Services and Well-being (Wales) Act 2014</vt:lpstr>
      <vt:lpstr>PowerPoint Presentation</vt:lpstr>
      <vt:lpstr>Risk Factors vs Protective Factors</vt:lpstr>
      <vt:lpstr>Risk Factors vs Protective Factors</vt:lpstr>
      <vt:lpstr>Look for the signs</vt:lpstr>
      <vt:lpstr>PowerPoint Presentation</vt:lpstr>
      <vt:lpstr>PowerPoint Presentation</vt:lpstr>
      <vt:lpstr>PowerPoint Presentation</vt:lpstr>
      <vt:lpstr>PowerPoint Presentation</vt:lpstr>
      <vt:lpstr>PowerPoint Presentation</vt:lpstr>
      <vt:lpstr>PowerPoint Presentation</vt:lpstr>
      <vt:lpstr>Lowe and Rogers (2017)</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5</cp:revision>
  <cp:lastPrinted>2022-09-29T14:35:54Z</cp:lastPrinted>
  <dcterms:created xsi:type="dcterms:W3CDTF">2022-07-06T09:14:23Z</dcterms:created>
  <dcterms:modified xsi:type="dcterms:W3CDTF">2024-09-16T10:51:42Z</dcterms:modified>
</cp:coreProperties>
</file>