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7" r:id="rId7"/>
    <p:sldId id="261" r:id="rId8"/>
    <p:sldId id="262" r:id="rId9"/>
    <p:sldId id="263" r:id="rId10"/>
    <p:sldId id="264" r:id="rId11"/>
    <p:sldId id="265" r:id="rId12"/>
    <p:sldId id="26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05BCE0-EAA8-75D7-B5C3-A39423F35CA0}" v="420" dt="2026-10-06T09:22:30.8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50B0C8-947D-4922-8CDA-69ACE7DE00C6}" type="doc">
      <dgm:prSet loTypeId="urn:microsoft.com/office/officeart/2005/8/layout/hList6" loCatId="list" qsTypeId="urn:microsoft.com/office/officeart/2005/8/quickstyle/simple1" qsCatId="simple" csTypeId="urn:microsoft.com/office/officeart/2005/8/colors/colorful2" csCatId="colorful" phldr="1"/>
      <dgm:spPr/>
      <dgm:t>
        <a:bodyPr/>
        <a:lstStyle/>
        <a:p>
          <a:endParaRPr lang="en-US"/>
        </a:p>
      </dgm:t>
    </dgm:pt>
    <dgm:pt modelId="{331CCDC7-94A9-48F6-9C81-EEFC4FE638D8}">
      <dgm:prSet phldrT="[Text]" phldr="0"/>
      <dgm:spPr/>
      <dgm:t>
        <a:bodyPr/>
        <a:lstStyle/>
        <a:p>
          <a:pPr rtl="0"/>
          <a:r>
            <a:rPr lang="en-US" dirty="0">
              <a:latin typeface="Aptos Display" panose="02110004020202020204"/>
            </a:rPr>
            <a:t>Data privacy</a:t>
          </a:r>
          <a:endParaRPr lang="en-US" dirty="0"/>
        </a:p>
      </dgm:t>
    </dgm:pt>
    <dgm:pt modelId="{B1301AB6-2FAC-4147-B51A-087FD700248A}" type="parTrans" cxnId="{06C2070C-6E16-43C7-A189-00E999912136}">
      <dgm:prSet/>
      <dgm:spPr/>
      <dgm:t>
        <a:bodyPr/>
        <a:lstStyle/>
        <a:p>
          <a:endParaRPr lang="en-US"/>
        </a:p>
      </dgm:t>
    </dgm:pt>
    <dgm:pt modelId="{C0F07699-8671-446C-8A71-7FF604D4FA26}" type="sibTrans" cxnId="{06C2070C-6E16-43C7-A189-00E999912136}">
      <dgm:prSet/>
      <dgm:spPr/>
      <dgm:t>
        <a:bodyPr/>
        <a:lstStyle/>
        <a:p>
          <a:endParaRPr lang="en-US"/>
        </a:p>
      </dgm:t>
    </dgm:pt>
    <dgm:pt modelId="{41D95052-DDD8-4E14-9F53-69C3604D00A3}">
      <dgm:prSet phldrT="[Text]" phldr="0"/>
      <dgm:spPr/>
      <dgm:t>
        <a:bodyPr/>
        <a:lstStyle/>
        <a:p>
          <a:pPr rtl="0"/>
          <a:r>
            <a:rPr lang="en-US" dirty="0" err="1">
              <a:latin typeface="Aptos Display" panose="02110004020202020204"/>
            </a:rPr>
            <a:t>Proctection</a:t>
          </a:r>
          <a:r>
            <a:rPr lang="en-US" dirty="0">
              <a:latin typeface="Aptos Display" panose="02110004020202020204"/>
            </a:rPr>
            <a:t> of </a:t>
          </a:r>
          <a:r>
            <a:rPr lang="en-US" dirty="0" err="1">
              <a:latin typeface="Aptos Display" panose="02110004020202020204"/>
            </a:rPr>
            <a:t>customerand</a:t>
          </a:r>
          <a:r>
            <a:rPr lang="en-US" dirty="0">
              <a:latin typeface="Aptos Display" panose="02110004020202020204"/>
            </a:rPr>
            <a:t> employee data</a:t>
          </a:r>
          <a:endParaRPr lang="en-US" dirty="0"/>
        </a:p>
      </dgm:t>
    </dgm:pt>
    <dgm:pt modelId="{A2DB2696-2083-42A2-A777-114820A8570C}" type="parTrans" cxnId="{DBA5420B-15CA-4BCE-9DDD-73F10D9EB5D6}">
      <dgm:prSet/>
      <dgm:spPr/>
      <dgm:t>
        <a:bodyPr/>
        <a:lstStyle/>
        <a:p>
          <a:endParaRPr lang="en-US"/>
        </a:p>
      </dgm:t>
    </dgm:pt>
    <dgm:pt modelId="{8C0085E1-C334-4DC1-A934-321F6659A012}" type="sibTrans" cxnId="{DBA5420B-15CA-4BCE-9DDD-73F10D9EB5D6}">
      <dgm:prSet/>
      <dgm:spPr/>
      <dgm:t>
        <a:bodyPr/>
        <a:lstStyle/>
        <a:p>
          <a:endParaRPr lang="en-US"/>
        </a:p>
      </dgm:t>
    </dgm:pt>
    <dgm:pt modelId="{C920B987-4141-420A-B7F0-8CFB8D15986E}">
      <dgm:prSet phldrT="[Text]" phldr="0"/>
      <dgm:spPr/>
      <dgm:t>
        <a:bodyPr/>
        <a:lstStyle/>
        <a:p>
          <a:pPr rtl="0"/>
          <a:r>
            <a:rPr lang="en-US" dirty="0">
              <a:latin typeface="Aptos Display" panose="02110004020202020204"/>
            </a:rPr>
            <a:t>Compliance with data </a:t>
          </a:r>
          <a:r>
            <a:rPr lang="en-US" dirty="0" err="1">
              <a:latin typeface="Aptos Display" panose="02110004020202020204"/>
            </a:rPr>
            <a:t>proctection</a:t>
          </a:r>
          <a:r>
            <a:rPr lang="en-US" dirty="0">
              <a:latin typeface="Aptos Display" panose="02110004020202020204"/>
            </a:rPr>
            <a:t> regulations such as GDPR</a:t>
          </a:r>
          <a:endParaRPr lang="en-US" dirty="0"/>
        </a:p>
      </dgm:t>
    </dgm:pt>
    <dgm:pt modelId="{E42AC26B-0170-4AD9-9476-0536F00B1D6A}" type="parTrans" cxnId="{91182B36-B050-4527-B124-956B8DBADF09}">
      <dgm:prSet/>
      <dgm:spPr/>
      <dgm:t>
        <a:bodyPr/>
        <a:lstStyle/>
        <a:p>
          <a:endParaRPr lang="en-US"/>
        </a:p>
      </dgm:t>
    </dgm:pt>
    <dgm:pt modelId="{80BE65FB-1305-415A-9979-FEBC4ED61D58}" type="sibTrans" cxnId="{91182B36-B050-4527-B124-956B8DBADF09}">
      <dgm:prSet/>
      <dgm:spPr/>
      <dgm:t>
        <a:bodyPr/>
        <a:lstStyle/>
        <a:p>
          <a:endParaRPr lang="en-US"/>
        </a:p>
      </dgm:t>
    </dgm:pt>
    <dgm:pt modelId="{23C21889-7E6D-452A-AA0C-83CB68F54F6A}">
      <dgm:prSet phldrT="[Text]" phldr="0"/>
      <dgm:spPr/>
      <dgm:t>
        <a:bodyPr/>
        <a:lstStyle/>
        <a:p>
          <a:r>
            <a:rPr lang="en-US" dirty="0">
              <a:latin typeface="Aptos Display" panose="02110004020202020204"/>
            </a:rPr>
            <a:t>cybersecurity</a:t>
          </a:r>
          <a:endParaRPr lang="en-US" dirty="0"/>
        </a:p>
      </dgm:t>
    </dgm:pt>
    <dgm:pt modelId="{2A372BFF-D582-4447-9E0E-71D234FB1037}" type="parTrans" cxnId="{9A15E493-74B5-4FC3-BE1C-722715D8A27F}">
      <dgm:prSet/>
      <dgm:spPr/>
      <dgm:t>
        <a:bodyPr/>
        <a:lstStyle/>
        <a:p>
          <a:endParaRPr lang="en-US"/>
        </a:p>
      </dgm:t>
    </dgm:pt>
    <dgm:pt modelId="{1925327E-D3C6-4A8C-9F2A-6D2CEEAFA7A1}" type="sibTrans" cxnId="{9A15E493-74B5-4FC3-BE1C-722715D8A27F}">
      <dgm:prSet/>
      <dgm:spPr/>
      <dgm:t>
        <a:bodyPr/>
        <a:lstStyle/>
        <a:p>
          <a:endParaRPr lang="en-US"/>
        </a:p>
      </dgm:t>
    </dgm:pt>
    <dgm:pt modelId="{C24C6EDD-E380-4E39-B0CE-48AF583F6D98}">
      <dgm:prSet phldrT="[Text]" phldr="0"/>
      <dgm:spPr/>
      <dgm:t>
        <a:bodyPr/>
        <a:lstStyle/>
        <a:p>
          <a:pPr rtl="0"/>
          <a:r>
            <a:rPr lang="en-US" dirty="0">
              <a:latin typeface="Aptos Display" panose="02110004020202020204"/>
            </a:rPr>
            <a:t>Risk of hacking and data breaches</a:t>
          </a:r>
          <a:endParaRPr lang="en-US" dirty="0"/>
        </a:p>
      </dgm:t>
    </dgm:pt>
    <dgm:pt modelId="{DD49B472-86DB-46B9-930F-E2DCE85F792D}" type="parTrans" cxnId="{7D517EEA-8EDF-4E70-A00F-E7E4106927D2}">
      <dgm:prSet/>
      <dgm:spPr/>
      <dgm:t>
        <a:bodyPr/>
        <a:lstStyle/>
        <a:p>
          <a:endParaRPr lang="en-US"/>
        </a:p>
      </dgm:t>
    </dgm:pt>
    <dgm:pt modelId="{CD7212BF-E900-47B5-9000-06FB34AE2338}" type="sibTrans" cxnId="{7D517EEA-8EDF-4E70-A00F-E7E4106927D2}">
      <dgm:prSet/>
      <dgm:spPr/>
      <dgm:t>
        <a:bodyPr/>
        <a:lstStyle/>
        <a:p>
          <a:endParaRPr lang="en-US"/>
        </a:p>
      </dgm:t>
    </dgm:pt>
    <dgm:pt modelId="{92A35099-58AB-4102-9FBA-9530D2A054C1}">
      <dgm:prSet phldrT="[Text]" phldr="0"/>
      <dgm:spPr/>
      <dgm:t>
        <a:bodyPr/>
        <a:lstStyle/>
        <a:p>
          <a:pPr rtl="0"/>
          <a:r>
            <a:rPr lang="en-US" dirty="0">
              <a:latin typeface="Aptos Display" panose="02110004020202020204"/>
            </a:rPr>
            <a:t>Need for strong security </a:t>
          </a:r>
          <a:r>
            <a:rPr lang="en-US" dirty="0" err="1">
              <a:latin typeface="Aptos Display" panose="02110004020202020204"/>
            </a:rPr>
            <a:t>mesure</a:t>
          </a:r>
          <a:r>
            <a:rPr lang="en-US" dirty="0">
              <a:latin typeface="Aptos Display" panose="02110004020202020204"/>
            </a:rPr>
            <a:t> and </a:t>
          </a:r>
          <a:r>
            <a:rPr lang="en-US" dirty="0" err="1">
              <a:latin typeface="Aptos Display" panose="02110004020202020204"/>
            </a:rPr>
            <a:t>acces</a:t>
          </a:r>
          <a:r>
            <a:rPr lang="en-US" dirty="0">
              <a:latin typeface="Aptos Display" panose="02110004020202020204"/>
            </a:rPr>
            <a:t> control</a:t>
          </a:r>
          <a:endParaRPr lang="en-US" dirty="0"/>
        </a:p>
      </dgm:t>
    </dgm:pt>
    <dgm:pt modelId="{929F6993-45EE-4D6D-8B9D-14E5AF63C3B0}" type="parTrans" cxnId="{00EB2159-D967-44AF-80E8-ED0FDB2D4BA3}">
      <dgm:prSet/>
      <dgm:spPr/>
      <dgm:t>
        <a:bodyPr/>
        <a:lstStyle/>
        <a:p>
          <a:endParaRPr lang="en-US"/>
        </a:p>
      </dgm:t>
    </dgm:pt>
    <dgm:pt modelId="{348625D1-F890-4E7D-9D23-9EFAABB2E478}" type="sibTrans" cxnId="{00EB2159-D967-44AF-80E8-ED0FDB2D4BA3}">
      <dgm:prSet/>
      <dgm:spPr/>
      <dgm:t>
        <a:bodyPr/>
        <a:lstStyle/>
        <a:p>
          <a:endParaRPr lang="en-US"/>
        </a:p>
      </dgm:t>
    </dgm:pt>
    <dgm:pt modelId="{55DA734D-B670-4546-9C3E-6273B3BC1D54}">
      <dgm:prSet phldrT="[Text]" phldr="0"/>
      <dgm:spPr/>
      <dgm:t>
        <a:bodyPr/>
        <a:lstStyle/>
        <a:p>
          <a:pPr rtl="0"/>
          <a:r>
            <a:rPr lang="en-US" sz="1800" dirty="0">
              <a:latin typeface="Aptos Display" panose="02110004020202020204"/>
            </a:rPr>
            <a:t>AI bias and automated decisions making</a:t>
          </a:r>
          <a:endParaRPr lang="en-US" sz="1800" dirty="0"/>
        </a:p>
      </dgm:t>
    </dgm:pt>
    <dgm:pt modelId="{37A37F14-3321-4F44-9098-BC852666412D}" type="parTrans" cxnId="{51BD22EA-447F-4ACD-AB2C-143C5D51EB0A}">
      <dgm:prSet/>
      <dgm:spPr/>
      <dgm:t>
        <a:bodyPr/>
        <a:lstStyle/>
        <a:p>
          <a:endParaRPr lang="en-US"/>
        </a:p>
      </dgm:t>
    </dgm:pt>
    <dgm:pt modelId="{ABC38558-85BD-4673-B4CC-125FE8EBD91D}" type="sibTrans" cxnId="{51BD22EA-447F-4ACD-AB2C-143C5D51EB0A}">
      <dgm:prSet/>
      <dgm:spPr/>
      <dgm:t>
        <a:bodyPr/>
        <a:lstStyle/>
        <a:p>
          <a:endParaRPr lang="en-US"/>
        </a:p>
      </dgm:t>
    </dgm:pt>
    <dgm:pt modelId="{3B703CA9-A357-4B68-9C11-B2B121EB84F8}">
      <dgm:prSet phldrT="[Text]" phldr="0"/>
      <dgm:spPr/>
      <dgm:t>
        <a:bodyPr/>
        <a:lstStyle/>
        <a:p>
          <a:pPr rtl="0"/>
          <a:r>
            <a:rPr lang="en-US" dirty="0">
              <a:latin typeface="Aptos Display" panose="02110004020202020204"/>
            </a:rPr>
            <a:t>AI system may produce unfair or biased outcomes</a:t>
          </a:r>
          <a:endParaRPr lang="en-US" dirty="0"/>
        </a:p>
      </dgm:t>
    </dgm:pt>
    <dgm:pt modelId="{6EA25681-74AB-4380-9722-6EF1A2561622}" type="parTrans" cxnId="{3D59DA1E-0DA6-4C5E-9421-B3DB08BF57FE}">
      <dgm:prSet/>
      <dgm:spPr/>
      <dgm:t>
        <a:bodyPr/>
        <a:lstStyle/>
        <a:p>
          <a:endParaRPr lang="en-US"/>
        </a:p>
      </dgm:t>
    </dgm:pt>
    <dgm:pt modelId="{8AEC8DFC-5474-4F1F-BD43-E69997973804}" type="sibTrans" cxnId="{3D59DA1E-0DA6-4C5E-9421-B3DB08BF57FE}">
      <dgm:prSet/>
      <dgm:spPr/>
      <dgm:t>
        <a:bodyPr/>
        <a:lstStyle/>
        <a:p>
          <a:endParaRPr lang="en-US"/>
        </a:p>
      </dgm:t>
    </dgm:pt>
    <dgm:pt modelId="{D6A678FA-1AD8-4C32-A8B8-A1B6FFF760BE}">
      <dgm:prSet phldrT="[Text]" phldr="0"/>
      <dgm:spPr/>
      <dgm:t>
        <a:bodyPr/>
        <a:lstStyle/>
        <a:p>
          <a:pPr rtl="0"/>
          <a:r>
            <a:rPr lang="en-US" dirty="0" err="1">
              <a:latin typeface="Aptos Display" panose="02110004020202020204"/>
            </a:rPr>
            <a:t>Organisations</a:t>
          </a:r>
          <a:r>
            <a:rPr lang="en-US" dirty="0">
              <a:latin typeface="Aptos Display" panose="02110004020202020204"/>
            </a:rPr>
            <a:t> must ensure transparency and accountability </a:t>
          </a:r>
          <a:endParaRPr lang="en-US" dirty="0"/>
        </a:p>
      </dgm:t>
    </dgm:pt>
    <dgm:pt modelId="{2A1AA68D-3DCB-4AB6-A2FB-41B1EFF44AB4}" type="parTrans" cxnId="{A52E3055-D50D-4CB9-81C3-9A01D2B71FFD}">
      <dgm:prSet/>
      <dgm:spPr/>
      <dgm:t>
        <a:bodyPr/>
        <a:lstStyle/>
        <a:p>
          <a:endParaRPr lang="en-US"/>
        </a:p>
      </dgm:t>
    </dgm:pt>
    <dgm:pt modelId="{74AA6125-3A76-4E81-9FD4-4610203C3119}" type="sibTrans" cxnId="{A52E3055-D50D-4CB9-81C3-9A01D2B71FFD}">
      <dgm:prSet/>
      <dgm:spPr/>
      <dgm:t>
        <a:bodyPr/>
        <a:lstStyle/>
        <a:p>
          <a:endParaRPr lang="en-US"/>
        </a:p>
      </dgm:t>
    </dgm:pt>
    <dgm:pt modelId="{22E18985-334D-4BFC-BA1A-83563389DBF8}" type="pres">
      <dgm:prSet presAssocID="{2850B0C8-947D-4922-8CDA-69ACE7DE00C6}" presName="Name0" presStyleCnt="0">
        <dgm:presLayoutVars>
          <dgm:dir/>
          <dgm:resizeHandles val="exact"/>
        </dgm:presLayoutVars>
      </dgm:prSet>
      <dgm:spPr/>
    </dgm:pt>
    <dgm:pt modelId="{AB024BF2-EBBA-478E-83CA-349518367833}" type="pres">
      <dgm:prSet presAssocID="{331CCDC7-94A9-48F6-9C81-EEFC4FE638D8}" presName="node" presStyleLbl="node1" presStyleIdx="0" presStyleCnt="3">
        <dgm:presLayoutVars>
          <dgm:bulletEnabled val="1"/>
        </dgm:presLayoutVars>
      </dgm:prSet>
      <dgm:spPr/>
    </dgm:pt>
    <dgm:pt modelId="{BF927BC8-B69B-4AAC-A3EB-0B748296CE97}" type="pres">
      <dgm:prSet presAssocID="{C0F07699-8671-446C-8A71-7FF604D4FA26}" presName="sibTrans" presStyleCnt="0"/>
      <dgm:spPr/>
    </dgm:pt>
    <dgm:pt modelId="{1B9D1D1B-6E9B-4C87-A424-AEF0FBC31F62}" type="pres">
      <dgm:prSet presAssocID="{23C21889-7E6D-452A-AA0C-83CB68F54F6A}" presName="node" presStyleLbl="node1" presStyleIdx="1" presStyleCnt="3">
        <dgm:presLayoutVars>
          <dgm:bulletEnabled val="1"/>
        </dgm:presLayoutVars>
      </dgm:prSet>
      <dgm:spPr/>
    </dgm:pt>
    <dgm:pt modelId="{8E6677E1-4ACD-4203-8934-A8FFB8C2CE99}" type="pres">
      <dgm:prSet presAssocID="{1925327E-D3C6-4A8C-9F2A-6D2CEEAFA7A1}" presName="sibTrans" presStyleCnt="0"/>
      <dgm:spPr/>
    </dgm:pt>
    <dgm:pt modelId="{CCDA8549-D12C-4C17-AAE7-07C81C579834}" type="pres">
      <dgm:prSet presAssocID="{55DA734D-B670-4546-9C3E-6273B3BC1D54}" presName="node" presStyleLbl="node1" presStyleIdx="2" presStyleCnt="3">
        <dgm:presLayoutVars>
          <dgm:bulletEnabled val="1"/>
        </dgm:presLayoutVars>
      </dgm:prSet>
      <dgm:spPr/>
    </dgm:pt>
  </dgm:ptLst>
  <dgm:cxnLst>
    <dgm:cxn modelId="{1B3FAD01-C452-4631-BC97-482B445F3109}" type="presOf" srcId="{C920B987-4141-420A-B7F0-8CFB8D15986E}" destId="{AB024BF2-EBBA-478E-83CA-349518367833}" srcOrd="0" destOrd="2" presId="urn:microsoft.com/office/officeart/2005/8/layout/hList6"/>
    <dgm:cxn modelId="{DBA5420B-15CA-4BCE-9DDD-73F10D9EB5D6}" srcId="{331CCDC7-94A9-48F6-9C81-EEFC4FE638D8}" destId="{41D95052-DDD8-4E14-9F53-69C3604D00A3}" srcOrd="0" destOrd="0" parTransId="{A2DB2696-2083-42A2-A777-114820A8570C}" sibTransId="{8C0085E1-C334-4DC1-A934-321F6659A012}"/>
    <dgm:cxn modelId="{06C2070C-6E16-43C7-A189-00E999912136}" srcId="{2850B0C8-947D-4922-8CDA-69ACE7DE00C6}" destId="{331CCDC7-94A9-48F6-9C81-EEFC4FE638D8}" srcOrd="0" destOrd="0" parTransId="{B1301AB6-2FAC-4147-B51A-087FD700248A}" sibTransId="{C0F07699-8671-446C-8A71-7FF604D4FA26}"/>
    <dgm:cxn modelId="{91212515-7060-4B7A-AF8E-FDF4CCB23BD4}" type="presOf" srcId="{331CCDC7-94A9-48F6-9C81-EEFC4FE638D8}" destId="{AB024BF2-EBBA-478E-83CA-349518367833}" srcOrd="0" destOrd="0" presId="urn:microsoft.com/office/officeart/2005/8/layout/hList6"/>
    <dgm:cxn modelId="{0501301A-37D5-40FD-885D-7865979F8CBB}" type="presOf" srcId="{D6A678FA-1AD8-4C32-A8B8-A1B6FFF760BE}" destId="{CCDA8549-D12C-4C17-AAE7-07C81C579834}" srcOrd="0" destOrd="2" presId="urn:microsoft.com/office/officeart/2005/8/layout/hList6"/>
    <dgm:cxn modelId="{3D59DA1E-0DA6-4C5E-9421-B3DB08BF57FE}" srcId="{55DA734D-B670-4546-9C3E-6273B3BC1D54}" destId="{3B703CA9-A357-4B68-9C11-B2B121EB84F8}" srcOrd="0" destOrd="0" parTransId="{6EA25681-74AB-4380-9722-6EF1A2561622}" sibTransId="{8AEC8DFC-5474-4F1F-BD43-E69997973804}"/>
    <dgm:cxn modelId="{91182B36-B050-4527-B124-956B8DBADF09}" srcId="{331CCDC7-94A9-48F6-9C81-EEFC4FE638D8}" destId="{C920B987-4141-420A-B7F0-8CFB8D15986E}" srcOrd="1" destOrd="0" parTransId="{E42AC26B-0170-4AD9-9476-0536F00B1D6A}" sibTransId="{80BE65FB-1305-415A-9979-FEBC4ED61D58}"/>
    <dgm:cxn modelId="{37F01140-99D1-4D1E-B568-BB132B52971C}" type="presOf" srcId="{55DA734D-B670-4546-9C3E-6273B3BC1D54}" destId="{CCDA8549-D12C-4C17-AAE7-07C81C579834}" srcOrd="0" destOrd="0" presId="urn:microsoft.com/office/officeart/2005/8/layout/hList6"/>
    <dgm:cxn modelId="{C6E1AF5F-839C-4669-ACA6-CB380B839619}" type="presOf" srcId="{41D95052-DDD8-4E14-9F53-69C3604D00A3}" destId="{AB024BF2-EBBA-478E-83CA-349518367833}" srcOrd="0" destOrd="1" presId="urn:microsoft.com/office/officeart/2005/8/layout/hList6"/>
    <dgm:cxn modelId="{A52E3055-D50D-4CB9-81C3-9A01D2B71FFD}" srcId="{55DA734D-B670-4546-9C3E-6273B3BC1D54}" destId="{D6A678FA-1AD8-4C32-A8B8-A1B6FFF760BE}" srcOrd="1" destOrd="0" parTransId="{2A1AA68D-3DCB-4AB6-A2FB-41B1EFF44AB4}" sibTransId="{74AA6125-3A76-4E81-9FD4-4610203C3119}"/>
    <dgm:cxn modelId="{00EB2159-D967-44AF-80E8-ED0FDB2D4BA3}" srcId="{23C21889-7E6D-452A-AA0C-83CB68F54F6A}" destId="{92A35099-58AB-4102-9FBA-9530D2A054C1}" srcOrd="1" destOrd="0" parTransId="{929F6993-45EE-4D6D-8B9D-14E5AF63C3B0}" sibTransId="{348625D1-F890-4E7D-9D23-9EFAABB2E478}"/>
    <dgm:cxn modelId="{8AF12D7B-275A-4108-97CF-DC58B684012C}" type="presOf" srcId="{23C21889-7E6D-452A-AA0C-83CB68F54F6A}" destId="{1B9D1D1B-6E9B-4C87-A424-AEF0FBC31F62}" srcOrd="0" destOrd="0" presId="urn:microsoft.com/office/officeart/2005/8/layout/hList6"/>
    <dgm:cxn modelId="{BFA1457C-8F1D-4CE0-98E8-E15F7A0021C8}" type="presOf" srcId="{C24C6EDD-E380-4E39-B0CE-48AF583F6D98}" destId="{1B9D1D1B-6E9B-4C87-A424-AEF0FBC31F62}" srcOrd="0" destOrd="1" presId="urn:microsoft.com/office/officeart/2005/8/layout/hList6"/>
    <dgm:cxn modelId="{9A15E493-74B5-4FC3-BE1C-722715D8A27F}" srcId="{2850B0C8-947D-4922-8CDA-69ACE7DE00C6}" destId="{23C21889-7E6D-452A-AA0C-83CB68F54F6A}" srcOrd="1" destOrd="0" parTransId="{2A372BFF-D582-4447-9E0E-71D234FB1037}" sibTransId="{1925327E-D3C6-4A8C-9F2A-6D2CEEAFA7A1}"/>
    <dgm:cxn modelId="{1AE021A8-408A-49CE-B006-D895DFEEC04D}" type="presOf" srcId="{92A35099-58AB-4102-9FBA-9530D2A054C1}" destId="{1B9D1D1B-6E9B-4C87-A424-AEF0FBC31F62}" srcOrd="0" destOrd="2" presId="urn:microsoft.com/office/officeart/2005/8/layout/hList6"/>
    <dgm:cxn modelId="{51BD22EA-447F-4ACD-AB2C-143C5D51EB0A}" srcId="{2850B0C8-947D-4922-8CDA-69ACE7DE00C6}" destId="{55DA734D-B670-4546-9C3E-6273B3BC1D54}" srcOrd="2" destOrd="0" parTransId="{37A37F14-3321-4F44-9098-BC852666412D}" sibTransId="{ABC38558-85BD-4673-B4CC-125FE8EBD91D}"/>
    <dgm:cxn modelId="{7D517EEA-8EDF-4E70-A00F-E7E4106927D2}" srcId="{23C21889-7E6D-452A-AA0C-83CB68F54F6A}" destId="{C24C6EDD-E380-4E39-B0CE-48AF583F6D98}" srcOrd="0" destOrd="0" parTransId="{DD49B472-86DB-46B9-930F-E2DCE85F792D}" sibTransId="{CD7212BF-E900-47B5-9000-06FB34AE2338}"/>
    <dgm:cxn modelId="{BC1691EE-B48F-471C-B8DE-620E2447BD18}" type="presOf" srcId="{2850B0C8-947D-4922-8CDA-69ACE7DE00C6}" destId="{22E18985-334D-4BFC-BA1A-83563389DBF8}" srcOrd="0" destOrd="0" presId="urn:microsoft.com/office/officeart/2005/8/layout/hList6"/>
    <dgm:cxn modelId="{45F942EF-4887-410B-97E5-523FB584AD56}" type="presOf" srcId="{3B703CA9-A357-4B68-9C11-B2B121EB84F8}" destId="{CCDA8549-D12C-4C17-AAE7-07C81C579834}" srcOrd="0" destOrd="1" presId="urn:microsoft.com/office/officeart/2005/8/layout/hList6"/>
    <dgm:cxn modelId="{1732DBE0-B570-4288-8CEF-67FBEE3281E6}" type="presParOf" srcId="{22E18985-334D-4BFC-BA1A-83563389DBF8}" destId="{AB024BF2-EBBA-478E-83CA-349518367833}" srcOrd="0" destOrd="0" presId="urn:microsoft.com/office/officeart/2005/8/layout/hList6"/>
    <dgm:cxn modelId="{A49AC307-0087-4059-91A0-C5D08B7C66D9}" type="presParOf" srcId="{22E18985-334D-4BFC-BA1A-83563389DBF8}" destId="{BF927BC8-B69B-4AAC-A3EB-0B748296CE97}" srcOrd="1" destOrd="0" presId="urn:microsoft.com/office/officeart/2005/8/layout/hList6"/>
    <dgm:cxn modelId="{2E99E10D-B4C2-48C4-A740-EBF212BAFB4A}" type="presParOf" srcId="{22E18985-334D-4BFC-BA1A-83563389DBF8}" destId="{1B9D1D1B-6E9B-4C87-A424-AEF0FBC31F62}" srcOrd="2" destOrd="0" presId="urn:microsoft.com/office/officeart/2005/8/layout/hList6"/>
    <dgm:cxn modelId="{8B29FA12-A063-484E-99DB-0A10FC566F3A}" type="presParOf" srcId="{22E18985-334D-4BFC-BA1A-83563389DBF8}" destId="{8E6677E1-4ACD-4203-8934-A8FFB8C2CE99}" srcOrd="3" destOrd="0" presId="urn:microsoft.com/office/officeart/2005/8/layout/hList6"/>
    <dgm:cxn modelId="{910E7CD5-8AF4-4239-933A-8FC8441C84D5}" type="presParOf" srcId="{22E18985-334D-4BFC-BA1A-83563389DBF8}" destId="{CCDA8549-D12C-4C17-AAE7-07C81C579834}"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F802CA-1AEB-4D15-B590-0C1C8F73AF18}" type="doc">
      <dgm:prSet loTypeId="urn:microsoft.com/office/officeart/2005/8/layout/hList6" loCatId="list" qsTypeId="urn:microsoft.com/office/officeart/2005/8/quickstyle/simple1" qsCatId="simple" csTypeId="urn:microsoft.com/office/officeart/2005/8/colors/colorful1" csCatId="colorful" phldr="1"/>
      <dgm:spPr/>
      <dgm:t>
        <a:bodyPr/>
        <a:lstStyle/>
        <a:p>
          <a:endParaRPr lang="en-US"/>
        </a:p>
      </dgm:t>
    </dgm:pt>
    <dgm:pt modelId="{65A2FAAC-23A8-4413-AA3F-BE06AFAD81BB}">
      <dgm:prSet phldrT="[Text]" phldr="0"/>
      <dgm:spPr/>
      <dgm:t>
        <a:bodyPr/>
        <a:lstStyle/>
        <a:p>
          <a:pPr rtl="0"/>
          <a:r>
            <a:rPr lang="en-US" dirty="0">
              <a:latin typeface="Aptos Display" panose="02110004020202020204"/>
            </a:rPr>
            <a:t>Employee Monitoring</a:t>
          </a:r>
          <a:endParaRPr lang="en-US" dirty="0"/>
        </a:p>
      </dgm:t>
    </dgm:pt>
    <dgm:pt modelId="{0696ECF6-E5A1-490C-8DE4-E6AB2B3DBCD5}" type="parTrans" cxnId="{E9A7EAAA-10DE-4CC9-8292-82124C404B96}">
      <dgm:prSet/>
      <dgm:spPr/>
      <dgm:t>
        <a:bodyPr/>
        <a:lstStyle/>
        <a:p>
          <a:endParaRPr lang="en-US"/>
        </a:p>
      </dgm:t>
    </dgm:pt>
    <dgm:pt modelId="{44600D7D-51B2-4A08-B919-A6815A177BF5}" type="sibTrans" cxnId="{E9A7EAAA-10DE-4CC9-8292-82124C404B96}">
      <dgm:prSet/>
      <dgm:spPr/>
      <dgm:t>
        <a:bodyPr/>
        <a:lstStyle/>
        <a:p>
          <a:endParaRPr lang="en-US"/>
        </a:p>
      </dgm:t>
    </dgm:pt>
    <dgm:pt modelId="{7578702E-7F50-4D10-874A-C304836D6E77}">
      <dgm:prSet phldrT="[Text]" phldr="0"/>
      <dgm:spPr/>
      <dgm:t>
        <a:bodyPr/>
        <a:lstStyle/>
        <a:p>
          <a:pPr rtl="0"/>
          <a:r>
            <a:rPr lang="en-US" dirty="0" err="1">
              <a:latin typeface="Aptos Display" panose="02110004020202020204"/>
            </a:rPr>
            <a:t>Exessive</a:t>
          </a:r>
          <a:r>
            <a:rPr lang="en-US" dirty="0">
              <a:latin typeface="Aptos Display" panose="02110004020202020204"/>
            </a:rPr>
            <a:t> </a:t>
          </a:r>
          <a:r>
            <a:rPr lang="en-US" dirty="0" err="1">
              <a:latin typeface="Aptos Display" panose="02110004020202020204"/>
            </a:rPr>
            <a:t>monotoring</a:t>
          </a:r>
          <a:r>
            <a:rPr lang="en-US" dirty="0">
              <a:latin typeface="Aptos Display" panose="02110004020202020204"/>
            </a:rPr>
            <a:t> can affect trust and employee </a:t>
          </a:r>
          <a:r>
            <a:rPr lang="en-US" dirty="0" err="1">
              <a:latin typeface="Aptos Display" panose="02110004020202020204"/>
            </a:rPr>
            <a:t>moarle</a:t>
          </a:r>
          <a:endParaRPr lang="en-US" dirty="0" err="1"/>
        </a:p>
      </dgm:t>
    </dgm:pt>
    <dgm:pt modelId="{C6C6A667-5DF6-4FC8-9752-9459183CFBBF}" type="parTrans" cxnId="{AF10BB84-9BA2-4716-8DD1-985773B96193}">
      <dgm:prSet/>
      <dgm:spPr/>
      <dgm:t>
        <a:bodyPr/>
        <a:lstStyle/>
        <a:p>
          <a:endParaRPr lang="en-US"/>
        </a:p>
      </dgm:t>
    </dgm:pt>
    <dgm:pt modelId="{BF1A3962-7E8F-42EA-871E-CCB47A458CD7}" type="sibTrans" cxnId="{AF10BB84-9BA2-4716-8DD1-985773B96193}">
      <dgm:prSet/>
      <dgm:spPr/>
      <dgm:t>
        <a:bodyPr/>
        <a:lstStyle/>
        <a:p>
          <a:endParaRPr lang="en-US"/>
        </a:p>
      </dgm:t>
    </dgm:pt>
    <dgm:pt modelId="{731D40A9-B3F4-42B8-AE84-1F9F6019CB63}">
      <dgm:prSet phldrT="[Text]" phldr="0"/>
      <dgm:spPr/>
      <dgm:t>
        <a:bodyPr/>
        <a:lstStyle/>
        <a:p>
          <a:pPr rtl="0"/>
          <a:r>
            <a:rPr lang="en-US" dirty="0">
              <a:latin typeface="Aptos Display" panose="02110004020202020204"/>
            </a:rPr>
            <a:t>Businesses should balance security with employee privacy</a:t>
          </a:r>
          <a:endParaRPr lang="en-US" dirty="0"/>
        </a:p>
      </dgm:t>
    </dgm:pt>
    <dgm:pt modelId="{8CAD568B-D18C-4180-8F13-516F6E8A111D}" type="parTrans" cxnId="{AFA71AEE-E371-4B83-A713-97579CEEA5BF}">
      <dgm:prSet/>
      <dgm:spPr/>
      <dgm:t>
        <a:bodyPr/>
        <a:lstStyle/>
        <a:p>
          <a:endParaRPr lang="en-US"/>
        </a:p>
      </dgm:t>
    </dgm:pt>
    <dgm:pt modelId="{468FB415-687D-40E4-BB8B-901C7032D19D}" type="sibTrans" cxnId="{AFA71AEE-E371-4B83-A713-97579CEEA5BF}">
      <dgm:prSet/>
      <dgm:spPr/>
      <dgm:t>
        <a:bodyPr/>
        <a:lstStyle/>
        <a:p>
          <a:endParaRPr lang="en-US"/>
        </a:p>
      </dgm:t>
    </dgm:pt>
    <dgm:pt modelId="{6E993CAA-60A7-4E59-BB1C-8B3460712B02}">
      <dgm:prSet phldrT="[Text]" phldr="1"/>
      <dgm:spPr/>
      <dgm:t>
        <a:bodyPr/>
        <a:lstStyle/>
        <a:p>
          <a:endParaRPr lang="en-US"/>
        </a:p>
      </dgm:t>
    </dgm:pt>
    <dgm:pt modelId="{26B72076-2C99-4A64-88CF-67D9143CEC79}" type="parTrans" cxnId="{7215047A-1913-46CA-B4AC-5CADF643554F}">
      <dgm:prSet/>
      <dgm:spPr/>
      <dgm:t>
        <a:bodyPr/>
        <a:lstStyle/>
        <a:p>
          <a:endParaRPr lang="en-US"/>
        </a:p>
      </dgm:t>
    </dgm:pt>
    <dgm:pt modelId="{46D119D3-3341-4B51-BC9B-AE3E8B7E4286}" type="sibTrans" cxnId="{7215047A-1913-46CA-B4AC-5CADF643554F}">
      <dgm:prSet/>
      <dgm:spPr/>
      <dgm:t>
        <a:bodyPr/>
        <a:lstStyle/>
        <a:p>
          <a:endParaRPr lang="en-US"/>
        </a:p>
      </dgm:t>
    </dgm:pt>
    <dgm:pt modelId="{3C4CF4C6-7C22-4948-A868-443565FA1A24}">
      <dgm:prSet phldrT="[Text]" phldr="1"/>
      <dgm:spPr/>
      <dgm:t>
        <a:bodyPr/>
        <a:lstStyle/>
        <a:p>
          <a:endParaRPr lang="en-US"/>
        </a:p>
      </dgm:t>
    </dgm:pt>
    <dgm:pt modelId="{E2FF1A80-3841-44F8-80E9-6615E2FFE25F}" type="parTrans" cxnId="{3B6EF8B0-6E7C-42D2-92D3-6A28FFF8CBB6}">
      <dgm:prSet/>
      <dgm:spPr/>
      <dgm:t>
        <a:bodyPr/>
        <a:lstStyle/>
        <a:p>
          <a:endParaRPr lang="en-US"/>
        </a:p>
      </dgm:t>
    </dgm:pt>
    <dgm:pt modelId="{89352C28-9D70-40E0-9271-1DBC272B4744}" type="sibTrans" cxnId="{3B6EF8B0-6E7C-42D2-92D3-6A28FFF8CBB6}">
      <dgm:prSet/>
      <dgm:spPr/>
      <dgm:t>
        <a:bodyPr/>
        <a:lstStyle/>
        <a:p>
          <a:endParaRPr lang="en-US"/>
        </a:p>
      </dgm:t>
    </dgm:pt>
    <dgm:pt modelId="{E4CC9320-40A3-40E3-B2DA-4881036754B9}">
      <dgm:prSet phldrT="[Text]" phldr="1"/>
      <dgm:spPr/>
      <dgm:t>
        <a:bodyPr/>
        <a:lstStyle/>
        <a:p>
          <a:endParaRPr lang="en-US"/>
        </a:p>
      </dgm:t>
    </dgm:pt>
    <dgm:pt modelId="{1821C5E9-ABD8-46DF-85B6-62E632138DD4}" type="parTrans" cxnId="{91802333-147E-43E6-8FFE-CC87507F3DC4}">
      <dgm:prSet/>
      <dgm:spPr/>
      <dgm:t>
        <a:bodyPr/>
        <a:lstStyle/>
        <a:p>
          <a:endParaRPr lang="en-US"/>
        </a:p>
      </dgm:t>
    </dgm:pt>
    <dgm:pt modelId="{F1F68C0F-6AE8-4676-A6F1-B18FEDECA46D}" type="sibTrans" cxnId="{91802333-147E-43E6-8FFE-CC87507F3DC4}">
      <dgm:prSet/>
      <dgm:spPr/>
      <dgm:t>
        <a:bodyPr/>
        <a:lstStyle/>
        <a:p>
          <a:endParaRPr lang="en-US"/>
        </a:p>
      </dgm:t>
    </dgm:pt>
    <dgm:pt modelId="{33021487-0E01-4D8D-9F82-C48712D08AE3}">
      <dgm:prSet phldrT="[Text]" phldr="1"/>
      <dgm:spPr/>
      <dgm:t>
        <a:bodyPr/>
        <a:lstStyle/>
        <a:p>
          <a:endParaRPr lang="en-US"/>
        </a:p>
      </dgm:t>
    </dgm:pt>
    <dgm:pt modelId="{1E7A7E18-CC8C-4E4D-BF69-D2B281FB47D7}" type="parTrans" cxnId="{2DF6EF71-5B18-4741-8167-DB89DB024EB8}">
      <dgm:prSet/>
      <dgm:spPr/>
      <dgm:t>
        <a:bodyPr/>
        <a:lstStyle/>
        <a:p>
          <a:endParaRPr lang="en-US"/>
        </a:p>
      </dgm:t>
    </dgm:pt>
    <dgm:pt modelId="{E16C67A9-E006-46B7-B94A-3984C604448C}" type="sibTrans" cxnId="{2DF6EF71-5B18-4741-8167-DB89DB024EB8}">
      <dgm:prSet/>
      <dgm:spPr/>
      <dgm:t>
        <a:bodyPr/>
        <a:lstStyle/>
        <a:p>
          <a:endParaRPr lang="en-US"/>
        </a:p>
      </dgm:t>
    </dgm:pt>
    <dgm:pt modelId="{B74CC1AA-8FAD-4EF2-BF35-4C4D0831F787}">
      <dgm:prSet phldrT="[Text]" phldr="1"/>
      <dgm:spPr/>
      <dgm:t>
        <a:bodyPr/>
        <a:lstStyle/>
        <a:p>
          <a:endParaRPr lang="en-US"/>
        </a:p>
      </dgm:t>
    </dgm:pt>
    <dgm:pt modelId="{938D0F8A-37C4-4DDF-A1C3-25D03D89A7AD}" type="parTrans" cxnId="{2BC0E735-343A-4921-A981-4D73E383960F}">
      <dgm:prSet/>
      <dgm:spPr/>
      <dgm:t>
        <a:bodyPr/>
        <a:lstStyle/>
        <a:p>
          <a:endParaRPr lang="en-US"/>
        </a:p>
      </dgm:t>
    </dgm:pt>
    <dgm:pt modelId="{38FF2D0B-B243-4E20-A8B2-CC186573E691}" type="sibTrans" cxnId="{2BC0E735-343A-4921-A981-4D73E383960F}">
      <dgm:prSet/>
      <dgm:spPr/>
      <dgm:t>
        <a:bodyPr/>
        <a:lstStyle/>
        <a:p>
          <a:endParaRPr lang="en-US"/>
        </a:p>
      </dgm:t>
    </dgm:pt>
    <dgm:pt modelId="{E9970223-1954-498D-9DCD-975FBC97D190}">
      <dgm:prSet phldrT="[Text]" phldr="1"/>
      <dgm:spPr/>
      <dgm:t>
        <a:bodyPr/>
        <a:lstStyle/>
        <a:p>
          <a:endParaRPr lang="en-US"/>
        </a:p>
      </dgm:t>
    </dgm:pt>
    <dgm:pt modelId="{AAE352EC-AA57-496F-B08C-69554EF296EE}" type="parTrans" cxnId="{D23D9E61-4D49-45DD-9D98-2E7ED36D6A59}">
      <dgm:prSet/>
      <dgm:spPr/>
      <dgm:t>
        <a:bodyPr/>
        <a:lstStyle/>
        <a:p>
          <a:endParaRPr lang="en-US"/>
        </a:p>
      </dgm:t>
    </dgm:pt>
    <dgm:pt modelId="{2935D6D2-93FB-4F81-BFF3-ED7826AC0161}" type="sibTrans" cxnId="{D23D9E61-4D49-45DD-9D98-2E7ED36D6A59}">
      <dgm:prSet/>
      <dgm:spPr/>
      <dgm:t>
        <a:bodyPr/>
        <a:lstStyle/>
        <a:p>
          <a:endParaRPr lang="en-US"/>
        </a:p>
      </dgm:t>
    </dgm:pt>
    <dgm:pt modelId="{7D2CF20A-F3AF-451D-B6E0-9B0F135BE543}" type="pres">
      <dgm:prSet presAssocID="{E6F802CA-1AEB-4D15-B590-0C1C8F73AF18}" presName="Name0" presStyleCnt="0">
        <dgm:presLayoutVars>
          <dgm:dir/>
          <dgm:resizeHandles val="exact"/>
        </dgm:presLayoutVars>
      </dgm:prSet>
      <dgm:spPr/>
    </dgm:pt>
    <dgm:pt modelId="{38D606F5-EC31-4A82-8247-7C6DBAAC7F32}" type="pres">
      <dgm:prSet presAssocID="{65A2FAAC-23A8-4413-AA3F-BE06AFAD81BB}" presName="node" presStyleLbl="node1" presStyleIdx="0" presStyleCnt="3">
        <dgm:presLayoutVars>
          <dgm:bulletEnabled val="1"/>
        </dgm:presLayoutVars>
      </dgm:prSet>
      <dgm:spPr/>
    </dgm:pt>
    <dgm:pt modelId="{36377ABF-A785-4617-B307-31A9E42F46B3}" type="pres">
      <dgm:prSet presAssocID="{44600D7D-51B2-4A08-B919-A6815A177BF5}" presName="sibTrans" presStyleCnt="0"/>
      <dgm:spPr/>
    </dgm:pt>
    <dgm:pt modelId="{DBBD69D3-5ABB-4D9D-9EC7-8F81B8D08AA0}" type="pres">
      <dgm:prSet presAssocID="{6E993CAA-60A7-4E59-BB1C-8B3460712B02}" presName="node" presStyleLbl="node1" presStyleIdx="1" presStyleCnt="3">
        <dgm:presLayoutVars>
          <dgm:bulletEnabled val="1"/>
        </dgm:presLayoutVars>
      </dgm:prSet>
      <dgm:spPr/>
    </dgm:pt>
    <dgm:pt modelId="{689B0F7C-C71F-49B1-9327-D9C226D22A61}" type="pres">
      <dgm:prSet presAssocID="{46D119D3-3341-4B51-BC9B-AE3E8B7E4286}" presName="sibTrans" presStyleCnt="0"/>
      <dgm:spPr/>
    </dgm:pt>
    <dgm:pt modelId="{F2A4E8BD-CBED-4A78-BDD6-2E36C619F90D}" type="pres">
      <dgm:prSet presAssocID="{33021487-0E01-4D8D-9F82-C48712D08AE3}" presName="node" presStyleLbl="node1" presStyleIdx="2" presStyleCnt="3">
        <dgm:presLayoutVars>
          <dgm:bulletEnabled val="1"/>
        </dgm:presLayoutVars>
      </dgm:prSet>
      <dgm:spPr/>
    </dgm:pt>
  </dgm:ptLst>
  <dgm:cxnLst>
    <dgm:cxn modelId="{6C7DA928-AB05-4806-9208-EC447944A5C7}" type="presOf" srcId="{6E993CAA-60A7-4E59-BB1C-8B3460712B02}" destId="{DBBD69D3-5ABB-4D9D-9EC7-8F81B8D08AA0}" srcOrd="0" destOrd="0" presId="urn:microsoft.com/office/officeart/2005/8/layout/hList6"/>
    <dgm:cxn modelId="{91802333-147E-43E6-8FFE-CC87507F3DC4}" srcId="{6E993CAA-60A7-4E59-BB1C-8B3460712B02}" destId="{E4CC9320-40A3-40E3-B2DA-4881036754B9}" srcOrd="1" destOrd="0" parTransId="{1821C5E9-ABD8-46DF-85B6-62E632138DD4}" sibTransId="{F1F68C0F-6AE8-4676-A6F1-B18FEDECA46D}"/>
    <dgm:cxn modelId="{2BC0E735-343A-4921-A981-4D73E383960F}" srcId="{33021487-0E01-4D8D-9F82-C48712D08AE3}" destId="{B74CC1AA-8FAD-4EF2-BF35-4C4D0831F787}" srcOrd="0" destOrd="0" parTransId="{938D0F8A-37C4-4DDF-A1C3-25D03D89A7AD}" sibTransId="{38FF2D0B-B243-4E20-A8B2-CC186573E691}"/>
    <dgm:cxn modelId="{220F433F-78BA-4FCD-9BEC-8D4BE549E5CE}" type="presOf" srcId="{E9970223-1954-498D-9DCD-975FBC97D190}" destId="{F2A4E8BD-CBED-4A78-BDD6-2E36C619F90D}" srcOrd="0" destOrd="2" presId="urn:microsoft.com/office/officeart/2005/8/layout/hList6"/>
    <dgm:cxn modelId="{D23D9E61-4D49-45DD-9D98-2E7ED36D6A59}" srcId="{33021487-0E01-4D8D-9F82-C48712D08AE3}" destId="{E9970223-1954-498D-9DCD-975FBC97D190}" srcOrd="1" destOrd="0" parTransId="{AAE352EC-AA57-496F-B08C-69554EF296EE}" sibTransId="{2935D6D2-93FB-4F81-BFF3-ED7826AC0161}"/>
    <dgm:cxn modelId="{3E33866D-6026-4715-8AEC-B2A110D8CDD7}" type="presOf" srcId="{65A2FAAC-23A8-4413-AA3F-BE06AFAD81BB}" destId="{38D606F5-EC31-4A82-8247-7C6DBAAC7F32}" srcOrd="0" destOrd="0" presId="urn:microsoft.com/office/officeart/2005/8/layout/hList6"/>
    <dgm:cxn modelId="{2DF6EF71-5B18-4741-8167-DB89DB024EB8}" srcId="{E6F802CA-1AEB-4D15-B590-0C1C8F73AF18}" destId="{33021487-0E01-4D8D-9F82-C48712D08AE3}" srcOrd="2" destOrd="0" parTransId="{1E7A7E18-CC8C-4E4D-BF69-D2B281FB47D7}" sibTransId="{E16C67A9-E006-46B7-B94A-3984C604448C}"/>
    <dgm:cxn modelId="{F7B2AD72-642C-4B8B-B067-C186C5CC0D58}" type="presOf" srcId="{33021487-0E01-4D8D-9F82-C48712D08AE3}" destId="{F2A4E8BD-CBED-4A78-BDD6-2E36C619F90D}" srcOrd="0" destOrd="0" presId="urn:microsoft.com/office/officeart/2005/8/layout/hList6"/>
    <dgm:cxn modelId="{A5C06B56-2069-466B-893B-578DBAE208EA}" type="presOf" srcId="{B74CC1AA-8FAD-4EF2-BF35-4C4D0831F787}" destId="{F2A4E8BD-CBED-4A78-BDD6-2E36C619F90D}" srcOrd="0" destOrd="1" presId="urn:microsoft.com/office/officeart/2005/8/layout/hList6"/>
    <dgm:cxn modelId="{7215047A-1913-46CA-B4AC-5CADF643554F}" srcId="{E6F802CA-1AEB-4D15-B590-0C1C8F73AF18}" destId="{6E993CAA-60A7-4E59-BB1C-8B3460712B02}" srcOrd="1" destOrd="0" parTransId="{26B72076-2C99-4A64-88CF-67D9143CEC79}" sibTransId="{46D119D3-3341-4B51-BC9B-AE3E8B7E4286}"/>
    <dgm:cxn modelId="{966D7181-9F87-4F7E-A9B9-CDEB76BBB122}" type="presOf" srcId="{731D40A9-B3F4-42B8-AE84-1F9F6019CB63}" destId="{38D606F5-EC31-4A82-8247-7C6DBAAC7F32}" srcOrd="0" destOrd="2" presId="urn:microsoft.com/office/officeart/2005/8/layout/hList6"/>
    <dgm:cxn modelId="{AF10BB84-9BA2-4716-8DD1-985773B96193}" srcId="{65A2FAAC-23A8-4413-AA3F-BE06AFAD81BB}" destId="{7578702E-7F50-4D10-874A-C304836D6E77}" srcOrd="0" destOrd="0" parTransId="{C6C6A667-5DF6-4FC8-9752-9459183CFBBF}" sibTransId="{BF1A3962-7E8F-42EA-871E-CCB47A458CD7}"/>
    <dgm:cxn modelId="{A73A8D8A-E287-4963-9A66-A783EC4919BE}" type="presOf" srcId="{E4CC9320-40A3-40E3-B2DA-4881036754B9}" destId="{DBBD69D3-5ABB-4D9D-9EC7-8F81B8D08AA0}" srcOrd="0" destOrd="2" presId="urn:microsoft.com/office/officeart/2005/8/layout/hList6"/>
    <dgm:cxn modelId="{DA2B55A9-8FAE-4009-B902-1B0270EE2506}" type="presOf" srcId="{E6F802CA-1AEB-4D15-B590-0C1C8F73AF18}" destId="{7D2CF20A-F3AF-451D-B6E0-9B0F135BE543}" srcOrd="0" destOrd="0" presId="urn:microsoft.com/office/officeart/2005/8/layout/hList6"/>
    <dgm:cxn modelId="{E9A7EAAA-10DE-4CC9-8292-82124C404B96}" srcId="{E6F802CA-1AEB-4D15-B590-0C1C8F73AF18}" destId="{65A2FAAC-23A8-4413-AA3F-BE06AFAD81BB}" srcOrd="0" destOrd="0" parTransId="{0696ECF6-E5A1-490C-8DE4-E6AB2B3DBCD5}" sibTransId="{44600D7D-51B2-4A08-B919-A6815A177BF5}"/>
    <dgm:cxn modelId="{3B6EF8B0-6E7C-42D2-92D3-6A28FFF8CBB6}" srcId="{6E993CAA-60A7-4E59-BB1C-8B3460712B02}" destId="{3C4CF4C6-7C22-4948-A868-443565FA1A24}" srcOrd="0" destOrd="0" parTransId="{E2FF1A80-3841-44F8-80E9-6615E2FFE25F}" sibTransId="{89352C28-9D70-40E0-9271-1DBC272B4744}"/>
    <dgm:cxn modelId="{35F629BD-2842-48A6-878F-C6946FCC3392}" type="presOf" srcId="{3C4CF4C6-7C22-4948-A868-443565FA1A24}" destId="{DBBD69D3-5ABB-4D9D-9EC7-8F81B8D08AA0}" srcOrd="0" destOrd="1" presId="urn:microsoft.com/office/officeart/2005/8/layout/hList6"/>
    <dgm:cxn modelId="{BE549DCE-939D-4CF3-AD53-B728A245C3C9}" type="presOf" srcId="{7578702E-7F50-4D10-874A-C304836D6E77}" destId="{38D606F5-EC31-4A82-8247-7C6DBAAC7F32}" srcOrd="0" destOrd="1" presId="urn:microsoft.com/office/officeart/2005/8/layout/hList6"/>
    <dgm:cxn modelId="{AFA71AEE-E371-4B83-A713-97579CEEA5BF}" srcId="{65A2FAAC-23A8-4413-AA3F-BE06AFAD81BB}" destId="{731D40A9-B3F4-42B8-AE84-1F9F6019CB63}" srcOrd="1" destOrd="0" parTransId="{8CAD568B-D18C-4180-8F13-516F6E8A111D}" sibTransId="{468FB415-687D-40E4-BB8B-901C7032D19D}"/>
    <dgm:cxn modelId="{A08CF2DC-8056-4EF0-89F0-675EB8993E1B}" type="presParOf" srcId="{7D2CF20A-F3AF-451D-B6E0-9B0F135BE543}" destId="{38D606F5-EC31-4A82-8247-7C6DBAAC7F32}" srcOrd="0" destOrd="0" presId="urn:microsoft.com/office/officeart/2005/8/layout/hList6"/>
    <dgm:cxn modelId="{DD9EC10A-2FC3-42AC-ADD4-1E1F9D2B9165}" type="presParOf" srcId="{7D2CF20A-F3AF-451D-B6E0-9B0F135BE543}" destId="{36377ABF-A785-4617-B307-31A9E42F46B3}" srcOrd="1" destOrd="0" presId="urn:microsoft.com/office/officeart/2005/8/layout/hList6"/>
    <dgm:cxn modelId="{A64A4DA9-DAE6-4002-846A-5EC0DE2EF800}" type="presParOf" srcId="{7D2CF20A-F3AF-451D-B6E0-9B0F135BE543}" destId="{DBBD69D3-5ABB-4D9D-9EC7-8F81B8D08AA0}" srcOrd="2" destOrd="0" presId="urn:microsoft.com/office/officeart/2005/8/layout/hList6"/>
    <dgm:cxn modelId="{C7C6F674-20BD-4258-B151-C49FA215DC29}" type="presParOf" srcId="{7D2CF20A-F3AF-451D-B6E0-9B0F135BE543}" destId="{689B0F7C-C71F-49B1-9327-D9C226D22A61}" srcOrd="3" destOrd="0" presId="urn:microsoft.com/office/officeart/2005/8/layout/hList6"/>
    <dgm:cxn modelId="{9B19D91D-2A45-40BA-B3FB-50E2DDD96903}" type="presParOf" srcId="{7D2CF20A-F3AF-451D-B6E0-9B0F135BE543}" destId="{F2A4E8BD-CBED-4A78-BDD6-2E36C619F90D}" srcOrd="4" destOrd="0" presId="urn:microsoft.com/office/officeart/2005/8/layout/h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8D1D50-7CAF-40BB-A203-21C387DB711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64E95C-15D1-400E-B447-400A5573551B}">
      <dgm:prSet/>
      <dgm:spPr/>
      <dgm:t>
        <a:bodyPr/>
        <a:lstStyle/>
        <a:p>
          <a:r>
            <a:rPr lang="en-US"/>
            <a:t>Thank you </a:t>
          </a:r>
        </a:p>
      </dgm:t>
    </dgm:pt>
    <dgm:pt modelId="{6F46B8CD-A637-4A02-A28A-9ADEE16736F5}" type="parTrans" cxnId="{C6DA468E-38D7-4286-AD01-1EDE8078145A}">
      <dgm:prSet/>
      <dgm:spPr/>
      <dgm:t>
        <a:bodyPr/>
        <a:lstStyle/>
        <a:p>
          <a:endParaRPr lang="en-US"/>
        </a:p>
      </dgm:t>
    </dgm:pt>
    <dgm:pt modelId="{2F7D4871-09AC-41DF-9676-9B917053852B}" type="sibTrans" cxnId="{C6DA468E-38D7-4286-AD01-1EDE8078145A}">
      <dgm:prSet/>
      <dgm:spPr/>
      <dgm:t>
        <a:bodyPr/>
        <a:lstStyle/>
        <a:p>
          <a:endParaRPr lang="en-US"/>
        </a:p>
      </dgm:t>
    </dgm:pt>
    <dgm:pt modelId="{56966594-4D59-4882-A079-408A5D39601B}">
      <dgm:prSet/>
      <dgm:spPr/>
      <dgm:t>
        <a:bodyPr/>
        <a:lstStyle/>
        <a:p>
          <a:r>
            <a:rPr lang="en-US"/>
            <a:t>Any questions </a:t>
          </a:r>
        </a:p>
      </dgm:t>
    </dgm:pt>
    <dgm:pt modelId="{129BCC00-3658-4CF2-A2B6-67102E35A40D}" type="parTrans" cxnId="{1969D732-2DE4-41AB-9D94-6EFC6DE8B2D0}">
      <dgm:prSet/>
      <dgm:spPr/>
      <dgm:t>
        <a:bodyPr/>
        <a:lstStyle/>
        <a:p>
          <a:endParaRPr lang="en-US"/>
        </a:p>
      </dgm:t>
    </dgm:pt>
    <dgm:pt modelId="{6708E3D6-AF6D-467C-AF07-456460B3CA36}" type="sibTrans" cxnId="{1969D732-2DE4-41AB-9D94-6EFC6DE8B2D0}">
      <dgm:prSet/>
      <dgm:spPr/>
      <dgm:t>
        <a:bodyPr/>
        <a:lstStyle/>
        <a:p>
          <a:endParaRPr lang="en-US"/>
        </a:p>
      </dgm:t>
    </dgm:pt>
    <dgm:pt modelId="{00F29769-A173-4134-AF8F-586E7B768C12}" type="pres">
      <dgm:prSet presAssocID="{4E8D1D50-7CAF-40BB-A203-21C387DB711F}" presName="root" presStyleCnt="0">
        <dgm:presLayoutVars>
          <dgm:dir/>
          <dgm:resizeHandles val="exact"/>
        </dgm:presLayoutVars>
      </dgm:prSet>
      <dgm:spPr/>
    </dgm:pt>
    <dgm:pt modelId="{C43D5792-34D6-41AA-9FF7-5969DC0B8F0D}" type="pres">
      <dgm:prSet presAssocID="{3564E95C-15D1-400E-B447-400A5573551B}" presName="compNode" presStyleCnt="0"/>
      <dgm:spPr/>
    </dgm:pt>
    <dgm:pt modelId="{AFE18B3D-48A1-4202-8C94-7CA72B070C8F}" type="pres">
      <dgm:prSet presAssocID="{3564E95C-15D1-400E-B447-400A5573551B}"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miling Face with No Fill"/>
        </a:ext>
      </dgm:extLst>
    </dgm:pt>
    <dgm:pt modelId="{AC8F80F9-4927-42E4-9525-A11E3FED72A8}" type="pres">
      <dgm:prSet presAssocID="{3564E95C-15D1-400E-B447-400A5573551B}" presName="spaceRect" presStyleCnt="0"/>
      <dgm:spPr/>
    </dgm:pt>
    <dgm:pt modelId="{187ADB72-D16A-4FC1-9A8A-05BF1C3A22AB}" type="pres">
      <dgm:prSet presAssocID="{3564E95C-15D1-400E-B447-400A5573551B}" presName="textRect" presStyleLbl="revTx" presStyleIdx="0" presStyleCnt="2">
        <dgm:presLayoutVars>
          <dgm:chMax val="1"/>
          <dgm:chPref val="1"/>
        </dgm:presLayoutVars>
      </dgm:prSet>
      <dgm:spPr/>
    </dgm:pt>
    <dgm:pt modelId="{584644C2-9EAE-417C-845A-9AE9A63FF13F}" type="pres">
      <dgm:prSet presAssocID="{2F7D4871-09AC-41DF-9676-9B917053852B}" presName="sibTrans" presStyleCnt="0"/>
      <dgm:spPr/>
    </dgm:pt>
    <dgm:pt modelId="{A1AF68B6-4DC6-46A9-BC98-E5C92BC4AF86}" type="pres">
      <dgm:prSet presAssocID="{56966594-4D59-4882-A079-408A5D39601B}" presName="compNode" presStyleCnt="0"/>
      <dgm:spPr/>
    </dgm:pt>
    <dgm:pt modelId="{729C9E34-9775-40D1-B420-CC125C67E128}" type="pres">
      <dgm:prSet presAssocID="{56966594-4D59-4882-A079-408A5D39601B}"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BBEF6961-272C-4F31-906E-524A84E8518E}" type="pres">
      <dgm:prSet presAssocID="{56966594-4D59-4882-A079-408A5D39601B}" presName="spaceRect" presStyleCnt="0"/>
      <dgm:spPr/>
    </dgm:pt>
    <dgm:pt modelId="{2AA6683C-7454-43AA-B724-FECC8DB919EC}" type="pres">
      <dgm:prSet presAssocID="{56966594-4D59-4882-A079-408A5D39601B}" presName="textRect" presStyleLbl="revTx" presStyleIdx="1" presStyleCnt="2">
        <dgm:presLayoutVars>
          <dgm:chMax val="1"/>
          <dgm:chPref val="1"/>
        </dgm:presLayoutVars>
      </dgm:prSet>
      <dgm:spPr/>
    </dgm:pt>
  </dgm:ptLst>
  <dgm:cxnLst>
    <dgm:cxn modelId="{1969D732-2DE4-41AB-9D94-6EFC6DE8B2D0}" srcId="{4E8D1D50-7CAF-40BB-A203-21C387DB711F}" destId="{56966594-4D59-4882-A079-408A5D39601B}" srcOrd="1" destOrd="0" parTransId="{129BCC00-3658-4CF2-A2B6-67102E35A40D}" sibTransId="{6708E3D6-AF6D-467C-AF07-456460B3CA36}"/>
    <dgm:cxn modelId="{AF491940-F146-4EF0-9F7A-2757C75C06E4}" type="presOf" srcId="{3564E95C-15D1-400E-B447-400A5573551B}" destId="{187ADB72-D16A-4FC1-9A8A-05BF1C3A22AB}" srcOrd="0" destOrd="0" presId="urn:microsoft.com/office/officeart/2018/2/layout/IconLabelList"/>
    <dgm:cxn modelId="{AE3A4F87-E4C0-4EF8-8BBE-309F8B1D122C}" type="presOf" srcId="{56966594-4D59-4882-A079-408A5D39601B}" destId="{2AA6683C-7454-43AA-B724-FECC8DB919EC}" srcOrd="0" destOrd="0" presId="urn:microsoft.com/office/officeart/2018/2/layout/IconLabelList"/>
    <dgm:cxn modelId="{C6DA468E-38D7-4286-AD01-1EDE8078145A}" srcId="{4E8D1D50-7CAF-40BB-A203-21C387DB711F}" destId="{3564E95C-15D1-400E-B447-400A5573551B}" srcOrd="0" destOrd="0" parTransId="{6F46B8CD-A637-4A02-A28A-9ADEE16736F5}" sibTransId="{2F7D4871-09AC-41DF-9676-9B917053852B}"/>
    <dgm:cxn modelId="{26C170AC-B1D3-4ADA-8FC8-8A7E13BA10DE}" type="presOf" srcId="{4E8D1D50-7CAF-40BB-A203-21C387DB711F}" destId="{00F29769-A173-4134-AF8F-586E7B768C12}" srcOrd="0" destOrd="0" presId="urn:microsoft.com/office/officeart/2018/2/layout/IconLabelList"/>
    <dgm:cxn modelId="{26FE0910-273B-4DAB-A1BB-94A22D4F4D93}" type="presParOf" srcId="{00F29769-A173-4134-AF8F-586E7B768C12}" destId="{C43D5792-34D6-41AA-9FF7-5969DC0B8F0D}" srcOrd="0" destOrd="0" presId="urn:microsoft.com/office/officeart/2018/2/layout/IconLabelList"/>
    <dgm:cxn modelId="{ABEF7EFD-8A32-4E20-967D-031F26F4B971}" type="presParOf" srcId="{C43D5792-34D6-41AA-9FF7-5969DC0B8F0D}" destId="{AFE18B3D-48A1-4202-8C94-7CA72B070C8F}" srcOrd="0" destOrd="0" presId="urn:microsoft.com/office/officeart/2018/2/layout/IconLabelList"/>
    <dgm:cxn modelId="{570F411E-DD36-44DB-8380-32138E1C479D}" type="presParOf" srcId="{C43D5792-34D6-41AA-9FF7-5969DC0B8F0D}" destId="{AC8F80F9-4927-42E4-9525-A11E3FED72A8}" srcOrd="1" destOrd="0" presId="urn:microsoft.com/office/officeart/2018/2/layout/IconLabelList"/>
    <dgm:cxn modelId="{A5DE30AC-65CA-469A-A4E5-8B507D5C2084}" type="presParOf" srcId="{C43D5792-34D6-41AA-9FF7-5969DC0B8F0D}" destId="{187ADB72-D16A-4FC1-9A8A-05BF1C3A22AB}" srcOrd="2" destOrd="0" presId="urn:microsoft.com/office/officeart/2018/2/layout/IconLabelList"/>
    <dgm:cxn modelId="{3AC1C006-3C05-4415-97C6-656BE33558C8}" type="presParOf" srcId="{00F29769-A173-4134-AF8F-586E7B768C12}" destId="{584644C2-9EAE-417C-845A-9AE9A63FF13F}" srcOrd="1" destOrd="0" presId="urn:microsoft.com/office/officeart/2018/2/layout/IconLabelList"/>
    <dgm:cxn modelId="{1A53EB32-B8D6-4266-9211-48CF04A9638F}" type="presParOf" srcId="{00F29769-A173-4134-AF8F-586E7B768C12}" destId="{A1AF68B6-4DC6-46A9-BC98-E5C92BC4AF86}" srcOrd="2" destOrd="0" presId="urn:microsoft.com/office/officeart/2018/2/layout/IconLabelList"/>
    <dgm:cxn modelId="{B415B1F2-7791-4403-96AB-816BA9D045A9}" type="presParOf" srcId="{A1AF68B6-4DC6-46A9-BC98-E5C92BC4AF86}" destId="{729C9E34-9775-40D1-B420-CC125C67E128}" srcOrd="0" destOrd="0" presId="urn:microsoft.com/office/officeart/2018/2/layout/IconLabelList"/>
    <dgm:cxn modelId="{6340AB52-322E-4502-B5AB-DE2592FC0505}" type="presParOf" srcId="{A1AF68B6-4DC6-46A9-BC98-E5C92BC4AF86}" destId="{BBEF6961-272C-4F31-906E-524A84E8518E}" srcOrd="1" destOrd="0" presId="urn:microsoft.com/office/officeart/2018/2/layout/IconLabelList"/>
    <dgm:cxn modelId="{4363F8FC-86AF-4D31-A93B-75B18C26DD05}" type="presParOf" srcId="{A1AF68B6-4DC6-46A9-BC98-E5C92BC4AF86}" destId="{2AA6683C-7454-43AA-B724-FECC8DB919E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024BF2-EBBA-478E-83CA-349518367833}">
      <dsp:nvSpPr>
        <dsp:cNvPr id="0" name=""/>
        <dsp:cNvSpPr/>
      </dsp:nvSpPr>
      <dsp:spPr>
        <a:xfrm rot="16200000">
          <a:off x="-738025" y="738837"/>
          <a:ext cx="3588328" cy="2110652"/>
        </a:xfrm>
        <a:prstGeom prst="flowChartManualOperati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629" bIns="0" numCol="1" spcCol="1270" anchor="t" anchorCtr="0">
          <a:noAutofit/>
        </a:bodyPr>
        <a:lstStyle/>
        <a:p>
          <a:pPr marL="0" lvl="0" indent="0" algn="l" defTabSz="800100" rtl="0">
            <a:lnSpc>
              <a:spcPct val="90000"/>
            </a:lnSpc>
            <a:spcBef>
              <a:spcPct val="0"/>
            </a:spcBef>
            <a:spcAft>
              <a:spcPct val="35000"/>
            </a:spcAft>
            <a:buNone/>
          </a:pPr>
          <a:r>
            <a:rPr lang="en-US" sz="1800" kern="1200" dirty="0">
              <a:latin typeface="Aptos Display" panose="02110004020202020204"/>
            </a:rPr>
            <a:t>Data privacy</a:t>
          </a:r>
          <a:endParaRPr lang="en-US" sz="1800" kern="1200" dirty="0"/>
        </a:p>
        <a:p>
          <a:pPr marL="114300" lvl="1" indent="-114300" algn="l" defTabSz="622300" rtl="0">
            <a:lnSpc>
              <a:spcPct val="90000"/>
            </a:lnSpc>
            <a:spcBef>
              <a:spcPct val="0"/>
            </a:spcBef>
            <a:spcAft>
              <a:spcPct val="15000"/>
            </a:spcAft>
            <a:buChar char="•"/>
          </a:pPr>
          <a:r>
            <a:rPr lang="en-US" sz="1400" kern="1200" dirty="0" err="1">
              <a:latin typeface="Aptos Display" panose="02110004020202020204"/>
            </a:rPr>
            <a:t>Proctection</a:t>
          </a:r>
          <a:r>
            <a:rPr lang="en-US" sz="1400" kern="1200" dirty="0">
              <a:latin typeface="Aptos Display" panose="02110004020202020204"/>
            </a:rPr>
            <a:t> of </a:t>
          </a:r>
          <a:r>
            <a:rPr lang="en-US" sz="1400" kern="1200" dirty="0" err="1">
              <a:latin typeface="Aptos Display" panose="02110004020202020204"/>
            </a:rPr>
            <a:t>customerand</a:t>
          </a:r>
          <a:r>
            <a:rPr lang="en-US" sz="1400" kern="1200" dirty="0">
              <a:latin typeface="Aptos Display" panose="02110004020202020204"/>
            </a:rPr>
            <a:t> employee data</a:t>
          </a:r>
          <a:endParaRPr lang="en-US" sz="14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Compliance with data </a:t>
          </a:r>
          <a:r>
            <a:rPr lang="en-US" sz="1400" kern="1200" dirty="0" err="1">
              <a:latin typeface="Aptos Display" panose="02110004020202020204"/>
            </a:rPr>
            <a:t>proctection</a:t>
          </a:r>
          <a:r>
            <a:rPr lang="en-US" sz="1400" kern="1200" dirty="0">
              <a:latin typeface="Aptos Display" panose="02110004020202020204"/>
            </a:rPr>
            <a:t> regulations such as GDPR</a:t>
          </a:r>
          <a:endParaRPr lang="en-US" sz="1400" kern="1200" dirty="0"/>
        </a:p>
      </dsp:txBody>
      <dsp:txXfrm rot="5400000">
        <a:off x="813" y="717665"/>
        <a:ext cx="2110652" cy="2152996"/>
      </dsp:txXfrm>
    </dsp:sp>
    <dsp:sp modelId="{1B9D1D1B-6E9B-4C87-A424-AEF0FBC31F62}">
      <dsp:nvSpPr>
        <dsp:cNvPr id="0" name=""/>
        <dsp:cNvSpPr/>
      </dsp:nvSpPr>
      <dsp:spPr>
        <a:xfrm rot="16200000">
          <a:off x="1530926" y="738837"/>
          <a:ext cx="3588328" cy="2110652"/>
        </a:xfrm>
        <a:prstGeom prst="flowChartManualOperation">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629" bIns="0" numCol="1" spcCol="1270" anchor="t" anchorCtr="0">
          <a:noAutofit/>
        </a:bodyPr>
        <a:lstStyle/>
        <a:p>
          <a:pPr marL="0" lvl="0" indent="0" algn="l" defTabSz="800100">
            <a:lnSpc>
              <a:spcPct val="90000"/>
            </a:lnSpc>
            <a:spcBef>
              <a:spcPct val="0"/>
            </a:spcBef>
            <a:spcAft>
              <a:spcPct val="35000"/>
            </a:spcAft>
            <a:buNone/>
          </a:pPr>
          <a:r>
            <a:rPr lang="en-US" sz="1800" kern="1200" dirty="0">
              <a:latin typeface="Aptos Display" panose="02110004020202020204"/>
            </a:rPr>
            <a:t>cybersecurity</a:t>
          </a:r>
          <a:endParaRPr lang="en-US" sz="18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Risk of hacking and data breaches</a:t>
          </a:r>
          <a:endParaRPr lang="en-US" sz="14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Need for strong security </a:t>
          </a:r>
          <a:r>
            <a:rPr lang="en-US" sz="1400" kern="1200" dirty="0" err="1">
              <a:latin typeface="Aptos Display" panose="02110004020202020204"/>
            </a:rPr>
            <a:t>mesure</a:t>
          </a:r>
          <a:r>
            <a:rPr lang="en-US" sz="1400" kern="1200" dirty="0">
              <a:latin typeface="Aptos Display" panose="02110004020202020204"/>
            </a:rPr>
            <a:t> and </a:t>
          </a:r>
          <a:r>
            <a:rPr lang="en-US" sz="1400" kern="1200" dirty="0" err="1">
              <a:latin typeface="Aptos Display" panose="02110004020202020204"/>
            </a:rPr>
            <a:t>acces</a:t>
          </a:r>
          <a:r>
            <a:rPr lang="en-US" sz="1400" kern="1200" dirty="0">
              <a:latin typeface="Aptos Display" panose="02110004020202020204"/>
            </a:rPr>
            <a:t> control</a:t>
          </a:r>
          <a:endParaRPr lang="en-US" sz="1400" kern="1200" dirty="0"/>
        </a:p>
      </dsp:txBody>
      <dsp:txXfrm rot="5400000">
        <a:off x="2269764" y="717665"/>
        <a:ext cx="2110652" cy="2152996"/>
      </dsp:txXfrm>
    </dsp:sp>
    <dsp:sp modelId="{CCDA8549-D12C-4C17-AAE7-07C81C579834}">
      <dsp:nvSpPr>
        <dsp:cNvPr id="0" name=""/>
        <dsp:cNvSpPr/>
      </dsp:nvSpPr>
      <dsp:spPr>
        <a:xfrm rot="16200000">
          <a:off x="3799877" y="738837"/>
          <a:ext cx="3588328" cy="2110652"/>
        </a:xfrm>
        <a:prstGeom prst="flowChartManualOperation">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629" bIns="0" numCol="1" spcCol="1270" anchor="t" anchorCtr="0">
          <a:noAutofit/>
        </a:bodyPr>
        <a:lstStyle/>
        <a:p>
          <a:pPr marL="0" lvl="0" indent="0" algn="l" defTabSz="800100" rtl="0">
            <a:lnSpc>
              <a:spcPct val="90000"/>
            </a:lnSpc>
            <a:spcBef>
              <a:spcPct val="0"/>
            </a:spcBef>
            <a:spcAft>
              <a:spcPct val="35000"/>
            </a:spcAft>
            <a:buNone/>
          </a:pPr>
          <a:r>
            <a:rPr lang="en-US" sz="1800" kern="1200" dirty="0">
              <a:latin typeface="Aptos Display" panose="02110004020202020204"/>
            </a:rPr>
            <a:t>AI bias and automated decisions making</a:t>
          </a:r>
          <a:endParaRPr lang="en-US" sz="18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AI system may produce unfair or biased outcomes</a:t>
          </a:r>
          <a:endParaRPr lang="en-US" sz="1400" kern="1200" dirty="0"/>
        </a:p>
        <a:p>
          <a:pPr marL="114300" lvl="1" indent="-114300" algn="l" defTabSz="622300" rtl="0">
            <a:lnSpc>
              <a:spcPct val="90000"/>
            </a:lnSpc>
            <a:spcBef>
              <a:spcPct val="0"/>
            </a:spcBef>
            <a:spcAft>
              <a:spcPct val="15000"/>
            </a:spcAft>
            <a:buChar char="•"/>
          </a:pPr>
          <a:r>
            <a:rPr lang="en-US" sz="1400" kern="1200" dirty="0" err="1">
              <a:latin typeface="Aptos Display" panose="02110004020202020204"/>
            </a:rPr>
            <a:t>Organisations</a:t>
          </a:r>
          <a:r>
            <a:rPr lang="en-US" sz="1400" kern="1200" dirty="0">
              <a:latin typeface="Aptos Display" panose="02110004020202020204"/>
            </a:rPr>
            <a:t> must ensure transparency and accountability </a:t>
          </a:r>
          <a:endParaRPr lang="en-US" sz="1400" kern="1200" dirty="0"/>
        </a:p>
      </dsp:txBody>
      <dsp:txXfrm rot="5400000">
        <a:off x="4538715" y="717665"/>
        <a:ext cx="2110652" cy="21529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D606F5-EC31-4A82-8247-7C6DBAAC7F32}">
      <dsp:nvSpPr>
        <dsp:cNvPr id="0" name=""/>
        <dsp:cNvSpPr/>
      </dsp:nvSpPr>
      <dsp:spPr>
        <a:xfrm rot="16200000">
          <a:off x="-1006775" y="1007380"/>
          <a:ext cx="3588328" cy="1573567"/>
        </a:xfrm>
        <a:prstGeom prst="flowChartManualOperati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07280" bIns="0" numCol="1" spcCol="1270" anchor="t" anchorCtr="0">
          <a:noAutofit/>
        </a:bodyPr>
        <a:lstStyle/>
        <a:p>
          <a:pPr marL="0" lvl="0" indent="0" algn="l" defTabSz="755650" rtl="0">
            <a:lnSpc>
              <a:spcPct val="90000"/>
            </a:lnSpc>
            <a:spcBef>
              <a:spcPct val="0"/>
            </a:spcBef>
            <a:spcAft>
              <a:spcPct val="35000"/>
            </a:spcAft>
            <a:buNone/>
          </a:pPr>
          <a:r>
            <a:rPr lang="en-US" sz="1700" kern="1200" dirty="0">
              <a:latin typeface="Aptos Display" panose="02110004020202020204"/>
            </a:rPr>
            <a:t>Employee Monitoring</a:t>
          </a:r>
          <a:endParaRPr lang="en-US" sz="1700" kern="1200" dirty="0"/>
        </a:p>
        <a:p>
          <a:pPr marL="114300" lvl="1" indent="-114300" algn="l" defTabSz="577850" rtl="0">
            <a:lnSpc>
              <a:spcPct val="90000"/>
            </a:lnSpc>
            <a:spcBef>
              <a:spcPct val="0"/>
            </a:spcBef>
            <a:spcAft>
              <a:spcPct val="15000"/>
            </a:spcAft>
            <a:buChar char="•"/>
          </a:pPr>
          <a:r>
            <a:rPr lang="en-US" sz="1300" kern="1200" dirty="0" err="1">
              <a:latin typeface="Aptos Display" panose="02110004020202020204"/>
            </a:rPr>
            <a:t>Exessive</a:t>
          </a:r>
          <a:r>
            <a:rPr lang="en-US" sz="1300" kern="1200" dirty="0">
              <a:latin typeface="Aptos Display" panose="02110004020202020204"/>
            </a:rPr>
            <a:t> </a:t>
          </a:r>
          <a:r>
            <a:rPr lang="en-US" sz="1300" kern="1200" dirty="0" err="1">
              <a:latin typeface="Aptos Display" panose="02110004020202020204"/>
            </a:rPr>
            <a:t>monotoring</a:t>
          </a:r>
          <a:r>
            <a:rPr lang="en-US" sz="1300" kern="1200" dirty="0">
              <a:latin typeface="Aptos Display" panose="02110004020202020204"/>
            </a:rPr>
            <a:t> can affect trust and employee </a:t>
          </a:r>
          <a:r>
            <a:rPr lang="en-US" sz="1300" kern="1200" dirty="0" err="1">
              <a:latin typeface="Aptos Display" panose="02110004020202020204"/>
            </a:rPr>
            <a:t>moarle</a:t>
          </a:r>
          <a:endParaRPr lang="en-US" sz="1300" kern="1200" dirty="0" err="1"/>
        </a:p>
        <a:p>
          <a:pPr marL="114300" lvl="1" indent="-114300" algn="l" defTabSz="577850" rtl="0">
            <a:lnSpc>
              <a:spcPct val="90000"/>
            </a:lnSpc>
            <a:spcBef>
              <a:spcPct val="0"/>
            </a:spcBef>
            <a:spcAft>
              <a:spcPct val="15000"/>
            </a:spcAft>
            <a:buChar char="•"/>
          </a:pPr>
          <a:r>
            <a:rPr lang="en-US" sz="1300" kern="1200" dirty="0">
              <a:latin typeface="Aptos Display" panose="02110004020202020204"/>
            </a:rPr>
            <a:t>Businesses should balance security with employee privacy</a:t>
          </a:r>
          <a:endParaRPr lang="en-US" sz="1300" kern="1200" dirty="0"/>
        </a:p>
      </dsp:txBody>
      <dsp:txXfrm rot="5400000">
        <a:off x="605" y="717666"/>
        <a:ext cx="1573567" cy="2152996"/>
      </dsp:txXfrm>
    </dsp:sp>
    <dsp:sp modelId="{DBBD69D3-5ABB-4D9D-9EC7-8F81B8D08AA0}">
      <dsp:nvSpPr>
        <dsp:cNvPr id="0" name=""/>
        <dsp:cNvSpPr/>
      </dsp:nvSpPr>
      <dsp:spPr>
        <a:xfrm rot="16200000">
          <a:off x="684809" y="1007380"/>
          <a:ext cx="3588328" cy="1573567"/>
        </a:xfrm>
        <a:prstGeom prst="flowChartManualOperation">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07280" bIns="0" numCol="1" spcCol="1270" anchor="t" anchorCtr="0">
          <a:noAutofit/>
        </a:bodyPr>
        <a:lstStyle/>
        <a:p>
          <a:pPr marL="0" lvl="0" indent="0" algn="l" defTabSz="755650">
            <a:lnSpc>
              <a:spcPct val="90000"/>
            </a:lnSpc>
            <a:spcBef>
              <a:spcPct val="0"/>
            </a:spcBef>
            <a:spcAft>
              <a:spcPct val="35000"/>
            </a:spcAft>
            <a:buNone/>
          </a:pPr>
          <a:endParaRPr lang="en-US" sz="1700" kern="1200"/>
        </a:p>
        <a:p>
          <a:pPr marL="114300" lvl="1" indent="-114300" algn="l" defTabSz="577850">
            <a:lnSpc>
              <a:spcPct val="90000"/>
            </a:lnSpc>
            <a:spcBef>
              <a:spcPct val="0"/>
            </a:spcBef>
            <a:spcAft>
              <a:spcPct val="15000"/>
            </a:spcAft>
            <a:buChar char="•"/>
          </a:pPr>
          <a:endParaRPr lang="en-US" sz="1300" kern="1200"/>
        </a:p>
        <a:p>
          <a:pPr marL="114300" lvl="1" indent="-114300" algn="l" defTabSz="577850">
            <a:lnSpc>
              <a:spcPct val="90000"/>
            </a:lnSpc>
            <a:spcBef>
              <a:spcPct val="0"/>
            </a:spcBef>
            <a:spcAft>
              <a:spcPct val="15000"/>
            </a:spcAft>
            <a:buChar char="•"/>
          </a:pPr>
          <a:endParaRPr lang="en-US" sz="1300" kern="1200"/>
        </a:p>
      </dsp:txBody>
      <dsp:txXfrm rot="5400000">
        <a:off x="1692189" y="717666"/>
        <a:ext cx="1573567" cy="2152996"/>
      </dsp:txXfrm>
    </dsp:sp>
    <dsp:sp modelId="{F2A4E8BD-CBED-4A78-BDD6-2E36C619F90D}">
      <dsp:nvSpPr>
        <dsp:cNvPr id="0" name=""/>
        <dsp:cNvSpPr/>
      </dsp:nvSpPr>
      <dsp:spPr>
        <a:xfrm rot="16200000">
          <a:off x="2376395" y="1007380"/>
          <a:ext cx="3588328" cy="1573567"/>
        </a:xfrm>
        <a:prstGeom prst="flowChartManualOperation">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07280" bIns="0" numCol="1" spcCol="1270" anchor="t" anchorCtr="0">
          <a:noAutofit/>
        </a:bodyPr>
        <a:lstStyle/>
        <a:p>
          <a:pPr marL="0" lvl="0" indent="0" algn="l" defTabSz="755650">
            <a:lnSpc>
              <a:spcPct val="90000"/>
            </a:lnSpc>
            <a:spcBef>
              <a:spcPct val="0"/>
            </a:spcBef>
            <a:spcAft>
              <a:spcPct val="35000"/>
            </a:spcAft>
            <a:buNone/>
          </a:pPr>
          <a:endParaRPr lang="en-US" sz="1700" kern="1200"/>
        </a:p>
        <a:p>
          <a:pPr marL="114300" lvl="1" indent="-114300" algn="l" defTabSz="577850">
            <a:lnSpc>
              <a:spcPct val="90000"/>
            </a:lnSpc>
            <a:spcBef>
              <a:spcPct val="0"/>
            </a:spcBef>
            <a:spcAft>
              <a:spcPct val="15000"/>
            </a:spcAft>
            <a:buChar char="•"/>
          </a:pPr>
          <a:endParaRPr lang="en-US" sz="1300" kern="1200"/>
        </a:p>
        <a:p>
          <a:pPr marL="114300" lvl="1" indent="-114300" algn="l" defTabSz="577850">
            <a:lnSpc>
              <a:spcPct val="90000"/>
            </a:lnSpc>
            <a:spcBef>
              <a:spcPct val="0"/>
            </a:spcBef>
            <a:spcAft>
              <a:spcPct val="15000"/>
            </a:spcAft>
            <a:buChar char="•"/>
          </a:pPr>
          <a:endParaRPr lang="en-US" sz="1300" kern="1200"/>
        </a:p>
      </dsp:txBody>
      <dsp:txXfrm rot="5400000">
        <a:off x="3383775" y="717666"/>
        <a:ext cx="1573567" cy="21529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E18B3D-48A1-4202-8C94-7CA72B070C8F}">
      <dsp:nvSpPr>
        <dsp:cNvPr id="0" name=""/>
        <dsp:cNvSpPr/>
      </dsp:nvSpPr>
      <dsp:spPr>
        <a:xfrm>
          <a:off x="1953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7ADB72-D16A-4FC1-9A8A-05BF1C3A22AB}">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US" sz="5000" kern="1200"/>
            <a:t>Thank you </a:t>
          </a:r>
        </a:p>
      </dsp:txBody>
      <dsp:txXfrm>
        <a:off x="765914" y="2943510"/>
        <a:ext cx="4320000" cy="720000"/>
      </dsp:txXfrm>
    </dsp:sp>
    <dsp:sp modelId="{729C9E34-9775-40D1-B420-CC125C67E128}">
      <dsp:nvSpPr>
        <dsp:cNvPr id="0" name=""/>
        <dsp:cNvSpPr/>
      </dsp:nvSpPr>
      <dsp:spPr>
        <a:xfrm>
          <a:off x="7029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A6683C-7454-43AA-B724-FECC8DB919EC}">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US" sz="5000" kern="1200"/>
            <a:t>Any questions </a:t>
          </a:r>
        </a:p>
      </dsp:txBody>
      <dsp:txXfrm>
        <a:off x="5841914" y="2943510"/>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8364" y="498908"/>
            <a:ext cx="9074728" cy="1348510"/>
          </a:xfrm>
        </p:spPr>
        <p:txBody>
          <a:bodyPr>
            <a:normAutofit/>
          </a:bodyPr>
          <a:lstStyle/>
          <a:p>
            <a:r>
              <a:rPr lang="en-US" sz="2000" dirty="0">
                <a:latin typeface="Segoe UI"/>
                <a:ea typeface="Segoe UI"/>
                <a:cs typeface="Segoe UI"/>
              </a:rPr>
              <a:t>Managing Business Information (LCLM5004)</a:t>
            </a:r>
          </a:p>
          <a:p>
            <a:r>
              <a:rPr lang="en-US" sz="2000" dirty="0">
                <a:latin typeface="Segoe UI"/>
                <a:ea typeface="Segoe UI"/>
                <a:cs typeface="Segoe UI"/>
              </a:rPr>
              <a:t>Different Information Systems and Their Impact on Business Performance</a:t>
            </a:r>
          </a:p>
          <a:p>
            <a:r>
              <a:rPr lang="en-US" sz="2000" dirty="0">
                <a:latin typeface="Segoe UI"/>
                <a:ea typeface="Segoe UI"/>
                <a:cs typeface="Segoe UI"/>
              </a:rPr>
              <a:t>Group Presentation</a:t>
            </a:r>
          </a:p>
        </p:txBody>
      </p:sp>
      <p:sp>
        <p:nvSpPr>
          <p:cNvPr id="5" name="TextBox 4">
            <a:extLst>
              <a:ext uri="{FF2B5EF4-FFF2-40B4-BE49-F238E27FC236}">
                <a16:creationId xmlns:a16="http://schemas.microsoft.com/office/drawing/2014/main" id="{10BDC5D0-65B2-B2B3-9EEF-194D14C56856}"/>
              </a:ext>
            </a:extLst>
          </p:cNvPr>
          <p:cNvSpPr txBox="1"/>
          <p:nvPr/>
        </p:nvSpPr>
        <p:spPr>
          <a:xfrm>
            <a:off x="415636" y="3260766"/>
            <a:ext cx="609600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Segoe UI"/>
                <a:ea typeface="Segoe UI"/>
                <a:cs typeface="Segoe UI"/>
              </a:rPr>
              <a:t>Presented by:</a:t>
            </a:r>
          </a:p>
          <a:p>
            <a:pPr>
              <a:buFont typeface=""/>
              <a:buChar char="•"/>
            </a:pPr>
            <a:r>
              <a:rPr lang="en-US" dirty="0">
                <a:latin typeface="Segoe UI"/>
                <a:ea typeface="Segoe UI"/>
                <a:cs typeface="Segoe UI"/>
              </a:rPr>
              <a:t>Livia Calin 2439767</a:t>
            </a:r>
          </a:p>
          <a:p>
            <a:pPr>
              <a:buFont typeface=""/>
              <a:buChar char="•"/>
            </a:pPr>
            <a:r>
              <a:rPr lang="en-US" dirty="0">
                <a:latin typeface="Segoe UI"/>
                <a:ea typeface="Segoe UI"/>
                <a:cs typeface="Segoe UI"/>
              </a:rPr>
              <a:t>Sefora tanase 2433532</a:t>
            </a:r>
          </a:p>
          <a:p>
            <a:pPr>
              <a:buFont typeface=""/>
              <a:buChar char="•"/>
            </a:pPr>
            <a:r>
              <a:rPr lang="en-US" dirty="0">
                <a:latin typeface="Segoe UI"/>
                <a:ea typeface="Segoe UI"/>
                <a:cs typeface="Segoe UI"/>
              </a:rPr>
              <a:t>Shona Lea Veitch 2441498</a:t>
            </a:r>
          </a:p>
          <a:p>
            <a:pPr>
              <a:buFont typeface=""/>
              <a:buChar char="•"/>
            </a:pPr>
            <a:r>
              <a:rPr lang="en-US" dirty="0">
                <a:latin typeface="Segoe UI"/>
                <a:ea typeface="Segoe UI"/>
                <a:cs typeface="Segoe UI"/>
              </a:rPr>
              <a:t>Xenia Giorgiana </a:t>
            </a:r>
            <a:r>
              <a:rPr lang="en-US" dirty="0" err="1">
                <a:latin typeface="Segoe UI"/>
                <a:ea typeface="Segoe UI"/>
                <a:cs typeface="Segoe UI"/>
              </a:rPr>
              <a:t>anghel</a:t>
            </a:r>
            <a:r>
              <a:rPr lang="en-US" dirty="0">
                <a:latin typeface="Segoe UI"/>
                <a:ea typeface="Segoe UI"/>
                <a:cs typeface="Segoe UI"/>
              </a:rPr>
              <a:t> 2438527</a:t>
            </a:r>
          </a:p>
          <a:p>
            <a:r>
              <a:rPr lang="en-US" dirty="0">
                <a:latin typeface="Segoe UI"/>
                <a:ea typeface="Segoe UI"/>
                <a:cs typeface="Segoe UI"/>
              </a:rPr>
              <a:t>Programme: BA (Hons) Leadership and Management Skills for the Workplace</a:t>
            </a:r>
          </a:p>
          <a:p>
            <a:r>
              <a:rPr lang="en-US" dirty="0">
                <a:latin typeface="Segoe UI"/>
                <a:ea typeface="Segoe UI"/>
                <a:cs typeface="Segoe UI"/>
              </a:rPr>
              <a:t>Module Lecturer: Dr. Amer Kareem Dr. Chinomso Nwagboso</a:t>
            </a:r>
          </a:p>
          <a:p>
            <a:r>
              <a:rPr lang="en-US" dirty="0">
                <a:latin typeface="Segoe UI"/>
                <a:ea typeface="Segoe UI"/>
                <a:cs typeface="Segoe UI"/>
              </a:rPr>
              <a:t>Submission Date: 06.10.2026</a:t>
            </a:r>
          </a:p>
          <a:p>
            <a:r>
              <a:rPr lang="en-US" dirty="0">
                <a:latin typeface="Segoe UI"/>
                <a:ea typeface="Segoe UI"/>
                <a:cs typeface="Segoe UI"/>
              </a:rPr>
              <a:t>University of Wales Trinity Saint David (UWTSD)</a:t>
            </a:r>
          </a:p>
          <a:p>
            <a:endParaRPr lang="en-US">
              <a:latin typeface="Segoe UI"/>
              <a:ea typeface="Segoe UI"/>
              <a:cs typeface="Segoe UI"/>
            </a:endParaRPr>
          </a:p>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A67A99-50E6-B72D-693D-614A48369EA5}"/>
              </a:ext>
            </a:extLst>
          </p:cNvPr>
          <p:cNvSpPr txBox="1"/>
          <p:nvPr/>
        </p:nvSpPr>
        <p:spPr>
          <a:xfrm>
            <a:off x="1469717" y="751231"/>
            <a:ext cx="8213911" cy="535531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Different Types of Information Systems</a:t>
            </a:r>
          </a:p>
          <a:p>
            <a:endParaRPr lang="en-US" u="sng" dirty="0">
              <a:latin typeface="Segoe UI"/>
              <a:ea typeface="Segoe UI"/>
              <a:cs typeface="Segoe UI"/>
            </a:endParaRPr>
          </a:p>
          <a:p>
            <a:r>
              <a:rPr lang="en-US" dirty="0">
                <a:latin typeface="Segoe UI"/>
                <a:ea typeface="Segoe UI"/>
                <a:cs typeface="Segoe UI"/>
              </a:rPr>
              <a:t>Businesses use different information systems to support their operations, improve decision-making, and manage customer relationships.</a:t>
            </a:r>
          </a:p>
          <a:p>
            <a:endParaRPr lang="en-US" dirty="0">
              <a:latin typeface="Segoe UI"/>
              <a:ea typeface="Segoe UI"/>
              <a:cs typeface="Segoe UI"/>
            </a:endParaRPr>
          </a:p>
          <a:p>
            <a:r>
              <a:rPr lang="en-US" dirty="0">
                <a:latin typeface="Segoe UI"/>
                <a:ea typeface="Segoe UI"/>
                <a:cs typeface="Segoe UI"/>
              </a:rPr>
              <a:t>📊 Management Information System (MIS)</a:t>
            </a:r>
          </a:p>
          <a:p>
            <a:r>
              <a:rPr lang="en-US" dirty="0">
                <a:latin typeface="Segoe UI"/>
                <a:ea typeface="Segoe UI"/>
                <a:cs typeface="Segoe UI"/>
              </a:rPr>
              <a:t>Provides reports and information to help managers make decisions.</a:t>
            </a:r>
          </a:p>
          <a:p>
            <a:endParaRPr lang="en-US" dirty="0">
              <a:latin typeface="Segoe UI"/>
              <a:ea typeface="Segoe UI"/>
              <a:cs typeface="Segoe UI"/>
            </a:endParaRPr>
          </a:p>
          <a:p>
            <a:r>
              <a:rPr lang="en-US" dirty="0">
                <a:latin typeface="Segoe UI"/>
                <a:ea typeface="Segoe UI"/>
                <a:cs typeface="Segoe UI"/>
              </a:rPr>
              <a:t>🏢 Enterprise Resource Planning (ERP)</a:t>
            </a:r>
          </a:p>
          <a:p>
            <a:r>
              <a:rPr lang="en-US" dirty="0">
                <a:latin typeface="Segoe UI"/>
                <a:ea typeface="Segoe UI"/>
                <a:cs typeface="Segoe UI"/>
              </a:rPr>
              <a:t>Integrates key business functions such as finance, HR, and operations into one system.</a:t>
            </a:r>
          </a:p>
          <a:p>
            <a:endParaRPr lang="en-US" dirty="0">
              <a:latin typeface="Segoe UI"/>
              <a:ea typeface="Segoe UI"/>
              <a:cs typeface="Segoe UI"/>
            </a:endParaRPr>
          </a:p>
          <a:p>
            <a:r>
              <a:rPr lang="en-US" dirty="0">
                <a:latin typeface="Segoe UI"/>
                <a:ea typeface="Segoe UI"/>
                <a:cs typeface="Segoe UI"/>
              </a:rPr>
              <a:t>🤝 Customer Relationship Management (CRM)</a:t>
            </a:r>
          </a:p>
          <a:p>
            <a:r>
              <a:rPr lang="en-US" dirty="0">
                <a:latin typeface="Segoe UI"/>
                <a:ea typeface="Segoe UI"/>
                <a:cs typeface="Segoe UI"/>
              </a:rPr>
              <a:t>Manages customer interactions, sales activities, and marketing campaigns.</a:t>
            </a:r>
          </a:p>
          <a:p>
            <a:endParaRPr lang="en-US" dirty="0">
              <a:latin typeface="Segoe UI"/>
              <a:ea typeface="Segoe UI"/>
              <a:cs typeface="Segoe UI"/>
            </a:endParaRPr>
          </a:p>
          <a:p>
            <a:r>
              <a:rPr lang="en-US" dirty="0">
                <a:latin typeface="Segoe UI"/>
                <a:ea typeface="Segoe UI"/>
                <a:cs typeface="Segoe UI"/>
              </a:rPr>
              <a:t>📈 Decision Support System (DSS)</a:t>
            </a:r>
          </a:p>
          <a:p>
            <a:r>
              <a:rPr lang="en-US" dirty="0">
                <a:latin typeface="Segoe UI"/>
                <a:ea typeface="Segoe UI"/>
                <a:cs typeface="Segoe UI"/>
              </a:rPr>
              <a:t>Analyses data and helps managers make complex business decisions.</a:t>
            </a:r>
          </a:p>
          <a:p>
            <a:endParaRPr lang="en-US">
              <a:latin typeface="Segoe UI"/>
              <a:ea typeface="Segoe UI"/>
              <a:cs typeface="Segoe UI"/>
            </a:endParaRPr>
          </a:p>
          <a:p>
            <a:pPr algn="ctr"/>
            <a:endParaRPr lang="en-US"/>
          </a:p>
        </p:txBody>
      </p:sp>
      <p:sp>
        <p:nvSpPr>
          <p:cNvPr id="29" name="TextBox 28">
            <a:extLst>
              <a:ext uri="{FF2B5EF4-FFF2-40B4-BE49-F238E27FC236}">
                <a16:creationId xmlns:a16="http://schemas.microsoft.com/office/drawing/2014/main" id="{EA98579E-2402-00FE-DC92-4036B70D01C3}"/>
              </a:ext>
            </a:extLst>
          </p:cNvPr>
          <p:cNvSpPr txBox="1"/>
          <p:nvPr/>
        </p:nvSpPr>
        <p:spPr>
          <a:xfrm>
            <a:off x="3048000" y="8426823"/>
            <a:ext cx="5065059"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Segoe UI"/>
                <a:ea typeface="Segoe UI"/>
                <a:cs typeface="Segoe UI"/>
              </a:rPr>
              <a:t>Different Types of Information Systems</a:t>
            </a:r>
          </a:p>
          <a:p>
            <a:r>
              <a:rPr lang="en-US" dirty="0">
                <a:latin typeface="Segoe UI"/>
                <a:ea typeface="Segoe UI"/>
                <a:cs typeface="Segoe UI"/>
              </a:rPr>
              <a:t>Businesses use different information systems to support their operations, improve decision-making, and manage customer relationships.</a:t>
            </a:r>
          </a:p>
          <a:p>
            <a:r>
              <a:rPr lang="en-US" b="1" dirty="0">
                <a:latin typeface="Segoe UI"/>
                <a:ea typeface="Segoe UI"/>
                <a:cs typeface="Segoe UI"/>
              </a:rPr>
              <a:t>📊 Management Information System (MIS)</a:t>
            </a:r>
          </a:p>
          <a:p>
            <a:r>
              <a:rPr lang="en-US" dirty="0">
                <a:latin typeface="Segoe UI"/>
                <a:ea typeface="Segoe UI"/>
                <a:cs typeface="Segoe UI"/>
              </a:rPr>
              <a:t>Provides reports and information to help </a:t>
            </a:r>
            <a:r>
              <a:rPr lang="en-US" dirty="0" err="1">
                <a:latin typeface="Segoe UI"/>
                <a:ea typeface="Segoe UI"/>
                <a:cs typeface="Segoe UI"/>
              </a:rPr>
              <a:t>anagers</a:t>
            </a:r>
            <a:r>
              <a:rPr lang="en-US" dirty="0">
                <a:latin typeface="Segoe UI"/>
                <a:ea typeface="Segoe UI"/>
                <a:cs typeface="Segoe UI"/>
              </a:rPr>
              <a:t> make decisions.</a:t>
            </a:r>
          </a:p>
          <a:p>
            <a:r>
              <a:rPr lang="en-US" b="1" dirty="0">
                <a:latin typeface="Segoe UI"/>
                <a:ea typeface="Segoe UI"/>
                <a:cs typeface="Segoe UI"/>
              </a:rPr>
              <a:t>🏢 Enterprise Resource Planning (ERP)</a:t>
            </a:r>
          </a:p>
          <a:p>
            <a:r>
              <a:rPr lang="en-US" dirty="0">
                <a:latin typeface="Segoe UI"/>
                <a:ea typeface="Segoe UI"/>
                <a:cs typeface="Segoe UI"/>
              </a:rPr>
              <a:t>Integrates key business functions such as finance, HR, and operations into one system.</a:t>
            </a:r>
          </a:p>
          <a:p>
            <a:r>
              <a:rPr lang="en-US" b="1" dirty="0">
                <a:latin typeface="Segoe UI"/>
                <a:ea typeface="Segoe UI"/>
                <a:cs typeface="Segoe UI"/>
              </a:rPr>
              <a:t>🤝 Customer Relationship Management (CRM)</a:t>
            </a:r>
          </a:p>
          <a:p>
            <a:r>
              <a:rPr lang="en-US" dirty="0">
                <a:latin typeface="Segoe UI"/>
                <a:ea typeface="Segoe UI"/>
                <a:cs typeface="Segoe UI"/>
              </a:rPr>
              <a:t>Manages customer interactions, sales activities, and marketing campaigns.</a:t>
            </a:r>
          </a:p>
          <a:p>
            <a:r>
              <a:rPr lang="en-US" b="1" dirty="0">
                <a:latin typeface="Segoe UI"/>
                <a:ea typeface="Segoe UI"/>
                <a:cs typeface="Segoe UI"/>
              </a:rPr>
              <a:t>📈 Decision Support System (DSS)</a:t>
            </a:r>
          </a:p>
          <a:p>
            <a:r>
              <a:rPr lang="en-US" dirty="0">
                <a:latin typeface="Segoe UI"/>
                <a:ea typeface="Segoe UI"/>
                <a:cs typeface="Segoe UI"/>
              </a:rPr>
              <a:t>Analyses data and helps managers make complex business decisions.</a:t>
            </a:r>
          </a:p>
          <a:p>
            <a:endParaRPr lang="en-US">
              <a:latin typeface="Segoe UI"/>
              <a:ea typeface="Segoe UI"/>
              <a:cs typeface="Segoe UI"/>
            </a:endParaRPr>
          </a:p>
          <a:p>
            <a:pPr algn="ctr"/>
            <a:endParaRPr lang="en-US"/>
          </a:p>
        </p:txBody>
      </p:sp>
      <p:sp>
        <p:nvSpPr>
          <p:cNvPr id="642" name="TextBox 641">
            <a:extLst>
              <a:ext uri="{FF2B5EF4-FFF2-40B4-BE49-F238E27FC236}">
                <a16:creationId xmlns:a16="http://schemas.microsoft.com/office/drawing/2014/main" id="{6CEB2BED-0135-0FAB-1F41-DCA23F4AE4B5}"/>
              </a:ext>
            </a:extLst>
          </p:cNvPr>
          <p:cNvSpPr txBox="1"/>
          <p:nvPr/>
        </p:nvSpPr>
        <p:spPr>
          <a:xfrm>
            <a:off x="12180794" y="2610970"/>
            <a:ext cx="22411" cy="7956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278037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710FBB-B50F-5211-89AF-26A05BADAA84}"/>
              </a:ext>
            </a:extLst>
          </p:cNvPr>
          <p:cNvSpPr txBox="1"/>
          <p:nvPr/>
        </p:nvSpPr>
        <p:spPr>
          <a:xfrm>
            <a:off x="267195" y="1241962"/>
            <a:ext cx="539337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u="sng" dirty="0">
              <a:latin typeface="Segoe UI"/>
              <a:ea typeface="Segoe UI"/>
              <a:cs typeface="Segoe UI"/>
            </a:endParaRPr>
          </a:p>
          <a:p>
            <a:r>
              <a:rPr lang="en-US" dirty="0">
                <a:latin typeface="Segoe UI"/>
                <a:ea typeface="Segoe UI"/>
                <a:cs typeface="Segoe UI"/>
              </a:rPr>
              <a:t>What is an Information System?</a:t>
            </a:r>
          </a:p>
          <a:p>
            <a:r>
              <a:rPr lang="en-US" dirty="0">
                <a:latin typeface="Segoe UI"/>
                <a:ea typeface="Segoe UI"/>
                <a:cs typeface="Segoe UI"/>
              </a:rPr>
              <a:t>An Information System (IS) is a combination of:</a:t>
            </a:r>
          </a:p>
          <a:p>
            <a:r>
              <a:rPr lang="en-US" dirty="0">
                <a:latin typeface="Segoe UI"/>
                <a:ea typeface="Segoe UI"/>
                <a:cs typeface="Segoe UI"/>
              </a:rPr>
              <a:t>👥 People</a:t>
            </a:r>
          </a:p>
          <a:p>
            <a:r>
              <a:rPr lang="en-US" dirty="0">
                <a:latin typeface="Segoe UI"/>
                <a:ea typeface="Segoe UI"/>
                <a:cs typeface="Segoe UI"/>
              </a:rPr>
              <a:t>💻 Hardware</a:t>
            </a:r>
          </a:p>
          <a:p>
            <a:r>
              <a:rPr lang="en-US" dirty="0">
                <a:latin typeface="Segoe UI"/>
                <a:ea typeface="Segoe UI"/>
                <a:cs typeface="Segoe UI"/>
              </a:rPr>
              <a:t>⚙️ Software</a:t>
            </a:r>
          </a:p>
          <a:p>
            <a:r>
              <a:rPr lang="en-US" dirty="0">
                <a:latin typeface="Segoe UI"/>
                <a:ea typeface="Segoe UI"/>
                <a:cs typeface="Segoe UI"/>
              </a:rPr>
              <a:t>📊 Data</a:t>
            </a:r>
          </a:p>
          <a:p>
            <a:r>
              <a:rPr lang="en-US" dirty="0">
                <a:latin typeface="Segoe UI"/>
                <a:ea typeface="Segoe UI"/>
                <a:cs typeface="Segoe UI"/>
              </a:rPr>
              <a:t>🔄 Processes</a:t>
            </a:r>
          </a:p>
          <a:p>
            <a:r>
              <a:rPr lang="en-US" dirty="0">
                <a:latin typeface="Segoe UI"/>
                <a:ea typeface="Segoe UI"/>
                <a:cs typeface="Segoe UI"/>
              </a:rPr>
              <a:t>that work together to collect, process, store and share information.</a:t>
            </a:r>
          </a:p>
          <a:p>
            <a:endParaRPr lang="en-US">
              <a:latin typeface="Segoe UI"/>
              <a:ea typeface="Segoe UI"/>
              <a:cs typeface="Segoe UI"/>
            </a:endParaRPr>
          </a:p>
          <a:p>
            <a:pPr algn="ctr"/>
            <a:endParaRPr lang="en-US"/>
          </a:p>
        </p:txBody>
      </p:sp>
      <p:sp>
        <p:nvSpPr>
          <p:cNvPr id="5" name="TextBox 4">
            <a:extLst>
              <a:ext uri="{FF2B5EF4-FFF2-40B4-BE49-F238E27FC236}">
                <a16:creationId xmlns:a16="http://schemas.microsoft.com/office/drawing/2014/main" id="{F37E29CA-B044-6501-BCB5-39BBB46CCAE9}"/>
              </a:ext>
            </a:extLst>
          </p:cNvPr>
          <p:cNvSpPr txBox="1"/>
          <p:nvPr/>
        </p:nvSpPr>
        <p:spPr>
          <a:xfrm>
            <a:off x="5809013" y="3231078"/>
            <a:ext cx="6096000"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Segoe UI"/>
                <a:ea typeface="Segoe UI"/>
                <a:cs typeface="Segoe UI"/>
              </a:rPr>
              <a:t>Why Are Information Systems Important?</a:t>
            </a:r>
          </a:p>
          <a:p>
            <a:r>
              <a:rPr lang="en-US" sz="2800" dirty="0">
                <a:latin typeface="Segoe UI"/>
                <a:ea typeface="Segoe UI"/>
                <a:cs typeface="Segoe UI"/>
              </a:rPr>
              <a:t>✅ Improve business efficiency</a:t>
            </a:r>
          </a:p>
          <a:p>
            <a:r>
              <a:rPr lang="en-US" sz="2800" dirty="0">
                <a:latin typeface="Segoe UI"/>
                <a:ea typeface="Segoe UI"/>
                <a:cs typeface="Segoe UI"/>
              </a:rPr>
              <a:t>✅ Support decision-making</a:t>
            </a:r>
          </a:p>
          <a:p>
            <a:r>
              <a:rPr lang="en-US" sz="2800" dirty="0">
                <a:latin typeface="Segoe UI"/>
                <a:ea typeface="Segoe UI"/>
                <a:cs typeface="Segoe UI"/>
              </a:rPr>
              <a:t>✅ Increase productivity</a:t>
            </a:r>
          </a:p>
          <a:p>
            <a:r>
              <a:rPr lang="en-US" sz="2800" dirty="0">
                <a:latin typeface="Segoe UI"/>
                <a:ea typeface="Segoe UI"/>
                <a:cs typeface="Segoe UI"/>
              </a:rPr>
              <a:t>✅ Enhance customer service</a:t>
            </a:r>
          </a:p>
          <a:p>
            <a:r>
              <a:rPr lang="en-US" sz="2800" dirty="0">
                <a:latin typeface="Segoe UI"/>
                <a:ea typeface="Segoe UI"/>
                <a:cs typeface="Segoe UI"/>
              </a:rPr>
              <a:t>✅ Provide competitive advantage</a:t>
            </a:r>
          </a:p>
          <a:p>
            <a:endParaRPr lang="en-US" sz="2800" dirty="0">
              <a:latin typeface="Segoe UI"/>
              <a:ea typeface="Segoe UI"/>
              <a:cs typeface="Segoe UI"/>
            </a:endParaRPr>
          </a:p>
          <a:p>
            <a:pPr algn="ctr"/>
            <a:endParaRPr lang="en-US"/>
          </a:p>
        </p:txBody>
      </p:sp>
      <p:sp>
        <p:nvSpPr>
          <p:cNvPr id="7" name="TextBox 6">
            <a:extLst>
              <a:ext uri="{FF2B5EF4-FFF2-40B4-BE49-F238E27FC236}">
                <a16:creationId xmlns:a16="http://schemas.microsoft.com/office/drawing/2014/main" id="{EBC86DF8-C7C7-DE45-C0A3-D93DBD92226F}"/>
              </a:ext>
            </a:extLst>
          </p:cNvPr>
          <p:cNvSpPr txBox="1"/>
          <p:nvPr/>
        </p:nvSpPr>
        <p:spPr>
          <a:xfrm>
            <a:off x="2357309" y="509212"/>
            <a:ext cx="689161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u="sng" dirty="0"/>
              <a:t>Introduction to information system </a:t>
            </a:r>
          </a:p>
        </p:txBody>
      </p:sp>
      <p:sp>
        <p:nvSpPr>
          <p:cNvPr id="9" name="TextBox 8">
            <a:extLst>
              <a:ext uri="{FF2B5EF4-FFF2-40B4-BE49-F238E27FC236}">
                <a16:creationId xmlns:a16="http://schemas.microsoft.com/office/drawing/2014/main" id="{38BA0DE9-88C1-3F5F-B13A-D72F6A4DC406}"/>
              </a:ext>
            </a:extLst>
          </p:cNvPr>
          <p:cNvSpPr txBox="1"/>
          <p:nvPr/>
        </p:nvSpPr>
        <p:spPr>
          <a:xfrm>
            <a:off x="178130" y="4547259"/>
            <a:ext cx="521524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Segoe UI"/>
                <a:ea typeface="Segoe UI"/>
                <a:cs typeface="Segoe UI"/>
              </a:rPr>
              <a:t>An information system is a combination of people, hardware, software, data and processes that work together to manage information. These systems help </a:t>
            </a:r>
            <a:r>
              <a:rPr lang="en-US" dirty="0" err="1">
                <a:latin typeface="Segoe UI"/>
                <a:ea typeface="Segoe UI"/>
                <a:cs typeface="Segoe UI"/>
              </a:rPr>
              <a:t>organisations</a:t>
            </a:r>
            <a:r>
              <a:rPr lang="en-US" dirty="0">
                <a:latin typeface="Segoe UI"/>
                <a:ea typeface="Segoe UI"/>
                <a:cs typeface="Segoe UI"/>
              </a:rPr>
              <a:t> operate more efficiently, make better decisions, improve productivity and provide better services to customers.</a:t>
            </a:r>
          </a:p>
          <a:p>
            <a:pPr algn="ctr"/>
            <a:endParaRPr lang="en-US"/>
          </a:p>
        </p:txBody>
      </p:sp>
    </p:spTree>
    <p:extLst>
      <p:ext uri="{BB962C8B-B14F-4D97-AF65-F5344CB8AC3E}">
        <p14:creationId xmlns:p14="http://schemas.microsoft.com/office/powerpoint/2010/main" val="2716001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C9DE29-8512-84CA-2179-D0E4974CA36F}"/>
              </a:ext>
            </a:extLst>
          </p:cNvPr>
          <p:cNvSpPr txBox="1"/>
          <p:nvPr/>
        </p:nvSpPr>
        <p:spPr>
          <a:xfrm>
            <a:off x="2152257" y="342580"/>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Management Information System (MIS)</a:t>
            </a:r>
          </a:p>
          <a:p>
            <a:endParaRPr lang="en-US" dirty="0">
              <a:latin typeface="Segoe UI"/>
              <a:ea typeface="Segoe UI"/>
              <a:cs typeface="Segoe UI"/>
            </a:endParaRPr>
          </a:p>
          <a:p>
            <a:endParaRPr lang="en-US">
              <a:latin typeface="Segoe UI"/>
              <a:ea typeface="Segoe UI"/>
              <a:cs typeface="Segoe UI"/>
            </a:endParaRPr>
          </a:p>
          <a:p>
            <a:pPr algn="ctr"/>
            <a:endParaRPr lang="en-US">
              <a:latin typeface="Aptos" panose="02110004020202020204"/>
              <a:ea typeface="Segoe UI"/>
              <a:cs typeface="Segoe UI"/>
            </a:endParaRPr>
          </a:p>
        </p:txBody>
      </p:sp>
      <p:sp>
        <p:nvSpPr>
          <p:cNvPr id="4" name="TextBox 3">
            <a:extLst>
              <a:ext uri="{FF2B5EF4-FFF2-40B4-BE49-F238E27FC236}">
                <a16:creationId xmlns:a16="http://schemas.microsoft.com/office/drawing/2014/main" id="{30438528-AA9D-50E1-3943-53750DC63357}"/>
              </a:ext>
            </a:extLst>
          </p:cNvPr>
          <p:cNvSpPr txBox="1"/>
          <p:nvPr/>
        </p:nvSpPr>
        <p:spPr>
          <a:xfrm>
            <a:off x="613559" y="816428"/>
            <a:ext cx="9559636"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What is MIS?</a:t>
            </a:r>
          </a:p>
          <a:p>
            <a:r>
              <a:rPr lang="en-US" dirty="0">
                <a:latin typeface="Segoe UI"/>
                <a:ea typeface="Segoe UI"/>
                <a:cs typeface="Segoe UI"/>
              </a:rPr>
              <a:t>A Management Information System (MIS) collects, processes and provides information to support managerial decision-making </a:t>
            </a:r>
            <a:r>
              <a:rPr lang="en-US" b="1" dirty="0">
                <a:latin typeface="Segoe UI"/>
                <a:ea typeface="Segoe UI"/>
                <a:cs typeface="Segoe UI"/>
              </a:rPr>
              <a:t>(</a:t>
            </a:r>
            <a:r>
              <a:rPr lang="en-US" b="1" dirty="0" err="1">
                <a:latin typeface="Segoe UI"/>
                <a:ea typeface="Segoe UI"/>
                <a:cs typeface="Segoe UI"/>
              </a:rPr>
              <a:t>GeeksforGeeks</a:t>
            </a:r>
            <a:r>
              <a:rPr lang="en-US" b="1" dirty="0">
                <a:latin typeface="Segoe UI"/>
                <a:ea typeface="Segoe UI"/>
                <a:cs typeface="Segoe UI"/>
              </a:rPr>
              <a:t>, 2025)</a:t>
            </a:r>
            <a:r>
              <a:rPr lang="en-US" dirty="0">
                <a:latin typeface="Segoe UI"/>
                <a:ea typeface="Segoe UI"/>
                <a:cs typeface="Segoe UI"/>
              </a:rPr>
              <a:t>.</a:t>
            </a:r>
          </a:p>
          <a:p>
            <a:r>
              <a:rPr lang="en-US" b="1" u="sng" dirty="0">
                <a:latin typeface="Segoe UI"/>
                <a:ea typeface="Segoe UI"/>
                <a:cs typeface="Segoe UI"/>
              </a:rPr>
              <a:t>Functions</a:t>
            </a:r>
          </a:p>
          <a:p>
            <a:pPr>
              <a:buFont typeface=""/>
              <a:buChar char="•"/>
            </a:pPr>
            <a:r>
              <a:rPr lang="en-US" dirty="0">
                <a:latin typeface="Segoe UI"/>
                <a:ea typeface="Segoe UI"/>
                <a:cs typeface="Segoe UI"/>
              </a:rPr>
              <a:t>Collects business data</a:t>
            </a:r>
          </a:p>
          <a:p>
            <a:pPr>
              <a:buFont typeface=""/>
              <a:buChar char="•"/>
            </a:pPr>
            <a:r>
              <a:rPr lang="en-US" dirty="0">
                <a:latin typeface="Segoe UI"/>
                <a:ea typeface="Segoe UI"/>
                <a:cs typeface="Segoe UI"/>
              </a:rPr>
              <a:t>Generates reports</a:t>
            </a:r>
          </a:p>
          <a:p>
            <a:pPr>
              <a:buFont typeface=""/>
              <a:buChar char="•"/>
            </a:pPr>
            <a:r>
              <a:rPr lang="en-US" dirty="0">
                <a:latin typeface="Segoe UI"/>
                <a:ea typeface="Segoe UI"/>
                <a:cs typeface="Segoe UI"/>
              </a:rPr>
              <a:t>Monitors business performance</a:t>
            </a:r>
          </a:p>
          <a:p>
            <a:pPr>
              <a:buFont typeface=""/>
              <a:buChar char="•"/>
            </a:pPr>
            <a:r>
              <a:rPr lang="en-US" dirty="0">
                <a:latin typeface="Segoe UI"/>
                <a:ea typeface="Segoe UI"/>
                <a:cs typeface="Segoe UI"/>
              </a:rPr>
              <a:t>Supports managerial decision-making</a:t>
            </a:r>
          </a:p>
          <a:p>
            <a:r>
              <a:rPr lang="en-US" b="1" dirty="0">
                <a:latin typeface="Segoe UI"/>
                <a:ea typeface="Segoe UI"/>
                <a:cs typeface="Segoe UI"/>
              </a:rPr>
              <a:t>Benefits</a:t>
            </a:r>
          </a:p>
          <a:p>
            <a:pPr>
              <a:buFont typeface=""/>
              <a:buChar char="•"/>
            </a:pPr>
            <a:r>
              <a:rPr lang="en-US" dirty="0">
                <a:latin typeface="Segoe UI"/>
                <a:ea typeface="Segoe UI"/>
                <a:cs typeface="Segoe UI"/>
              </a:rPr>
              <a:t>Better decision-making</a:t>
            </a:r>
          </a:p>
          <a:p>
            <a:pPr>
              <a:buFont typeface=""/>
              <a:buChar char="•"/>
            </a:pPr>
            <a:r>
              <a:rPr lang="en-US" dirty="0">
                <a:latin typeface="Segoe UI"/>
                <a:ea typeface="Segoe UI"/>
                <a:cs typeface="Segoe UI"/>
              </a:rPr>
              <a:t>Improved efficiency</a:t>
            </a:r>
          </a:p>
          <a:p>
            <a:pPr>
              <a:buFont typeface=""/>
              <a:buChar char="•"/>
            </a:pPr>
            <a:r>
              <a:rPr lang="en-US" dirty="0">
                <a:latin typeface="Segoe UI"/>
                <a:ea typeface="Segoe UI"/>
                <a:cs typeface="Segoe UI"/>
              </a:rPr>
              <a:t>Accurate reporting</a:t>
            </a:r>
          </a:p>
          <a:p>
            <a:pPr>
              <a:buFont typeface=""/>
              <a:buChar char="•"/>
            </a:pPr>
            <a:r>
              <a:rPr lang="en-US" dirty="0">
                <a:latin typeface="Segoe UI"/>
                <a:ea typeface="Segoe UI"/>
                <a:cs typeface="Segoe UI"/>
              </a:rPr>
              <a:t>Better planning and control</a:t>
            </a:r>
          </a:p>
          <a:p>
            <a:r>
              <a:rPr lang="en-US" b="1" u="sng" dirty="0">
                <a:latin typeface="Segoe UI"/>
                <a:ea typeface="Segoe UI"/>
                <a:cs typeface="Segoe UI"/>
              </a:rPr>
              <a:t>Limitations</a:t>
            </a:r>
          </a:p>
          <a:p>
            <a:pPr>
              <a:buFont typeface=""/>
              <a:buChar char="•"/>
            </a:pPr>
            <a:r>
              <a:rPr lang="en-US" dirty="0">
                <a:latin typeface="Segoe UI"/>
                <a:ea typeface="Segoe UI"/>
                <a:cs typeface="Segoe UI"/>
              </a:rPr>
              <a:t>Depends on accurate data</a:t>
            </a:r>
          </a:p>
          <a:p>
            <a:pPr>
              <a:buFont typeface=""/>
              <a:buChar char="•"/>
            </a:pPr>
            <a:r>
              <a:rPr lang="en-US" dirty="0">
                <a:latin typeface="Segoe UI"/>
                <a:ea typeface="Segoe UI"/>
                <a:cs typeface="Segoe UI"/>
              </a:rPr>
              <a:t>Limited analytical capabilities</a:t>
            </a:r>
          </a:p>
          <a:p>
            <a:pPr>
              <a:buFont typeface=""/>
              <a:buChar char="•"/>
            </a:pPr>
            <a:r>
              <a:rPr lang="en-US" dirty="0">
                <a:latin typeface="Segoe UI"/>
                <a:ea typeface="Segoe UI"/>
                <a:cs typeface="Segoe UI"/>
              </a:rPr>
              <a:t>Costly to maintain</a:t>
            </a:r>
          </a:p>
          <a:p>
            <a:r>
              <a:rPr lang="en-US" b="1" dirty="0">
                <a:latin typeface="Segoe UI"/>
                <a:ea typeface="Segoe UI"/>
                <a:cs typeface="Segoe UI"/>
              </a:rPr>
              <a:t>Example</a:t>
            </a:r>
          </a:p>
          <a:p>
            <a:r>
              <a:rPr lang="en-US" dirty="0">
                <a:latin typeface="Segoe UI"/>
                <a:ea typeface="Segoe UI"/>
                <a:cs typeface="Segoe UI"/>
              </a:rPr>
              <a:t>A retail company can use MIS to monitor sales performance, inventory levels and employee productivity.</a:t>
            </a:r>
          </a:p>
          <a:p>
            <a:endParaRPr lang="en-US">
              <a:latin typeface="Segoe UI"/>
              <a:ea typeface="Segoe UI"/>
              <a:cs typeface="Segoe UI"/>
            </a:endParaRPr>
          </a:p>
          <a:p>
            <a:pPr algn="ctr"/>
            <a:endParaRPr lang="en-US"/>
          </a:p>
        </p:txBody>
      </p:sp>
    </p:spTree>
    <p:extLst>
      <p:ext uri="{BB962C8B-B14F-4D97-AF65-F5344CB8AC3E}">
        <p14:creationId xmlns:p14="http://schemas.microsoft.com/office/powerpoint/2010/main" val="3636914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792370-02C3-19C6-B976-3226E840D587}"/>
              </a:ext>
            </a:extLst>
          </p:cNvPr>
          <p:cNvSpPr txBox="1"/>
          <p:nvPr/>
        </p:nvSpPr>
        <p:spPr>
          <a:xfrm>
            <a:off x="247403" y="311727"/>
            <a:ext cx="7867403"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dirty="0">
                <a:latin typeface="Segoe UI"/>
                <a:ea typeface="Segoe UI"/>
                <a:cs typeface="Segoe UI"/>
              </a:rPr>
              <a:t>                                                   </a:t>
            </a:r>
            <a:r>
              <a:rPr lang="en-US" sz="1500" b="1" u="sng" dirty="0">
                <a:latin typeface="Segoe UI"/>
                <a:ea typeface="Segoe UI"/>
                <a:cs typeface="Segoe UI"/>
              </a:rPr>
              <a:t>Enterprise Resource Planning (ERP)</a:t>
            </a:r>
          </a:p>
          <a:p>
            <a:endParaRPr lang="en-US" sz="1500" b="1" u="sng" dirty="0">
              <a:latin typeface="Segoe UI"/>
              <a:ea typeface="Segoe UI"/>
              <a:cs typeface="Segoe UI"/>
            </a:endParaRPr>
          </a:p>
          <a:p>
            <a:pPr algn="ctr"/>
            <a:endParaRPr lang="en-US" sz="1500" dirty="0"/>
          </a:p>
        </p:txBody>
      </p:sp>
      <p:sp>
        <p:nvSpPr>
          <p:cNvPr id="4" name="TextBox 3">
            <a:extLst>
              <a:ext uri="{FF2B5EF4-FFF2-40B4-BE49-F238E27FC236}">
                <a16:creationId xmlns:a16="http://schemas.microsoft.com/office/drawing/2014/main" id="{5287CB08-CC75-4A84-E4C2-8CB5CE1ACA37}"/>
              </a:ext>
            </a:extLst>
          </p:cNvPr>
          <p:cNvSpPr txBox="1"/>
          <p:nvPr/>
        </p:nvSpPr>
        <p:spPr>
          <a:xfrm>
            <a:off x="405740" y="707572"/>
            <a:ext cx="7560623"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dirty="0">
                <a:latin typeface="Segoe UI"/>
                <a:ea typeface="Segoe UI"/>
                <a:cs typeface="Segoe UI"/>
              </a:rPr>
              <a:t>What is ERP?</a:t>
            </a:r>
          </a:p>
          <a:p>
            <a:r>
              <a:rPr lang="en-US" sz="1500" dirty="0">
                <a:latin typeface="Segoe UI"/>
                <a:ea typeface="Segoe UI"/>
                <a:cs typeface="Segoe UI"/>
              </a:rPr>
              <a:t>An Enterprise Resource Planning (ERP) system integrates key business functions into a single system, enabling information to be shared across the </a:t>
            </a:r>
            <a:r>
              <a:rPr lang="en-US" sz="1500" dirty="0" err="1">
                <a:latin typeface="Segoe UI"/>
                <a:ea typeface="Segoe UI"/>
                <a:cs typeface="Segoe UI"/>
              </a:rPr>
              <a:t>organisation</a:t>
            </a:r>
            <a:r>
              <a:rPr lang="en-US" sz="1500" dirty="0">
                <a:latin typeface="Segoe UI"/>
                <a:ea typeface="Segoe UI"/>
                <a:cs typeface="Segoe UI"/>
              </a:rPr>
              <a:t>(SAP, 2026).</a:t>
            </a:r>
          </a:p>
          <a:p>
            <a:r>
              <a:rPr lang="en-US" sz="1500" dirty="0">
                <a:latin typeface="Segoe UI"/>
                <a:ea typeface="Segoe UI"/>
                <a:cs typeface="Segoe UI"/>
              </a:rPr>
              <a:t>Functions</a:t>
            </a:r>
          </a:p>
          <a:p>
            <a:pPr>
              <a:buFont typeface=""/>
              <a:buChar char="•"/>
            </a:pPr>
            <a:r>
              <a:rPr lang="en-US" sz="1500" dirty="0">
                <a:latin typeface="Segoe UI"/>
                <a:ea typeface="Segoe UI"/>
                <a:cs typeface="Segoe UI"/>
              </a:rPr>
              <a:t>Integrates finance, HR, procurement and operations</a:t>
            </a:r>
          </a:p>
          <a:p>
            <a:pPr>
              <a:buFont typeface=""/>
              <a:buChar char="•"/>
            </a:pPr>
            <a:r>
              <a:rPr lang="en-US" sz="1500" dirty="0">
                <a:latin typeface="Segoe UI"/>
                <a:ea typeface="Segoe UI"/>
                <a:cs typeface="Segoe UI"/>
              </a:rPr>
              <a:t>Provides real-time access to business information</a:t>
            </a:r>
          </a:p>
          <a:p>
            <a:pPr>
              <a:buFont typeface=""/>
              <a:buChar char="•"/>
            </a:pPr>
            <a:r>
              <a:rPr lang="en-US" sz="1500" dirty="0">
                <a:latin typeface="Segoe UI"/>
                <a:ea typeface="Segoe UI"/>
                <a:cs typeface="Segoe UI"/>
              </a:rPr>
              <a:t>Improves communication between departments</a:t>
            </a:r>
          </a:p>
          <a:p>
            <a:r>
              <a:rPr lang="en-US" sz="1500" dirty="0">
                <a:latin typeface="Segoe UI"/>
                <a:ea typeface="Segoe UI"/>
                <a:cs typeface="Segoe UI"/>
              </a:rPr>
              <a:t>Benefits</a:t>
            </a:r>
          </a:p>
          <a:p>
            <a:r>
              <a:rPr lang="en-US" sz="1500" dirty="0">
                <a:latin typeface="Segoe UI"/>
                <a:ea typeface="Segoe UI"/>
                <a:cs typeface="Segoe UI"/>
              </a:rPr>
              <a:t>✅ Increased efficiency</a:t>
            </a:r>
          </a:p>
          <a:p>
            <a:r>
              <a:rPr lang="en-US" sz="1500" dirty="0">
                <a:latin typeface="Segoe UI"/>
                <a:ea typeface="Segoe UI"/>
                <a:cs typeface="Segoe UI"/>
              </a:rPr>
              <a:t>✅ Reduced duplication of data</a:t>
            </a:r>
          </a:p>
          <a:p>
            <a:r>
              <a:rPr lang="en-US" sz="1500" dirty="0">
                <a:latin typeface="Segoe UI"/>
                <a:ea typeface="Segoe UI"/>
                <a:cs typeface="Segoe UI"/>
              </a:rPr>
              <a:t>✅ Better collaboration</a:t>
            </a:r>
          </a:p>
          <a:p>
            <a:r>
              <a:rPr lang="en-US" sz="1500" dirty="0">
                <a:latin typeface="Segoe UI"/>
                <a:ea typeface="Segoe UI"/>
                <a:cs typeface="Segoe UI"/>
              </a:rPr>
              <a:t>✅ Improved decision-making</a:t>
            </a:r>
          </a:p>
          <a:p>
            <a:endParaRPr lang="en-US" sz="1500" dirty="0">
              <a:latin typeface="Segoe UI"/>
              <a:ea typeface="Segoe UI"/>
              <a:cs typeface="Segoe UI"/>
            </a:endParaRPr>
          </a:p>
          <a:p>
            <a:r>
              <a:rPr lang="en-US" sz="1500" dirty="0">
                <a:latin typeface="Segoe UI"/>
                <a:ea typeface="Segoe UI"/>
                <a:cs typeface="Segoe UI"/>
              </a:rPr>
              <a:t>   Limitations</a:t>
            </a:r>
            <a:endParaRPr lang="en-US" dirty="0"/>
          </a:p>
          <a:p>
            <a:r>
              <a:rPr lang="en-US" sz="1500" dirty="0">
                <a:latin typeface="Segoe UI"/>
                <a:ea typeface="Segoe UI"/>
                <a:cs typeface="Segoe UI"/>
              </a:rPr>
              <a:t>❌ High implementation costs</a:t>
            </a:r>
          </a:p>
          <a:p>
            <a:r>
              <a:rPr lang="en-US" sz="1500" dirty="0">
                <a:latin typeface="Segoe UI"/>
                <a:ea typeface="Segoe UI"/>
                <a:cs typeface="Segoe UI"/>
              </a:rPr>
              <a:t>❌ Complex to implement</a:t>
            </a:r>
          </a:p>
          <a:p>
            <a:r>
              <a:rPr lang="en-US" sz="1500" dirty="0">
                <a:latin typeface="Segoe UI"/>
                <a:ea typeface="Segoe UI"/>
                <a:cs typeface="Segoe UI"/>
              </a:rPr>
              <a:t>❌ Requires employee training</a:t>
            </a:r>
          </a:p>
          <a:p>
            <a:r>
              <a:rPr lang="en-US" sz="1500" dirty="0">
                <a:latin typeface="Segoe UI"/>
                <a:ea typeface="Segoe UI"/>
                <a:cs typeface="Segoe UI"/>
              </a:rPr>
              <a:t>Example</a:t>
            </a:r>
          </a:p>
          <a:p>
            <a:r>
              <a:rPr lang="en-US" sz="1500" dirty="0">
                <a:latin typeface="Segoe UI"/>
                <a:ea typeface="Segoe UI"/>
                <a:cs typeface="Segoe UI"/>
              </a:rPr>
              <a:t>Nestlé uses SAP ERP to integrate global operations, improve efficiency, and support business decision-making(SAP, 2026).</a:t>
            </a:r>
          </a:p>
          <a:p>
            <a:endParaRPr lang="en-US">
              <a:latin typeface="Segoe UI"/>
              <a:ea typeface="Segoe UI"/>
              <a:cs typeface="Segoe UI"/>
            </a:endParaRPr>
          </a:p>
          <a:p>
            <a:pPr algn="ctr"/>
            <a:endParaRPr lang="en-US"/>
          </a:p>
        </p:txBody>
      </p:sp>
    </p:spTree>
    <p:extLst>
      <p:ext uri="{BB962C8B-B14F-4D97-AF65-F5344CB8AC3E}">
        <p14:creationId xmlns:p14="http://schemas.microsoft.com/office/powerpoint/2010/main" val="1380732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rful carved figures of humans">
            <a:extLst>
              <a:ext uri="{FF2B5EF4-FFF2-40B4-BE49-F238E27FC236}">
                <a16:creationId xmlns:a16="http://schemas.microsoft.com/office/drawing/2014/main" id="{7528B38D-44C5-3D38-4468-D02AB8CAFB9F}"/>
              </a:ext>
            </a:extLst>
          </p:cNvPr>
          <p:cNvPicPr>
            <a:picLocks noChangeAspect="1"/>
          </p:cNvPicPr>
          <p:nvPr/>
        </p:nvPicPr>
        <p:blipFill>
          <a:blip r:embed="rId2"/>
          <a:srcRect l="12018" r="11205" b="-10"/>
          <a:stretch>
            <a:fillRect/>
          </a:stretch>
        </p:blipFill>
        <p:spPr>
          <a:xfrm>
            <a:off x="20" y="10"/>
            <a:ext cx="5114140" cy="4740224"/>
          </a:xfrm>
          <a:prstGeom prst="rect">
            <a:avLst/>
          </a:prstGeom>
        </p:spPr>
      </p:pic>
      <p:sp>
        <p:nvSpPr>
          <p:cNvPr id="8" name="Rectangle 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25425B62-1C0B-2DA4-00E7-23AB8FC44772}"/>
              </a:ext>
            </a:extLst>
          </p:cNvPr>
          <p:cNvSpPr txBox="1"/>
          <p:nvPr/>
        </p:nvSpPr>
        <p:spPr>
          <a:xfrm>
            <a:off x="7397147" y="148515"/>
            <a:ext cx="4467701" cy="619894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indent="-228600">
              <a:lnSpc>
                <a:spcPct val="90000"/>
              </a:lnSpc>
              <a:spcAft>
                <a:spcPts val="600"/>
              </a:spcAft>
              <a:buFont typeface="Arial" panose="020B0604020202020204" pitchFamily="34" charset="0"/>
              <a:buChar char="•"/>
            </a:pPr>
            <a:r>
              <a:rPr lang="en-US" sz="500" dirty="0"/>
              <a:t>)</a:t>
            </a:r>
            <a:endParaRPr lang="en-US" sz="500"/>
          </a:p>
          <a:p>
            <a:pPr indent="-228600">
              <a:lnSpc>
                <a:spcPct val="90000"/>
              </a:lnSpc>
              <a:spcAft>
                <a:spcPts val="600"/>
              </a:spcAft>
              <a:buFont typeface="Arial" panose="020B0604020202020204" pitchFamily="34" charset="0"/>
              <a:buChar char="•"/>
            </a:pPr>
            <a:r>
              <a:rPr lang="en-US" sz="1600" u="sng" dirty="0"/>
              <a:t>Customer Relationship Management (CRM)</a:t>
            </a:r>
          </a:p>
          <a:p>
            <a:pPr indent="-228600">
              <a:lnSpc>
                <a:spcPct val="90000"/>
              </a:lnSpc>
              <a:spcAft>
                <a:spcPts val="600"/>
              </a:spcAft>
              <a:buFont typeface="Arial" panose="020B0604020202020204" pitchFamily="34" charset="0"/>
              <a:buChar char="•"/>
            </a:pPr>
            <a:r>
              <a:rPr lang="en-US" sz="1600" dirty="0"/>
              <a:t>Definition:</a:t>
            </a:r>
            <a:br>
              <a:rPr lang="en-US" sz="1600" dirty="0"/>
            </a:br>
            <a:r>
              <a:rPr lang="en-US" sz="1600" dirty="0"/>
              <a:t>A Customer Relationship Management (CRM) system helps businesses manage customer interactions, improve customer satisfaction, and build long-term customer relationships.</a:t>
            </a:r>
          </a:p>
          <a:p>
            <a:pPr indent="-228600">
              <a:lnSpc>
                <a:spcPct val="90000"/>
              </a:lnSpc>
              <a:spcAft>
                <a:spcPts val="600"/>
              </a:spcAft>
              <a:buFont typeface="Arial" panose="020B0604020202020204" pitchFamily="34" charset="0"/>
              <a:buChar char="•"/>
            </a:pPr>
            <a:r>
              <a:rPr lang="en-US" sz="1600" dirty="0"/>
              <a:t>Functions</a:t>
            </a:r>
          </a:p>
          <a:p>
            <a:pPr indent="-228600">
              <a:lnSpc>
                <a:spcPct val="90000"/>
              </a:lnSpc>
              <a:spcAft>
                <a:spcPts val="600"/>
              </a:spcAft>
              <a:buFont typeface="Arial" panose="020B0604020202020204" pitchFamily="34" charset="0"/>
              <a:buChar char="•"/>
            </a:pPr>
            <a:r>
              <a:rPr lang="en-US" sz="1600" dirty="0"/>
              <a:t>Stores and manages customer information</a:t>
            </a:r>
          </a:p>
          <a:p>
            <a:pPr indent="-228600">
              <a:lnSpc>
                <a:spcPct val="90000"/>
              </a:lnSpc>
              <a:spcAft>
                <a:spcPts val="600"/>
              </a:spcAft>
              <a:buFont typeface="Arial" panose="020B0604020202020204" pitchFamily="34" charset="0"/>
              <a:buChar char="•"/>
            </a:pPr>
            <a:r>
              <a:rPr lang="en-US" sz="1600" dirty="0"/>
              <a:t>Tracks sales activities and customer interactions</a:t>
            </a:r>
          </a:p>
          <a:p>
            <a:pPr indent="-228600">
              <a:lnSpc>
                <a:spcPct val="90000"/>
              </a:lnSpc>
              <a:spcAft>
                <a:spcPts val="600"/>
              </a:spcAft>
              <a:buFont typeface="Arial" panose="020B0604020202020204" pitchFamily="34" charset="0"/>
              <a:buChar char="•"/>
            </a:pPr>
            <a:r>
              <a:rPr lang="en-US" sz="1600" dirty="0"/>
              <a:t>Supports marketing campaigns</a:t>
            </a:r>
          </a:p>
          <a:p>
            <a:pPr indent="-228600">
              <a:lnSpc>
                <a:spcPct val="90000"/>
              </a:lnSpc>
              <a:spcAft>
                <a:spcPts val="600"/>
              </a:spcAft>
              <a:buFont typeface="Arial" panose="020B0604020202020204" pitchFamily="34" charset="0"/>
              <a:buChar char="•"/>
            </a:pPr>
            <a:r>
              <a:rPr lang="en-US" sz="1600" dirty="0"/>
              <a:t>Improves customer service and support</a:t>
            </a:r>
          </a:p>
          <a:p>
            <a:pPr indent="-228600">
              <a:lnSpc>
                <a:spcPct val="90000"/>
              </a:lnSpc>
              <a:spcAft>
                <a:spcPts val="600"/>
              </a:spcAft>
              <a:buFont typeface="Arial" panose="020B0604020202020204" pitchFamily="34" charset="0"/>
              <a:buChar char="•"/>
            </a:pPr>
            <a:r>
              <a:rPr lang="en-US" sz="1600" dirty="0"/>
              <a:t>Benefits</a:t>
            </a:r>
          </a:p>
          <a:p>
            <a:pPr indent="-228600">
              <a:lnSpc>
                <a:spcPct val="90000"/>
              </a:lnSpc>
              <a:spcAft>
                <a:spcPts val="600"/>
              </a:spcAft>
              <a:buFont typeface="Arial" panose="020B0604020202020204" pitchFamily="34" charset="0"/>
              <a:buChar char="•"/>
            </a:pPr>
            <a:r>
              <a:rPr lang="en-US" sz="1600" dirty="0"/>
              <a:t>✅ Improved customer satisfaction</a:t>
            </a:r>
          </a:p>
          <a:p>
            <a:pPr indent="-228600">
              <a:lnSpc>
                <a:spcPct val="90000"/>
              </a:lnSpc>
              <a:spcAft>
                <a:spcPts val="600"/>
              </a:spcAft>
              <a:buFont typeface="Arial" panose="020B0604020202020204" pitchFamily="34" charset="0"/>
              <a:buChar char="•"/>
            </a:pPr>
            <a:r>
              <a:rPr lang="en-US" sz="1600" dirty="0"/>
              <a:t>✅ Increased customer loyalty</a:t>
            </a:r>
          </a:p>
          <a:p>
            <a:pPr indent="-228600">
              <a:lnSpc>
                <a:spcPct val="90000"/>
              </a:lnSpc>
              <a:spcAft>
                <a:spcPts val="600"/>
              </a:spcAft>
              <a:buFont typeface="Arial" panose="020B0604020202020204" pitchFamily="34" charset="0"/>
              <a:buChar char="•"/>
            </a:pPr>
            <a:r>
              <a:rPr lang="en-US" sz="1600" dirty="0"/>
              <a:t>✅ Better communication with customers</a:t>
            </a:r>
          </a:p>
          <a:p>
            <a:pPr indent="-228600">
              <a:lnSpc>
                <a:spcPct val="90000"/>
              </a:lnSpc>
              <a:spcAft>
                <a:spcPts val="600"/>
              </a:spcAft>
              <a:buFont typeface="Arial" panose="020B0604020202020204" pitchFamily="34" charset="0"/>
              <a:buChar char="•"/>
            </a:pPr>
            <a:r>
              <a:rPr lang="en-US" sz="1600" dirty="0"/>
              <a:t>✅ Higher sales opportunities</a:t>
            </a:r>
          </a:p>
          <a:p>
            <a:pPr indent="-228600">
              <a:lnSpc>
                <a:spcPct val="90000"/>
              </a:lnSpc>
              <a:spcAft>
                <a:spcPts val="600"/>
              </a:spcAft>
              <a:buFont typeface="Arial" panose="020B0604020202020204" pitchFamily="34" charset="0"/>
              <a:buChar char="•"/>
            </a:pPr>
            <a:r>
              <a:rPr lang="en-US" sz="1600" dirty="0"/>
              <a:t>Limitations</a:t>
            </a:r>
          </a:p>
          <a:p>
            <a:pPr indent="-228600">
              <a:lnSpc>
                <a:spcPct val="90000"/>
              </a:lnSpc>
              <a:spcAft>
                <a:spcPts val="600"/>
              </a:spcAft>
              <a:buFont typeface="Arial" panose="020B0604020202020204" pitchFamily="34" charset="0"/>
              <a:buChar char="•"/>
            </a:pPr>
            <a:r>
              <a:rPr lang="en-US" sz="1600" dirty="0"/>
              <a:t>❌ High implementation costs</a:t>
            </a:r>
          </a:p>
          <a:p>
            <a:pPr indent="-228600">
              <a:lnSpc>
                <a:spcPct val="90000"/>
              </a:lnSpc>
              <a:spcAft>
                <a:spcPts val="600"/>
              </a:spcAft>
              <a:buFont typeface="Arial" panose="020B0604020202020204" pitchFamily="34" charset="0"/>
              <a:buChar char="•"/>
            </a:pPr>
            <a:r>
              <a:rPr lang="en-US" sz="1600" dirty="0"/>
              <a:t>❌ Requires employee training</a:t>
            </a:r>
          </a:p>
          <a:p>
            <a:pPr indent="-228600">
              <a:lnSpc>
                <a:spcPct val="90000"/>
              </a:lnSpc>
              <a:spcAft>
                <a:spcPts val="600"/>
              </a:spcAft>
              <a:buFont typeface="Arial" panose="020B0604020202020204" pitchFamily="34" charset="0"/>
              <a:buChar char="•"/>
            </a:pPr>
            <a:r>
              <a:rPr lang="en-US" sz="1600" dirty="0"/>
              <a:t>❌ Data privacy and security concerns</a:t>
            </a:r>
          </a:p>
          <a:p>
            <a:pPr indent="-228600">
              <a:lnSpc>
                <a:spcPct val="90000"/>
              </a:lnSpc>
              <a:spcAft>
                <a:spcPts val="600"/>
              </a:spcAft>
              <a:buFont typeface="Arial" panose="020B0604020202020204" pitchFamily="34" charset="0"/>
              <a:buChar char="•"/>
            </a:pPr>
            <a:r>
              <a:rPr lang="en-US" sz="1600" dirty="0"/>
              <a:t>Example</a:t>
            </a:r>
          </a:p>
          <a:p>
            <a:pPr indent="-228600">
              <a:lnSpc>
                <a:spcPct val="90000"/>
              </a:lnSpc>
              <a:spcAft>
                <a:spcPts val="600"/>
              </a:spcAft>
              <a:buFont typeface="Arial" panose="020B0604020202020204" pitchFamily="34" charset="0"/>
              <a:buChar char="•"/>
            </a:pPr>
            <a:r>
              <a:rPr lang="en-US" sz="1600" dirty="0"/>
              <a:t>Salesforce CRM is widely used by </a:t>
            </a:r>
            <a:r>
              <a:rPr lang="en-US" sz="1600" dirty="0" err="1"/>
              <a:t>organisations</a:t>
            </a:r>
            <a:r>
              <a:rPr lang="en-US" sz="1600" dirty="0"/>
              <a:t> to manage cu</a:t>
            </a:r>
            <a:r>
              <a:rPr lang="en-US" dirty="0"/>
              <a:t>stomer relationships, track sales performance, and improve customer engagement.</a:t>
            </a:r>
          </a:p>
          <a:p>
            <a:pPr indent="-228600">
              <a:lnSpc>
                <a:spcPct val="90000"/>
              </a:lnSpc>
              <a:spcAft>
                <a:spcPts val="600"/>
              </a:spcAft>
              <a:buFont typeface="Arial" panose="020B0604020202020204" pitchFamily="34" charset="0"/>
              <a:buChar char="•"/>
            </a:pPr>
            <a:r>
              <a:rPr lang="en-US" dirty="0"/>
              <a:t> </a:t>
            </a:r>
            <a:r>
              <a:rPr lang="en-US" i="1" dirty="0"/>
              <a:t>(Salesforce, 2026)</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3161630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BB42BD-F099-854F-4C4A-6E4A03B2BDAE}"/>
              </a:ext>
            </a:extLst>
          </p:cNvPr>
          <p:cNvSpPr txBox="1"/>
          <p:nvPr/>
        </p:nvSpPr>
        <p:spPr>
          <a:xfrm>
            <a:off x="2711532" y="262247"/>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Comparison of MIS, ERP and CRM</a:t>
            </a:r>
          </a:p>
          <a:p>
            <a:endParaRPr lang="en-US">
              <a:latin typeface="Segoe UI"/>
              <a:ea typeface="Segoe UI"/>
              <a:cs typeface="Segoe UI"/>
            </a:endParaRPr>
          </a:p>
          <a:p>
            <a:pPr algn="ctr"/>
            <a:endParaRPr lang="en-US"/>
          </a:p>
        </p:txBody>
      </p:sp>
      <p:graphicFrame>
        <p:nvGraphicFramePr>
          <p:cNvPr id="4" name="Table 3">
            <a:extLst>
              <a:ext uri="{FF2B5EF4-FFF2-40B4-BE49-F238E27FC236}">
                <a16:creationId xmlns:a16="http://schemas.microsoft.com/office/drawing/2014/main" id="{09128249-DD33-3959-D11F-FB969D8B0FCE}"/>
              </a:ext>
            </a:extLst>
          </p:cNvPr>
          <p:cNvGraphicFramePr>
            <a:graphicFrameLocks noGrp="1"/>
          </p:cNvGraphicFramePr>
          <p:nvPr>
            <p:extLst>
              <p:ext uri="{D42A27DB-BD31-4B8C-83A1-F6EECF244321}">
                <p14:modId xmlns:p14="http://schemas.microsoft.com/office/powerpoint/2010/main" val="3333735725"/>
              </p:ext>
            </p:extLst>
          </p:nvPr>
        </p:nvGraphicFramePr>
        <p:xfrm>
          <a:off x="646018" y="1979181"/>
          <a:ext cx="8168640" cy="2839720"/>
        </p:xfrm>
        <a:graphic>
          <a:graphicData uri="http://schemas.openxmlformats.org/drawingml/2006/table">
            <a:tbl>
              <a:tblPr firstRow="1" bandRow="1">
                <a:tableStyleId>{5C22544A-7EE6-4342-B048-85BDC9FD1C3A}</a:tableStyleId>
              </a:tblPr>
              <a:tblGrid>
                <a:gridCol w="2042160">
                  <a:extLst>
                    <a:ext uri="{9D8B030D-6E8A-4147-A177-3AD203B41FA5}">
                      <a16:colId xmlns:a16="http://schemas.microsoft.com/office/drawing/2014/main" val="3017746593"/>
                    </a:ext>
                  </a:extLst>
                </a:gridCol>
                <a:gridCol w="2042160">
                  <a:extLst>
                    <a:ext uri="{9D8B030D-6E8A-4147-A177-3AD203B41FA5}">
                      <a16:colId xmlns:a16="http://schemas.microsoft.com/office/drawing/2014/main" val="205157482"/>
                    </a:ext>
                  </a:extLst>
                </a:gridCol>
                <a:gridCol w="2042160">
                  <a:extLst>
                    <a:ext uri="{9D8B030D-6E8A-4147-A177-3AD203B41FA5}">
                      <a16:colId xmlns:a16="http://schemas.microsoft.com/office/drawing/2014/main" val="3159035227"/>
                    </a:ext>
                  </a:extLst>
                </a:gridCol>
                <a:gridCol w="2042160">
                  <a:extLst>
                    <a:ext uri="{9D8B030D-6E8A-4147-A177-3AD203B41FA5}">
                      <a16:colId xmlns:a16="http://schemas.microsoft.com/office/drawing/2014/main" val="3467939909"/>
                    </a:ext>
                  </a:extLst>
                </a:gridCol>
              </a:tblGrid>
              <a:tr h="370840">
                <a:tc>
                  <a:txBody>
                    <a:bodyPr/>
                    <a:lstStyle/>
                    <a:p>
                      <a:r>
                        <a:rPr lang="en-US" dirty="0"/>
                        <a:t>feature</a:t>
                      </a:r>
                    </a:p>
                  </a:txBody>
                  <a:tcPr/>
                </a:tc>
                <a:tc>
                  <a:txBody>
                    <a:bodyPr/>
                    <a:lstStyle/>
                    <a:p>
                      <a:r>
                        <a:rPr lang="en-US" dirty="0"/>
                        <a:t>MIS</a:t>
                      </a:r>
                    </a:p>
                  </a:txBody>
                  <a:tcPr/>
                </a:tc>
                <a:tc>
                  <a:txBody>
                    <a:bodyPr/>
                    <a:lstStyle/>
                    <a:p>
                      <a:r>
                        <a:rPr lang="en-US" dirty="0"/>
                        <a:t>ERP</a:t>
                      </a:r>
                    </a:p>
                  </a:txBody>
                  <a:tcPr/>
                </a:tc>
                <a:tc>
                  <a:txBody>
                    <a:bodyPr/>
                    <a:lstStyle/>
                    <a:p>
                      <a:r>
                        <a:rPr lang="en-US" dirty="0"/>
                        <a:t>CRM</a:t>
                      </a:r>
                    </a:p>
                  </a:txBody>
                  <a:tcPr/>
                </a:tc>
                <a:extLst>
                  <a:ext uri="{0D108BD9-81ED-4DB2-BD59-A6C34878D82A}">
                    <a16:rowId xmlns:a16="http://schemas.microsoft.com/office/drawing/2014/main" val="3220538453"/>
                  </a:ext>
                </a:extLst>
              </a:tr>
              <a:tr h="370840">
                <a:tc>
                  <a:txBody>
                    <a:bodyPr/>
                    <a:lstStyle/>
                    <a:p>
                      <a:r>
                        <a:rPr lang="en-US" dirty="0"/>
                        <a:t>PURPOUSE</a:t>
                      </a:r>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Provides reports for managers</a:t>
                      </a:r>
                      <a:endParaRPr lang="en-US" dirty="0"/>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Integrates business functions</a:t>
                      </a:r>
                      <a:endParaRPr lang="en-US" dirty="0"/>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Manages customer relationships</a:t>
                      </a:r>
                      <a:endParaRPr lang="en-US" dirty="0"/>
                    </a:p>
                    <a:p>
                      <a:pPr lvl="0">
                        <a:buNone/>
                      </a:pPr>
                      <a:endParaRPr lang="en-US" dirty="0"/>
                    </a:p>
                  </a:txBody>
                  <a:tcPr/>
                </a:tc>
                <a:extLst>
                  <a:ext uri="{0D108BD9-81ED-4DB2-BD59-A6C34878D82A}">
                    <a16:rowId xmlns:a16="http://schemas.microsoft.com/office/drawing/2014/main" val="1467122706"/>
                  </a:ext>
                </a:extLst>
              </a:tr>
              <a:tr h="370840">
                <a:tc>
                  <a:txBody>
                    <a:bodyPr/>
                    <a:lstStyle/>
                    <a:p>
                      <a:r>
                        <a:rPr lang="en-US" dirty="0"/>
                        <a:t>MAIN USER </a:t>
                      </a:r>
                    </a:p>
                  </a:txBody>
                  <a:tcPr/>
                </a:tc>
                <a:tc>
                  <a:txBody>
                    <a:bodyPr/>
                    <a:lstStyle/>
                    <a:p>
                      <a:r>
                        <a:rPr lang="en-US" dirty="0"/>
                        <a:t>Managers</a:t>
                      </a:r>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Entire </a:t>
                      </a:r>
                      <a:r>
                        <a:rPr lang="en-US" sz="1100" b="0" i="0" u="none" strike="noStrike" noProof="0" dirty="0" err="1">
                          <a:latin typeface="Segoe UI"/>
                          <a:cs typeface="Segoe UI"/>
                        </a:rPr>
                        <a:t>organisation</a:t>
                      </a:r>
                      <a:endParaRPr lang="en-US" dirty="0" err="1"/>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Sales &amp; Marketing team</a:t>
                      </a:r>
                      <a:endParaRPr lang="en-US" dirty="0"/>
                    </a:p>
                    <a:p>
                      <a:pPr lvl="0">
                        <a:buNone/>
                      </a:pPr>
                      <a:endParaRPr lang="en-US" dirty="0"/>
                    </a:p>
                  </a:txBody>
                  <a:tcPr/>
                </a:tc>
                <a:extLst>
                  <a:ext uri="{0D108BD9-81ED-4DB2-BD59-A6C34878D82A}">
                    <a16:rowId xmlns:a16="http://schemas.microsoft.com/office/drawing/2014/main" val="1435302667"/>
                  </a:ext>
                </a:extLst>
              </a:tr>
              <a:tr h="370840">
                <a:tc>
                  <a:txBody>
                    <a:bodyPr/>
                    <a:lstStyle/>
                    <a:p>
                      <a:r>
                        <a:rPr lang="en-US" dirty="0"/>
                        <a:t>BENIFITS</a:t>
                      </a:r>
                    </a:p>
                  </a:txBody>
                  <a:tcPr/>
                </a:tc>
                <a:tc>
                  <a:txBody>
                    <a:bodyPr/>
                    <a:lstStyle/>
                    <a:p>
                      <a:r>
                        <a:rPr lang="en-US" dirty="0"/>
                        <a:t>Better decisions making </a:t>
                      </a:r>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Improved efficiency</a:t>
                      </a:r>
                      <a:endParaRPr lang="en-US" dirty="0"/>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Increased customer satisfaction</a:t>
                      </a:r>
                      <a:endParaRPr lang="en-US" dirty="0"/>
                    </a:p>
                    <a:p>
                      <a:pPr lvl="0">
                        <a:buNone/>
                      </a:pPr>
                      <a:endParaRPr lang="en-US" dirty="0"/>
                    </a:p>
                  </a:txBody>
                  <a:tcPr/>
                </a:tc>
                <a:extLst>
                  <a:ext uri="{0D108BD9-81ED-4DB2-BD59-A6C34878D82A}">
                    <a16:rowId xmlns:a16="http://schemas.microsoft.com/office/drawing/2014/main" val="2972130298"/>
                  </a:ext>
                </a:extLst>
              </a:tr>
              <a:tr h="370840">
                <a:tc>
                  <a:txBody>
                    <a:bodyPr/>
                    <a:lstStyle/>
                    <a:p>
                      <a:r>
                        <a:rPr lang="en-US" dirty="0"/>
                        <a:t>LIMINTATIONS </a:t>
                      </a:r>
                    </a:p>
                  </a:txBody>
                  <a:tcPr/>
                </a:tc>
                <a:tc>
                  <a:txBody>
                    <a:bodyPr/>
                    <a:lstStyle/>
                    <a:p>
                      <a:r>
                        <a:rPr lang="en-US" dirty="0"/>
                        <a:t>Limited analysis</a:t>
                      </a:r>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High implementation costs</a:t>
                      </a:r>
                      <a:endParaRPr lang="en-US" dirty="0"/>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Data privacy concerns</a:t>
                      </a:r>
                      <a:endParaRPr lang="en-US" dirty="0"/>
                    </a:p>
                    <a:p>
                      <a:pPr lvl="0">
                        <a:buNone/>
                      </a:pPr>
                      <a:endParaRPr lang="en-US" dirty="0"/>
                    </a:p>
                  </a:txBody>
                  <a:tcPr/>
                </a:tc>
                <a:extLst>
                  <a:ext uri="{0D108BD9-81ED-4DB2-BD59-A6C34878D82A}">
                    <a16:rowId xmlns:a16="http://schemas.microsoft.com/office/drawing/2014/main" val="715341631"/>
                  </a:ext>
                </a:extLst>
              </a:tr>
            </a:tbl>
          </a:graphicData>
        </a:graphic>
      </p:graphicFrame>
      <p:sp>
        <p:nvSpPr>
          <p:cNvPr id="5" name="TextBox 4">
            <a:extLst>
              <a:ext uri="{FF2B5EF4-FFF2-40B4-BE49-F238E27FC236}">
                <a16:creationId xmlns:a16="http://schemas.microsoft.com/office/drawing/2014/main" id="{84522859-A8AF-13FB-614B-38DA778D9820}"/>
              </a:ext>
            </a:extLst>
          </p:cNvPr>
          <p:cNvSpPr txBox="1"/>
          <p:nvPr/>
        </p:nvSpPr>
        <p:spPr>
          <a:xfrm>
            <a:off x="814191" y="1649260"/>
            <a:ext cx="4801643"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latin typeface="Segoe UI"/>
                <a:cs typeface="Segoe UI"/>
              </a:rPr>
              <a:t>Comparing Information Systems</a:t>
            </a:r>
            <a:endParaRPr lang="en-US" sz="1200" b="1"/>
          </a:p>
          <a:p>
            <a:pPr algn="l"/>
            <a:endParaRPr lang="en-US" dirty="0"/>
          </a:p>
        </p:txBody>
      </p:sp>
      <p:sp>
        <p:nvSpPr>
          <p:cNvPr id="6" name="TextBox 5">
            <a:extLst>
              <a:ext uri="{FF2B5EF4-FFF2-40B4-BE49-F238E27FC236}">
                <a16:creationId xmlns:a16="http://schemas.microsoft.com/office/drawing/2014/main" id="{2B9841D7-51CC-0929-80FA-08231EC21DB5}"/>
              </a:ext>
            </a:extLst>
          </p:cNvPr>
          <p:cNvSpPr txBox="1"/>
          <p:nvPr/>
        </p:nvSpPr>
        <p:spPr>
          <a:xfrm>
            <a:off x="918575" y="5156548"/>
            <a:ext cx="3966575" cy="14718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246AD5CB-ADD9-3D20-065F-376E2FB26E03}"/>
              </a:ext>
            </a:extLst>
          </p:cNvPr>
          <p:cNvSpPr txBox="1"/>
          <p:nvPr/>
        </p:nvSpPr>
        <p:spPr>
          <a:xfrm>
            <a:off x="981205" y="5083479"/>
            <a:ext cx="5584520" cy="11795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B88CDABB-66D9-1CEE-3450-4A0B33B3FF56}"/>
              </a:ext>
            </a:extLst>
          </p:cNvPr>
          <p:cNvSpPr txBox="1"/>
          <p:nvPr/>
        </p:nvSpPr>
        <p:spPr>
          <a:xfrm>
            <a:off x="465117" y="5071753"/>
            <a:ext cx="60960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Segoe UI"/>
                <a:ea typeface="Segoe UI"/>
                <a:cs typeface="Segoe UI"/>
              </a:rPr>
              <a:t>Key Differences</a:t>
            </a:r>
          </a:p>
          <a:p>
            <a:r>
              <a:rPr lang="en-US">
                <a:latin typeface="Segoe UI"/>
                <a:ea typeface="Segoe UI"/>
                <a:cs typeface="Segoe UI"/>
              </a:rPr>
              <a:t>📊 </a:t>
            </a:r>
            <a:r>
              <a:rPr lang="en-US" b="1">
                <a:latin typeface="Segoe UI"/>
                <a:ea typeface="Segoe UI"/>
                <a:cs typeface="Segoe UI"/>
              </a:rPr>
              <a:t>MIS</a:t>
            </a:r>
            <a:r>
              <a:rPr lang="en-US">
                <a:latin typeface="Segoe UI"/>
                <a:ea typeface="Segoe UI"/>
                <a:cs typeface="Segoe UI"/>
              </a:rPr>
              <a:t> focuses on reporting and decision-making.</a:t>
            </a:r>
          </a:p>
          <a:p>
            <a:r>
              <a:rPr lang="en-US">
                <a:latin typeface="Segoe UI"/>
                <a:ea typeface="Segoe UI"/>
                <a:cs typeface="Segoe UI"/>
              </a:rPr>
              <a:t>🏢 </a:t>
            </a:r>
            <a:r>
              <a:rPr lang="en-US" b="1">
                <a:latin typeface="Segoe UI"/>
                <a:ea typeface="Segoe UI"/>
                <a:cs typeface="Segoe UI"/>
              </a:rPr>
              <a:t>ERP</a:t>
            </a:r>
            <a:r>
              <a:rPr lang="en-US">
                <a:latin typeface="Segoe UI"/>
                <a:ea typeface="Segoe UI"/>
                <a:cs typeface="Segoe UI"/>
              </a:rPr>
              <a:t> integrates departments and business processes.</a:t>
            </a:r>
          </a:p>
          <a:p>
            <a:r>
              <a:rPr lang="en-US">
                <a:latin typeface="Segoe UI"/>
                <a:ea typeface="Segoe UI"/>
                <a:cs typeface="Segoe UI"/>
              </a:rPr>
              <a:t>🤝 </a:t>
            </a:r>
            <a:r>
              <a:rPr lang="en-US" b="1">
                <a:latin typeface="Segoe UI"/>
                <a:ea typeface="Segoe UI"/>
                <a:cs typeface="Segoe UI"/>
              </a:rPr>
              <a:t>CRM</a:t>
            </a:r>
            <a:r>
              <a:rPr lang="en-US">
                <a:latin typeface="Segoe UI"/>
                <a:ea typeface="Segoe UI"/>
                <a:cs typeface="Segoe UI"/>
              </a:rPr>
              <a:t> focuses on customer management and service.</a:t>
            </a:r>
          </a:p>
          <a:p>
            <a:endParaRPr lang="en-US">
              <a:latin typeface="Segoe UI"/>
              <a:ea typeface="Segoe UI"/>
              <a:cs typeface="Segoe UI"/>
            </a:endParaRPr>
          </a:p>
          <a:p>
            <a:pPr algn="ctr"/>
            <a:endParaRPr lang="en-US"/>
          </a:p>
        </p:txBody>
      </p:sp>
    </p:spTree>
    <p:extLst>
      <p:ext uri="{BB962C8B-B14F-4D97-AF65-F5344CB8AC3E}">
        <p14:creationId xmlns:p14="http://schemas.microsoft.com/office/powerpoint/2010/main" val="816597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A29F30-5BD7-D558-8F0A-D3F7BE61D000}"/>
              </a:ext>
            </a:extLst>
          </p:cNvPr>
          <p:cNvSpPr txBox="1"/>
          <p:nvPr/>
        </p:nvSpPr>
        <p:spPr>
          <a:xfrm>
            <a:off x="524494" y="470065"/>
            <a:ext cx="77288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Ethical Considerations in Information Systems</a:t>
            </a:r>
          </a:p>
          <a:p>
            <a:r>
              <a:rPr lang="en-US" b="1" dirty="0">
                <a:latin typeface="Segoe UI"/>
                <a:ea typeface="Segoe UI"/>
                <a:cs typeface="Segoe UI"/>
              </a:rPr>
              <a:t>Ethical Considerations</a:t>
            </a:r>
          </a:p>
          <a:p>
            <a:endParaRPr lang="en-US">
              <a:latin typeface="Segoe UI"/>
              <a:ea typeface="Segoe UI"/>
              <a:cs typeface="Segoe UI"/>
            </a:endParaRPr>
          </a:p>
          <a:p>
            <a:pPr algn="ctr"/>
            <a:endParaRPr lang="en-US"/>
          </a:p>
        </p:txBody>
      </p:sp>
      <p:graphicFrame>
        <p:nvGraphicFramePr>
          <p:cNvPr id="22" name="Diagram 21">
            <a:extLst>
              <a:ext uri="{FF2B5EF4-FFF2-40B4-BE49-F238E27FC236}">
                <a16:creationId xmlns:a16="http://schemas.microsoft.com/office/drawing/2014/main" id="{350F3646-333A-51FC-B588-597FAE665CFB}"/>
              </a:ext>
            </a:extLst>
          </p:cNvPr>
          <p:cNvGraphicFramePr/>
          <p:nvPr>
            <p:extLst>
              <p:ext uri="{D42A27DB-BD31-4B8C-83A1-F6EECF244321}">
                <p14:modId xmlns:p14="http://schemas.microsoft.com/office/powerpoint/2010/main" val="1788305463"/>
              </p:ext>
            </p:extLst>
          </p:nvPr>
        </p:nvGraphicFramePr>
        <p:xfrm>
          <a:off x="217714" y="1342902"/>
          <a:ext cx="6650180" cy="3588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83" name="Diagram 1182">
            <a:extLst>
              <a:ext uri="{FF2B5EF4-FFF2-40B4-BE49-F238E27FC236}">
                <a16:creationId xmlns:a16="http://schemas.microsoft.com/office/drawing/2014/main" id="{7A0D6B4A-58AC-1861-E084-97F6BB989522}"/>
              </a:ext>
            </a:extLst>
          </p:cNvPr>
          <p:cNvGraphicFramePr/>
          <p:nvPr>
            <p:extLst>
              <p:ext uri="{D42A27DB-BD31-4B8C-83A1-F6EECF244321}">
                <p14:modId xmlns:p14="http://schemas.microsoft.com/office/powerpoint/2010/main" val="1672475509"/>
              </p:ext>
            </p:extLst>
          </p:nvPr>
        </p:nvGraphicFramePr>
        <p:xfrm>
          <a:off x="7016338" y="1342901"/>
          <a:ext cx="4957948" cy="35883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686" name="TextBox 1685">
            <a:extLst>
              <a:ext uri="{FF2B5EF4-FFF2-40B4-BE49-F238E27FC236}">
                <a16:creationId xmlns:a16="http://schemas.microsoft.com/office/drawing/2014/main" id="{6B49EAC6-9238-DE77-56B7-121246BA823C}"/>
              </a:ext>
            </a:extLst>
          </p:cNvPr>
          <p:cNvSpPr txBox="1"/>
          <p:nvPr/>
        </p:nvSpPr>
        <p:spPr>
          <a:xfrm>
            <a:off x="376052" y="5091545"/>
            <a:ext cx="6096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Reducing Ethical Risks</a:t>
            </a:r>
          </a:p>
          <a:p>
            <a:r>
              <a:rPr lang="en-US" dirty="0">
                <a:latin typeface="Segoe UI"/>
                <a:ea typeface="Segoe UI"/>
                <a:cs typeface="Segoe UI"/>
              </a:rPr>
              <a:t>✅ Implement strong security policies</a:t>
            </a:r>
          </a:p>
          <a:p>
            <a:r>
              <a:rPr lang="en-US" dirty="0">
                <a:latin typeface="Segoe UI"/>
                <a:ea typeface="Segoe UI"/>
                <a:cs typeface="Segoe UI"/>
              </a:rPr>
              <a:t>✅ Provide employee training</a:t>
            </a:r>
          </a:p>
          <a:p>
            <a:r>
              <a:rPr lang="en-US" dirty="0">
                <a:latin typeface="Segoe UI"/>
                <a:ea typeface="Segoe UI"/>
                <a:cs typeface="Segoe UI"/>
              </a:rPr>
              <a:t>✅ Conduct regular audits</a:t>
            </a:r>
          </a:p>
          <a:p>
            <a:r>
              <a:rPr lang="en-US" dirty="0">
                <a:latin typeface="Segoe UI"/>
                <a:ea typeface="Segoe UI"/>
                <a:cs typeface="Segoe UI"/>
              </a:rPr>
              <a:t>✅ Use ethical AI practices</a:t>
            </a:r>
          </a:p>
          <a:p>
            <a:endParaRPr lang="en-US">
              <a:latin typeface="Segoe UI"/>
              <a:ea typeface="Segoe UI"/>
              <a:cs typeface="Segoe UI"/>
            </a:endParaRPr>
          </a:p>
          <a:p>
            <a:pPr algn="ctr"/>
            <a:endParaRPr lang="en-US"/>
          </a:p>
        </p:txBody>
      </p:sp>
      <p:sp>
        <p:nvSpPr>
          <p:cNvPr id="1687" name="TextBox 1686">
            <a:extLst>
              <a:ext uri="{FF2B5EF4-FFF2-40B4-BE49-F238E27FC236}">
                <a16:creationId xmlns:a16="http://schemas.microsoft.com/office/drawing/2014/main" id="{1E7EFFB3-F78E-E4BD-36C7-F8A1664A206A}"/>
              </a:ext>
            </a:extLst>
          </p:cNvPr>
          <p:cNvSpPr txBox="1"/>
          <p:nvPr/>
        </p:nvSpPr>
        <p:spPr>
          <a:xfrm>
            <a:off x="8065325" y="6110844"/>
            <a:ext cx="412667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Segoe UI"/>
                <a:ea typeface="Segoe UI"/>
                <a:cs typeface="Segoe UI"/>
              </a:rPr>
              <a:t>(</a:t>
            </a:r>
            <a:r>
              <a:rPr lang="en-US" sz="1050" dirty="0">
                <a:latin typeface="Segoe UI"/>
                <a:ea typeface="Segoe UI"/>
                <a:cs typeface="Segoe UI"/>
              </a:rPr>
              <a:t>Information Systems for Business and Beyond, 202</a:t>
            </a:r>
          </a:p>
          <a:p>
            <a:pPr algn="ctr"/>
            <a:endParaRPr lang="en-US"/>
          </a:p>
        </p:txBody>
      </p:sp>
    </p:spTree>
    <p:extLst>
      <p:ext uri="{BB962C8B-B14F-4D97-AF65-F5344CB8AC3E}">
        <p14:creationId xmlns:p14="http://schemas.microsoft.com/office/powerpoint/2010/main" val="3658634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Nestle Logo Bilder , Nestlé – QVSLG">
            <a:extLst>
              <a:ext uri="{FF2B5EF4-FFF2-40B4-BE49-F238E27FC236}">
                <a16:creationId xmlns:a16="http://schemas.microsoft.com/office/drawing/2014/main" id="{BAF15DF0-4970-5B3E-E010-68922FA31066}"/>
              </a:ext>
            </a:extLst>
          </p:cNvPr>
          <p:cNvPicPr>
            <a:picLocks noChangeAspect="1"/>
          </p:cNvPicPr>
          <p:nvPr/>
        </p:nvPicPr>
        <p:blipFill>
          <a:blip r:embed="rId2"/>
          <a:stretch>
            <a:fillRect/>
          </a:stretch>
        </p:blipFill>
        <p:spPr>
          <a:xfrm>
            <a:off x="630936" y="1791310"/>
            <a:ext cx="5458968" cy="3275380"/>
          </a:xfrm>
          <a:prstGeom prst="rect">
            <a:avLst/>
          </a:prstGeom>
        </p:spPr>
      </p:pic>
      <p:sp>
        <p:nvSpPr>
          <p:cNvPr id="29"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585B088-A322-47E1-BBBF-8C422E6505EA}"/>
              </a:ext>
            </a:extLst>
          </p:cNvPr>
          <p:cNvSpPr txBox="1"/>
          <p:nvPr/>
        </p:nvSpPr>
        <p:spPr>
          <a:xfrm>
            <a:off x="6739128" y="2664886"/>
            <a:ext cx="4818888" cy="355078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000" b="1"/>
              <a:t>Case Study 1 – Nestlé and ERP</a:t>
            </a:r>
          </a:p>
          <a:p>
            <a:pPr indent="-228600">
              <a:lnSpc>
                <a:spcPct val="90000"/>
              </a:lnSpc>
              <a:spcAft>
                <a:spcPts val="600"/>
              </a:spcAft>
              <a:buFont typeface="Arial" panose="020B0604020202020204" pitchFamily="34" charset="0"/>
              <a:buChar char="•"/>
            </a:pPr>
            <a:r>
              <a:rPr lang="en-US" sz="1000" b="1"/>
              <a:t>Case Study: Nestlé's Use of ERP</a:t>
            </a:r>
          </a:p>
          <a:p>
            <a:pPr indent="-228600">
              <a:lnSpc>
                <a:spcPct val="90000"/>
              </a:lnSpc>
              <a:spcAft>
                <a:spcPts val="600"/>
              </a:spcAft>
              <a:buFont typeface="Arial" panose="020B0604020202020204" pitchFamily="34" charset="0"/>
              <a:buChar char="•"/>
            </a:pPr>
            <a:r>
              <a:rPr lang="en-US" sz="1000" b="1"/>
              <a:t>Challenge</a:t>
            </a:r>
          </a:p>
          <a:p>
            <a:pPr indent="-228600">
              <a:lnSpc>
                <a:spcPct val="90000"/>
              </a:lnSpc>
              <a:spcAft>
                <a:spcPts val="600"/>
              </a:spcAft>
              <a:buFont typeface="Arial" panose="020B0604020202020204" pitchFamily="34" charset="0"/>
              <a:buChar char="•"/>
            </a:pPr>
            <a:r>
              <a:rPr lang="en-US" sz="1000"/>
              <a:t>Nestlé operated across multiple countries and business units.</a:t>
            </a:r>
          </a:p>
          <a:p>
            <a:pPr indent="-228600">
              <a:lnSpc>
                <a:spcPct val="90000"/>
              </a:lnSpc>
              <a:spcAft>
                <a:spcPts val="600"/>
              </a:spcAft>
              <a:buFont typeface="Arial" panose="020B0604020202020204" pitchFamily="34" charset="0"/>
              <a:buChar char="•"/>
            </a:pPr>
            <a:r>
              <a:rPr lang="en-US" sz="1000"/>
              <a:t>Managing information and processes across the organisation was complex.</a:t>
            </a:r>
          </a:p>
          <a:p>
            <a:pPr indent="-228600">
              <a:lnSpc>
                <a:spcPct val="90000"/>
              </a:lnSpc>
              <a:spcAft>
                <a:spcPts val="600"/>
              </a:spcAft>
              <a:buFont typeface="Arial" panose="020B0604020202020204" pitchFamily="34" charset="0"/>
              <a:buChar char="•"/>
            </a:pPr>
            <a:r>
              <a:rPr lang="en-US" sz="1000" b="1"/>
              <a:t>Solution</a:t>
            </a:r>
          </a:p>
          <a:p>
            <a:pPr indent="-228600">
              <a:lnSpc>
                <a:spcPct val="90000"/>
              </a:lnSpc>
              <a:spcAft>
                <a:spcPts val="600"/>
              </a:spcAft>
              <a:buFont typeface="Arial" panose="020B0604020202020204" pitchFamily="34" charset="0"/>
              <a:buChar char="•"/>
            </a:pPr>
            <a:r>
              <a:rPr lang="en-US" sz="1000"/>
              <a:t>Implemented </a:t>
            </a:r>
            <a:r>
              <a:rPr lang="en-US" sz="1000" b="1"/>
              <a:t>SAP ERP</a:t>
            </a:r>
            <a:r>
              <a:rPr lang="en-US" sz="1000"/>
              <a:t> to standardise and integrate business processes globally </a:t>
            </a:r>
            <a:r>
              <a:rPr lang="en-US" sz="1000" b="1"/>
              <a:t>(SAP, 2026)</a:t>
            </a:r>
            <a:r>
              <a:rPr lang="en-US" sz="1000"/>
              <a:t>.</a:t>
            </a:r>
          </a:p>
          <a:p>
            <a:pPr indent="-228600">
              <a:lnSpc>
                <a:spcPct val="90000"/>
              </a:lnSpc>
              <a:spcAft>
                <a:spcPts val="600"/>
              </a:spcAft>
              <a:buFont typeface="Arial" panose="020B0604020202020204" pitchFamily="34" charset="0"/>
              <a:buChar char="•"/>
            </a:pPr>
            <a:r>
              <a:rPr lang="en-US" sz="1000" b="1"/>
              <a:t>Results</a:t>
            </a:r>
          </a:p>
          <a:p>
            <a:pPr indent="-228600">
              <a:lnSpc>
                <a:spcPct val="90000"/>
              </a:lnSpc>
              <a:spcAft>
                <a:spcPts val="600"/>
              </a:spcAft>
              <a:buFont typeface="Arial" panose="020B0604020202020204" pitchFamily="34" charset="0"/>
              <a:buChar char="•"/>
            </a:pPr>
            <a:r>
              <a:rPr lang="en-US" sz="1000"/>
              <a:t>✅ Improved operational efficiency</a:t>
            </a:r>
          </a:p>
          <a:p>
            <a:pPr indent="-228600">
              <a:lnSpc>
                <a:spcPct val="90000"/>
              </a:lnSpc>
              <a:spcAft>
                <a:spcPts val="600"/>
              </a:spcAft>
              <a:buFont typeface="Arial" panose="020B0604020202020204" pitchFamily="34" charset="0"/>
              <a:buChar char="•"/>
            </a:pPr>
            <a:r>
              <a:rPr lang="en-US" sz="1000"/>
              <a:t>✅ Better access to business information</a:t>
            </a:r>
          </a:p>
          <a:p>
            <a:pPr indent="-228600">
              <a:lnSpc>
                <a:spcPct val="90000"/>
              </a:lnSpc>
              <a:spcAft>
                <a:spcPts val="600"/>
              </a:spcAft>
              <a:buFont typeface="Arial" panose="020B0604020202020204" pitchFamily="34" charset="0"/>
              <a:buChar char="•"/>
            </a:pPr>
            <a:r>
              <a:rPr lang="en-US" sz="1000"/>
              <a:t>✅ Increased system availability</a:t>
            </a:r>
          </a:p>
          <a:p>
            <a:pPr indent="-228600">
              <a:lnSpc>
                <a:spcPct val="90000"/>
              </a:lnSpc>
              <a:spcAft>
                <a:spcPts val="600"/>
              </a:spcAft>
              <a:buFont typeface="Arial" panose="020B0604020202020204" pitchFamily="34" charset="0"/>
              <a:buChar char="•"/>
            </a:pPr>
            <a:r>
              <a:rPr lang="en-US" sz="1000"/>
              <a:t>✅ Enhanced decision-making</a:t>
            </a:r>
          </a:p>
          <a:p>
            <a:pPr indent="-228600">
              <a:lnSpc>
                <a:spcPct val="90000"/>
              </a:lnSpc>
              <a:spcAft>
                <a:spcPts val="600"/>
              </a:spcAft>
              <a:buFont typeface="Arial" panose="020B0604020202020204" pitchFamily="34" charset="0"/>
              <a:buChar char="•"/>
            </a:pPr>
            <a:r>
              <a:rPr lang="en-US" sz="1000" b="1"/>
              <a:t>Key Takeaway</a:t>
            </a:r>
          </a:p>
          <a:p>
            <a:pPr indent="-228600">
              <a:lnSpc>
                <a:spcPct val="90000"/>
              </a:lnSpc>
              <a:spcAft>
                <a:spcPts val="600"/>
              </a:spcAft>
              <a:buFont typeface="Arial" panose="020B0604020202020204" pitchFamily="34" charset="0"/>
              <a:buChar char="•"/>
            </a:pPr>
            <a:r>
              <a:rPr lang="en-US" sz="1000"/>
              <a:t>ERP systems help large organisations integrate departments, improve efficiency, and support business growth </a:t>
            </a:r>
            <a:r>
              <a:rPr lang="en-US" sz="1000" b="1"/>
              <a:t>(SAP, 2026)</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p:txBody>
      </p:sp>
      <p:sp>
        <p:nvSpPr>
          <p:cNvPr id="5" name="TextBox 4">
            <a:extLst>
              <a:ext uri="{FF2B5EF4-FFF2-40B4-BE49-F238E27FC236}">
                <a16:creationId xmlns:a16="http://schemas.microsoft.com/office/drawing/2014/main" id="{E3DEB0A2-4BE4-E436-A7C3-CFEBF60C157A}"/>
              </a:ext>
            </a:extLst>
          </p:cNvPr>
          <p:cNvSpPr txBox="1"/>
          <p:nvPr/>
        </p:nvSpPr>
        <p:spPr>
          <a:xfrm>
            <a:off x="4967844" y="202870"/>
            <a:ext cx="60960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Segoe UI"/>
                <a:ea typeface="Segoe UI"/>
                <a:cs typeface="Segoe UI"/>
              </a:rPr>
              <a:t>Nestlé is one of the world's largest food and beverage companies. To manage its complex global operations, it implemented SAP ERP. The system helped integrate business processes, improve efficiency, and provide employees with better access to information. This demonstrates how ERP systems can support decision-making and organisational performance.</a:t>
            </a:r>
          </a:p>
          <a:p>
            <a:pPr algn="ctr"/>
            <a:endParaRPr lang="en-US"/>
          </a:p>
        </p:txBody>
      </p:sp>
    </p:spTree>
    <p:extLst>
      <p:ext uri="{BB962C8B-B14F-4D97-AF65-F5344CB8AC3E}">
        <p14:creationId xmlns:p14="http://schemas.microsoft.com/office/powerpoint/2010/main" val="2094958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DC242B-3D84-AB87-A92F-CAB27C1E9C56}"/>
              </a:ext>
            </a:extLst>
          </p:cNvPr>
          <p:cNvSpPr txBox="1"/>
          <p:nvPr/>
        </p:nvSpPr>
        <p:spPr>
          <a:xfrm>
            <a:off x="316675" y="74221"/>
            <a:ext cx="773875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i="0" u="sng" dirty="0">
                <a:solidFill>
                  <a:srgbClr val="000000"/>
                </a:solidFill>
                <a:latin typeface="Segoe UI"/>
                <a:ea typeface="Segoe UI"/>
                <a:cs typeface="Segoe UI"/>
              </a:rPr>
              <a:t>Recommendations for the Growing Business</a:t>
            </a:r>
          </a:p>
          <a:p>
            <a:pPr algn="l"/>
            <a:r>
              <a:rPr lang="en-US" b="1" i="0" u="sng" dirty="0">
                <a:solidFill>
                  <a:srgbClr val="000000"/>
                </a:solidFill>
                <a:latin typeface="Segoe UI"/>
                <a:ea typeface="Segoe UI"/>
                <a:cs typeface="Segoe UI"/>
              </a:rPr>
              <a:t>Recommendations</a:t>
            </a:r>
          </a:p>
          <a:p>
            <a:endParaRPr lang="en-US" b="1" u="sng" dirty="0">
              <a:solidFill>
                <a:srgbClr val="000000"/>
              </a:solidFill>
              <a:latin typeface="Segoe UI"/>
              <a:ea typeface="Segoe UI"/>
              <a:cs typeface="Segoe UI"/>
            </a:endParaRPr>
          </a:p>
          <a:p>
            <a:pPr algn="l"/>
            <a:r>
              <a:rPr lang="en-US" i="0" dirty="0">
                <a:solidFill>
                  <a:srgbClr val="000000"/>
                </a:solidFill>
                <a:latin typeface="Segoe UI"/>
                <a:ea typeface="Segoe UI"/>
                <a:cs typeface="Segoe UI"/>
              </a:rPr>
              <a:t>Based on our analysis of MIS, ERP, and CRM systems, we recommend that the growing business adopts a combination of these systems to improve efficiency, decision-making, and customer satisfaction.</a:t>
            </a:r>
          </a:p>
          <a:p>
            <a:pPr algn="l"/>
            <a:endParaRPr lang="en-US" i="0" dirty="0">
              <a:solidFill>
                <a:srgbClr val="000000"/>
              </a:solidFill>
              <a:latin typeface="Segoe UI"/>
              <a:ea typeface="Segoe UI"/>
              <a:cs typeface="Segoe UI"/>
            </a:endParaRPr>
          </a:p>
          <a:p>
            <a:pPr algn="ctr"/>
            <a:endParaRPr lang="en-US"/>
          </a:p>
        </p:txBody>
      </p:sp>
      <p:graphicFrame>
        <p:nvGraphicFramePr>
          <p:cNvPr id="3" name="Table 2">
            <a:extLst>
              <a:ext uri="{FF2B5EF4-FFF2-40B4-BE49-F238E27FC236}">
                <a16:creationId xmlns:a16="http://schemas.microsoft.com/office/drawing/2014/main" id="{A9DE4BD6-459C-3443-BE16-7FEF2E3A5B40}"/>
              </a:ext>
            </a:extLst>
          </p:cNvPr>
          <p:cNvGraphicFramePr>
            <a:graphicFrameLocks noGrp="1"/>
          </p:cNvGraphicFramePr>
          <p:nvPr>
            <p:extLst>
              <p:ext uri="{D42A27DB-BD31-4B8C-83A1-F6EECF244321}">
                <p14:modId xmlns:p14="http://schemas.microsoft.com/office/powerpoint/2010/main" val="1353472648"/>
              </p:ext>
            </p:extLst>
          </p:nvPr>
        </p:nvGraphicFramePr>
        <p:xfrm>
          <a:off x="316675" y="2107869"/>
          <a:ext cx="7130330" cy="3535680"/>
        </p:xfrm>
        <a:graphic>
          <a:graphicData uri="http://schemas.openxmlformats.org/drawingml/2006/table">
            <a:tbl>
              <a:tblPr firstRow="1" bandRow="1">
                <a:tableStyleId>{5C22544A-7EE6-4342-B048-85BDC9FD1C3A}</a:tableStyleId>
              </a:tblPr>
              <a:tblGrid>
                <a:gridCol w="2318657">
                  <a:extLst>
                    <a:ext uri="{9D8B030D-6E8A-4147-A177-3AD203B41FA5}">
                      <a16:colId xmlns:a16="http://schemas.microsoft.com/office/drawing/2014/main" val="4262157707"/>
                    </a:ext>
                  </a:extLst>
                </a:gridCol>
                <a:gridCol w="2579914">
                  <a:extLst>
                    <a:ext uri="{9D8B030D-6E8A-4147-A177-3AD203B41FA5}">
                      <a16:colId xmlns:a16="http://schemas.microsoft.com/office/drawing/2014/main" val="2637732106"/>
                    </a:ext>
                  </a:extLst>
                </a:gridCol>
                <a:gridCol w="2231759">
                  <a:extLst>
                    <a:ext uri="{9D8B030D-6E8A-4147-A177-3AD203B41FA5}">
                      <a16:colId xmlns:a16="http://schemas.microsoft.com/office/drawing/2014/main" val="1184539915"/>
                    </a:ext>
                  </a:extLst>
                </a:gridCol>
              </a:tblGrid>
              <a:tr h="3217893">
                <a:tc>
                  <a:txBody>
                    <a:bodyPr/>
                    <a:lstStyle/>
                    <a:p>
                      <a:pPr lvl="0" algn="l">
                        <a:lnSpc>
                          <a:spcPct val="100000"/>
                        </a:lnSpc>
                        <a:spcBef>
                          <a:spcPts val="0"/>
                        </a:spcBef>
                        <a:spcAft>
                          <a:spcPts val="0"/>
                        </a:spcAft>
                        <a:buNone/>
                      </a:pPr>
                      <a:r>
                        <a:rPr lang="en-US" b="0" u="sng" dirty="0"/>
                        <a:t>1. Implement an ERP System</a:t>
                      </a:r>
                    </a:p>
                    <a:p>
                      <a:pPr marL="285750" lvl="0" indent="-285750" algn="l">
                        <a:lnSpc>
                          <a:spcPct val="100000"/>
                        </a:lnSpc>
                        <a:spcBef>
                          <a:spcPts val="0"/>
                        </a:spcBef>
                        <a:spcAft>
                          <a:spcPts val="0"/>
                        </a:spcAft>
                        <a:buFont typeface="Arial"/>
                        <a:buChar char="•"/>
                      </a:pPr>
                      <a:r>
                        <a:rPr lang="en-US" sz="1400" b="0" i="0" u="none" strike="noStrike" noProof="0" dirty="0">
                          <a:solidFill>
                            <a:srgbClr val="000000"/>
                          </a:solidFill>
                          <a:latin typeface="Segoe UI"/>
                          <a:cs typeface="Segoe UI"/>
                        </a:rPr>
                        <a:t>Integrates business departments into one platform.</a:t>
                      </a:r>
                      <a:endParaRPr lang="en-US" sz="1400" b="0"/>
                    </a:p>
                    <a:p>
                      <a:pPr marL="285750" lvl="0" indent="-285750" algn="l">
                        <a:lnSpc>
                          <a:spcPct val="100000"/>
                        </a:lnSpc>
                        <a:spcBef>
                          <a:spcPts val="0"/>
                        </a:spcBef>
                        <a:spcAft>
                          <a:spcPts val="0"/>
                        </a:spcAft>
                        <a:buFont typeface="Arial"/>
                        <a:buChar char="•"/>
                      </a:pPr>
                      <a:r>
                        <a:rPr lang="en-US" sz="1400" b="0" i="0" u="none" strike="noStrike" noProof="0" dirty="0">
                          <a:solidFill>
                            <a:srgbClr val="000000"/>
                          </a:solidFill>
                          <a:latin typeface="Segoe UI"/>
                          <a:cs typeface="Segoe UI"/>
                        </a:rPr>
                        <a:t>Improves communication and collaboration.</a:t>
                      </a:r>
                      <a:endParaRPr lang="en-US" sz="1400" b="0"/>
                    </a:p>
                    <a:p>
                      <a:pPr marL="285750" lvl="0" indent="-285750" algn="l">
                        <a:lnSpc>
                          <a:spcPct val="100000"/>
                        </a:lnSpc>
                        <a:spcBef>
                          <a:spcPts val="0"/>
                        </a:spcBef>
                        <a:spcAft>
                          <a:spcPts val="0"/>
                        </a:spcAft>
                        <a:buFont typeface="Arial"/>
                        <a:buChar char="•"/>
                      </a:pPr>
                      <a:r>
                        <a:rPr lang="en-US" sz="1400" b="0" i="0" u="none" strike="noStrike" noProof="0" dirty="0">
                          <a:solidFill>
                            <a:srgbClr val="000000"/>
                          </a:solidFill>
                          <a:latin typeface="Segoe UI"/>
                          <a:cs typeface="Segoe UI"/>
                        </a:rPr>
                        <a:t>Reduces duplication of data and processes</a:t>
                      </a:r>
                      <a:r>
                        <a:rPr lang="en-US" sz="1100" b="0" i="0" u="none" strike="noStrike" noProof="0" dirty="0">
                          <a:solidFill>
                            <a:srgbClr val="000000"/>
                          </a:solidFill>
                          <a:latin typeface="Segoe UI"/>
                          <a:cs typeface="Segoe UI"/>
                        </a:rPr>
                        <a:t>.</a:t>
                      </a:r>
                      <a:endParaRPr lang="en-US" b="0" dirty="0"/>
                    </a:p>
                    <a:p>
                      <a:pPr lvl="0">
                        <a:buNone/>
                      </a:pPr>
                      <a:endParaRPr lang="en-US" b="0" dirty="0"/>
                    </a:p>
                  </a:txBody>
                  <a:tcPr>
                    <a:solidFill>
                      <a:srgbClr val="00B0F0"/>
                    </a:solidFill>
                  </a:tcPr>
                </a:tc>
                <a:tc>
                  <a:txBody>
                    <a:bodyPr/>
                    <a:lstStyle/>
                    <a:p>
                      <a:pPr lvl="0" algn="l">
                        <a:lnSpc>
                          <a:spcPct val="100000"/>
                        </a:lnSpc>
                        <a:spcBef>
                          <a:spcPts val="0"/>
                        </a:spcBef>
                        <a:spcAft>
                          <a:spcPts val="0"/>
                        </a:spcAft>
                        <a:buNone/>
                      </a:pPr>
                      <a:r>
                        <a:rPr lang="en-US" sz="1600" b="0" u="sng" dirty="0"/>
                        <a:t>Adopt a CRM System</a:t>
                      </a:r>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Enhances customer relationship management.</a:t>
                      </a:r>
                      <a:endParaRPr lang="en-US" sz="1600" b="0"/>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Improves customer satisfaction and loyalty.</a:t>
                      </a:r>
                      <a:endParaRPr lang="en-US" sz="1600" b="0"/>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Supports sales and marketing activities</a:t>
                      </a:r>
                      <a:r>
                        <a:rPr lang="en-US" sz="1100" b="0" i="0" u="none" strike="noStrike" noProof="0" dirty="0">
                          <a:solidFill>
                            <a:srgbClr val="000000"/>
                          </a:solidFill>
                          <a:latin typeface="Segoe UI"/>
                          <a:cs typeface="Segoe UI"/>
                        </a:rPr>
                        <a:t>.</a:t>
                      </a:r>
                      <a:endParaRPr lang="en-US" b="0" dirty="0"/>
                    </a:p>
                    <a:p>
                      <a:pPr lvl="0">
                        <a:buNone/>
                      </a:pPr>
                      <a:endParaRPr lang="en-US" b="0" dirty="0"/>
                    </a:p>
                  </a:txBody>
                  <a:tcPr>
                    <a:solidFill>
                      <a:schemeClr val="accent3">
                        <a:lumMod val="60000"/>
                        <a:lumOff val="40000"/>
                      </a:schemeClr>
                    </a:solidFill>
                  </a:tcPr>
                </a:tc>
                <a:tc>
                  <a:txBody>
                    <a:bodyPr/>
                    <a:lstStyle/>
                    <a:p>
                      <a:pPr lvl="0" algn="l">
                        <a:lnSpc>
                          <a:spcPct val="100000"/>
                        </a:lnSpc>
                        <a:spcBef>
                          <a:spcPts val="0"/>
                        </a:spcBef>
                        <a:spcAft>
                          <a:spcPts val="0"/>
                        </a:spcAft>
                        <a:buNone/>
                      </a:pPr>
                      <a:r>
                        <a:rPr lang="en-US" sz="1600" b="0" u="sng" dirty="0"/>
                        <a:t>Use a Management Information System (MIS)</a:t>
                      </a:r>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Provides accurate reports and business insights.</a:t>
                      </a:r>
                      <a:endParaRPr lang="en-US" sz="1600" b="0"/>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Supports strategic and operational decision-making.</a:t>
                      </a:r>
                      <a:endParaRPr lang="en-US" sz="1600" b="0"/>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Helps managers monitor performance effectively.</a:t>
                      </a:r>
                      <a:endParaRPr lang="en-US" sz="1600" b="0"/>
                    </a:p>
                    <a:p>
                      <a:pPr lvl="0">
                        <a:buNone/>
                      </a:pPr>
                      <a:endParaRPr lang="en-US" b="0" dirty="0"/>
                    </a:p>
                  </a:txBody>
                  <a:tcPr>
                    <a:solidFill>
                      <a:srgbClr val="00B0F0"/>
                    </a:solidFill>
                  </a:tcPr>
                </a:tc>
                <a:extLst>
                  <a:ext uri="{0D108BD9-81ED-4DB2-BD59-A6C34878D82A}">
                    <a16:rowId xmlns:a16="http://schemas.microsoft.com/office/drawing/2014/main" val="1900717637"/>
                  </a:ext>
                </a:extLst>
              </a:tr>
            </a:tbl>
          </a:graphicData>
        </a:graphic>
      </p:graphicFrame>
      <p:sp>
        <p:nvSpPr>
          <p:cNvPr id="4" name="TextBox 3">
            <a:extLst>
              <a:ext uri="{FF2B5EF4-FFF2-40B4-BE49-F238E27FC236}">
                <a16:creationId xmlns:a16="http://schemas.microsoft.com/office/drawing/2014/main" id="{A427C611-465F-0ED6-A739-4CB847882443}"/>
              </a:ext>
            </a:extLst>
          </p:cNvPr>
          <p:cNvSpPr txBox="1"/>
          <p:nvPr/>
        </p:nvSpPr>
        <p:spPr>
          <a:xfrm>
            <a:off x="7440633" y="3847109"/>
            <a:ext cx="398689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i="0" dirty="0">
                <a:solidFill>
                  <a:srgbClr val="000000"/>
                </a:solidFill>
                <a:latin typeface="Segoe UI"/>
                <a:ea typeface="Segoe UI"/>
                <a:cs typeface="Segoe UI"/>
              </a:rPr>
              <a:t>Key Recommendation</a:t>
            </a:r>
            <a:endParaRPr lang="en-US" dirty="0"/>
          </a:p>
          <a:p>
            <a:pPr algn="l"/>
            <a:r>
              <a:rPr lang="en-US" i="0" dirty="0">
                <a:solidFill>
                  <a:srgbClr val="000000"/>
                </a:solidFill>
                <a:latin typeface="Segoe UI"/>
                <a:ea typeface="Segoe UI"/>
                <a:cs typeface="Segoe UI"/>
              </a:rPr>
              <a:t>The most effective solution is to combine ERP, CRM, and MIS systems to support operations, management, and customer-focused activities across the </a:t>
            </a:r>
            <a:r>
              <a:rPr lang="en-US" i="0" dirty="0" err="1">
                <a:solidFill>
                  <a:srgbClr val="000000"/>
                </a:solidFill>
                <a:latin typeface="Segoe UI"/>
                <a:ea typeface="Segoe UI"/>
                <a:cs typeface="Segoe UI"/>
              </a:rPr>
              <a:t>organisation</a:t>
            </a:r>
            <a:r>
              <a:rPr lang="en-US" b="1" i="0" dirty="0">
                <a:solidFill>
                  <a:srgbClr val="000000"/>
                </a:solidFill>
                <a:latin typeface="Segoe UI"/>
                <a:ea typeface="Segoe UI"/>
                <a:cs typeface="Segoe UI"/>
              </a:rPr>
              <a:t>.</a:t>
            </a:r>
          </a:p>
        </p:txBody>
      </p:sp>
      <p:sp>
        <p:nvSpPr>
          <p:cNvPr id="5" name="TextBox 4">
            <a:extLst>
              <a:ext uri="{FF2B5EF4-FFF2-40B4-BE49-F238E27FC236}">
                <a16:creationId xmlns:a16="http://schemas.microsoft.com/office/drawing/2014/main" id="{326B94CC-CAEB-4E7D-84B7-DA53386BEAC0}"/>
              </a:ext>
            </a:extLst>
          </p:cNvPr>
          <p:cNvSpPr txBox="1"/>
          <p:nvPr/>
        </p:nvSpPr>
        <p:spPr>
          <a:xfrm>
            <a:off x="7439396" y="2094262"/>
            <a:ext cx="446314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0" i="0" dirty="0">
                <a:solidFill>
                  <a:srgbClr val="000000"/>
                </a:solidFill>
                <a:latin typeface="Segoe UI"/>
                <a:ea typeface="Segoe UI"/>
                <a:cs typeface="Segoe UI"/>
              </a:rPr>
              <a:t>Our recommendation is to use ERP, CRM, and MIS together. These systems improve efficiency, support decision-making, and enhance customer service. The business should also ensure strong security, data protection, and staff </a:t>
            </a:r>
            <a:r>
              <a:rPr lang="en-US" b="0" i="0" dirty="0" err="1">
                <a:solidFill>
                  <a:srgbClr val="000000"/>
                </a:solidFill>
                <a:latin typeface="Segoe UI"/>
                <a:ea typeface="Segoe UI"/>
                <a:cs typeface="Segoe UI"/>
              </a:rPr>
              <a:t>trainin</a:t>
            </a:r>
            <a:endParaRPr lang="en-US" dirty="0" err="1"/>
          </a:p>
        </p:txBody>
      </p:sp>
    </p:spTree>
    <p:extLst>
      <p:ext uri="{BB962C8B-B14F-4D97-AF65-F5344CB8AC3E}">
        <p14:creationId xmlns:p14="http://schemas.microsoft.com/office/powerpoint/2010/main" val="1664108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74CE91-74B1-531C-1855-F4CB4BCF52E6}"/>
              </a:ext>
            </a:extLst>
          </p:cNvPr>
          <p:cNvSpPr txBox="1"/>
          <p:nvPr/>
        </p:nvSpPr>
        <p:spPr>
          <a:xfrm>
            <a:off x="346364" y="262246"/>
            <a:ext cx="9480467"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i="0" u="sng" dirty="0">
                <a:solidFill>
                  <a:srgbClr val="000000"/>
                </a:solidFill>
                <a:latin typeface="Segoe UI"/>
                <a:ea typeface="Segoe UI"/>
                <a:cs typeface="Segoe UI"/>
              </a:rPr>
              <a:t>Conclusion</a:t>
            </a:r>
          </a:p>
          <a:p>
            <a:pPr algn="l"/>
            <a:r>
              <a:rPr lang="en-US" i="0" dirty="0">
                <a:solidFill>
                  <a:srgbClr val="000000"/>
                </a:solidFill>
                <a:latin typeface="Segoe UI"/>
                <a:ea typeface="Segoe UI"/>
                <a:cs typeface="Segoe UI"/>
              </a:rPr>
              <a:t>Key Findings</a:t>
            </a:r>
          </a:p>
          <a:p>
            <a:pPr algn="l">
              <a:buFont typeface=""/>
              <a:buChar char="•"/>
            </a:pPr>
            <a:r>
              <a:rPr lang="en-US" i="0" dirty="0">
                <a:solidFill>
                  <a:srgbClr val="000000"/>
                </a:solidFill>
                <a:latin typeface="Segoe UI"/>
                <a:ea typeface="Segoe UI"/>
                <a:cs typeface="Segoe UI"/>
              </a:rPr>
              <a:t>Information Systems are essential for modern business success.</a:t>
            </a:r>
          </a:p>
          <a:p>
            <a:pPr>
              <a:buFont typeface=""/>
              <a:buChar char="•"/>
            </a:pPr>
            <a:endParaRPr lang="en-US" dirty="0">
              <a:solidFill>
                <a:srgbClr val="000000"/>
              </a:solidFill>
              <a:latin typeface="Segoe UI"/>
              <a:ea typeface="Segoe UI"/>
              <a:cs typeface="Segoe UI"/>
            </a:endParaRPr>
          </a:p>
          <a:p>
            <a:pPr algn="l">
              <a:buFont typeface=""/>
              <a:buChar char="•"/>
            </a:pPr>
            <a:r>
              <a:rPr lang="en-US" i="0" dirty="0">
                <a:solidFill>
                  <a:srgbClr val="000000"/>
                </a:solidFill>
                <a:latin typeface="Segoe UI"/>
                <a:ea typeface="Segoe UI"/>
                <a:cs typeface="Segoe UI"/>
              </a:rPr>
              <a:t>MIS</a:t>
            </a:r>
            <a:r>
              <a:rPr lang="en-US" b="0" i="0" dirty="0">
                <a:solidFill>
                  <a:srgbClr val="000000"/>
                </a:solidFill>
                <a:latin typeface="Segoe UI"/>
                <a:ea typeface="Segoe UI"/>
                <a:cs typeface="Segoe UI"/>
              </a:rPr>
              <a:t> helps managers make informed decisions.</a:t>
            </a:r>
          </a:p>
          <a:p>
            <a:pPr>
              <a:buFont typeface=""/>
              <a:buChar char="•"/>
            </a:pPr>
            <a:endParaRPr lang="en-US" dirty="0">
              <a:solidFill>
                <a:srgbClr val="000000"/>
              </a:solidFill>
              <a:latin typeface="Segoe UI"/>
              <a:ea typeface="Segoe UI"/>
              <a:cs typeface="Segoe UI"/>
            </a:endParaRPr>
          </a:p>
          <a:p>
            <a:pPr algn="l">
              <a:buFont typeface=""/>
              <a:buChar char="•"/>
            </a:pPr>
            <a:r>
              <a:rPr lang="en-US" i="0" dirty="0">
                <a:solidFill>
                  <a:srgbClr val="000000"/>
                </a:solidFill>
                <a:latin typeface="Segoe UI"/>
                <a:ea typeface="Segoe UI"/>
                <a:cs typeface="Segoe UI"/>
              </a:rPr>
              <a:t>ERP</a:t>
            </a:r>
            <a:r>
              <a:rPr lang="en-US" b="0" i="0" dirty="0">
                <a:solidFill>
                  <a:srgbClr val="000000"/>
                </a:solidFill>
                <a:latin typeface="Segoe UI"/>
                <a:ea typeface="Segoe UI"/>
                <a:cs typeface="Segoe UI"/>
              </a:rPr>
              <a:t> improves efficiency by integrating business processes.</a:t>
            </a:r>
          </a:p>
          <a:p>
            <a:pPr>
              <a:buFont typeface=""/>
              <a:buChar char="•"/>
            </a:pPr>
            <a:endParaRPr lang="en-US" dirty="0">
              <a:solidFill>
                <a:srgbClr val="000000"/>
              </a:solidFill>
              <a:latin typeface="Segoe UI"/>
              <a:ea typeface="Segoe UI"/>
              <a:cs typeface="Segoe UI"/>
            </a:endParaRPr>
          </a:p>
          <a:p>
            <a:pPr algn="l">
              <a:buFont typeface=""/>
              <a:buChar char="•"/>
            </a:pPr>
            <a:r>
              <a:rPr lang="en-US" i="0" dirty="0">
                <a:solidFill>
                  <a:srgbClr val="000000"/>
                </a:solidFill>
                <a:latin typeface="Segoe UI"/>
                <a:ea typeface="Segoe UI"/>
                <a:cs typeface="Segoe UI"/>
              </a:rPr>
              <a:t>CRM</a:t>
            </a:r>
            <a:r>
              <a:rPr lang="en-US" b="0" i="0" dirty="0">
                <a:solidFill>
                  <a:srgbClr val="000000"/>
                </a:solidFill>
                <a:latin typeface="Segoe UI"/>
                <a:ea typeface="Segoe UI"/>
                <a:cs typeface="Segoe UI"/>
              </a:rPr>
              <a:t> strengthens customer relationships and increases customer satisfaction.</a:t>
            </a:r>
          </a:p>
          <a:p>
            <a:pPr>
              <a:buFont typeface=""/>
              <a:buChar char="•"/>
            </a:pPr>
            <a:endParaRPr lang="en-US" dirty="0">
              <a:solidFill>
                <a:srgbClr val="000000"/>
              </a:solidFill>
              <a:latin typeface="Segoe UI"/>
              <a:ea typeface="Segoe UI"/>
              <a:cs typeface="Segoe UI"/>
            </a:endParaRPr>
          </a:p>
          <a:p>
            <a:pPr algn="l">
              <a:buFont typeface=""/>
              <a:buChar char="•"/>
            </a:pPr>
            <a:r>
              <a:rPr lang="en-US" b="0" i="0" dirty="0">
                <a:solidFill>
                  <a:srgbClr val="000000"/>
                </a:solidFill>
                <a:latin typeface="Segoe UI"/>
                <a:ea typeface="Segoe UI"/>
                <a:cs typeface="Segoe UI"/>
              </a:rPr>
              <a:t>Businesses must address ethical issues such as data privacy, security, and AI bias.</a:t>
            </a:r>
          </a:p>
          <a:p>
            <a:pPr>
              <a:buFont typeface=""/>
              <a:buChar char="•"/>
            </a:pPr>
            <a:endParaRPr lang="en-US" dirty="0">
              <a:solidFill>
                <a:srgbClr val="000000"/>
              </a:solidFill>
              <a:latin typeface="Segoe UI"/>
              <a:ea typeface="Segoe UI"/>
              <a:cs typeface="Segoe UI"/>
            </a:endParaRPr>
          </a:p>
          <a:p>
            <a:pPr algn="l">
              <a:buFont typeface=""/>
              <a:buChar char="•"/>
            </a:pPr>
            <a:r>
              <a:rPr lang="en-US" b="0" i="0" dirty="0">
                <a:solidFill>
                  <a:srgbClr val="000000"/>
                </a:solidFill>
                <a:latin typeface="Segoe UI"/>
                <a:ea typeface="Segoe UI"/>
                <a:cs typeface="Segoe UI"/>
              </a:rPr>
              <a:t>Using these systems together can improve overall </a:t>
            </a:r>
            <a:r>
              <a:rPr lang="en-US" b="0" i="0" dirty="0" err="1">
                <a:solidFill>
                  <a:srgbClr val="000000"/>
                </a:solidFill>
                <a:latin typeface="Segoe UI"/>
                <a:ea typeface="Segoe UI"/>
                <a:cs typeface="Segoe UI"/>
              </a:rPr>
              <a:t>organisational</a:t>
            </a:r>
            <a:r>
              <a:rPr lang="en-US" b="0" i="0" dirty="0">
                <a:solidFill>
                  <a:srgbClr val="000000"/>
                </a:solidFill>
                <a:latin typeface="Segoe UI"/>
                <a:ea typeface="Segoe UI"/>
                <a:cs typeface="Segoe UI"/>
              </a:rPr>
              <a:t> performance and create a competitive advantage.</a:t>
            </a:r>
          </a:p>
          <a:p>
            <a:pPr>
              <a:buFont typeface=""/>
              <a:buChar char="•"/>
            </a:pPr>
            <a:endParaRPr lang="en-US" dirty="0">
              <a:solidFill>
                <a:srgbClr val="000000"/>
              </a:solidFill>
              <a:latin typeface="Segoe UI"/>
              <a:ea typeface="Segoe UI"/>
              <a:cs typeface="Segoe UI"/>
            </a:endParaRPr>
          </a:p>
          <a:p>
            <a:pPr algn="l">
              <a:buFont typeface=""/>
              <a:buChar char="•"/>
            </a:pPr>
            <a:r>
              <a:rPr lang="en-US" i="0" dirty="0">
                <a:solidFill>
                  <a:srgbClr val="000000"/>
                </a:solidFill>
                <a:latin typeface="Segoe UI"/>
                <a:ea typeface="Segoe UI"/>
                <a:cs typeface="Segoe UI"/>
              </a:rPr>
              <a:t>By implementing ERP, MIS, and CRM systems effectively, businesses can improve efficiency, make better decisions, and deliver a better customer experience</a:t>
            </a:r>
            <a:r>
              <a:rPr lang="en-US" dirty="0">
                <a:solidFill>
                  <a:srgbClr val="000000"/>
                </a:solidFill>
                <a:latin typeface="Segoe UI"/>
                <a:ea typeface="Segoe UI"/>
                <a:cs typeface="Segoe UI"/>
              </a:rPr>
              <a:t>.</a:t>
            </a:r>
            <a:endParaRPr lang="en-US" i="0" dirty="0">
              <a:solidFill>
                <a:srgbClr val="000000"/>
              </a:solidFill>
              <a:latin typeface="Segoe UI"/>
              <a:ea typeface="Segoe UI"/>
              <a:cs typeface="Segoe UI"/>
            </a:endParaRPr>
          </a:p>
          <a:p>
            <a:pPr algn="l"/>
            <a:endParaRPr lang="en-US" b="0" i="0">
              <a:solidFill>
                <a:srgbClr val="000000"/>
              </a:solidFill>
              <a:latin typeface="Segoe UI"/>
              <a:ea typeface="Segoe UI"/>
              <a:cs typeface="Segoe UI"/>
            </a:endParaRPr>
          </a:p>
          <a:p>
            <a:pPr algn="ctr"/>
            <a:endParaRPr lang="en-US">
              <a:latin typeface="Aptos" panose="02110004020202020204"/>
              <a:cs typeface="Segoe UI"/>
            </a:endParaRPr>
          </a:p>
        </p:txBody>
      </p:sp>
    </p:spTree>
    <p:extLst>
      <p:ext uri="{BB962C8B-B14F-4D97-AF65-F5344CB8AC3E}">
        <p14:creationId xmlns:p14="http://schemas.microsoft.com/office/powerpoint/2010/main" val="3636200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95E159-0864-6A40-33AE-F57D3A749DB9}"/>
              </a:ext>
            </a:extLst>
          </p:cNvPr>
          <p:cNvSpPr txBox="1"/>
          <p:nvPr/>
        </p:nvSpPr>
        <p:spPr>
          <a:xfrm>
            <a:off x="1385455" y="865909"/>
            <a:ext cx="8480961"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i="0" dirty="0">
                <a:solidFill>
                  <a:srgbClr val="000000"/>
                </a:solidFill>
                <a:latin typeface="Segoe UI"/>
                <a:ea typeface="Segoe UI"/>
                <a:cs typeface="Segoe UI"/>
              </a:rPr>
              <a:t>References</a:t>
            </a:r>
          </a:p>
          <a:p>
            <a:pPr algn="l"/>
            <a:r>
              <a:rPr lang="en-US" b="0" i="0" dirty="0">
                <a:solidFill>
                  <a:srgbClr val="000000"/>
                </a:solidFill>
                <a:latin typeface="Segoe UI"/>
                <a:ea typeface="Segoe UI"/>
                <a:cs typeface="Segoe UI"/>
              </a:rPr>
              <a:t>Laudon, K.C. and Laudon, J.P. (2024) </a:t>
            </a:r>
            <a:r>
              <a:rPr lang="en-US" b="0" i="1" dirty="0">
                <a:solidFill>
                  <a:srgbClr val="000000"/>
                </a:solidFill>
                <a:latin typeface="Segoe UI"/>
                <a:ea typeface="Segoe UI"/>
                <a:cs typeface="Segoe UI"/>
              </a:rPr>
              <a:t>Management Information Systems: Managing the Digital Firm</a:t>
            </a:r>
            <a:r>
              <a:rPr lang="en-US" b="0" i="0" dirty="0">
                <a:solidFill>
                  <a:srgbClr val="000000"/>
                </a:solidFill>
                <a:latin typeface="Segoe UI"/>
                <a:ea typeface="Segoe UI"/>
                <a:cs typeface="Segoe UI"/>
              </a:rPr>
              <a:t>. 18th </a:t>
            </a:r>
            <a:r>
              <a:rPr lang="en-US" b="0" i="0" dirty="0" err="1">
                <a:solidFill>
                  <a:srgbClr val="000000"/>
                </a:solidFill>
                <a:latin typeface="Segoe UI"/>
                <a:ea typeface="Segoe UI"/>
                <a:cs typeface="Segoe UI"/>
              </a:rPr>
              <a:t>edn</a:t>
            </a:r>
            <a:r>
              <a:rPr lang="en-US" b="0" i="0" dirty="0">
                <a:solidFill>
                  <a:srgbClr val="000000"/>
                </a:solidFill>
                <a:latin typeface="Segoe UI"/>
                <a:ea typeface="Segoe UI"/>
                <a:cs typeface="Segoe UI"/>
              </a:rPr>
              <a:t>. Harlow: Pearson.</a:t>
            </a:r>
          </a:p>
          <a:p>
            <a:pPr algn="l"/>
            <a:r>
              <a:rPr lang="en-US" b="0" i="0" dirty="0">
                <a:solidFill>
                  <a:srgbClr val="000000"/>
                </a:solidFill>
                <a:latin typeface="Segoe UI"/>
                <a:ea typeface="Segoe UI"/>
                <a:cs typeface="Segoe UI"/>
              </a:rPr>
              <a:t>Stair, R. and Reynolds, G. (2023) </a:t>
            </a:r>
            <a:r>
              <a:rPr lang="en-US" b="0" i="1" dirty="0">
                <a:solidFill>
                  <a:srgbClr val="000000"/>
                </a:solidFill>
                <a:latin typeface="Segoe UI"/>
                <a:ea typeface="Segoe UI"/>
                <a:cs typeface="Segoe UI"/>
              </a:rPr>
              <a:t>Principles of Information Systems</a:t>
            </a:r>
            <a:r>
              <a:rPr lang="en-US" b="0" i="0" dirty="0">
                <a:solidFill>
                  <a:srgbClr val="000000"/>
                </a:solidFill>
                <a:latin typeface="Segoe UI"/>
                <a:ea typeface="Segoe UI"/>
                <a:cs typeface="Segoe UI"/>
              </a:rPr>
              <a:t>. Boston: Cengage Learning.</a:t>
            </a:r>
          </a:p>
          <a:p>
            <a:pPr algn="l"/>
            <a:r>
              <a:rPr lang="en-US" b="0" i="0" dirty="0">
                <a:solidFill>
                  <a:srgbClr val="000000"/>
                </a:solidFill>
                <a:latin typeface="Segoe UI"/>
                <a:ea typeface="Segoe UI"/>
                <a:cs typeface="Segoe UI"/>
              </a:rPr>
              <a:t>Turban, E., Pollard, C. and Wood, G. (2021) </a:t>
            </a:r>
            <a:r>
              <a:rPr lang="en-US" b="0" i="1" dirty="0">
                <a:solidFill>
                  <a:srgbClr val="000000"/>
                </a:solidFill>
                <a:latin typeface="Segoe UI"/>
                <a:ea typeface="Segoe UI"/>
                <a:cs typeface="Segoe UI"/>
              </a:rPr>
              <a:t>Information Technology for Management: Driving Digital Transformation</a:t>
            </a:r>
            <a:r>
              <a:rPr lang="en-US" b="0" i="0" dirty="0">
                <a:solidFill>
                  <a:srgbClr val="000000"/>
                </a:solidFill>
                <a:latin typeface="Segoe UI"/>
                <a:ea typeface="Segoe UI"/>
                <a:cs typeface="Segoe UI"/>
              </a:rPr>
              <a:t>. Hoboken: Wiley.</a:t>
            </a:r>
          </a:p>
          <a:p>
            <a:pPr algn="l"/>
            <a:r>
              <a:rPr lang="en-US" b="0" i="0" dirty="0">
                <a:solidFill>
                  <a:srgbClr val="000000"/>
                </a:solidFill>
                <a:latin typeface="Segoe UI"/>
                <a:ea typeface="Segoe UI"/>
                <a:cs typeface="Segoe UI"/>
              </a:rPr>
              <a:t>Salesforce (2026) </a:t>
            </a:r>
            <a:r>
              <a:rPr lang="en-US" b="0" i="1" dirty="0">
                <a:solidFill>
                  <a:srgbClr val="000000"/>
                </a:solidFill>
                <a:latin typeface="Segoe UI"/>
                <a:ea typeface="Segoe UI"/>
                <a:cs typeface="Segoe UI"/>
              </a:rPr>
              <a:t>What is CRM (Customer Relationship Management)?</a:t>
            </a:r>
            <a:r>
              <a:rPr lang="en-US" b="0" i="0" dirty="0">
                <a:solidFill>
                  <a:srgbClr val="000000"/>
                </a:solidFill>
                <a:latin typeface="Segoe UI"/>
                <a:ea typeface="Segoe UI"/>
                <a:cs typeface="Segoe UI"/>
              </a:rPr>
              <a:t> Available at: https://www.salesforce.com/crm/ (Accessed: 6 October 2026).</a:t>
            </a:r>
          </a:p>
          <a:p>
            <a:pPr algn="l"/>
            <a:r>
              <a:rPr lang="en-US" b="0" i="0" dirty="0">
                <a:solidFill>
                  <a:srgbClr val="000000"/>
                </a:solidFill>
                <a:latin typeface="Segoe UI"/>
                <a:ea typeface="Segoe UI"/>
                <a:cs typeface="Segoe UI"/>
              </a:rPr>
              <a:t>SAP (2026) </a:t>
            </a:r>
            <a:r>
              <a:rPr lang="en-US" b="0" i="1" dirty="0">
                <a:solidFill>
                  <a:srgbClr val="000000"/>
                </a:solidFill>
                <a:latin typeface="Segoe UI"/>
                <a:ea typeface="Segoe UI"/>
                <a:cs typeface="Segoe UI"/>
              </a:rPr>
              <a:t>What is ERP?</a:t>
            </a:r>
            <a:r>
              <a:rPr lang="en-US" b="0" i="0" dirty="0">
                <a:solidFill>
                  <a:srgbClr val="000000"/>
                </a:solidFill>
                <a:latin typeface="Segoe UI"/>
                <a:ea typeface="Segoe UI"/>
                <a:cs typeface="Segoe UI"/>
              </a:rPr>
              <a:t> Available at: https://www.sap.com/uk/products/erp/what-is-erp.html (Accessed: 6 October 2026).</a:t>
            </a:r>
          </a:p>
          <a:p>
            <a:pPr algn="l"/>
            <a:r>
              <a:rPr lang="en-US" b="0" i="0" dirty="0">
                <a:solidFill>
                  <a:srgbClr val="000000"/>
                </a:solidFill>
                <a:latin typeface="Segoe UI"/>
                <a:ea typeface="Segoe UI"/>
                <a:cs typeface="Segoe UI"/>
              </a:rPr>
              <a:t>European Commission (2026) </a:t>
            </a:r>
            <a:r>
              <a:rPr lang="en-US" b="0" i="1" dirty="0">
                <a:solidFill>
                  <a:srgbClr val="000000"/>
                </a:solidFill>
                <a:latin typeface="Segoe UI"/>
                <a:ea typeface="Segoe UI"/>
                <a:cs typeface="Segoe UI"/>
              </a:rPr>
              <a:t>General Data Protection Regulation (GDPR)</a:t>
            </a:r>
            <a:r>
              <a:rPr lang="en-US" b="0" i="0" dirty="0">
                <a:solidFill>
                  <a:srgbClr val="000000"/>
                </a:solidFill>
                <a:latin typeface="Segoe UI"/>
                <a:ea typeface="Segoe UI"/>
                <a:cs typeface="Segoe UI"/>
              </a:rPr>
              <a:t>. Available at: https://commission.europa.eu (Accessed: 6 October 2026).</a:t>
            </a:r>
          </a:p>
          <a:p>
            <a:pPr algn="l"/>
            <a:r>
              <a:rPr lang="en-US" b="0" i="0" dirty="0" err="1">
                <a:solidFill>
                  <a:srgbClr val="000000"/>
                </a:solidFill>
                <a:latin typeface="Segoe UI"/>
                <a:ea typeface="Segoe UI"/>
                <a:cs typeface="Segoe UI"/>
              </a:rPr>
              <a:t>GeeksforGeeks</a:t>
            </a:r>
            <a:r>
              <a:rPr lang="en-US" b="0" i="0" dirty="0">
                <a:solidFill>
                  <a:srgbClr val="000000"/>
                </a:solidFill>
                <a:latin typeface="Segoe UI"/>
                <a:ea typeface="Segoe UI"/>
                <a:cs typeface="Segoe UI"/>
              </a:rPr>
              <a:t> (2025) </a:t>
            </a:r>
            <a:r>
              <a:rPr lang="en-US" b="0" i="1" dirty="0">
                <a:solidFill>
                  <a:srgbClr val="000000"/>
                </a:solidFill>
                <a:latin typeface="Segoe UI"/>
                <a:ea typeface="Segoe UI"/>
                <a:cs typeface="Segoe UI"/>
              </a:rPr>
              <a:t>Management Information System (MIS)</a:t>
            </a:r>
            <a:r>
              <a:rPr lang="en-US" b="0" i="0" dirty="0">
                <a:solidFill>
                  <a:srgbClr val="000000"/>
                </a:solidFill>
                <a:latin typeface="Segoe UI"/>
                <a:ea typeface="Segoe UI"/>
                <a:cs typeface="Segoe UI"/>
              </a:rPr>
              <a:t>. Available at: https://www.geeksforgeeks.org (Accessed: 6 October 2026).</a:t>
            </a:r>
          </a:p>
          <a:p>
            <a:pPr algn="l"/>
            <a:r>
              <a:rPr lang="en-US" b="0" i="0" dirty="0">
                <a:solidFill>
                  <a:srgbClr val="000000"/>
                </a:solidFill>
                <a:latin typeface="Segoe UI"/>
                <a:ea typeface="Segoe UI"/>
                <a:cs typeface="Segoe UI"/>
              </a:rPr>
              <a:t>GVSU (2025) </a:t>
            </a:r>
            <a:r>
              <a:rPr lang="en-US" b="0" i="1" dirty="0">
                <a:solidFill>
                  <a:srgbClr val="000000"/>
                </a:solidFill>
                <a:latin typeface="Segoe UI"/>
                <a:ea typeface="Segoe UI"/>
                <a:cs typeface="Segoe UI"/>
              </a:rPr>
              <a:t>Information Systems for Business and Beyond</a:t>
            </a:r>
            <a:r>
              <a:rPr lang="en-US" b="0" i="0" dirty="0">
                <a:solidFill>
                  <a:srgbClr val="000000"/>
                </a:solidFill>
                <a:latin typeface="Segoe UI"/>
                <a:ea typeface="Segoe UI"/>
                <a:cs typeface="Segoe UI"/>
              </a:rPr>
              <a:t>. Available at: https://pressbooks.gvsu.edu/businessinformatics/ (Accessed: 6 October 2026).</a:t>
            </a:r>
          </a:p>
          <a:p>
            <a:pPr algn="l"/>
            <a:endParaRPr lang="en-US" b="0" i="0">
              <a:solidFill>
                <a:srgbClr val="000000"/>
              </a:solidFill>
              <a:latin typeface="Segoe UI"/>
              <a:ea typeface="Segoe UI"/>
              <a:cs typeface="Segoe UI"/>
            </a:endParaRPr>
          </a:p>
          <a:p>
            <a:pPr algn="ctr"/>
            <a:endParaRPr lang="en-US"/>
          </a:p>
        </p:txBody>
      </p:sp>
    </p:spTree>
    <p:extLst>
      <p:ext uri="{BB962C8B-B14F-4D97-AF65-F5344CB8AC3E}">
        <p14:creationId xmlns:p14="http://schemas.microsoft.com/office/powerpoint/2010/main" val="5335927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TextBox 1">
            <a:extLst>
              <a:ext uri="{FF2B5EF4-FFF2-40B4-BE49-F238E27FC236}">
                <a16:creationId xmlns:a16="http://schemas.microsoft.com/office/drawing/2014/main" id="{B4BAFF3C-93B7-8234-AD4E-3A2494822FB2}"/>
              </a:ext>
            </a:extLst>
          </p:cNvPr>
          <p:cNvGraphicFramePr/>
          <p:nvPr>
            <p:extLst>
              <p:ext uri="{D42A27DB-BD31-4B8C-83A1-F6EECF244321}">
                <p14:modId xmlns:p14="http://schemas.microsoft.com/office/powerpoint/2010/main" val="165868055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32488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Managing Business Information (LCLM5004) Different Information Systems and Their Impact on Business Performance Group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450</cp:revision>
  <dcterms:created xsi:type="dcterms:W3CDTF">2026-09-29T08:46:42Z</dcterms:created>
  <dcterms:modified xsi:type="dcterms:W3CDTF">2026-10-08T09:10:46Z</dcterms:modified>
</cp:coreProperties>
</file>