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6"/>
  </p:notesMasterIdLst>
  <p:sldIdLst>
    <p:sldId id="256" r:id="rId3"/>
    <p:sldId id="257" r:id="rId4"/>
    <p:sldId id="270" r:id="rId5"/>
    <p:sldId id="258" r:id="rId6"/>
    <p:sldId id="259" r:id="rId7"/>
    <p:sldId id="271" r:id="rId8"/>
    <p:sldId id="260" r:id="rId9"/>
    <p:sldId id="273" r:id="rId10"/>
    <p:sldId id="274" r:id="rId11"/>
    <p:sldId id="261" r:id="rId12"/>
    <p:sldId id="288" r:id="rId13"/>
    <p:sldId id="275" r:id="rId14"/>
    <p:sldId id="287" r:id="rId15"/>
    <p:sldId id="276" r:id="rId16"/>
    <p:sldId id="262" r:id="rId17"/>
    <p:sldId id="277" r:id="rId18"/>
    <p:sldId id="263" r:id="rId19"/>
    <p:sldId id="283" r:id="rId20"/>
    <p:sldId id="280" r:id="rId21"/>
    <p:sldId id="281" r:id="rId22"/>
    <p:sldId id="264" r:id="rId23"/>
    <p:sldId id="265" r:id="rId24"/>
    <p:sldId id="286" r:id="rId25"/>
    <p:sldId id="289" r:id="rId26"/>
    <p:sldId id="284" r:id="rId27"/>
    <p:sldId id="290" r:id="rId28"/>
    <p:sldId id="268" r:id="rId29"/>
    <p:sldId id="266" r:id="rId30"/>
    <p:sldId id="267" r:id="rId31"/>
    <p:sldId id="269" r:id="rId32"/>
    <p:sldId id="291" r:id="rId33"/>
    <p:sldId id="292" r:id="rId34"/>
    <p:sldId id="294" r:id="rId35"/>
    <p:sldId id="295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70" userDrawn="1">
          <p15:clr>
            <a:srgbClr val="A4A3A4"/>
          </p15:clr>
        </p15:guide>
        <p15:guide id="2" pos="3838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ggie" initials="authorId_411094163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70"/>
        <p:guide pos="383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1" Type="http://schemas.openxmlformats.org/officeDocument/2006/relationships/commentAuthors" Target="commentAuthors.xml"/><Relationship Id="rId40" Type="http://schemas.openxmlformats.org/officeDocument/2006/relationships/tableStyles" Target="tableStyles.xml"/><Relationship Id="rId4" Type="http://schemas.openxmlformats.org/officeDocument/2006/relationships/slide" Target="slides/slide2.xml"/><Relationship Id="rId39" Type="http://schemas.openxmlformats.org/officeDocument/2006/relationships/viewProps" Target="viewProps.xml"/><Relationship Id="rId38" Type="http://schemas.openxmlformats.org/officeDocument/2006/relationships/presProps" Target="presProps.xml"/><Relationship Id="rId37" Type="http://schemas.openxmlformats.org/officeDocument/2006/relationships/slide" Target="slides/slide34.xml"/><Relationship Id="rId36" Type="http://schemas.openxmlformats.org/officeDocument/2006/relationships/notesMaster" Target="notesMasters/notesMaster1.xml"/><Relationship Id="rId35" Type="http://schemas.openxmlformats.org/officeDocument/2006/relationships/slide" Target="slides/slide33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title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>
              <a:defRPr sz="2800"/>
            </a:lvl1pPr>
            <a:lvl2pPr>
              <a:defRPr sz="2400"/>
            </a:lvl2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0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>
              <a:defRPr sz="2800"/>
            </a:lvl1pPr>
            <a:lvl2pPr>
              <a:defRPr sz="2400"/>
            </a:lvl2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text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en-US" smtClean="0"/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en-US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tags" Target="../tags/tag63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8.xml"/><Relationship Id="rId2" Type="http://schemas.openxmlformats.org/officeDocument/2006/relationships/tags" Target="../tags/tag67.xml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1.xml"/><Relationship Id="rId2" Type="http://schemas.openxmlformats.org/officeDocument/2006/relationships/tags" Target="../tags/tag70.xml"/><Relationship Id="rId1" Type="http://schemas.openxmlformats.org/officeDocument/2006/relationships/tags" Target="../tags/tag69.xml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tags" Target="../tags/tag72.xml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78.xml"/><Relationship Id="rId3" Type="http://schemas.openxmlformats.org/officeDocument/2006/relationships/tags" Target="../tags/tag77.xml"/><Relationship Id="rId2" Type="http://schemas.openxmlformats.org/officeDocument/2006/relationships/tags" Target="../tags/tag76.xml"/><Relationship Id="rId1" Type="http://schemas.openxmlformats.org/officeDocument/2006/relationships/tags" Target="../tags/tag75.xml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82.xml"/><Relationship Id="rId3" Type="http://schemas.openxmlformats.org/officeDocument/2006/relationships/tags" Target="../tags/tag81.xml"/><Relationship Id="rId2" Type="http://schemas.openxmlformats.org/officeDocument/2006/relationships/tags" Target="../tags/tag80.xml"/><Relationship Id="rId1" Type="http://schemas.openxmlformats.org/officeDocument/2006/relationships/tags" Target="../tags/tag79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5.xml"/><Relationship Id="rId2" Type="http://schemas.openxmlformats.org/officeDocument/2006/relationships/tags" Target="../tags/tag84.xml"/><Relationship Id="rId1" Type="http://schemas.openxmlformats.org/officeDocument/2006/relationships/tags" Target="../tags/tag83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8.xml"/><Relationship Id="rId2" Type="http://schemas.openxmlformats.org/officeDocument/2006/relationships/tags" Target="../tags/tag87.xml"/><Relationship Id="rId1" Type="http://schemas.openxmlformats.org/officeDocument/2006/relationships/tags" Target="../tags/tag86.xml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1.xml"/><Relationship Id="rId2" Type="http://schemas.openxmlformats.org/officeDocument/2006/relationships/tags" Target="../tags/tag90.xml"/><Relationship Id="rId1" Type="http://schemas.openxmlformats.org/officeDocument/2006/relationships/tags" Target="../tags/tag89.xml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4.xml"/><Relationship Id="rId2" Type="http://schemas.openxmlformats.org/officeDocument/2006/relationships/tags" Target="../tags/tag93.xml"/><Relationship Id="rId1" Type="http://schemas.openxmlformats.org/officeDocument/2006/relationships/tags" Target="../tags/tag9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5.xml"/><Relationship Id="rId6" Type="http://schemas.openxmlformats.org/officeDocument/2006/relationships/tags" Target="../tags/tag100.xml"/><Relationship Id="rId5" Type="http://schemas.openxmlformats.org/officeDocument/2006/relationships/tags" Target="../tags/tag99.xml"/><Relationship Id="rId4" Type="http://schemas.openxmlformats.org/officeDocument/2006/relationships/tags" Target="../tags/tag98.xml"/><Relationship Id="rId3" Type="http://schemas.openxmlformats.org/officeDocument/2006/relationships/tags" Target="../tags/tag97.xml"/><Relationship Id="rId2" Type="http://schemas.openxmlformats.org/officeDocument/2006/relationships/tags" Target="../tags/tag96.xml"/><Relationship Id="rId1" Type="http://schemas.openxmlformats.org/officeDocument/2006/relationships/tags" Target="../tags/tag9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3.xml"/><Relationship Id="rId2" Type="http://schemas.openxmlformats.org/officeDocument/2006/relationships/tags" Target="../tags/tag102.xml"/><Relationship Id="rId1" Type="http://schemas.openxmlformats.org/officeDocument/2006/relationships/tags" Target="../tags/tag101.xml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107.xml"/><Relationship Id="rId3" Type="http://schemas.openxmlformats.org/officeDocument/2006/relationships/tags" Target="../tags/tag106.xml"/><Relationship Id="rId2" Type="http://schemas.openxmlformats.org/officeDocument/2006/relationships/tags" Target="../tags/tag105.xml"/><Relationship Id="rId1" Type="http://schemas.openxmlformats.org/officeDocument/2006/relationships/tags" Target="../tags/tag104.xml"/></Relationships>
</file>

<file path=ppt/slides/_rels/slide1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tags" Target="../tags/tag111.xml"/><Relationship Id="rId4" Type="http://schemas.openxmlformats.org/officeDocument/2006/relationships/image" Target="../media/image1.png"/><Relationship Id="rId3" Type="http://schemas.openxmlformats.org/officeDocument/2006/relationships/tags" Target="../tags/tag110.xml"/><Relationship Id="rId2" Type="http://schemas.openxmlformats.org/officeDocument/2006/relationships/tags" Target="../tags/tag109.xml"/><Relationship Id="rId1" Type="http://schemas.openxmlformats.org/officeDocument/2006/relationships/tags" Target="../tags/tag108.xml"/></Relationships>
</file>

<file path=ppt/slides/_rels/slide1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115.xml"/><Relationship Id="rId3" Type="http://schemas.openxmlformats.org/officeDocument/2006/relationships/tags" Target="../tags/tag114.xml"/><Relationship Id="rId2" Type="http://schemas.openxmlformats.org/officeDocument/2006/relationships/tags" Target="../tags/tag113.xml"/><Relationship Id="rId1" Type="http://schemas.openxmlformats.org/officeDocument/2006/relationships/tags" Target="../tags/tag112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18.xml"/><Relationship Id="rId2" Type="http://schemas.openxmlformats.org/officeDocument/2006/relationships/tags" Target="../tags/tag117.xml"/><Relationship Id="rId1" Type="http://schemas.openxmlformats.org/officeDocument/2006/relationships/tags" Target="../tags/tag116.xml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1.xml"/><Relationship Id="rId2" Type="http://schemas.openxmlformats.org/officeDocument/2006/relationships/tags" Target="../tags/tag120.xml"/><Relationship Id="rId1" Type="http://schemas.openxmlformats.org/officeDocument/2006/relationships/tags" Target="../tags/tag119.xml"/></Relationships>
</file>

<file path=ppt/slides/_rels/slide2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4.xml"/><Relationship Id="rId2" Type="http://schemas.openxmlformats.org/officeDocument/2006/relationships/tags" Target="../tags/tag123.xml"/><Relationship Id="rId1" Type="http://schemas.openxmlformats.org/officeDocument/2006/relationships/tags" Target="../tags/tag122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7.xml"/><Relationship Id="rId2" Type="http://schemas.openxmlformats.org/officeDocument/2006/relationships/tags" Target="../tags/tag126.xml"/><Relationship Id="rId1" Type="http://schemas.openxmlformats.org/officeDocument/2006/relationships/tags" Target="../tags/tag125.xml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0.xml"/><Relationship Id="rId2" Type="http://schemas.openxmlformats.org/officeDocument/2006/relationships/tags" Target="../tags/tag129.xml"/><Relationship Id="rId1" Type="http://schemas.openxmlformats.org/officeDocument/2006/relationships/tags" Target="../tags/tag128.xml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3.xml"/><Relationship Id="rId2" Type="http://schemas.openxmlformats.org/officeDocument/2006/relationships/tags" Target="../tags/tag132.xml"/><Relationship Id="rId1" Type="http://schemas.openxmlformats.org/officeDocument/2006/relationships/tags" Target="../tags/tag131.xml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6.xml"/><Relationship Id="rId2" Type="http://schemas.openxmlformats.org/officeDocument/2006/relationships/tags" Target="../tags/tag135.xml"/><Relationship Id="rId1" Type="http://schemas.openxmlformats.org/officeDocument/2006/relationships/tags" Target="../tags/tag134.xml"/></Relationships>
</file>

<file path=ppt/slides/_rels/slide2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9.xml"/><Relationship Id="rId2" Type="http://schemas.openxmlformats.org/officeDocument/2006/relationships/tags" Target="../tags/tag138.xml"/><Relationship Id="rId1" Type="http://schemas.openxmlformats.org/officeDocument/2006/relationships/tags" Target="../tags/tag137.xml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2.xml"/><Relationship Id="rId2" Type="http://schemas.openxmlformats.org/officeDocument/2006/relationships/tags" Target="../tags/tag141.xml"/><Relationship Id="rId1" Type="http://schemas.openxmlformats.org/officeDocument/2006/relationships/tags" Target="../tags/tag140.xml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5.xml"/><Relationship Id="rId2" Type="http://schemas.openxmlformats.org/officeDocument/2006/relationships/tags" Target="../tags/tag144.xml"/><Relationship Id="rId1" Type="http://schemas.openxmlformats.org/officeDocument/2006/relationships/tags" Target="../tags/tag143.xml"/></Relationships>
</file>

<file path=ppt/slides/_rels/slide2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8.xml"/><Relationship Id="rId2" Type="http://schemas.openxmlformats.org/officeDocument/2006/relationships/tags" Target="../tags/tag147.xml"/><Relationship Id="rId1" Type="http://schemas.openxmlformats.org/officeDocument/2006/relationships/tags" Target="../tags/tag146.xml"/></Relationships>
</file>

<file path=ppt/slides/_rels/slide2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1.xml"/><Relationship Id="rId2" Type="http://schemas.openxmlformats.org/officeDocument/2006/relationships/tags" Target="../tags/tag150.xml"/><Relationship Id="rId1" Type="http://schemas.openxmlformats.org/officeDocument/2006/relationships/tags" Target="../tags/tag149.xml"/></Relationships>
</file>

<file path=ppt/slides/_rels/slide3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4.xml"/><Relationship Id="rId2" Type="http://schemas.openxmlformats.org/officeDocument/2006/relationships/tags" Target="../tags/tag153.xml"/><Relationship Id="rId1" Type="http://schemas.openxmlformats.org/officeDocument/2006/relationships/tags" Target="../tags/tag152.xml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7.xml"/><Relationship Id="rId2" Type="http://schemas.openxmlformats.org/officeDocument/2006/relationships/tags" Target="../tags/tag156.xml"/><Relationship Id="rId1" Type="http://schemas.openxmlformats.org/officeDocument/2006/relationships/tags" Target="../tags/tag155.xml"/></Relationships>
</file>

<file path=ppt/slides/_rels/slide3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60.xml"/><Relationship Id="rId2" Type="http://schemas.openxmlformats.org/officeDocument/2006/relationships/tags" Target="../tags/tag159.xml"/><Relationship Id="rId1" Type="http://schemas.openxmlformats.org/officeDocument/2006/relationships/tags" Target="../tags/tag15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hyperlink" Target="mailto:H.evans1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WEEK 7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C</a:t>
            </a:r>
            <a:r>
              <a:rPr lang="en-US"/>
              <a:t>ase Study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https://www.apm.org.uk/resources/find-a-resource/case-studies/case-studies-projects/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C</a:t>
            </a:r>
            <a:r>
              <a:rPr lang="en-US"/>
              <a:t>ontents of Week 7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sz="2400"/>
              <a:t>Revision of week 1- 5</a:t>
            </a:r>
            <a:endParaRPr lang="en-US" sz="2400"/>
          </a:p>
          <a:p>
            <a:r>
              <a:rPr lang="en-US" sz="2400"/>
              <a:t>Reading: APM </a:t>
            </a:r>
            <a:endParaRPr lang="en-US" sz="2400"/>
          </a:p>
          <a:p>
            <a:r>
              <a:rPr lang="en-US" sz="2400">
                <a:sym typeface="+mn-ea"/>
              </a:rPr>
              <a:t>Knowledge Check</a:t>
            </a:r>
            <a:endParaRPr lang="en-US" sz="2400">
              <a:sym typeface="+mn-ea"/>
            </a:endParaRPr>
          </a:p>
          <a:p>
            <a:r>
              <a:rPr lang="en-US" sz="2400"/>
              <a:t>Sample Marking (Blogs)</a:t>
            </a:r>
            <a:endParaRPr lang="en-US" sz="2400"/>
          </a:p>
          <a:p>
            <a:r>
              <a:rPr lang="en-US" sz="2400"/>
              <a:t>Formal Presentation of Group 5</a:t>
            </a:r>
            <a:endParaRPr lang="en-US" sz="2400"/>
          </a:p>
        </p:txBody>
      </p:sp>
    </p:spTree>
    <p:custDataLst>
      <p:tags r:id="rId3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Topic 1: Revision of Weeks 1–5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Week 1: What is a project?</a:t>
            </a:r>
            <a:endParaRPr lang="en-US" altLang="en-US"/>
          </a:p>
          <a:p>
            <a:r>
              <a:rPr lang="en-US" altLang="en-US"/>
              <a:t>Week 2: Aim, objectives, scope and deliverables</a:t>
            </a:r>
            <a:endParaRPr lang="en-US" altLang="en-US"/>
          </a:p>
          <a:p>
            <a:r>
              <a:rPr lang="en-US" altLang="en-US"/>
              <a:t>Week 3: Stakeholders and communication</a:t>
            </a:r>
            <a:endParaRPr lang="en-US" altLang="en-US"/>
          </a:p>
          <a:p>
            <a:r>
              <a:rPr lang="en-US" altLang="en-US"/>
              <a:t>Week 4: WBS and Gantt Chart</a:t>
            </a:r>
            <a:endParaRPr lang="en-US" altLang="en-US"/>
          </a:p>
          <a:p>
            <a:r>
              <a:rPr lang="en-US" altLang="en-US"/>
              <a:t>Week 5: Risk analysis and reflection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Week 1: What is a project?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pPr marL="0" indent="0">
              <a:buNone/>
            </a:pPr>
            <a:r>
              <a:rPr lang="en-US" altLang="en-US" b="1"/>
              <a:t>A project is:</a:t>
            </a:r>
            <a:endParaRPr lang="en-US" altLang="en-US" b="1"/>
          </a:p>
          <a:p>
            <a:endParaRPr lang="en-US" altLang="en-US"/>
          </a:p>
          <a:p>
            <a:r>
              <a:rPr lang="en-US" altLang="en-US" i="1"/>
              <a:t>temporary</a:t>
            </a:r>
            <a:endParaRPr lang="en-US" altLang="en-US" i="1"/>
          </a:p>
          <a:p>
            <a:r>
              <a:rPr lang="en-US" altLang="en-US" i="1"/>
              <a:t>goal-focused</a:t>
            </a:r>
            <a:endParaRPr lang="en-US" altLang="en-US" i="1"/>
          </a:p>
          <a:p>
            <a:r>
              <a:rPr lang="en-US" altLang="en-US" i="1"/>
              <a:t>different from routine work</a:t>
            </a:r>
            <a:endParaRPr lang="en-US" altLang="en-US" i="1"/>
          </a:p>
          <a:p>
            <a:r>
              <a:rPr lang="en-US" altLang="en-US" i="1"/>
              <a:t>completed within a limited time</a:t>
            </a:r>
            <a:endParaRPr lang="en-US" altLang="en-US" i="1"/>
          </a:p>
          <a:p>
            <a:endParaRPr lang="en-US" altLang="en-US" i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/>
          <a:p>
            <a:pPr marL="0" indent="0">
              <a:buNone/>
            </a:pPr>
            <a:r>
              <a:rPr lang="en-US" altLang="en-US" b="1">
                <a:sym typeface="+mn-ea"/>
              </a:rPr>
              <a:t>A project usually has:</a:t>
            </a:r>
            <a:endParaRPr lang="en-US" altLang="en-US" b="1">
              <a:sym typeface="+mn-ea"/>
            </a:endParaRPr>
          </a:p>
          <a:p>
            <a:endParaRPr lang="en-US" altLang="en-US"/>
          </a:p>
          <a:p>
            <a:r>
              <a:rPr lang="en-US" altLang="en-US" i="1">
                <a:sym typeface="+mn-ea"/>
              </a:rPr>
              <a:t>a clear purpose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a beginning and an end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specific tasks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expected outcomes</a:t>
            </a:r>
            <a:endParaRPr lang="en-US" altLang="en-US" i="1"/>
          </a:p>
          <a:p>
            <a:endParaRPr lang="en-US" i="1"/>
          </a:p>
        </p:txBody>
      </p:sp>
    </p:spTree>
    <p:custDataLst>
      <p:tags r:id="rId4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r>
              <a:rPr lang="en-US" altLang="en-US">
                <a:sym typeface="+mn-ea"/>
              </a:rPr>
              <a:t>Project cycle</a:t>
            </a:r>
            <a:r>
              <a:rPr lang="zh-CN" altLang="en-US">
                <a:sym typeface="+mn-ea"/>
              </a:rPr>
              <a:t>：</a:t>
            </a:r>
            <a:endParaRPr lang="zh-CN" altLang="en-US">
              <a:sym typeface="+mn-ea"/>
            </a:endParaRPr>
          </a:p>
          <a:p>
            <a:endParaRPr lang="en-US" altLang="en-US"/>
          </a:p>
          <a:p>
            <a:r>
              <a:rPr lang="en-US" altLang="en-US" i="1">
                <a:sym typeface="+mn-ea"/>
              </a:rPr>
              <a:t>initiation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planning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execution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monitoring and control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closure / evaluation</a:t>
            </a:r>
            <a:endParaRPr lang="en-US" altLang="en-US" i="1"/>
          </a:p>
          <a:p>
            <a:endParaRPr lang="en-US" i="1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Examples of projects</a:t>
            </a:r>
            <a:r>
              <a:rPr lang="zh-CN" altLang="en-US">
                <a:sym typeface="+mn-ea"/>
              </a:rPr>
              <a:t>：</a:t>
            </a:r>
            <a:endParaRPr lang="zh-CN" altLang="en-US">
              <a:sym typeface="+mn-ea"/>
            </a:endParaRPr>
          </a:p>
          <a:p>
            <a:endParaRPr lang="en-US" altLang="en-US"/>
          </a:p>
          <a:p>
            <a:r>
              <a:rPr lang="en-US" altLang="en-US" i="1">
                <a:sym typeface="+mn-ea"/>
              </a:rPr>
              <a:t>a student networking event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a charity fundraising campaign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a wellbeing awareness activity</a:t>
            </a:r>
            <a:endParaRPr lang="en-US" i="1"/>
          </a:p>
        </p:txBody>
      </p:sp>
    </p:spTree>
    <p:custDataLst>
      <p:tags r:id="rId4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Week 2: Aim, objectives, deliverables, scope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Aim</a:t>
            </a:r>
            <a:r>
              <a:rPr lang="zh-CN" altLang="en-US"/>
              <a:t>：</a:t>
            </a:r>
            <a:r>
              <a:rPr lang="en-US" altLang="en-US"/>
              <a:t>The overall purpose of the project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Objectives</a:t>
            </a:r>
            <a:r>
              <a:rPr lang="zh-CN" altLang="en-US"/>
              <a:t>：</a:t>
            </a:r>
            <a:r>
              <a:rPr lang="en-US" altLang="zh-CN"/>
              <a:t> </a:t>
            </a:r>
            <a:r>
              <a:rPr lang="en-US" altLang="en-US"/>
              <a:t>The specific steps or targets that help achieve the aim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Deliverables</a:t>
            </a:r>
            <a:r>
              <a:rPr lang="zh-CN" altLang="en-US"/>
              <a:t>：</a:t>
            </a:r>
            <a:r>
              <a:rPr lang="en-US" altLang="zh-CN"/>
              <a:t> </a:t>
            </a:r>
            <a:r>
              <a:rPr lang="en-US" altLang="en-US"/>
              <a:t>The main outputs the project will produce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Scope</a:t>
            </a:r>
            <a:r>
              <a:rPr lang="zh-CN" altLang="en-US"/>
              <a:t>：</a:t>
            </a:r>
            <a:r>
              <a:rPr lang="en-US" altLang="zh-CN"/>
              <a:t> </a:t>
            </a:r>
            <a:r>
              <a:rPr lang="en-US" altLang="en-US"/>
              <a:t>What is included in the project and what is excluded</a:t>
            </a:r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 sz="2400">
                <a:sym typeface="+mn-ea"/>
              </a:rPr>
              <a:t>Iron Triangle: A simple tool used to check whether the project is realistic in terms of:</a:t>
            </a:r>
            <a:endParaRPr lang="en-US" altLang="en-US" sz="2400"/>
          </a:p>
          <a:p>
            <a:endParaRPr lang="en-US" altLang="en-US" sz="2400"/>
          </a:p>
          <a:p>
            <a:r>
              <a:rPr lang="en-US" altLang="en-US" sz="2400">
                <a:sym typeface="+mn-ea"/>
              </a:rPr>
              <a:t>time</a:t>
            </a:r>
            <a:endParaRPr lang="en-US" altLang="en-US" sz="2400"/>
          </a:p>
          <a:p>
            <a:r>
              <a:rPr lang="en-US" altLang="en-US" sz="2400">
                <a:sym typeface="+mn-ea"/>
              </a:rPr>
              <a:t>cost / resources</a:t>
            </a:r>
            <a:endParaRPr lang="en-US" altLang="en-US" sz="2400"/>
          </a:p>
          <a:p>
            <a:r>
              <a:rPr lang="en-US" altLang="en-US" sz="2400">
                <a:sym typeface="+mn-ea"/>
              </a:rPr>
              <a:t>quality</a:t>
            </a:r>
            <a:endParaRPr lang="en-US" altLang="en-US" sz="2400"/>
          </a:p>
          <a:p>
            <a:endParaRPr lang="en-US" sz="2400"/>
          </a:p>
        </p:txBody>
      </p:sp>
    </p:spTree>
    <p:custDataLst>
      <p:tags r:id="rId3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pPr marL="0" indent="0">
              <a:buNone/>
            </a:pPr>
            <a:endParaRPr lang="en-US" altLang="en-US"/>
          </a:p>
          <a:p>
            <a:r>
              <a:rPr lang="en-US" altLang="en-US" sz="2400">
                <a:sym typeface="+mn-ea"/>
              </a:rPr>
              <a:t>A good project needs:</a:t>
            </a:r>
            <a:endParaRPr lang="en-US" altLang="en-US" sz="2400"/>
          </a:p>
          <a:p>
            <a:endParaRPr lang="en-US" altLang="en-US" sz="2400"/>
          </a:p>
          <a:p>
            <a:r>
              <a:rPr lang="en-US" altLang="en-US" sz="2400">
                <a:sym typeface="+mn-ea"/>
              </a:rPr>
              <a:t>a clear aim</a:t>
            </a:r>
            <a:endParaRPr lang="en-US" altLang="en-US" sz="2400"/>
          </a:p>
          <a:p>
            <a:r>
              <a:rPr lang="en-US" altLang="en-US" sz="2400">
                <a:sym typeface="+mn-ea"/>
              </a:rPr>
              <a:t>realistic objectives</a:t>
            </a:r>
            <a:endParaRPr lang="en-US" altLang="en-US" sz="2400"/>
          </a:p>
          <a:p>
            <a:r>
              <a:rPr lang="en-US" altLang="en-US" sz="2400">
                <a:sym typeface="+mn-ea"/>
              </a:rPr>
              <a:t>clear deliverables</a:t>
            </a:r>
            <a:endParaRPr lang="en-US" altLang="en-US" sz="2400"/>
          </a:p>
          <a:p>
            <a:r>
              <a:rPr lang="en-US" altLang="en-US" sz="2400">
                <a:sym typeface="+mn-ea"/>
              </a:rPr>
              <a:t>manageable scope</a:t>
            </a:r>
            <a:endParaRPr lang="en-US" altLang="en-US" sz="2400"/>
          </a:p>
          <a:p>
            <a:endParaRPr lang="en-US" sz="2400"/>
          </a:p>
        </p:txBody>
      </p:sp>
    </p:spTree>
    <p:custDataLst>
      <p:tags r:id="rId3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Week 3: Stakeholders and communication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 sz="2400"/>
              <a:t>Stakeholder: Any person, group or organisation that is affected by the project;has an interest in the project; can influence the project</a:t>
            </a:r>
            <a:endParaRPr lang="en-US" altLang="en-US" sz="2400"/>
          </a:p>
          <a:p>
            <a:endParaRPr lang="en-US" altLang="en-US" sz="2400"/>
          </a:p>
          <a:p>
            <a:r>
              <a:rPr lang="en-US" altLang="en-US" sz="2400"/>
              <a:t>Types of stakeholders:</a:t>
            </a:r>
            <a:endParaRPr lang="en-US" altLang="en-US" sz="2400"/>
          </a:p>
          <a:p>
            <a:pPr marL="0" indent="0">
              <a:buNone/>
            </a:pPr>
            <a:endParaRPr lang="en-US" altLang="en-US" sz="2400" i="1"/>
          </a:p>
          <a:p>
            <a:r>
              <a:rPr lang="en-US" altLang="en-US" sz="2400" i="1"/>
              <a:t>internal</a:t>
            </a:r>
            <a:endParaRPr lang="en-US" altLang="en-US" sz="2400" i="1"/>
          </a:p>
          <a:p>
            <a:r>
              <a:rPr lang="en-US" altLang="en-US" sz="2400" i="1"/>
              <a:t>external</a:t>
            </a:r>
            <a:endParaRPr lang="en-US" altLang="en-US" sz="2400" i="1"/>
          </a:p>
          <a:p>
            <a:endParaRPr lang="en-US" altLang="en-US"/>
          </a:p>
          <a:p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838200" y="430530"/>
          <a:ext cx="10515600" cy="56718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/>
                <a:gridCol w="2103120"/>
                <a:gridCol w="2103120"/>
                <a:gridCol w="2103120"/>
                <a:gridCol w="2103120"/>
              </a:tblGrid>
              <a:tr h="515620">
                <a:tc>
                  <a:txBody>
                    <a:bodyPr/>
                    <a:p>
                      <a:r>
                        <a:rPr sz="1600" b="1"/>
                        <a:t>Stakeholder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 / 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Interest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Influence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Notes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Students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Medium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Main target audience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Sponsor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Needs updates and approval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Employers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Medium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Important participants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Project team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Responsible for delivery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Senior manager / Dean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May not need detailed updates, but may still influence decisions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Venue staff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Medium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Helpful for event logistics, but not central to project decisions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General public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May be aware of the project, but not directly involved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Other university staff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Limited involvement unless directly connected to the event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Finance office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Medium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Relevant if budget approval or payment is needed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Local community members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May have some interest, but limited direct influence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" name="Title 5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08330" y="1313815"/>
            <a:ext cx="5342255" cy="497205"/>
          </a:xfrm>
        </p:spPr>
        <p:txBody>
          <a:bodyPr>
            <a:normAutofit fontScale="90000"/>
          </a:bodyPr>
          <a:p>
            <a:r>
              <a:rPr lang="en-US" altLang="en-US">
                <a:sym typeface="+mn-ea"/>
              </a:rPr>
              <a:t>Power-Interest Grid</a:t>
            </a:r>
            <a:endParaRPr lang="en-US" altLang="en-US"/>
          </a:p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>
            <a:normAutofit/>
          </a:bodyPr>
          <a:p>
            <a:r>
              <a:rPr lang="en-US" altLang="en-US">
                <a:sym typeface="+mn-ea"/>
              </a:rPr>
              <a:t>Used to prioritise stakeholders:</a:t>
            </a:r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  <a:sym typeface="+mn-ea"/>
              </a:rPr>
              <a:t>Manage closely = high power / high interest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  <a:sym typeface="+mn-ea"/>
              </a:rPr>
              <a:t>Keep satisfied = high power / low interest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  <a:sym typeface="+mn-ea"/>
              </a:rPr>
              <a:t>Keep informed = low power / high interest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  <a:sym typeface="+mn-ea"/>
              </a:rPr>
              <a:t>Monitor = low power / low interest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235700" y="1196340"/>
            <a:ext cx="5342255" cy="607060"/>
          </a:xfrm>
        </p:spPr>
        <p:txBody>
          <a:bodyPr>
            <a:normAutofit/>
          </a:bodyPr>
          <a:p>
            <a:r>
              <a:rPr lang="en-US" altLang="en-US">
                <a:sym typeface="+mn-ea"/>
              </a:rPr>
              <a:t>Communication planning</a:t>
            </a:r>
            <a:endParaRPr lang="en-US" altLang="en-US">
              <a:sym typeface="+mn-ea"/>
            </a:endParaRPr>
          </a:p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/>
        <p:txBody>
          <a:bodyPr>
            <a:normAutofit/>
          </a:bodyPr>
          <a:p>
            <a:r>
              <a:rPr lang="en-US" altLang="en-US">
                <a:sym typeface="+mn-ea"/>
              </a:rPr>
              <a:t>A good communication plan should consider: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ym typeface="+mn-ea"/>
              </a:rPr>
              <a:t>who the stakeholder is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what they need to know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how to communicate with them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when / how often to communicate</a:t>
            </a:r>
            <a:endParaRPr lang="en-US" altLang="en-US" i="1"/>
          </a:p>
          <a:p>
            <a:endParaRPr lang="en-US"/>
          </a:p>
        </p:txBody>
      </p:sp>
    </p:spTree>
    <p:custDataLst>
      <p:tags r:id="rId6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/>
              <a:t>Power-Interest Grid</a:t>
            </a:r>
            <a:endParaRPr lang="en-US" alt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838200" y="1825625"/>
          <a:ext cx="10515600" cy="2647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/>
                <a:gridCol w="3505200"/>
                <a:gridCol w="3505200"/>
              </a:tblGrid>
              <a:tr h="882650">
                <a:tc>
                  <a:txBody>
                    <a:bodyPr/>
                    <a:p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High Interest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Low Interest</a:t>
                      </a:r>
                      <a:endParaRPr sz="2800" b="1"/>
                    </a:p>
                  </a:txBody>
                  <a:tcPr marL="0" marR="0" marT="0" marB="0" anchor="ctr" anchorCtr="0"/>
                </a:tc>
              </a:tr>
              <a:tr h="882650">
                <a:tc>
                  <a:txBody>
                    <a:bodyPr/>
                    <a:p>
                      <a:r>
                        <a:rPr sz="2800" b="1"/>
                        <a:t>High Power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Manage closely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Keep satisfied</a:t>
                      </a:r>
                      <a:endParaRPr sz="2800" b="1"/>
                    </a:p>
                  </a:txBody>
                  <a:tcPr marL="0" marR="0" marT="0" marB="0" anchor="ctr" anchorCtr="0"/>
                </a:tc>
              </a:tr>
              <a:tr h="882650">
                <a:tc>
                  <a:txBody>
                    <a:bodyPr/>
                    <a:p>
                      <a:r>
                        <a:rPr sz="2800" b="1"/>
                        <a:t>Low Power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Keep informed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Monitor</a:t>
                      </a:r>
                      <a:endParaRPr sz="28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Key message</a:t>
            </a:r>
            <a:endParaRPr lang="en-US" altLang="en-US"/>
          </a:p>
          <a:p>
            <a:endParaRPr lang="en-US" altLang="en-US"/>
          </a:p>
          <a:p>
            <a:r>
              <a:rPr lang="en-US" altLang="en-US">
                <a:sym typeface="+mn-ea"/>
              </a:rPr>
              <a:t>Different stakeholders need different communication.</a:t>
            </a:r>
            <a:endParaRPr lang="en-US"/>
          </a:p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Week 4: WBS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WBS (Work Breakdown Structure): A tool used to break the project into:</a:t>
            </a:r>
            <a:endParaRPr lang="en-US" altLang="en-US"/>
          </a:p>
          <a:p>
            <a:r>
              <a:rPr lang="en-US" altLang="en-US" i="1"/>
              <a:t>stages</a:t>
            </a:r>
            <a:endParaRPr lang="en-US" altLang="en-US" i="1"/>
          </a:p>
          <a:p>
            <a:r>
              <a:rPr lang="en-US" altLang="en-US" i="1"/>
              <a:t>tasks</a:t>
            </a:r>
            <a:endParaRPr lang="en-US" altLang="en-US" i="1"/>
          </a:p>
          <a:p>
            <a:r>
              <a:rPr lang="en-US" altLang="en-US" i="1"/>
              <a:t>smaller manageable parts</a:t>
            </a:r>
            <a:endParaRPr lang="en-US" altLang="en-US" i="1"/>
          </a:p>
          <a:p>
            <a:endParaRPr lang="en-US" altLang="en-US"/>
          </a:p>
          <a:p>
            <a:endParaRPr lang="en-US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>
            <a:normAutofit fontScale="90000" lnSpcReduction="20000"/>
          </a:bodyPr>
          <a:p>
            <a:r>
              <a:rPr lang="en-US" altLang="en-US">
                <a:sym typeface="+mn-ea"/>
              </a:rPr>
              <a:t>Why is WBS useful?</a:t>
            </a:r>
            <a:endParaRPr lang="en-US" altLang="en-US"/>
          </a:p>
          <a:p>
            <a:endParaRPr lang="en-US" altLang="en-US"/>
          </a:p>
          <a:p>
            <a:r>
              <a:rPr lang="en-US" altLang="en-US">
                <a:sym typeface="+mn-ea"/>
              </a:rPr>
              <a:t>It helps the team: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ym typeface="+mn-ea"/>
              </a:rPr>
              <a:t>organise the work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see the project more clearly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avoid missing important tasks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prepare for scheduling</a:t>
            </a:r>
            <a:endParaRPr lang="en-US" altLang="en-US" i="1"/>
          </a:p>
          <a:p>
            <a:endParaRPr lang="en-US" i="1"/>
          </a:p>
        </p:txBody>
      </p:sp>
    </p:spTree>
    <p:custDataLst>
      <p:tags r:id="rId4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>
                <a:sym typeface="+mn-ea"/>
              </a:rPr>
              <a:t>Simple structure</a:t>
            </a:r>
            <a:endParaRPr lang="en-US" altLang="en-US"/>
          </a:p>
          <a:p>
            <a:endParaRPr lang="en-US" altLang="en-US"/>
          </a:p>
          <a:p>
            <a:r>
              <a:rPr lang="en-US" altLang="en-US">
                <a:sym typeface="+mn-ea"/>
              </a:rPr>
              <a:t>Project → Stage → Task</a:t>
            </a:r>
            <a:endParaRPr lang="en-US" altLang="en-US"/>
          </a:p>
          <a:p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endParaRPr lang="en-US"/>
          </a:p>
        </p:txBody>
      </p:sp>
      <p:pic>
        <p:nvPicPr>
          <p:cNvPr id="6" name="Content Placeholder 3"/>
          <p:cNvPicPr>
            <a:picLocks noChangeAspect="1"/>
          </p:cNvPicPr>
          <p:nvPr>
            <p:ph sz="half" idx="2"/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786120" y="2287905"/>
            <a:ext cx="5801995" cy="3174365"/>
          </a:xfrm>
          <a:prstGeom prst="rect">
            <a:avLst/>
          </a:prstGeom>
        </p:spPr>
      </p:pic>
      <p:sp>
        <p:nvSpPr>
          <p:cNvPr id="7" name="Text Box 6"/>
          <p:cNvSpPr txBox="1"/>
          <p:nvPr/>
        </p:nvSpPr>
        <p:spPr>
          <a:xfrm>
            <a:off x="5785485" y="1673860"/>
            <a:ext cx="663448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en-US">
                <a:sym typeface="+mn-ea"/>
              </a:rPr>
              <a:t>Example:</a:t>
            </a:r>
            <a:endParaRPr lang="en-US" altLang="en-US">
              <a:sym typeface="+mn-ea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 fontScale="90000" lnSpcReduction="20000"/>
          </a:bodyPr>
          <a:p>
            <a:r>
              <a:rPr lang="en-US" altLang="en-US"/>
              <a:t>Gantt Chart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 visual timeline showing: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tasks</a:t>
            </a:r>
            <a:endParaRPr lang="en-US" altLang="en-US" i="1"/>
          </a:p>
          <a:p>
            <a:r>
              <a:rPr lang="en-US" altLang="en-US" i="1"/>
              <a:t>sequence</a:t>
            </a:r>
            <a:endParaRPr lang="en-US" altLang="en-US" i="1"/>
          </a:p>
          <a:p>
            <a:r>
              <a:rPr lang="en-US" altLang="en-US" i="1"/>
              <a:t>start and finish timing</a:t>
            </a:r>
            <a:endParaRPr lang="en-US" altLang="en-US" i="1"/>
          </a:p>
          <a:p>
            <a:r>
              <a:rPr lang="en-US" altLang="en-US" i="1"/>
              <a:t>Why is it useful?</a:t>
            </a:r>
            <a:endParaRPr lang="en-US" altLang="en-US" i="1"/>
          </a:p>
          <a:p>
            <a:endParaRPr lang="en-US" altLang="en-US"/>
          </a:p>
          <a:p>
            <a:endParaRPr lang="en-US" alt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It helps the team: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ym typeface="+mn-ea"/>
              </a:rPr>
              <a:t>plan timing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organise task order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see deadlines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keep the project realistic</a:t>
            </a:r>
            <a:endParaRPr lang="en-US" altLang="en-US" i="1"/>
          </a:p>
          <a:p>
            <a:endParaRPr lang="en-US" i="1"/>
          </a:p>
        </p:txBody>
      </p:sp>
    </p:spTree>
    <p:custDataLst>
      <p:tags r:id="rId4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330" y="608330"/>
            <a:ext cx="10968990" cy="153670"/>
          </a:xfrm>
        </p:spPr>
        <p:txBody>
          <a:bodyPr>
            <a:normAutofit fontScale="90000"/>
          </a:bodyPr>
          <a:p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2"/>
            </p:custDataLst>
          </p:nvPr>
        </p:nvGraphicFramePr>
        <p:xfrm>
          <a:off x="608330" y="916940"/>
          <a:ext cx="10972800" cy="72967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47307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Stage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Task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Jan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Feb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Mar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Apr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Jun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Jul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Define project goals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9590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Assign team roles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Confirm project plan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3750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Research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Collect background information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438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Research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Analyse user / stakeholder needs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Design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Develop design ideas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Design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Finalise design plan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438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Implementation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Produce / build the project output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Implementation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Deliver the main activity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47307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Follow-up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Collect feedback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3750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Follow-up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Review outcomes and improvements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Relationship with WBS</a:t>
            </a:r>
            <a:endParaRPr lang="en-US" altLang="en-US"/>
          </a:p>
          <a:p>
            <a:r>
              <a:rPr lang="en-US" altLang="en-US">
                <a:sym typeface="+mn-ea"/>
              </a:rPr>
              <a:t>WBS = what work needs to be done</a:t>
            </a:r>
            <a:endParaRPr lang="en-US" altLang="en-US"/>
          </a:p>
          <a:p>
            <a:r>
              <a:rPr lang="en-US" altLang="en-US">
                <a:sym typeface="+mn-ea"/>
              </a:rPr>
              <a:t>Gantt Chart = when the work should happen</a:t>
            </a:r>
            <a:endParaRPr lang="en-US" altLang="en-US"/>
          </a:p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Key message:</a:t>
            </a:r>
            <a:endParaRPr lang="en-US" altLang="en-US">
              <a:sym typeface="+mn-ea"/>
            </a:endParaRPr>
          </a:p>
          <a:p>
            <a:endParaRPr lang="en-US" altLang="en-US"/>
          </a:p>
          <a:p>
            <a:r>
              <a:rPr lang="en-US" altLang="en-US">
                <a:sym typeface="+mn-ea"/>
              </a:rPr>
              <a:t>WBS tells us what work needs to be done</a:t>
            </a:r>
            <a:endParaRPr lang="en-US" altLang="en-US"/>
          </a:p>
          <a:p>
            <a:r>
              <a:rPr lang="en-US" altLang="en-US">
                <a:sym typeface="+mn-ea"/>
              </a:rPr>
              <a:t>A Gantt Chart turns project tasks into a timeline.</a:t>
            </a:r>
            <a:endParaRPr lang="en-US" altLang="en-US"/>
          </a:p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Week 5: Risk analysis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r>
              <a:rPr lang="en-US" altLang="en-US"/>
              <a:t>Risk: A possible problem or uncertainty that may affect the project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Common risks: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delays</a:t>
            </a:r>
            <a:endParaRPr lang="en-US" altLang="en-US" i="1"/>
          </a:p>
          <a:p>
            <a:r>
              <a:rPr lang="en-US" altLang="en-US" i="1"/>
              <a:t>poor communication</a:t>
            </a:r>
            <a:endParaRPr lang="en-US" altLang="en-US" i="1"/>
          </a:p>
          <a:p>
            <a:r>
              <a:rPr lang="en-US" altLang="en-US" i="1"/>
              <a:t>low attendance</a:t>
            </a:r>
            <a:endParaRPr lang="en-US" altLang="en-US" i="1"/>
          </a:p>
          <a:p>
            <a:r>
              <a:rPr lang="en-US" altLang="en-US" i="1"/>
              <a:t>team member absence</a:t>
            </a:r>
            <a:endParaRPr lang="en-US" altLang="en-US" i="1"/>
          </a:p>
          <a:p>
            <a:r>
              <a:rPr lang="en-US" altLang="en-US" i="1"/>
              <a:t>lack of resources</a:t>
            </a:r>
            <a:endParaRPr lang="en-US" altLang="en-US" i="1"/>
          </a:p>
          <a:p>
            <a:r>
              <a:rPr lang="en-US" altLang="en-US" i="1"/>
              <a:t>venue / technical problems</a:t>
            </a:r>
            <a:endParaRPr lang="en-US" altLang="en-US" i="1"/>
          </a:p>
          <a:p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>
                <a:sym typeface="+mn-ea"/>
              </a:rPr>
              <a:t>Risk matrix:</a:t>
            </a:r>
            <a:endParaRPr lang="en-US" altLang="en-US">
              <a:sym typeface="+mn-ea"/>
            </a:endParaRPr>
          </a:p>
          <a:p>
            <a:endParaRPr lang="en-US" altLang="en-US"/>
          </a:p>
          <a:p>
            <a:r>
              <a:rPr lang="en-US" altLang="en-US" i="1">
                <a:sym typeface="+mn-ea"/>
              </a:rPr>
              <a:t>likelihood</a:t>
            </a:r>
            <a:endParaRPr lang="en-US" altLang="en-US" i="1"/>
          </a:p>
          <a:p>
            <a:r>
              <a:rPr lang="en-US" altLang="en-US" i="1">
                <a:sym typeface="+mn-ea"/>
              </a:rPr>
              <a:t>impact</a:t>
            </a:r>
            <a:endParaRPr lang="en-US" altLang="en-US" i="1">
              <a:sym typeface="+mn-ea"/>
            </a:endParaRPr>
          </a:p>
          <a:p>
            <a:endParaRPr lang="en-US" altLang="en-US" i="1">
              <a:sym typeface="+mn-ea"/>
            </a:endParaRPr>
          </a:p>
          <a:p>
            <a:r>
              <a:rPr lang="en-US" altLang="en-US">
                <a:sym typeface="+mn-ea"/>
              </a:rPr>
              <a:t>Mitigations: Actions taken to reduce the risk or effects of the possible problems. </a:t>
            </a:r>
            <a:endParaRPr lang="en-US" altLang="en-US"/>
          </a:p>
          <a:p>
            <a:endParaRPr lang="en-US" altLang="en-US"/>
          </a:p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/>
              <a:t>Simple risk matrix</a:t>
            </a:r>
            <a:endParaRPr lang="en-US" altLang="en-US"/>
          </a:p>
        </p:txBody>
      </p:sp>
      <p:graphicFrame>
        <p:nvGraphicFramePr>
          <p:cNvPr id="5" name="Content Placeholder 4"/>
          <p:cNvGraphicFramePr/>
          <p:nvPr>
            <p:ph idx="1"/>
            <p:custDataLst>
              <p:tags r:id="rId2"/>
            </p:custDataLst>
          </p:nvPr>
        </p:nvGraphicFramePr>
        <p:xfrm>
          <a:off x="608330" y="1490345"/>
          <a:ext cx="11120120" cy="39090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0030"/>
                <a:gridCol w="2780030"/>
                <a:gridCol w="2780030"/>
                <a:gridCol w="2780030"/>
              </a:tblGrid>
              <a:tr h="977265"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 b="1"/>
                        <a:t>Low Impact</a:t>
                      </a:r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 b="1"/>
                        <a:t>Medium Impact</a:t>
                      </a:r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 b="1"/>
                        <a:t>High Impact</a:t>
                      </a:r>
                      <a:endParaRPr sz="2400" b="1"/>
                    </a:p>
                  </a:txBody>
                  <a:tcPr marL="0" marR="0" marT="0" marB="0" anchor="ctr" anchorCtr="0"/>
                </a:tc>
              </a:tr>
              <a:tr h="977265">
                <a:tc>
                  <a:txBody>
                    <a:bodyPr/>
                    <a:p>
                      <a:r>
                        <a:rPr sz="2400" b="1"/>
                        <a:t>High Likelihood</a:t>
                      </a:r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</a:tr>
              <a:tr h="977265">
                <a:tc>
                  <a:txBody>
                    <a:bodyPr/>
                    <a:p>
                      <a:r>
                        <a:rPr sz="2400" b="1"/>
                        <a:t>Medium Likelihood</a:t>
                      </a:r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</a:tr>
              <a:tr h="977265">
                <a:tc>
                  <a:txBody>
                    <a:bodyPr/>
                    <a:p>
                      <a:r>
                        <a:rPr sz="2400" b="1"/>
                        <a:t>Low Likelihood</a:t>
                      </a:r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24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  <p:sp>
        <p:nvSpPr>
          <p:cNvPr id="7" name="Text Box 6"/>
          <p:cNvSpPr txBox="1"/>
          <p:nvPr/>
        </p:nvSpPr>
        <p:spPr>
          <a:xfrm>
            <a:off x="608330" y="5634355"/>
            <a:ext cx="8905240" cy="33718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sz="1600" i="1">
                <a:solidFill>
                  <a:srgbClr val="FF0000"/>
                </a:solidFill>
              </a:rPr>
              <a:t>R</a:t>
            </a:r>
            <a:r>
              <a:rPr sz="1600" i="1">
                <a:solidFill>
                  <a:srgbClr val="FF0000"/>
                </a:solidFill>
              </a:rPr>
              <a:t>isks in the top-right area usually need the most attention.</a:t>
            </a:r>
            <a:endParaRPr sz="1600" i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/>
              <a:t>Examples of mitigation actions</a:t>
            </a:r>
            <a:endParaRPr lang="en-US" alt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2"/>
            </p:custDataLst>
          </p:nvPr>
        </p:nvGraphicFramePr>
        <p:xfrm>
          <a:off x="608330" y="1644015"/>
          <a:ext cx="10968990" cy="3822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03270"/>
                <a:gridCol w="7665720"/>
              </a:tblGrid>
              <a:tr h="764540">
                <a:tc>
                  <a:txBody>
                    <a:bodyPr/>
                    <a:p>
                      <a:r>
                        <a:rPr sz="1800" b="1"/>
                        <a:t>Risk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Possible mitigation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  <a:tr h="764540">
                <a:tc>
                  <a:txBody>
                    <a:bodyPr/>
                    <a:p>
                      <a:r>
                        <a:rPr sz="1800" b="1"/>
                        <a:t>Low attendance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Promote earlier, send reminders, use more than one communication channel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  <a:tr h="764540">
                <a:tc>
                  <a:txBody>
                    <a:bodyPr/>
                    <a:p>
                      <a:r>
                        <a:rPr sz="1800" b="1"/>
                        <a:t>Team member absence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Share tasks clearly, have backup support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  <a:tr h="764540">
                <a:tc>
                  <a:txBody>
                    <a:bodyPr/>
                    <a:p>
                      <a:r>
                        <a:rPr sz="1800" b="1"/>
                        <a:t>Venue problem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Confirm early, identify a backup option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  <a:tr h="764540">
                <a:tc>
                  <a:txBody>
                    <a:bodyPr/>
                    <a:p>
                      <a:r>
                        <a:rPr sz="1800" b="1"/>
                        <a:t>Delays in preparation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Break work into smaller tasks, set mini-deadlines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Key message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r>
              <a:rPr lang="en-US" altLang="en-US">
                <a:sym typeface="+mn-ea"/>
              </a:rPr>
              <a:t>Good project planning includes preparing for possible problems and take an action to reduce the risk or reduce its effect</a:t>
            </a:r>
            <a:endParaRPr lang="en-US" altLang="en-US"/>
          </a:p>
          <a:p>
            <a:endParaRPr lang="en-US" altLang="en-US"/>
          </a:p>
          <a:p>
            <a:pPr marL="0" indent="0">
              <a:buNone/>
            </a:pPr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Topic 2: Reading for understanding (APM)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/>
              <a:t>What does a project manager do?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https://www.apm.org.uk/jobs-and-careers/career-path/what-does-a-project-manager-do/?utm_source=chatgpt.com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 The Important Topics for PM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https://www.apm.org.uk/resources/#topics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p>
            <a:r>
              <a:rPr lang="en-US" altLang="en-US"/>
              <a:t>What is </a:t>
            </a:r>
            <a:r>
              <a:rPr lang="en-US" altLang="en-US">
                <a:solidFill>
                  <a:srgbClr val="FF0000"/>
                </a:solidFill>
              </a:rPr>
              <a:t>agile project management?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What is diversity and inclusion in project management?</a:t>
            </a:r>
            <a:endParaRPr lang="en-US" altLang="en-US"/>
          </a:p>
          <a:p>
            <a:r>
              <a:rPr lang="en-US" altLang="en-US"/>
              <a:t>What is</a:t>
            </a:r>
            <a:r>
              <a:rPr lang="en-US" altLang="en-US">
                <a:solidFill>
                  <a:srgbClr val="FF0000"/>
                </a:solidFill>
              </a:rPr>
              <a:t> information management?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What is </a:t>
            </a:r>
            <a:r>
              <a:rPr lang="en-US" altLang="en-US">
                <a:solidFill>
                  <a:srgbClr val="FF0000"/>
                </a:solidFill>
              </a:rPr>
              <a:t>knowledge management </a:t>
            </a:r>
            <a:r>
              <a:rPr lang="en-US" altLang="en-US"/>
              <a:t>in projects?</a:t>
            </a:r>
            <a:endParaRPr lang="en-US" altLang="en-US"/>
          </a:p>
          <a:p>
            <a:r>
              <a:rPr lang="en-US" altLang="en-US"/>
              <a:t>What is </a:t>
            </a:r>
            <a:r>
              <a:rPr lang="en-US" altLang="en-US">
                <a:solidFill>
                  <a:srgbClr val="FF0000"/>
                </a:solidFill>
              </a:rPr>
              <a:t>lessons learned</a:t>
            </a:r>
            <a:r>
              <a:rPr lang="en-US" altLang="en-US"/>
              <a:t> in project management?</a:t>
            </a:r>
            <a:endParaRPr lang="en-US" altLang="en-US"/>
          </a:p>
          <a:p>
            <a:r>
              <a:rPr lang="en-US" altLang="en-US"/>
              <a:t>What is </a:t>
            </a:r>
            <a:r>
              <a:rPr lang="en-US" altLang="en-US">
                <a:solidFill>
                  <a:srgbClr val="FF0000"/>
                </a:solidFill>
              </a:rPr>
              <a:t>project communication?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What is project </a:t>
            </a:r>
            <a:r>
              <a:rPr lang="en-US" altLang="en-US">
                <a:solidFill>
                  <a:srgbClr val="FF0000"/>
                </a:solidFill>
              </a:rPr>
              <a:t>team management and leadership?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What is </a:t>
            </a:r>
            <a:r>
              <a:rPr lang="en-US" altLang="en-US">
                <a:solidFill>
                  <a:srgbClr val="FF0000"/>
                </a:solidFill>
              </a:rPr>
              <a:t>risk management?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What is </a:t>
            </a:r>
            <a:r>
              <a:rPr lang="en-US" altLang="en-US">
                <a:solidFill>
                  <a:srgbClr val="FF0000"/>
                </a:solidFill>
              </a:rPr>
              <a:t>scope management?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What is </a:t>
            </a:r>
            <a:r>
              <a:rPr lang="en-US" altLang="en-US">
                <a:solidFill>
                  <a:srgbClr val="FF0000"/>
                </a:solidFill>
              </a:rPr>
              <a:t>stakeholder engagement?</a:t>
            </a:r>
            <a:endParaRPr lang="en-US" altLang="en-US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Topic 3: Knowledge Check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/>
              <a:t>20 mins </a:t>
            </a:r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Toipc 4: Samples Marking (Blogs)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Topic 5 Formal Presentation of Group 5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Cwestyniau</a:t>
            </a: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/Questions?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4262308" y="2157231"/>
            <a:ext cx="3667385" cy="2336163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890" y="1914208"/>
            <a:ext cx="8229600" cy="1143000"/>
          </a:xfrm>
        </p:spPr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Many Thanks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8890" y="1339850"/>
            <a:ext cx="8931910" cy="3989070"/>
          </a:xfrm>
        </p:spPr>
        <p:txBody>
          <a:bodyPr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/>
              <a:t>                                                  </a:t>
            </a:r>
            <a:endParaRPr lang="en-US"/>
          </a:p>
          <a:p>
            <a:pPr marL="0" indent="0">
              <a:buNone/>
            </a:pPr>
            <a:r>
              <a:rPr lang="en-US"/>
              <a:t>            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                Maggie: </a:t>
            </a:r>
            <a:r>
              <a:rPr lang="en-US"/>
              <a:t> 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@uwtsd.ac.uk</a:t>
            </a:r>
            <a:endParaRPr 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8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0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0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TABLE_ENDDRAG_ORIGIN_RECT" val="864*574"/>
  <p:tag name="TABLE_ENDDRAG_RECT" val="47*72*864*574"/>
</p:tagLst>
</file>

<file path=ppt/tags/tag11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TABLE_ENDDRAG_ORIGIN_RECT" val="875*307"/>
  <p:tag name="TABLE_ENDDRAG_RECT" val="47*117*875*307"/>
</p:tagLst>
</file>

<file path=ppt/tags/tag13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TABLE_ENDDRAG_ORIGIN_RECT" val="863*243"/>
  <p:tag name="TABLE_ENDDRAG_RECT" val="47*117*863*243"/>
</p:tagLst>
</file>

<file path=ppt/tags/tag13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5706</Words>
  <Application>WPS Presentation</Application>
  <PresentationFormat>Widescreen</PresentationFormat>
  <Paragraphs>515</Paragraphs>
  <Slides>34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34</vt:i4>
      </vt:variant>
    </vt:vector>
  </HeadingPairs>
  <TitlesOfParts>
    <vt:vector size="44" baseType="lpstr">
      <vt:lpstr>Arial</vt:lpstr>
      <vt:lpstr>SimSun</vt:lpstr>
      <vt:lpstr>Wingdings</vt:lpstr>
      <vt:lpstr>Wingdings</vt:lpstr>
      <vt:lpstr>Microsoft YaHei</vt:lpstr>
      <vt:lpstr>Arial Unicode MS</vt:lpstr>
      <vt:lpstr>Calibri</vt:lpstr>
      <vt:lpstr>DengXian</vt:lpstr>
      <vt:lpstr>Calibri Light</vt:lpstr>
      <vt:lpstr>WPS</vt:lpstr>
      <vt:lpstr>WEEK 7</vt:lpstr>
      <vt:lpstr>Case Study</vt:lpstr>
      <vt:lpstr>Knowledge Check </vt:lpstr>
      <vt:lpstr>Revision: Weeks 1–5</vt:lpstr>
      <vt:lpstr>Week 1: What is a project?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Power-Interest Grid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Simple risk matrix</vt:lpstr>
      <vt:lpstr>Examples of mitigation actions</vt:lpstr>
      <vt:lpstr>PowerPoint 演示文稿</vt:lpstr>
      <vt:lpstr>PowerPoint 演示文稿</vt:lpstr>
      <vt:lpstr>What does a project manager do?</vt:lpstr>
      <vt:lpstr>what is the topics- reading materials </vt:lpstr>
      <vt:lpstr>PowerPoint 演示文稿</vt:lpstr>
      <vt:lpstr>PowerPoint 演示文稿</vt:lpstr>
      <vt:lpstr>PowerPoint 演示文稿</vt:lpstr>
      <vt:lpstr>PowerPoint 演示文稿</vt:lpstr>
      <vt:lpstr>Cwestyniau/Questions?</vt:lpstr>
      <vt:lpstr>Many Thanks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7</dc:title>
  <dc:creator>lan80</dc:creator>
  <cp:lastModifiedBy>Maggie</cp:lastModifiedBy>
  <cp:revision>9</cp:revision>
  <dcterms:created xsi:type="dcterms:W3CDTF">2026-06-11T05:55:00Z</dcterms:created>
  <dcterms:modified xsi:type="dcterms:W3CDTF">2026-06-11T08:20:50Z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1033-12.1.0.26880</vt:lpwstr>
  </property>
  <property fmtid="{D5CDD505-2E9C-101B-9397-08002B2CF9AE}" pid="3" name="ICV">
    <vt:lpwstr>F0F95B3436CA4A999E78DED458E60183_13</vt:lpwstr>
  </property>
</Properties>
</file>