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1"/>
  </p:notesMasterIdLst>
  <p:handoutMasterIdLst>
    <p:handoutMasterId r:id="rId22"/>
  </p:handoutMasterIdLst>
  <p:sldIdLst>
    <p:sldId id="286" r:id="rId2"/>
    <p:sldId id="257" r:id="rId3"/>
    <p:sldId id="258" r:id="rId4"/>
    <p:sldId id="298" r:id="rId5"/>
    <p:sldId id="299" r:id="rId6"/>
    <p:sldId id="300" r:id="rId7"/>
    <p:sldId id="270" r:id="rId8"/>
    <p:sldId id="302" r:id="rId9"/>
    <p:sldId id="303" r:id="rId10"/>
    <p:sldId id="294" r:id="rId11"/>
    <p:sldId id="295" r:id="rId12"/>
    <p:sldId id="304" r:id="rId13"/>
    <p:sldId id="305" r:id="rId14"/>
    <p:sldId id="306" r:id="rId15"/>
    <p:sldId id="292" r:id="rId16"/>
    <p:sldId id="297" r:id="rId17"/>
    <p:sldId id="307" r:id="rId18"/>
    <p:sldId id="280" r:id="rId19"/>
    <p:sldId id="301" r:id="rId20"/>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4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91" autoAdjust="0"/>
  </p:normalViewPr>
  <p:slideViewPr>
    <p:cSldViewPr>
      <p:cViewPr varScale="1">
        <p:scale>
          <a:sx n="77" d="100"/>
          <a:sy n="77" d="100"/>
        </p:scale>
        <p:origin x="1206"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Travel</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5859-47D2-B97A-A0354749666F}"/>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5859-47D2-B97A-A0354749666F}"/>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5859-47D2-B97A-A0354749666F}"/>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5859-47D2-B97A-A0354749666F}"/>
              </c:ext>
            </c:extLst>
          </c:dPt>
          <c:cat>
            <c:strRef>
              <c:f>Sheet1!$A$2:$A$5</c:f>
              <c:strCache>
                <c:ptCount val="2"/>
                <c:pt idx="0">
                  <c:v>Domestic</c:v>
                </c:pt>
                <c:pt idx="1">
                  <c:v>International</c:v>
                </c:pt>
              </c:strCache>
            </c:strRef>
          </c:cat>
          <c:val>
            <c:numRef>
              <c:f>Sheet1!$B$2:$B$5</c:f>
              <c:numCache>
                <c:formatCode>General</c:formatCode>
                <c:ptCount val="4"/>
                <c:pt idx="0">
                  <c:v>78</c:v>
                </c:pt>
                <c:pt idx="1">
                  <c:v>22</c:v>
                </c:pt>
              </c:numCache>
            </c:numRef>
          </c:val>
          <c:extLst>
            <c:ext xmlns:c16="http://schemas.microsoft.com/office/drawing/2014/chart" uri="{C3380CC4-5D6E-409C-BE32-E72D297353CC}">
              <c16:uniqueId val="{00000000-BC04-435B-A11A-8A9EC82ACD12}"/>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Purpose of travel</c:v>
                </c:pt>
              </c:strCache>
            </c:strRef>
          </c:tx>
          <c:explosion val="1"/>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B05-4E4F-959B-417FD5708D01}"/>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4B05-4E4F-959B-417FD5708D01}"/>
              </c:ext>
            </c:extLst>
          </c:dPt>
          <c:dPt>
            <c:idx val="2"/>
            <c:bubble3D val="0"/>
            <c:explosion val="0"/>
            <c:spPr>
              <a:solidFill>
                <a:schemeClr val="accent3"/>
              </a:solidFill>
              <a:ln w="19050">
                <a:solidFill>
                  <a:schemeClr val="lt1"/>
                </a:solidFill>
              </a:ln>
              <a:effectLst/>
            </c:spPr>
            <c:extLst>
              <c:ext xmlns:c16="http://schemas.microsoft.com/office/drawing/2014/chart" uri="{C3380CC4-5D6E-409C-BE32-E72D297353CC}">
                <c16:uniqueId val="{00000001-ACEA-419F-BB4D-9BA8C08F0F37}"/>
              </c:ext>
            </c:extLst>
          </c:dPt>
          <c:dPt>
            <c:idx val="3"/>
            <c:bubble3D val="0"/>
            <c:explosion val="0"/>
            <c:spPr>
              <a:solidFill>
                <a:schemeClr val="accent4"/>
              </a:solidFill>
              <a:ln w="19050">
                <a:solidFill>
                  <a:schemeClr val="lt1"/>
                </a:solidFill>
              </a:ln>
              <a:effectLst/>
            </c:spPr>
            <c:extLst>
              <c:ext xmlns:c16="http://schemas.microsoft.com/office/drawing/2014/chart" uri="{C3380CC4-5D6E-409C-BE32-E72D297353CC}">
                <c16:uniqueId val="{00000002-ACEA-419F-BB4D-9BA8C08F0F37}"/>
              </c:ext>
            </c:extLst>
          </c:dPt>
          <c:cat>
            <c:strRef>
              <c:f>Sheet1!$A$2:$A$5</c:f>
              <c:strCache>
                <c:ptCount val="4"/>
                <c:pt idx="2">
                  <c:v>Leisure</c:v>
                </c:pt>
                <c:pt idx="3">
                  <c:v>Business</c:v>
                </c:pt>
              </c:strCache>
            </c:strRef>
          </c:cat>
          <c:val>
            <c:numRef>
              <c:f>Sheet1!$B$2:$B$5</c:f>
              <c:numCache>
                <c:formatCode>General</c:formatCode>
                <c:ptCount val="4"/>
                <c:pt idx="2">
                  <c:v>42</c:v>
                </c:pt>
                <c:pt idx="3">
                  <c:v>58</c:v>
                </c:pt>
              </c:numCache>
            </c:numRef>
          </c:val>
          <c:extLst>
            <c:ext xmlns:c16="http://schemas.microsoft.com/office/drawing/2014/chart" uri="{C3380CC4-5D6E-409C-BE32-E72D297353CC}">
              <c16:uniqueId val="{00000000-ACEA-419F-BB4D-9BA8C08F0F37}"/>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A531CC-FE8D-4544-B793-14E495BDC735}" type="doc">
      <dgm:prSet loTypeId="urn:microsoft.com/office/officeart/2011/layout/HexagonRadial" loCatId="officeonline" qsTypeId="urn:microsoft.com/office/officeart/2005/8/quickstyle/simple1" qsCatId="simple" csTypeId="urn:microsoft.com/office/officeart/2005/8/colors/accent1_2" csCatId="accent1" phldr="1"/>
      <dgm:spPr/>
      <dgm:t>
        <a:bodyPr/>
        <a:lstStyle/>
        <a:p>
          <a:endParaRPr lang="en-GB"/>
        </a:p>
      </dgm:t>
    </dgm:pt>
    <dgm:pt modelId="{FC445CE0-F5F0-462D-B0DA-1B92A24523C2}">
      <dgm:prSet phldrT="[Text]"/>
      <dgm:spPr>
        <a:xfrm>
          <a:off x="3311357" y="1263930"/>
          <a:ext cx="1606510" cy="1389696"/>
        </a:xfrm>
        <a:prstGeom prst="hexagon">
          <a:avLst>
            <a:gd name="adj" fmla="val 28570"/>
            <a:gd name="vf" fmla="val 115470"/>
          </a:avLst>
        </a:prstGeom>
        <a:solidFill>
          <a:srgbClr val="CC3CB1"/>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dirty="0">
              <a:solidFill>
                <a:sysClr val="window" lastClr="FFFFFF"/>
              </a:solidFill>
              <a:latin typeface="Calibri" panose="020F0502020204030204"/>
              <a:ea typeface="+mn-ea"/>
              <a:cs typeface="+mn-cs"/>
            </a:rPr>
            <a:t>Marketing communication mix</a:t>
          </a:r>
        </a:p>
      </dgm:t>
    </dgm:pt>
    <dgm:pt modelId="{9BD219D4-94D0-40B9-B814-E9022BEBBC07}" type="parTrans" cxnId="{28AC82E2-F9C8-4D2F-92D2-7B8EE534430C}">
      <dgm:prSet/>
      <dgm:spPr/>
      <dgm:t>
        <a:bodyPr/>
        <a:lstStyle/>
        <a:p>
          <a:endParaRPr lang="en-GB"/>
        </a:p>
      </dgm:t>
    </dgm:pt>
    <dgm:pt modelId="{2B42DEA7-4366-4210-B76C-7BAEB9830820}" type="sibTrans" cxnId="{28AC82E2-F9C8-4D2F-92D2-7B8EE534430C}">
      <dgm:prSet/>
      <dgm:spPr/>
      <dgm:t>
        <a:bodyPr/>
        <a:lstStyle/>
        <a:p>
          <a:endParaRPr lang="en-GB"/>
        </a:p>
      </dgm:t>
    </dgm:pt>
    <dgm:pt modelId="{75030718-BEB2-4036-810F-DE795A237535}">
      <dgm:prSet phldrT="[Text]"/>
      <dgm:spPr>
        <a:xfrm>
          <a:off x="3459340" y="0"/>
          <a:ext cx="1316524" cy="1138948"/>
        </a:xfrm>
        <a:prstGeom prst="hexagon">
          <a:avLst>
            <a:gd name="adj" fmla="val 28570"/>
            <a:gd name="vf" fmla="val 115470"/>
          </a:avLst>
        </a:prstGeom>
        <a:solidFill>
          <a:srgbClr val="FC0C34"/>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a:solidFill>
                <a:sysClr val="window" lastClr="FFFFFF"/>
              </a:solidFill>
              <a:latin typeface="Calibri" panose="020F0502020204030204"/>
              <a:ea typeface="+mn-ea"/>
              <a:cs typeface="+mn-cs"/>
            </a:rPr>
            <a:t>public relations</a:t>
          </a:r>
        </a:p>
      </dgm:t>
    </dgm:pt>
    <dgm:pt modelId="{E2DEFC7D-368A-41D0-ACD3-9B7AC088520E}" type="parTrans" cxnId="{F4AB15B7-CAB1-4367-8F9A-42315F9A1FE2}">
      <dgm:prSet/>
      <dgm:spPr/>
      <dgm:t>
        <a:bodyPr/>
        <a:lstStyle/>
        <a:p>
          <a:endParaRPr lang="en-GB"/>
        </a:p>
      </dgm:t>
    </dgm:pt>
    <dgm:pt modelId="{9278D0FC-7A8F-441D-B73E-CF2ACD6B9481}" type="sibTrans" cxnId="{F4AB15B7-CAB1-4367-8F9A-42315F9A1FE2}">
      <dgm:prSet/>
      <dgm:spPr/>
      <dgm:t>
        <a:bodyPr/>
        <a:lstStyle/>
        <a:p>
          <a:endParaRPr lang="en-GB"/>
        </a:p>
      </dgm:t>
    </dgm:pt>
    <dgm:pt modelId="{FF40015E-DE3C-4457-8A23-09344710D3BA}">
      <dgm:prSet phldrT="[Text]"/>
      <dgm:spPr>
        <a:xfrm>
          <a:off x="4666746" y="700529"/>
          <a:ext cx="1316524" cy="1138948"/>
        </a:xfrm>
        <a:prstGeom prst="hexagon">
          <a:avLst>
            <a:gd name="adj" fmla="val 28570"/>
            <a:gd name="vf" fmla="val 115470"/>
          </a:avLst>
        </a:prstGeom>
        <a:solidFill>
          <a:srgbClr val="06A3EA"/>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a:solidFill>
                <a:sysClr val="window" lastClr="FFFFFF"/>
              </a:solidFill>
              <a:latin typeface="Calibri" panose="020F0502020204030204"/>
              <a:ea typeface="+mn-ea"/>
              <a:cs typeface="+mn-cs"/>
            </a:rPr>
            <a:t>Direct marketing</a:t>
          </a:r>
        </a:p>
      </dgm:t>
    </dgm:pt>
    <dgm:pt modelId="{FA6BD929-26E6-4179-8C5E-76B16EA9C735}" type="parTrans" cxnId="{F52AE3F8-22B4-450F-9F60-DD9A7E868F49}">
      <dgm:prSet/>
      <dgm:spPr/>
      <dgm:t>
        <a:bodyPr/>
        <a:lstStyle/>
        <a:p>
          <a:endParaRPr lang="en-GB"/>
        </a:p>
      </dgm:t>
    </dgm:pt>
    <dgm:pt modelId="{6A8576B2-4497-4C4A-9B08-7A3954955186}" type="sibTrans" cxnId="{F52AE3F8-22B4-450F-9F60-DD9A7E868F49}">
      <dgm:prSet/>
      <dgm:spPr/>
      <dgm:t>
        <a:bodyPr/>
        <a:lstStyle/>
        <a:p>
          <a:endParaRPr lang="en-GB"/>
        </a:p>
      </dgm:t>
    </dgm:pt>
    <dgm:pt modelId="{3DA118A5-80B5-4E15-AD3E-5493F5178B9F}">
      <dgm:prSet phldrT="[Text]"/>
      <dgm:spPr>
        <a:xfrm>
          <a:off x="4666746" y="2077688"/>
          <a:ext cx="1316524" cy="1138948"/>
        </a:xfrm>
        <a:prstGeom prst="hexagon">
          <a:avLst>
            <a:gd name="adj" fmla="val 28570"/>
            <a:gd name="vf" fmla="val 115470"/>
          </a:avLst>
        </a:prstGeom>
        <a:solidFill>
          <a:srgbClr val="EDC01B"/>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a:solidFill>
                <a:sysClr val="window" lastClr="FFFFFF"/>
              </a:solidFill>
              <a:latin typeface="Calibri" panose="020F0502020204030204"/>
              <a:ea typeface="+mn-ea"/>
              <a:cs typeface="+mn-cs"/>
            </a:rPr>
            <a:t>Personal selling</a:t>
          </a:r>
        </a:p>
      </dgm:t>
    </dgm:pt>
    <dgm:pt modelId="{63DF35C1-B60F-4003-8AB3-8B7F8620DC60}" type="parTrans" cxnId="{64600F43-F013-480F-811E-DFBD7255B353}">
      <dgm:prSet/>
      <dgm:spPr/>
      <dgm:t>
        <a:bodyPr/>
        <a:lstStyle/>
        <a:p>
          <a:endParaRPr lang="en-GB"/>
        </a:p>
      </dgm:t>
    </dgm:pt>
    <dgm:pt modelId="{B95AECDA-E67E-42B0-A144-D89F9F706FC4}" type="sibTrans" cxnId="{64600F43-F013-480F-811E-DFBD7255B353}">
      <dgm:prSet/>
      <dgm:spPr/>
      <dgm:t>
        <a:bodyPr/>
        <a:lstStyle/>
        <a:p>
          <a:endParaRPr lang="en-GB"/>
        </a:p>
      </dgm:t>
    </dgm:pt>
    <dgm:pt modelId="{552CC207-089E-42EB-8DE3-4A2198BA8906}">
      <dgm:prSet phldrT="[Text]"/>
      <dgm:spPr>
        <a:xfrm>
          <a:off x="3459340" y="2779001"/>
          <a:ext cx="1316524" cy="1138948"/>
        </a:xfrm>
        <a:prstGeom prst="hexagon">
          <a:avLst>
            <a:gd name="adj" fmla="val 28570"/>
            <a:gd name="vf" fmla="val 115470"/>
          </a:avLst>
        </a:prstGeom>
        <a:solidFill>
          <a:srgbClr val="92D050"/>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a:solidFill>
                <a:sysClr val="window" lastClr="FFFFFF"/>
              </a:solidFill>
              <a:latin typeface="Calibri" panose="020F0502020204030204"/>
              <a:ea typeface="+mn-ea"/>
              <a:cs typeface="+mn-cs"/>
            </a:rPr>
            <a:t>Digital marketing</a:t>
          </a:r>
        </a:p>
      </dgm:t>
    </dgm:pt>
    <dgm:pt modelId="{0029A834-6889-4999-886D-D1BACBE32431}" type="parTrans" cxnId="{159F1F84-F45C-499B-B355-423E4113B54B}">
      <dgm:prSet/>
      <dgm:spPr/>
      <dgm:t>
        <a:bodyPr/>
        <a:lstStyle/>
        <a:p>
          <a:endParaRPr lang="en-GB"/>
        </a:p>
      </dgm:t>
    </dgm:pt>
    <dgm:pt modelId="{8A09B62A-990A-4B6C-A3FB-5377828E5A13}" type="sibTrans" cxnId="{159F1F84-F45C-499B-B355-423E4113B54B}">
      <dgm:prSet/>
      <dgm:spPr/>
      <dgm:t>
        <a:bodyPr/>
        <a:lstStyle/>
        <a:p>
          <a:endParaRPr lang="en-GB"/>
        </a:p>
      </dgm:t>
    </dgm:pt>
    <dgm:pt modelId="{52830C6A-F0B6-47BE-9A2F-0DBF8B55F684}">
      <dgm:prSet phldrT="[Text]"/>
      <dgm:spPr>
        <a:xfrm>
          <a:off x="2246329" y="2078472"/>
          <a:ext cx="1316524" cy="1138948"/>
        </a:xfrm>
        <a:prstGeom prst="hexagon">
          <a:avLst>
            <a:gd name="adj" fmla="val 28570"/>
            <a:gd name="vf" fmla="val 115470"/>
          </a:avLst>
        </a:prstGeom>
        <a:solidFill>
          <a:srgbClr val="EB1D75"/>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a:solidFill>
                <a:sysClr val="window" lastClr="FFFFFF"/>
              </a:solidFill>
              <a:latin typeface="Calibri" panose="020F0502020204030204"/>
              <a:ea typeface="+mn-ea"/>
              <a:cs typeface="+mn-cs"/>
            </a:rPr>
            <a:t>Advertising</a:t>
          </a:r>
        </a:p>
      </dgm:t>
    </dgm:pt>
    <dgm:pt modelId="{B8B2E8A3-84C0-4A4B-AAD3-7B20300E5FA2}" type="parTrans" cxnId="{69C48316-D11B-4646-B896-56E52E7849BD}">
      <dgm:prSet/>
      <dgm:spPr/>
      <dgm:t>
        <a:bodyPr/>
        <a:lstStyle/>
        <a:p>
          <a:endParaRPr lang="en-GB"/>
        </a:p>
      </dgm:t>
    </dgm:pt>
    <dgm:pt modelId="{C76914C1-C416-4425-BCD9-4353B2512DDF}" type="sibTrans" cxnId="{69C48316-D11B-4646-B896-56E52E7849BD}">
      <dgm:prSet/>
      <dgm:spPr/>
      <dgm:t>
        <a:bodyPr/>
        <a:lstStyle/>
        <a:p>
          <a:endParaRPr lang="en-GB"/>
        </a:p>
      </dgm:t>
    </dgm:pt>
    <dgm:pt modelId="{1236C0F1-0C2A-434A-958A-B28CB2A59445}">
      <dgm:prSet phldrT="[Text]"/>
      <dgm:spPr>
        <a:xfrm>
          <a:off x="2246329" y="698962"/>
          <a:ext cx="1316524" cy="1138948"/>
        </a:xfrm>
        <a:prstGeom prst="hexagon">
          <a:avLst>
            <a:gd name="adj" fmla="val 28570"/>
            <a:gd name="vf" fmla="val 115470"/>
          </a:avLst>
        </a:prstGeom>
        <a:solidFill>
          <a:srgbClr val="ED7D31">
            <a:lumMod val="60000"/>
            <a:lumOff val="4000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a:solidFill>
                <a:sysClr val="window" lastClr="FFFFFF"/>
              </a:solidFill>
              <a:latin typeface="Calibri" panose="020F0502020204030204"/>
              <a:ea typeface="+mn-ea"/>
              <a:cs typeface="+mn-cs"/>
            </a:rPr>
            <a:t>Sales promotions</a:t>
          </a:r>
        </a:p>
      </dgm:t>
    </dgm:pt>
    <dgm:pt modelId="{26325FBE-BA8B-4B80-80E4-C4A17263B59F}" type="parTrans" cxnId="{60EE9DE6-3FCB-4210-BF42-31920F140880}">
      <dgm:prSet/>
      <dgm:spPr/>
      <dgm:t>
        <a:bodyPr/>
        <a:lstStyle/>
        <a:p>
          <a:endParaRPr lang="en-GB"/>
        </a:p>
      </dgm:t>
    </dgm:pt>
    <dgm:pt modelId="{45E9DCA4-695B-4C38-AF10-6DA4340070EC}" type="sibTrans" cxnId="{60EE9DE6-3FCB-4210-BF42-31920F140880}">
      <dgm:prSet/>
      <dgm:spPr/>
      <dgm:t>
        <a:bodyPr/>
        <a:lstStyle/>
        <a:p>
          <a:endParaRPr lang="en-GB"/>
        </a:p>
      </dgm:t>
    </dgm:pt>
    <dgm:pt modelId="{9043A976-3941-4843-8C0E-51202DA89D54}" type="pres">
      <dgm:prSet presAssocID="{DCA531CC-FE8D-4544-B793-14E495BDC735}" presName="Name0" presStyleCnt="0">
        <dgm:presLayoutVars>
          <dgm:chMax val="1"/>
          <dgm:chPref val="1"/>
          <dgm:dir/>
          <dgm:animOne val="branch"/>
          <dgm:animLvl val="lvl"/>
        </dgm:presLayoutVars>
      </dgm:prSet>
      <dgm:spPr/>
    </dgm:pt>
    <dgm:pt modelId="{8C6079CF-54D6-48B4-BD7E-2E47C4E1D310}" type="pres">
      <dgm:prSet presAssocID="{FC445CE0-F5F0-462D-B0DA-1B92A24523C2}" presName="Parent" presStyleLbl="node0" presStyleIdx="0" presStyleCnt="1">
        <dgm:presLayoutVars>
          <dgm:chMax val="6"/>
          <dgm:chPref val="6"/>
        </dgm:presLayoutVars>
      </dgm:prSet>
      <dgm:spPr/>
    </dgm:pt>
    <dgm:pt modelId="{9400FA2D-70BD-4D54-A765-C96E7796D8B3}" type="pres">
      <dgm:prSet presAssocID="{75030718-BEB2-4036-810F-DE795A237535}" presName="Accent1" presStyleCnt="0"/>
      <dgm:spPr/>
    </dgm:pt>
    <dgm:pt modelId="{11AE6F70-80E0-413E-9C97-6838CEAA374F}" type="pres">
      <dgm:prSet presAssocID="{75030718-BEB2-4036-810F-DE795A237535}" presName="Accent" presStyleLbl="bgShp" presStyleIdx="0" presStyleCnt="6"/>
      <dgm:spPr/>
    </dgm:pt>
    <dgm:pt modelId="{C5445067-E1AC-4A50-B08F-AE2634076ACD}" type="pres">
      <dgm:prSet presAssocID="{75030718-BEB2-4036-810F-DE795A237535}" presName="Child1" presStyleLbl="node1" presStyleIdx="0" presStyleCnt="6">
        <dgm:presLayoutVars>
          <dgm:chMax val="0"/>
          <dgm:chPref val="0"/>
          <dgm:bulletEnabled val="1"/>
        </dgm:presLayoutVars>
      </dgm:prSet>
      <dgm:spPr/>
    </dgm:pt>
    <dgm:pt modelId="{C65758E5-A632-464D-8FF8-A0AB3E2A99B8}" type="pres">
      <dgm:prSet presAssocID="{FF40015E-DE3C-4457-8A23-09344710D3BA}" presName="Accent2" presStyleCnt="0"/>
      <dgm:spPr/>
    </dgm:pt>
    <dgm:pt modelId="{78468AA7-E75C-49AC-AA6E-EC7043FF27F5}" type="pres">
      <dgm:prSet presAssocID="{FF40015E-DE3C-4457-8A23-09344710D3BA}" presName="Accent" presStyleLbl="bgShp" presStyleIdx="1" presStyleCnt="6"/>
      <dgm:spPr>
        <a:xfrm>
          <a:off x="4317342" y="599054"/>
          <a:ext cx="606131" cy="522262"/>
        </a:xfrm>
        <a:prstGeom prst="hexagon">
          <a:avLst>
            <a:gd name="adj" fmla="val 28900"/>
            <a:gd name="vf" fmla="val 115470"/>
          </a:avLst>
        </a:prstGeom>
        <a:solidFill>
          <a:srgbClr val="4472C4">
            <a:tint val="40000"/>
            <a:hueOff val="0"/>
            <a:satOff val="0"/>
            <a:lumOff val="0"/>
            <a:alphaOff val="0"/>
          </a:srgbClr>
        </a:solidFill>
        <a:ln>
          <a:noFill/>
        </a:ln>
        <a:effectLst/>
      </dgm:spPr>
    </dgm:pt>
    <dgm:pt modelId="{7F9FF185-F46B-439F-A319-E8F6D2919598}" type="pres">
      <dgm:prSet presAssocID="{FF40015E-DE3C-4457-8A23-09344710D3BA}" presName="Child2" presStyleLbl="node1" presStyleIdx="1" presStyleCnt="6">
        <dgm:presLayoutVars>
          <dgm:chMax val="0"/>
          <dgm:chPref val="0"/>
          <dgm:bulletEnabled val="1"/>
        </dgm:presLayoutVars>
      </dgm:prSet>
      <dgm:spPr/>
    </dgm:pt>
    <dgm:pt modelId="{24374B05-F0EB-4FD6-8A84-2E07607562AC}" type="pres">
      <dgm:prSet presAssocID="{3DA118A5-80B5-4E15-AD3E-5493F5178B9F}" presName="Accent3" presStyleCnt="0"/>
      <dgm:spPr/>
    </dgm:pt>
    <dgm:pt modelId="{26E10537-905D-4A22-BFDC-38B4C3210A55}" type="pres">
      <dgm:prSet presAssocID="{3DA118A5-80B5-4E15-AD3E-5493F5178B9F}" presName="Accent" presStyleLbl="bgShp" presStyleIdx="2" presStyleCnt="6"/>
      <dgm:spPr>
        <a:xfrm>
          <a:off x="5024745" y="1575407"/>
          <a:ext cx="606131" cy="522262"/>
        </a:xfrm>
        <a:prstGeom prst="hexagon">
          <a:avLst>
            <a:gd name="adj" fmla="val 28900"/>
            <a:gd name="vf" fmla="val 115470"/>
          </a:avLst>
        </a:prstGeom>
        <a:solidFill>
          <a:srgbClr val="4472C4">
            <a:tint val="40000"/>
            <a:hueOff val="0"/>
            <a:satOff val="0"/>
            <a:lumOff val="0"/>
            <a:alphaOff val="0"/>
          </a:srgbClr>
        </a:solidFill>
        <a:ln>
          <a:noFill/>
        </a:ln>
        <a:effectLst/>
      </dgm:spPr>
    </dgm:pt>
    <dgm:pt modelId="{9BBDD99B-0681-4FB7-8A3C-6EA6254B6FF3}" type="pres">
      <dgm:prSet presAssocID="{3DA118A5-80B5-4E15-AD3E-5493F5178B9F}" presName="Child3" presStyleLbl="node1" presStyleIdx="2" presStyleCnt="6">
        <dgm:presLayoutVars>
          <dgm:chMax val="0"/>
          <dgm:chPref val="0"/>
          <dgm:bulletEnabled val="1"/>
        </dgm:presLayoutVars>
      </dgm:prSet>
      <dgm:spPr/>
    </dgm:pt>
    <dgm:pt modelId="{0A06CABA-3EF0-4FC5-BEF7-B6A16CD63637}" type="pres">
      <dgm:prSet presAssocID="{552CC207-089E-42EB-8DE3-4A2198BA8906}" presName="Accent4" presStyleCnt="0"/>
      <dgm:spPr/>
    </dgm:pt>
    <dgm:pt modelId="{C4690BBC-D90B-42A0-80B7-2CBC440461E7}" type="pres">
      <dgm:prSet presAssocID="{552CC207-089E-42EB-8DE3-4A2198BA8906}" presName="Accent" presStyleLbl="bgShp" presStyleIdx="3" presStyleCnt="6"/>
      <dgm:spPr>
        <a:xfrm>
          <a:off x="4533337" y="2677527"/>
          <a:ext cx="606131" cy="522262"/>
        </a:xfrm>
        <a:prstGeom prst="hexagon">
          <a:avLst>
            <a:gd name="adj" fmla="val 28900"/>
            <a:gd name="vf" fmla="val 115470"/>
          </a:avLst>
        </a:prstGeom>
        <a:solidFill>
          <a:srgbClr val="4472C4">
            <a:tint val="40000"/>
            <a:hueOff val="0"/>
            <a:satOff val="0"/>
            <a:lumOff val="0"/>
            <a:alphaOff val="0"/>
          </a:srgbClr>
        </a:solidFill>
        <a:ln>
          <a:noFill/>
        </a:ln>
        <a:effectLst/>
      </dgm:spPr>
    </dgm:pt>
    <dgm:pt modelId="{FD4C6023-2BC1-4BD8-8D0A-955952A35504}" type="pres">
      <dgm:prSet presAssocID="{552CC207-089E-42EB-8DE3-4A2198BA8906}" presName="Child4" presStyleLbl="node1" presStyleIdx="3" presStyleCnt="6">
        <dgm:presLayoutVars>
          <dgm:chMax val="0"/>
          <dgm:chPref val="0"/>
          <dgm:bulletEnabled val="1"/>
        </dgm:presLayoutVars>
      </dgm:prSet>
      <dgm:spPr/>
    </dgm:pt>
    <dgm:pt modelId="{69F57978-F7FF-4C62-8AE8-55857FA62A37}" type="pres">
      <dgm:prSet presAssocID="{52830C6A-F0B6-47BE-9A2F-0DBF8B55F684}" presName="Accent5" presStyleCnt="0"/>
      <dgm:spPr/>
    </dgm:pt>
    <dgm:pt modelId="{E3F00DC2-6E4E-4186-BF8F-1EEF3D481AE7}" type="pres">
      <dgm:prSet presAssocID="{52830C6A-F0B6-47BE-9A2F-0DBF8B55F684}" presName="Accent" presStyleLbl="bgShp" presStyleIdx="4" presStyleCnt="6"/>
      <dgm:spPr>
        <a:xfrm>
          <a:off x="3314347" y="2791931"/>
          <a:ext cx="606131" cy="522262"/>
        </a:xfrm>
        <a:prstGeom prst="hexagon">
          <a:avLst>
            <a:gd name="adj" fmla="val 28900"/>
            <a:gd name="vf" fmla="val 115470"/>
          </a:avLst>
        </a:prstGeom>
        <a:solidFill>
          <a:srgbClr val="4472C4">
            <a:tint val="40000"/>
            <a:hueOff val="0"/>
            <a:satOff val="0"/>
            <a:lumOff val="0"/>
            <a:alphaOff val="0"/>
          </a:srgbClr>
        </a:solidFill>
        <a:ln>
          <a:noFill/>
        </a:ln>
        <a:effectLst/>
      </dgm:spPr>
    </dgm:pt>
    <dgm:pt modelId="{10F10511-578F-4767-B7BE-B303098FF4F7}" type="pres">
      <dgm:prSet presAssocID="{52830C6A-F0B6-47BE-9A2F-0DBF8B55F684}" presName="Child5" presStyleLbl="node1" presStyleIdx="4" presStyleCnt="6">
        <dgm:presLayoutVars>
          <dgm:chMax val="0"/>
          <dgm:chPref val="0"/>
          <dgm:bulletEnabled val="1"/>
        </dgm:presLayoutVars>
      </dgm:prSet>
      <dgm:spPr/>
    </dgm:pt>
    <dgm:pt modelId="{7F802258-E93A-466C-B436-56EF75BCAE1A}" type="pres">
      <dgm:prSet presAssocID="{1236C0F1-0C2A-434A-958A-B28CB2A59445}" presName="Accent6" presStyleCnt="0"/>
      <dgm:spPr/>
    </dgm:pt>
    <dgm:pt modelId="{5894F6DD-F3BD-4F77-AEA7-17CA1F5A4DB9}" type="pres">
      <dgm:prSet presAssocID="{1236C0F1-0C2A-434A-958A-B28CB2A59445}" presName="Accent" presStyleLbl="bgShp" presStyleIdx="5" presStyleCnt="6"/>
      <dgm:spPr>
        <a:xfrm>
          <a:off x="2595359" y="1815969"/>
          <a:ext cx="606131" cy="522262"/>
        </a:xfrm>
        <a:prstGeom prst="hexagon">
          <a:avLst>
            <a:gd name="adj" fmla="val 28900"/>
            <a:gd name="vf" fmla="val 115470"/>
          </a:avLst>
        </a:prstGeom>
        <a:solidFill>
          <a:srgbClr val="4472C4">
            <a:tint val="40000"/>
            <a:hueOff val="0"/>
            <a:satOff val="0"/>
            <a:lumOff val="0"/>
            <a:alphaOff val="0"/>
          </a:srgbClr>
        </a:solidFill>
        <a:ln>
          <a:noFill/>
        </a:ln>
        <a:effectLst/>
      </dgm:spPr>
    </dgm:pt>
    <dgm:pt modelId="{86D8668E-4F6A-4738-9163-0816EA9E180A}" type="pres">
      <dgm:prSet presAssocID="{1236C0F1-0C2A-434A-958A-B28CB2A59445}" presName="Child6" presStyleLbl="node1" presStyleIdx="5" presStyleCnt="6">
        <dgm:presLayoutVars>
          <dgm:chMax val="0"/>
          <dgm:chPref val="0"/>
          <dgm:bulletEnabled val="1"/>
        </dgm:presLayoutVars>
      </dgm:prSet>
      <dgm:spPr/>
    </dgm:pt>
  </dgm:ptLst>
  <dgm:cxnLst>
    <dgm:cxn modelId="{4431AA02-7094-4BD1-BCE0-ED8AE8D9AA56}" type="presOf" srcId="{DCA531CC-FE8D-4544-B793-14E495BDC735}" destId="{9043A976-3941-4843-8C0E-51202DA89D54}" srcOrd="0" destOrd="0" presId="urn:microsoft.com/office/officeart/2011/layout/HexagonRadial"/>
    <dgm:cxn modelId="{69C48316-D11B-4646-B896-56E52E7849BD}" srcId="{FC445CE0-F5F0-462D-B0DA-1B92A24523C2}" destId="{52830C6A-F0B6-47BE-9A2F-0DBF8B55F684}" srcOrd="4" destOrd="0" parTransId="{B8B2E8A3-84C0-4A4B-AAD3-7B20300E5FA2}" sibTransId="{C76914C1-C416-4425-BCD9-4353B2512DDF}"/>
    <dgm:cxn modelId="{36753360-B7CF-46D5-8497-CFC5F4472B06}" type="presOf" srcId="{75030718-BEB2-4036-810F-DE795A237535}" destId="{C5445067-E1AC-4A50-B08F-AE2634076ACD}" srcOrd="0" destOrd="0" presId="urn:microsoft.com/office/officeart/2011/layout/HexagonRadial"/>
    <dgm:cxn modelId="{64600F43-F013-480F-811E-DFBD7255B353}" srcId="{FC445CE0-F5F0-462D-B0DA-1B92A24523C2}" destId="{3DA118A5-80B5-4E15-AD3E-5493F5178B9F}" srcOrd="2" destOrd="0" parTransId="{63DF35C1-B60F-4003-8AB3-8B7F8620DC60}" sibTransId="{B95AECDA-E67E-42B0-A144-D89F9F706FC4}"/>
    <dgm:cxn modelId="{7F0F4247-4613-49E5-AE66-F9F7E28A513D}" type="presOf" srcId="{52830C6A-F0B6-47BE-9A2F-0DBF8B55F684}" destId="{10F10511-578F-4767-B7BE-B303098FF4F7}" srcOrd="0" destOrd="0" presId="urn:microsoft.com/office/officeart/2011/layout/HexagonRadial"/>
    <dgm:cxn modelId="{7370916C-6BE6-4AF2-AAC1-C7B036F0169C}" type="presOf" srcId="{3DA118A5-80B5-4E15-AD3E-5493F5178B9F}" destId="{9BBDD99B-0681-4FB7-8A3C-6EA6254B6FF3}" srcOrd="0" destOrd="0" presId="urn:microsoft.com/office/officeart/2011/layout/HexagonRadial"/>
    <dgm:cxn modelId="{159F1F84-F45C-499B-B355-423E4113B54B}" srcId="{FC445CE0-F5F0-462D-B0DA-1B92A24523C2}" destId="{552CC207-089E-42EB-8DE3-4A2198BA8906}" srcOrd="3" destOrd="0" parTransId="{0029A834-6889-4999-886D-D1BACBE32431}" sibTransId="{8A09B62A-990A-4B6C-A3FB-5377828E5A13}"/>
    <dgm:cxn modelId="{C87ED3A0-DEE7-4C0F-9E25-46A249FD9C5F}" type="presOf" srcId="{1236C0F1-0C2A-434A-958A-B28CB2A59445}" destId="{86D8668E-4F6A-4738-9163-0816EA9E180A}" srcOrd="0" destOrd="0" presId="urn:microsoft.com/office/officeart/2011/layout/HexagonRadial"/>
    <dgm:cxn modelId="{5A72EAAC-10FA-48E6-BA6C-1F2A2345BB98}" type="presOf" srcId="{FC445CE0-F5F0-462D-B0DA-1B92A24523C2}" destId="{8C6079CF-54D6-48B4-BD7E-2E47C4E1D310}" srcOrd="0" destOrd="0" presId="urn:microsoft.com/office/officeart/2011/layout/HexagonRadial"/>
    <dgm:cxn modelId="{F4AB15B7-CAB1-4367-8F9A-42315F9A1FE2}" srcId="{FC445CE0-F5F0-462D-B0DA-1B92A24523C2}" destId="{75030718-BEB2-4036-810F-DE795A237535}" srcOrd="0" destOrd="0" parTransId="{E2DEFC7D-368A-41D0-ACD3-9B7AC088520E}" sibTransId="{9278D0FC-7A8F-441D-B73E-CF2ACD6B9481}"/>
    <dgm:cxn modelId="{813F99C2-0584-4245-B745-B3AFBDC434D2}" type="presOf" srcId="{FF40015E-DE3C-4457-8A23-09344710D3BA}" destId="{7F9FF185-F46B-439F-A319-E8F6D2919598}" srcOrd="0" destOrd="0" presId="urn:microsoft.com/office/officeart/2011/layout/HexagonRadial"/>
    <dgm:cxn modelId="{28AC82E2-F9C8-4D2F-92D2-7B8EE534430C}" srcId="{DCA531CC-FE8D-4544-B793-14E495BDC735}" destId="{FC445CE0-F5F0-462D-B0DA-1B92A24523C2}" srcOrd="0" destOrd="0" parTransId="{9BD219D4-94D0-40B9-B814-E9022BEBBC07}" sibTransId="{2B42DEA7-4366-4210-B76C-7BAEB9830820}"/>
    <dgm:cxn modelId="{60EE9DE6-3FCB-4210-BF42-31920F140880}" srcId="{FC445CE0-F5F0-462D-B0DA-1B92A24523C2}" destId="{1236C0F1-0C2A-434A-958A-B28CB2A59445}" srcOrd="5" destOrd="0" parTransId="{26325FBE-BA8B-4B80-80E4-C4A17263B59F}" sibTransId="{45E9DCA4-695B-4C38-AF10-6DA4340070EC}"/>
    <dgm:cxn modelId="{CC36E1F8-3292-4CC7-88B9-83E381FFB9E1}" type="presOf" srcId="{552CC207-089E-42EB-8DE3-4A2198BA8906}" destId="{FD4C6023-2BC1-4BD8-8D0A-955952A35504}" srcOrd="0" destOrd="0" presId="urn:microsoft.com/office/officeart/2011/layout/HexagonRadial"/>
    <dgm:cxn modelId="{F52AE3F8-22B4-450F-9F60-DD9A7E868F49}" srcId="{FC445CE0-F5F0-462D-B0DA-1B92A24523C2}" destId="{FF40015E-DE3C-4457-8A23-09344710D3BA}" srcOrd="1" destOrd="0" parTransId="{FA6BD929-26E6-4179-8C5E-76B16EA9C735}" sibTransId="{6A8576B2-4497-4C4A-9B08-7A3954955186}"/>
    <dgm:cxn modelId="{629F853B-55CE-4992-80E7-722885B9F984}" type="presParOf" srcId="{9043A976-3941-4843-8C0E-51202DA89D54}" destId="{8C6079CF-54D6-48B4-BD7E-2E47C4E1D310}" srcOrd="0" destOrd="0" presId="urn:microsoft.com/office/officeart/2011/layout/HexagonRadial"/>
    <dgm:cxn modelId="{9757F4F9-3634-492B-8E73-4FC5AD129F3D}" type="presParOf" srcId="{9043A976-3941-4843-8C0E-51202DA89D54}" destId="{9400FA2D-70BD-4D54-A765-C96E7796D8B3}" srcOrd="1" destOrd="0" presId="urn:microsoft.com/office/officeart/2011/layout/HexagonRadial"/>
    <dgm:cxn modelId="{FC46F3C5-F273-49D6-963B-EA630A4C16C0}" type="presParOf" srcId="{9400FA2D-70BD-4D54-A765-C96E7796D8B3}" destId="{11AE6F70-80E0-413E-9C97-6838CEAA374F}" srcOrd="0" destOrd="0" presId="urn:microsoft.com/office/officeart/2011/layout/HexagonRadial"/>
    <dgm:cxn modelId="{872086AC-09D7-488B-BA27-AAD7A1EA062D}" type="presParOf" srcId="{9043A976-3941-4843-8C0E-51202DA89D54}" destId="{C5445067-E1AC-4A50-B08F-AE2634076ACD}" srcOrd="2" destOrd="0" presId="urn:microsoft.com/office/officeart/2011/layout/HexagonRadial"/>
    <dgm:cxn modelId="{34BC2C84-E89D-4C6E-95F3-2B85AAB3B96A}" type="presParOf" srcId="{9043A976-3941-4843-8C0E-51202DA89D54}" destId="{C65758E5-A632-464D-8FF8-A0AB3E2A99B8}" srcOrd="3" destOrd="0" presId="urn:microsoft.com/office/officeart/2011/layout/HexagonRadial"/>
    <dgm:cxn modelId="{9FFAC409-88E3-4F4D-993F-26EFB7ECCABA}" type="presParOf" srcId="{C65758E5-A632-464D-8FF8-A0AB3E2A99B8}" destId="{78468AA7-E75C-49AC-AA6E-EC7043FF27F5}" srcOrd="0" destOrd="0" presId="urn:microsoft.com/office/officeart/2011/layout/HexagonRadial"/>
    <dgm:cxn modelId="{0CA533A4-F1AB-4F74-91F4-4C04E04CEF1B}" type="presParOf" srcId="{9043A976-3941-4843-8C0E-51202DA89D54}" destId="{7F9FF185-F46B-439F-A319-E8F6D2919598}" srcOrd="4" destOrd="0" presId="urn:microsoft.com/office/officeart/2011/layout/HexagonRadial"/>
    <dgm:cxn modelId="{C9F19D04-F01D-4D70-85BE-7DCB87BFC464}" type="presParOf" srcId="{9043A976-3941-4843-8C0E-51202DA89D54}" destId="{24374B05-F0EB-4FD6-8A84-2E07607562AC}" srcOrd="5" destOrd="0" presId="urn:microsoft.com/office/officeart/2011/layout/HexagonRadial"/>
    <dgm:cxn modelId="{AA1F1E0D-3CDD-4693-AC1D-815093FC4013}" type="presParOf" srcId="{24374B05-F0EB-4FD6-8A84-2E07607562AC}" destId="{26E10537-905D-4A22-BFDC-38B4C3210A55}" srcOrd="0" destOrd="0" presId="urn:microsoft.com/office/officeart/2011/layout/HexagonRadial"/>
    <dgm:cxn modelId="{11491E92-FB57-4050-A829-7FB0A5032BCE}" type="presParOf" srcId="{9043A976-3941-4843-8C0E-51202DA89D54}" destId="{9BBDD99B-0681-4FB7-8A3C-6EA6254B6FF3}" srcOrd="6" destOrd="0" presId="urn:microsoft.com/office/officeart/2011/layout/HexagonRadial"/>
    <dgm:cxn modelId="{3A6AFD90-F556-4B20-9367-61BFDA3CAE4F}" type="presParOf" srcId="{9043A976-3941-4843-8C0E-51202DA89D54}" destId="{0A06CABA-3EF0-4FC5-BEF7-B6A16CD63637}" srcOrd="7" destOrd="0" presId="urn:microsoft.com/office/officeart/2011/layout/HexagonRadial"/>
    <dgm:cxn modelId="{152F946A-12EE-4FE0-A952-10228281FA24}" type="presParOf" srcId="{0A06CABA-3EF0-4FC5-BEF7-B6A16CD63637}" destId="{C4690BBC-D90B-42A0-80B7-2CBC440461E7}" srcOrd="0" destOrd="0" presId="urn:microsoft.com/office/officeart/2011/layout/HexagonRadial"/>
    <dgm:cxn modelId="{7E625922-B917-4377-978E-020E2DDD72A0}" type="presParOf" srcId="{9043A976-3941-4843-8C0E-51202DA89D54}" destId="{FD4C6023-2BC1-4BD8-8D0A-955952A35504}" srcOrd="8" destOrd="0" presId="urn:microsoft.com/office/officeart/2011/layout/HexagonRadial"/>
    <dgm:cxn modelId="{2E71F34C-B78A-4378-8CBD-C0AECBE0F208}" type="presParOf" srcId="{9043A976-3941-4843-8C0E-51202DA89D54}" destId="{69F57978-F7FF-4C62-8AE8-55857FA62A37}" srcOrd="9" destOrd="0" presId="urn:microsoft.com/office/officeart/2011/layout/HexagonRadial"/>
    <dgm:cxn modelId="{0F910F9B-4246-4B95-8114-7F14842AFBB3}" type="presParOf" srcId="{69F57978-F7FF-4C62-8AE8-55857FA62A37}" destId="{E3F00DC2-6E4E-4186-BF8F-1EEF3D481AE7}" srcOrd="0" destOrd="0" presId="urn:microsoft.com/office/officeart/2011/layout/HexagonRadial"/>
    <dgm:cxn modelId="{D432A037-3BA8-474D-978F-AD874A089881}" type="presParOf" srcId="{9043A976-3941-4843-8C0E-51202DA89D54}" destId="{10F10511-578F-4767-B7BE-B303098FF4F7}" srcOrd="10" destOrd="0" presId="urn:microsoft.com/office/officeart/2011/layout/HexagonRadial"/>
    <dgm:cxn modelId="{F290CEAB-8770-494F-B284-00A2DF966577}" type="presParOf" srcId="{9043A976-3941-4843-8C0E-51202DA89D54}" destId="{7F802258-E93A-466C-B436-56EF75BCAE1A}" srcOrd="11" destOrd="0" presId="urn:microsoft.com/office/officeart/2011/layout/HexagonRadial"/>
    <dgm:cxn modelId="{477C87E3-46FF-4254-8EBC-F8E01FA1BEC7}" type="presParOf" srcId="{7F802258-E93A-466C-B436-56EF75BCAE1A}" destId="{5894F6DD-F3BD-4F77-AEA7-17CA1F5A4DB9}" srcOrd="0" destOrd="0" presId="urn:microsoft.com/office/officeart/2011/layout/HexagonRadial"/>
    <dgm:cxn modelId="{3A7C129E-F243-43CA-B105-BAFE5133DB01}" type="presParOf" srcId="{9043A976-3941-4843-8C0E-51202DA89D54}" destId="{86D8668E-4F6A-4738-9163-0816EA9E180A}"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6079CF-54D6-48B4-BD7E-2E47C4E1D310}">
      <dsp:nvSpPr>
        <dsp:cNvPr id="0" name=""/>
        <dsp:cNvSpPr/>
      </dsp:nvSpPr>
      <dsp:spPr>
        <a:xfrm>
          <a:off x="3211090" y="1421665"/>
          <a:ext cx="1806999" cy="1563127"/>
        </a:xfrm>
        <a:prstGeom prst="hexagon">
          <a:avLst>
            <a:gd name="adj" fmla="val 28570"/>
            <a:gd name="vf" fmla="val 115470"/>
          </a:avLst>
        </a:prstGeom>
        <a:solidFill>
          <a:srgbClr val="CC3CB1"/>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ysClr val="window" lastClr="FFFFFF"/>
              </a:solidFill>
              <a:latin typeface="Calibri" panose="020F0502020204030204"/>
              <a:ea typeface="+mn-ea"/>
              <a:cs typeface="+mn-cs"/>
            </a:rPr>
            <a:t>Marketing communication mix</a:t>
          </a:r>
        </a:p>
      </dsp:txBody>
      <dsp:txXfrm>
        <a:off x="3510535" y="1680697"/>
        <a:ext cx="1208109" cy="1045063"/>
      </dsp:txXfrm>
    </dsp:sp>
    <dsp:sp modelId="{78468AA7-E75C-49AC-AA6E-EC7043FF27F5}">
      <dsp:nvSpPr>
        <dsp:cNvPr id="0" name=""/>
        <dsp:cNvSpPr/>
      </dsp:nvSpPr>
      <dsp:spPr>
        <a:xfrm>
          <a:off x="4342618" y="673815"/>
          <a:ext cx="681775" cy="587439"/>
        </a:xfrm>
        <a:prstGeom prst="hexagon">
          <a:avLst>
            <a:gd name="adj" fmla="val 28900"/>
            <a:gd name="vf" fmla="val 115470"/>
          </a:avLst>
        </a:prstGeom>
        <a:solidFill>
          <a:srgbClr val="4472C4">
            <a:tint val="40000"/>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C5445067-E1AC-4A50-B08F-AE2634076ACD}">
      <dsp:nvSpPr>
        <dsp:cNvPr id="0" name=""/>
        <dsp:cNvSpPr/>
      </dsp:nvSpPr>
      <dsp:spPr>
        <a:xfrm>
          <a:off x="3377540" y="0"/>
          <a:ext cx="1480823" cy="1281085"/>
        </a:xfrm>
        <a:prstGeom prst="hexagon">
          <a:avLst>
            <a:gd name="adj" fmla="val 28570"/>
            <a:gd name="vf" fmla="val 115470"/>
          </a:avLst>
        </a:prstGeom>
        <a:solidFill>
          <a:srgbClr val="FC0C34"/>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solidFill>
                <a:sysClr val="window" lastClr="FFFFFF"/>
              </a:solidFill>
              <a:latin typeface="Calibri" panose="020F0502020204030204"/>
              <a:ea typeface="+mn-ea"/>
              <a:cs typeface="+mn-cs"/>
            </a:rPr>
            <a:t>public relations</a:t>
          </a:r>
        </a:p>
      </dsp:txBody>
      <dsp:txXfrm>
        <a:off x="3622944" y="212303"/>
        <a:ext cx="990015" cy="856479"/>
      </dsp:txXfrm>
    </dsp:sp>
    <dsp:sp modelId="{26E10537-905D-4A22-BFDC-38B4C3210A55}">
      <dsp:nvSpPr>
        <dsp:cNvPr id="0" name=""/>
        <dsp:cNvSpPr/>
      </dsp:nvSpPr>
      <dsp:spPr>
        <a:xfrm>
          <a:off x="5138303" y="1772014"/>
          <a:ext cx="681775" cy="587439"/>
        </a:xfrm>
        <a:prstGeom prst="hexagon">
          <a:avLst>
            <a:gd name="adj" fmla="val 28900"/>
            <a:gd name="vf" fmla="val 115470"/>
          </a:avLst>
        </a:prstGeom>
        <a:solidFill>
          <a:srgbClr val="4472C4">
            <a:tint val="40000"/>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7F9FF185-F46B-439F-A319-E8F6D2919598}">
      <dsp:nvSpPr>
        <dsp:cNvPr id="0" name=""/>
        <dsp:cNvSpPr/>
      </dsp:nvSpPr>
      <dsp:spPr>
        <a:xfrm>
          <a:off x="4735627" y="787953"/>
          <a:ext cx="1480823" cy="1281085"/>
        </a:xfrm>
        <a:prstGeom prst="hexagon">
          <a:avLst>
            <a:gd name="adj" fmla="val 28570"/>
            <a:gd name="vf" fmla="val 115470"/>
          </a:avLst>
        </a:prstGeom>
        <a:solidFill>
          <a:srgbClr val="06A3EA"/>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solidFill>
                <a:sysClr val="window" lastClr="FFFFFF"/>
              </a:solidFill>
              <a:latin typeface="Calibri" panose="020F0502020204030204"/>
              <a:ea typeface="+mn-ea"/>
              <a:cs typeface="+mn-cs"/>
            </a:rPr>
            <a:t>Direct marketing</a:t>
          </a:r>
        </a:p>
      </dsp:txBody>
      <dsp:txXfrm>
        <a:off x="4981031" y="1000256"/>
        <a:ext cx="990015" cy="856479"/>
      </dsp:txXfrm>
    </dsp:sp>
    <dsp:sp modelId="{C4690BBC-D90B-42A0-80B7-2CBC440461E7}">
      <dsp:nvSpPr>
        <dsp:cNvPr id="0" name=""/>
        <dsp:cNvSpPr/>
      </dsp:nvSpPr>
      <dsp:spPr>
        <a:xfrm>
          <a:off x="4585569" y="3011675"/>
          <a:ext cx="681775" cy="587439"/>
        </a:xfrm>
        <a:prstGeom prst="hexagon">
          <a:avLst>
            <a:gd name="adj" fmla="val 28900"/>
            <a:gd name="vf" fmla="val 115470"/>
          </a:avLst>
        </a:prstGeom>
        <a:solidFill>
          <a:srgbClr val="4472C4">
            <a:tint val="40000"/>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9BBDD99B-0681-4FB7-8A3C-6EA6254B6FF3}">
      <dsp:nvSpPr>
        <dsp:cNvPr id="0" name=""/>
        <dsp:cNvSpPr/>
      </dsp:nvSpPr>
      <dsp:spPr>
        <a:xfrm>
          <a:off x="4735627" y="2336979"/>
          <a:ext cx="1480823" cy="1281085"/>
        </a:xfrm>
        <a:prstGeom prst="hexagon">
          <a:avLst>
            <a:gd name="adj" fmla="val 28570"/>
            <a:gd name="vf" fmla="val 115470"/>
          </a:avLst>
        </a:prstGeom>
        <a:solidFill>
          <a:srgbClr val="EDC01B"/>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solidFill>
                <a:sysClr val="window" lastClr="FFFFFF"/>
              </a:solidFill>
              <a:latin typeface="Calibri" panose="020F0502020204030204"/>
              <a:ea typeface="+mn-ea"/>
              <a:cs typeface="+mn-cs"/>
            </a:rPr>
            <a:t>Personal selling</a:t>
          </a:r>
        </a:p>
      </dsp:txBody>
      <dsp:txXfrm>
        <a:off x="4981031" y="2549282"/>
        <a:ext cx="990015" cy="856479"/>
      </dsp:txXfrm>
    </dsp:sp>
    <dsp:sp modelId="{E3F00DC2-6E4E-4186-BF8F-1EEF3D481AE7}">
      <dsp:nvSpPr>
        <dsp:cNvPr id="0" name=""/>
        <dsp:cNvSpPr/>
      </dsp:nvSpPr>
      <dsp:spPr>
        <a:xfrm>
          <a:off x="3214452" y="3140356"/>
          <a:ext cx="681775" cy="587439"/>
        </a:xfrm>
        <a:prstGeom prst="hexagon">
          <a:avLst>
            <a:gd name="adj" fmla="val 28900"/>
            <a:gd name="vf" fmla="val 115470"/>
          </a:avLst>
        </a:prstGeom>
        <a:solidFill>
          <a:srgbClr val="4472C4">
            <a:tint val="40000"/>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FD4C6023-2BC1-4BD8-8D0A-955952A35504}">
      <dsp:nvSpPr>
        <dsp:cNvPr id="0" name=""/>
        <dsp:cNvSpPr/>
      </dsp:nvSpPr>
      <dsp:spPr>
        <a:xfrm>
          <a:off x="3377540" y="3125814"/>
          <a:ext cx="1480823" cy="1281085"/>
        </a:xfrm>
        <a:prstGeom prst="hexagon">
          <a:avLst>
            <a:gd name="adj" fmla="val 28570"/>
            <a:gd name="vf" fmla="val 115470"/>
          </a:avLst>
        </a:prstGeom>
        <a:solidFill>
          <a:srgbClr val="92D050"/>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solidFill>
                <a:sysClr val="window" lastClr="FFFFFF"/>
              </a:solidFill>
              <a:latin typeface="Calibri" panose="020F0502020204030204"/>
              <a:ea typeface="+mn-ea"/>
              <a:cs typeface="+mn-cs"/>
            </a:rPr>
            <a:t>Digital marketing</a:t>
          </a:r>
        </a:p>
      </dsp:txBody>
      <dsp:txXfrm>
        <a:off x="3622944" y="3338117"/>
        <a:ext cx="990015" cy="856479"/>
      </dsp:txXfrm>
    </dsp:sp>
    <dsp:sp modelId="{5894F6DD-F3BD-4F77-AEA7-17CA1F5A4DB9}">
      <dsp:nvSpPr>
        <dsp:cNvPr id="0" name=""/>
        <dsp:cNvSpPr/>
      </dsp:nvSpPr>
      <dsp:spPr>
        <a:xfrm>
          <a:off x="2405737" y="2042598"/>
          <a:ext cx="681775" cy="587439"/>
        </a:xfrm>
        <a:prstGeom prst="hexagon">
          <a:avLst>
            <a:gd name="adj" fmla="val 28900"/>
            <a:gd name="vf" fmla="val 115470"/>
          </a:avLst>
        </a:prstGeom>
        <a:solidFill>
          <a:srgbClr val="4472C4">
            <a:tint val="40000"/>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10F10511-578F-4767-B7BE-B303098FF4F7}">
      <dsp:nvSpPr>
        <dsp:cNvPr id="0" name=""/>
        <dsp:cNvSpPr/>
      </dsp:nvSpPr>
      <dsp:spPr>
        <a:xfrm>
          <a:off x="2013149" y="2337860"/>
          <a:ext cx="1480823" cy="1281085"/>
        </a:xfrm>
        <a:prstGeom prst="hexagon">
          <a:avLst>
            <a:gd name="adj" fmla="val 28570"/>
            <a:gd name="vf" fmla="val 115470"/>
          </a:avLst>
        </a:prstGeom>
        <a:solidFill>
          <a:srgbClr val="EB1D75"/>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solidFill>
                <a:sysClr val="window" lastClr="FFFFFF"/>
              </a:solidFill>
              <a:latin typeface="Calibri" panose="020F0502020204030204"/>
              <a:ea typeface="+mn-ea"/>
              <a:cs typeface="+mn-cs"/>
            </a:rPr>
            <a:t>Advertising</a:t>
          </a:r>
        </a:p>
      </dsp:txBody>
      <dsp:txXfrm>
        <a:off x="2258553" y="2550163"/>
        <a:ext cx="990015" cy="856479"/>
      </dsp:txXfrm>
    </dsp:sp>
    <dsp:sp modelId="{86D8668E-4F6A-4738-9163-0816EA9E180A}">
      <dsp:nvSpPr>
        <dsp:cNvPr id="0" name=""/>
        <dsp:cNvSpPr/>
      </dsp:nvSpPr>
      <dsp:spPr>
        <a:xfrm>
          <a:off x="2013149" y="786190"/>
          <a:ext cx="1480823" cy="1281085"/>
        </a:xfrm>
        <a:prstGeom prst="hexagon">
          <a:avLst>
            <a:gd name="adj" fmla="val 28570"/>
            <a:gd name="vf" fmla="val 115470"/>
          </a:avLst>
        </a:prstGeom>
        <a:solidFill>
          <a:srgbClr val="ED7D31">
            <a:lumMod val="60000"/>
            <a:lumOff val="4000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solidFill>
                <a:sysClr val="window" lastClr="FFFFFF"/>
              </a:solidFill>
              <a:latin typeface="Calibri" panose="020F0502020204030204"/>
              <a:ea typeface="+mn-ea"/>
              <a:cs typeface="+mn-cs"/>
            </a:rPr>
            <a:t>Sales promotions</a:t>
          </a:r>
        </a:p>
      </dsp:txBody>
      <dsp:txXfrm>
        <a:off x="2258553" y="998493"/>
        <a:ext cx="990015" cy="856479"/>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4</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161032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5</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885974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6</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190404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7</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10</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3983243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11</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2736323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15</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16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0366389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18</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19</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5798196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04/12/2019</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04/12/2019</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04/12/2019</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04/12/2019</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04/12/2019</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04/12/2019</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04/12/2019</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04/12/2019</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04/12/2019</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04/12/2019</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04/12/2019</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04/12/2019</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chart" Target="../charts/char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group.accor.com/en"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www.cleverism.com/understanding-marketing-mix-concept-4ps/" TargetMode="External"/><Relationship Id="rId4" Type="http://schemas.openxmlformats.org/officeDocument/2006/relationships/hyperlink" Target="https://ibis.accor.com/discovering/ibis-hotel/index.en.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0" y="188913"/>
            <a:ext cx="8686800" cy="1143000"/>
          </a:xfrm>
        </p:spPr>
        <p:txBody>
          <a:bodyPr/>
          <a:lstStyle/>
          <a:p>
            <a:r>
              <a:rPr lang="en-GB" altLang="en-US" sz="3600" b="1" dirty="0"/>
              <a:t>Marketing Environmental Audit</a:t>
            </a:r>
          </a:p>
        </p:txBody>
      </p:sp>
      <p:pic>
        <p:nvPicPr>
          <p:cNvPr id="3" name="Picture 2" descr="A sign in front of a building&#10;&#10;Description automatically generated">
            <a:extLst>
              <a:ext uri="{FF2B5EF4-FFF2-40B4-BE49-F238E27FC236}">
                <a16:creationId xmlns:a16="http://schemas.microsoft.com/office/drawing/2014/main" id="{E760E280-955F-4559-A964-CC53404F094F}"/>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63746"/>
            <a:ext cx="9144000" cy="5517232"/>
          </a:xfrm>
          <a:prstGeom prst="rect">
            <a:avLst/>
          </a:prstGeom>
          <a:ln>
            <a:noFill/>
          </a:ln>
          <a:effectLst>
            <a:softEdge rad="112500"/>
          </a:effectLst>
        </p:spPr>
      </p:pic>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82550" y="2276872"/>
            <a:ext cx="9061450" cy="3096344"/>
          </a:xfrm>
        </p:spPr>
        <p:txBody>
          <a:bodyPr/>
          <a:lstStyle/>
          <a:p>
            <a:pPr eaLnBrk="1" hangingPunct="1">
              <a:buFont typeface="Arial" panose="020B0604020202020204" pitchFamily="34" charset="0"/>
              <a:buNone/>
            </a:pPr>
            <a:r>
              <a:rPr lang="en-GB" altLang="en-US" sz="2000" dirty="0">
                <a:solidFill>
                  <a:srgbClr val="00445C"/>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Title: IBIS Budget Hotel Franchise</a:t>
            </a:r>
          </a:p>
          <a:p>
            <a:pPr eaLnBrk="1" hangingPunct="1">
              <a:buFont typeface="Arial" panose="020B0604020202020204" pitchFamily="34" charset="0"/>
              <a:buNone/>
            </a:pPr>
            <a:r>
              <a:rPr lang="en-GB" altLang="en-US" sz="2000" dirty="0">
                <a:solidFill>
                  <a:srgbClr val="00445C"/>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Name: Alina Capitanescu, Denitsa Kazandzieva, Elina Kirova, </a:t>
            </a:r>
          </a:p>
          <a:p>
            <a:pPr eaLnBrk="1" hangingPunct="1">
              <a:buFont typeface="Arial" panose="020B0604020202020204" pitchFamily="34" charset="0"/>
              <a:buNone/>
            </a:pPr>
            <a:r>
              <a:rPr lang="en-GB" altLang="en-US" sz="2000" dirty="0">
                <a:solidFill>
                  <a:srgbClr val="00445C"/>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Himel Sarkar, Konstantinos Soulintzis</a:t>
            </a:r>
          </a:p>
          <a:p>
            <a:pPr eaLnBrk="1" hangingPunct="1">
              <a:buNone/>
            </a:pPr>
            <a:r>
              <a:rPr lang="en-GB" altLang="en-US" sz="2000" dirty="0">
                <a:solidFill>
                  <a:srgbClr val="00445C"/>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Students ID: 1715249, 1905860, 1816358, 1910088, 1908247</a:t>
            </a:r>
          </a:p>
          <a:p>
            <a:pPr eaLnBrk="1" hangingPunct="1">
              <a:buNone/>
            </a:pPr>
            <a:r>
              <a:rPr lang="en-GB" altLang="en-US" sz="2000" dirty="0">
                <a:solidFill>
                  <a:srgbClr val="00445C"/>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 Marketing Essentials </a:t>
            </a:r>
            <a:r>
              <a:rPr lang="en-GB" altLang="en-US" sz="2000" dirty="0" err="1">
                <a:solidFill>
                  <a:srgbClr val="00445C"/>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M4X01916</a:t>
            </a:r>
            <a:endParaRPr lang="en-GB" altLang="en-US" sz="2000" dirty="0">
              <a:solidFill>
                <a:srgbClr val="00445C"/>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eaLnBrk="1" hangingPunct="1">
              <a:buFont typeface="Arial" panose="020B0604020202020204" pitchFamily="34" charset="0"/>
              <a:buNone/>
            </a:pPr>
            <a:r>
              <a:rPr lang="en-GB" altLang="en-US" sz="2000" dirty="0">
                <a:solidFill>
                  <a:srgbClr val="00445C"/>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Lecturer  Name: Dale Clarke</a:t>
            </a:r>
          </a:p>
          <a:p>
            <a:pPr eaLnBrk="1" hangingPunct="1">
              <a:buFont typeface="Arial" panose="020B0604020202020204" pitchFamily="34" charset="0"/>
              <a:buNone/>
            </a:pPr>
            <a:endParaRPr lang="en-GB" altLang="en-US" sz="2000">
              <a:solidFill>
                <a:srgbClr val="00445C"/>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eaLnBrk="1" hangingPunct="1">
              <a:buFont typeface="Arial" panose="020B0604020202020204" pitchFamily="34" charset="0"/>
              <a:buNone/>
            </a:pPr>
            <a:endParaRPr lang="en-GB" altLang="en-US" sz="2000" dirty="0">
              <a:solidFill>
                <a:srgbClr val="00445C"/>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eaLnBrk="1" hangingPunct="1">
              <a:buFont typeface="Arial" panose="020B0604020202020204" pitchFamily="34" charset="0"/>
              <a:buNone/>
            </a:pPr>
            <a:r>
              <a:rPr lang="en-GB" altLang="en-US" sz="2000" dirty="0">
                <a:latin typeface="Arial" panose="020B0604020202020204" pitchFamily="34" charset="0"/>
                <a:cs typeface="Arial" panose="020B0604020202020204" pitchFamily="34" charset="0"/>
              </a:rPr>
              <a:t>Picture taken from Accor Group</a:t>
            </a: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04/12/2019</a:t>
            </a:fld>
            <a:endParaRPr lang="en-GB" alt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fade">
                                      <p:cBhvr>
                                        <p:cTn id="7" dur="1000"/>
                                        <p:tgtEl>
                                          <p:spTgt spid="6147">
                                            <p:txEl>
                                              <p:pRg st="0" end="0"/>
                                            </p:txEl>
                                          </p:spTgt>
                                        </p:tgtEl>
                                      </p:cBhvr>
                                    </p:animEffect>
                                    <p:anim calcmode="lin" valueType="num">
                                      <p:cBhvr>
                                        <p:cTn id="8" dur="1000" fill="hold"/>
                                        <p:tgtEl>
                                          <p:spTgt spid="614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14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147">
                                            <p:txEl>
                                              <p:pRg st="1" end="1"/>
                                            </p:txEl>
                                          </p:spTgt>
                                        </p:tgtEl>
                                        <p:attrNameLst>
                                          <p:attrName>style.visibility</p:attrName>
                                        </p:attrNameLst>
                                      </p:cBhvr>
                                      <p:to>
                                        <p:strVal val="visible"/>
                                      </p:to>
                                    </p:set>
                                    <p:animEffect transition="in" filter="fade">
                                      <p:cBhvr>
                                        <p:cTn id="14" dur="1000"/>
                                        <p:tgtEl>
                                          <p:spTgt spid="6147">
                                            <p:txEl>
                                              <p:pRg st="1" end="1"/>
                                            </p:txEl>
                                          </p:spTgt>
                                        </p:tgtEl>
                                      </p:cBhvr>
                                    </p:animEffect>
                                    <p:anim calcmode="lin" valueType="num">
                                      <p:cBhvr>
                                        <p:cTn id="15" dur="1000" fill="hold"/>
                                        <p:tgtEl>
                                          <p:spTgt spid="614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14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147">
                                            <p:txEl>
                                              <p:pRg st="2" end="2"/>
                                            </p:txEl>
                                          </p:spTgt>
                                        </p:tgtEl>
                                        <p:attrNameLst>
                                          <p:attrName>style.visibility</p:attrName>
                                        </p:attrNameLst>
                                      </p:cBhvr>
                                      <p:to>
                                        <p:strVal val="visible"/>
                                      </p:to>
                                    </p:set>
                                    <p:animEffect transition="in" filter="fade">
                                      <p:cBhvr>
                                        <p:cTn id="21" dur="1000"/>
                                        <p:tgtEl>
                                          <p:spTgt spid="6147">
                                            <p:txEl>
                                              <p:pRg st="2" end="2"/>
                                            </p:txEl>
                                          </p:spTgt>
                                        </p:tgtEl>
                                      </p:cBhvr>
                                    </p:animEffect>
                                    <p:anim calcmode="lin" valueType="num">
                                      <p:cBhvr>
                                        <p:cTn id="22" dur="1000" fill="hold"/>
                                        <p:tgtEl>
                                          <p:spTgt spid="614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14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147">
                                            <p:txEl>
                                              <p:pRg st="3" end="3"/>
                                            </p:txEl>
                                          </p:spTgt>
                                        </p:tgtEl>
                                        <p:attrNameLst>
                                          <p:attrName>style.visibility</p:attrName>
                                        </p:attrNameLst>
                                      </p:cBhvr>
                                      <p:to>
                                        <p:strVal val="visible"/>
                                      </p:to>
                                    </p:set>
                                    <p:animEffect transition="in" filter="fade">
                                      <p:cBhvr>
                                        <p:cTn id="28" dur="1000"/>
                                        <p:tgtEl>
                                          <p:spTgt spid="6147">
                                            <p:txEl>
                                              <p:pRg st="3" end="3"/>
                                            </p:txEl>
                                          </p:spTgt>
                                        </p:tgtEl>
                                      </p:cBhvr>
                                    </p:animEffect>
                                    <p:anim calcmode="lin" valueType="num">
                                      <p:cBhvr>
                                        <p:cTn id="29" dur="1000" fill="hold"/>
                                        <p:tgtEl>
                                          <p:spTgt spid="614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14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147">
                                            <p:txEl>
                                              <p:pRg st="4" end="4"/>
                                            </p:txEl>
                                          </p:spTgt>
                                        </p:tgtEl>
                                        <p:attrNameLst>
                                          <p:attrName>style.visibility</p:attrName>
                                        </p:attrNameLst>
                                      </p:cBhvr>
                                      <p:to>
                                        <p:strVal val="visible"/>
                                      </p:to>
                                    </p:set>
                                    <p:animEffect transition="in" filter="fade">
                                      <p:cBhvr>
                                        <p:cTn id="35" dur="1000"/>
                                        <p:tgtEl>
                                          <p:spTgt spid="6147">
                                            <p:txEl>
                                              <p:pRg st="4" end="4"/>
                                            </p:txEl>
                                          </p:spTgt>
                                        </p:tgtEl>
                                      </p:cBhvr>
                                    </p:animEffect>
                                    <p:anim calcmode="lin" valueType="num">
                                      <p:cBhvr>
                                        <p:cTn id="36" dur="1000" fill="hold"/>
                                        <p:tgtEl>
                                          <p:spTgt spid="6147">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614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6147">
                                            <p:txEl>
                                              <p:pRg st="5" end="5"/>
                                            </p:txEl>
                                          </p:spTgt>
                                        </p:tgtEl>
                                        <p:attrNameLst>
                                          <p:attrName>style.visibility</p:attrName>
                                        </p:attrNameLst>
                                      </p:cBhvr>
                                      <p:to>
                                        <p:strVal val="visible"/>
                                      </p:to>
                                    </p:set>
                                    <p:animEffect transition="in" filter="fade">
                                      <p:cBhvr>
                                        <p:cTn id="42" dur="1000"/>
                                        <p:tgtEl>
                                          <p:spTgt spid="6147">
                                            <p:txEl>
                                              <p:pRg st="5" end="5"/>
                                            </p:txEl>
                                          </p:spTgt>
                                        </p:tgtEl>
                                      </p:cBhvr>
                                    </p:animEffect>
                                    <p:anim calcmode="lin" valueType="num">
                                      <p:cBhvr>
                                        <p:cTn id="43" dur="1000" fill="hold"/>
                                        <p:tgtEl>
                                          <p:spTgt spid="6147">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614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6147">
                                            <p:txEl>
                                              <p:pRg st="8" end="8"/>
                                            </p:txEl>
                                          </p:spTgt>
                                        </p:tgtEl>
                                        <p:attrNameLst>
                                          <p:attrName>style.visibility</p:attrName>
                                        </p:attrNameLst>
                                      </p:cBhvr>
                                      <p:to>
                                        <p:strVal val="visible"/>
                                      </p:to>
                                    </p:set>
                                    <p:animEffect transition="in" filter="barn(inVertical)">
                                      <p:cBhvr>
                                        <p:cTn id="49" dur="500"/>
                                        <p:tgtEl>
                                          <p:spTgt spid="614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dirty="0"/>
              <a:t>Executive Summary</a:t>
            </a:r>
            <a:endParaRPr lang="en-GB" altLang="en-US" sz="3600" dirty="0"/>
          </a:p>
        </p:txBody>
      </p:sp>
      <p:pic>
        <p:nvPicPr>
          <p:cNvPr id="3" name="Content Placeholder 2" descr="A picture containing indoor, ceiling, room, living&#10;&#10;Description automatically generated">
            <a:extLst>
              <a:ext uri="{FF2B5EF4-FFF2-40B4-BE49-F238E27FC236}">
                <a16:creationId xmlns:a16="http://schemas.microsoft.com/office/drawing/2014/main" id="{5765E376-868D-4E1C-B358-A2254FCC1A81}"/>
              </a:ext>
            </a:extLst>
          </p:cNvPr>
          <p:cNvPicPr>
            <a:picLocks noGrp="1" noChangeAspect="1"/>
          </p:cNvPicPr>
          <p:nvPr>
            <p:ph idx="1"/>
          </p:nvPr>
        </p:nvPicPr>
        <p:blipFill>
          <a:blip r:embed="rId3">
            <a:alphaModFix amt="50000"/>
            <a:extLst>
              <a:ext uri="{28A0092B-C50C-407E-A947-70E740481C1C}">
                <a14:useLocalDpi xmlns:a14="http://schemas.microsoft.com/office/drawing/2010/main" val="0"/>
              </a:ext>
            </a:extLst>
          </a:blip>
          <a:stretch>
            <a:fillRect/>
          </a:stretch>
        </p:blipFill>
        <p:spPr>
          <a:xfrm>
            <a:off x="107505" y="198438"/>
            <a:ext cx="8928992" cy="5318794"/>
          </a:xfrm>
          <a:prstGeom prst="rect">
            <a:avLst/>
          </a:prstGeom>
          <a:ln>
            <a:noFill/>
          </a:ln>
          <a:effectLst>
            <a:softEdge rad="112500"/>
          </a:effectLst>
        </p:spPr>
      </p:pic>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04/12/2019</a:t>
            </a:fld>
            <a:endParaRPr lang="en-GB" altLang="en-US"/>
          </a:p>
        </p:txBody>
      </p:sp>
      <p:sp>
        <p:nvSpPr>
          <p:cNvPr id="5" name="TextBox 4">
            <a:extLst>
              <a:ext uri="{FF2B5EF4-FFF2-40B4-BE49-F238E27FC236}">
                <a16:creationId xmlns:a16="http://schemas.microsoft.com/office/drawing/2014/main" id="{D4DFE929-D8B2-4CC9-A003-D200E84EF025}"/>
              </a:ext>
            </a:extLst>
          </p:cNvPr>
          <p:cNvSpPr txBox="1"/>
          <p:nvPr/>
        </p:nvSpPr>
        <p:spPr>
          <a:xfrm>
            <a:off x="457200" y="5229200"/>
            <a:ext cx="4618856" cy="369332"/>
          </a:xfrm>
          <a:prstGeom prst="rect">
            <a:avLst/>
          </a:prstGeom>
          <a:noFill/>
        </p:spPr>
        <p:txBody>
          <a:bodyPr wrap="square" rtlCol="0">
            <a:spAutoFit/>
          </a:bodyPr>
          <a:lstStyle/>
          <a:p>
            <a:r>
              <a:rPr lang="en-GB" dirty="0"/>
              <a:t>Picture from: ibis London Blackfriars</a:t>
            </a:r>
          </a:p>
        </p:txBody>
      </p:sp>
      <p:sp>
        <p:nvSpPr>
          <p:cNvPr id="6" name="TextBox 5">
            <a:extLst>
              <a:ext uri="{FF2B5EF4-FFF2-40B4-BE49-F238E27FC236}">
                <a16:creationId xmlns:a16="http://schemas.microsoft.com/office/drawing/2014/main" id="{3EF80E10-E193-4C4F-8D57-96D347B9FE73}"/>
              </a:ext>
            </a:extLst>
          </p:cNvPr>
          <p:cNvSpPr txBox="1"/>
          <p:nvPr/>
        </p:nvSpPr>
        <p:spPr>
          <a:xfrm>
            <a:off x="457200" y="1484784"/>
            <a:ext cx="8363272" cy="3139321"/>
          </a:xfrm>
          <a:prstGeom prst="rect">
            <a:avLst/>
          </a:prstGeom>
          <a:noFill/>
        </p:spPr>
        <p:txBody>
          <a:bodyPr wrap="square" rtlCol="0">
            <a:spAutoFit/>
          </a:bodyPr>
          <a:lstStyle/>
          <a:p>
            <a:r>
              <a:rPr lang="en-GB" dirty="0"/>
              <a:t>What? – IBIS Hotel Franchise</a:t>
            </a:r>
          </a:p>
          <a:p>
            <a:endParaRPr lang="en-GB" dirty="0"/>
          </a:p>
          <a:p>
            <a:endParaRPr lang="en-GB" dirty="0"/>
          </a:p>
          <a:p>
            <a:endParaRPr lang="en-GB" dirty="0"/>
          </a:p>
          <a:p>
            <a:endParaRPr lang="en-GB" dirty="0"/>
          </a:p>
          <a:p>
            <a:r>
              <a:rPr lang="en-GB" dirty="0"/>
              <a:t>		Where? – Central London, near St. Pauls Cathedral</a:t>
            </a:r>
          </a:p>
          <a:p>
            <a:endParaRPr lang="en-GB" dirty="0"/>
          </a:p>
          <a:p>
            <a:endParaRPr lang="en-GB" dirty="0"/>
          </a:p>
          <a:p>
            <a:endParaRPr lang="en-GB" dirty="0"/>
          </a:p>
          <a:p>
            <a:endParaRPr lang="en-GB" dirty="0"/>
          </a:p>
          <a:p>
            <a:r>
              <a:rPr lang="en-GB" dirty="0"/>
              <a:t>				        When? – To open 2019/2020</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5" end="5"/>
                                            </p:txEl>
                                          </p:spTgt>
                                        </p:tgtEl>
                                        <p:attrNameLst>
                                          <p:attrName>style.visibility</p:attrName>
                                        </p:attrNameLst>
                                      </p:cBhvr>
                                      <p:to>
                                        <p:strVal val="visible"/>
                                      </p:to>
                                    </p:set>
                                    <p:animEffect transition="in" filter="fade">
                                      <p:cBhvr>
                                        <p:cTn id="14" dur="1000"/>
                                        <p:tgtEl>
                                          <p:spTgt spid="6">
                                            <p:txEl>
                                              <p:pRg st="5" end="5"/>
                                            </p:txEl>
                                          </p:spTgt>
                                        </p:tgtEl>
                                      </p:cBhvr>
                                    </p:animEffect>
                                    <p:anim calcmode="lin" valueType="num">
                                      <p:cBhvr>
                                        <p:cTn id="15"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6">
                                            <p:txEl>
                                              <p:pRg st="10" end="10"/>
                                            </p:txEl>
                                          </p:spTgt>
                                        </p:tgtEl>
                                        <p:attrNameLst>
                                          <p:attrName>style.visibility</p:attrName>
                                        </p:attrNameLst>
                                      </p:cBhvr>
                                      <p:to>
                                        <p:strVal val="visible"/>
                                      </p:to>
                                    </p:set>
                                    <p:anim calcmode="lin" valueType="num">
                                      <p:cBhvr additive="base">
                                        <p:cTn id="21"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animEffect transition="in" filter="barn(inVertical)">
                                      <p:cBhvr>
                                        <p:cTn id="2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t>Business / Company Overview</a:t>
            </a:r>
            <a:endParaRPr lang="en-GB" altLang="en-US" sz="3600" b="1"/>
          </a:p>
        </p:txBody>
      </p:sp>
      <p:pic>
        <p:nvPicPr>
          <p:cNvPr id="3" name="Content Placeholder 2" descr="A close up of a sign&#10;&#10;Description automatically generated">
            <a:extLst>
              <a:ext uri="{FF2B5EF4-FFF2-40B4-BE49-F238E27FC236}">
                <a16:creationId xmlns:a16="http://schemas.microsoft.com/office/drawing/2014/main" id="{65A69170-600F-4F05-987A-80D6256522FE}"/>
              </a:ext>
            </a:extLst>
          </p:cNvPr>
          <p:cNvPicPr>
            <a:picLocks noGrp="1" noChangeAspect="1"/>
          </p:cNvPicPr>
          <p:nvPr>
            <p:ph idx="1"/>
          </p:nvPr>
        </p:nvPicPr>
        <p:blipFill>
          <a:blip r:embed="rId3">
            <a:alphaModFix amt="35000"/>
            <a:extLst>
              <a:ext uri="{28A0092B-C50C-407E-A947-70E740481C1C}">
                <a14:useLocalDpi xmlns:a14="http://schemas.microsoft.com/office/drawing/2010/main" val="0"/>
              </a:ext>
            </a:extLst>
          </a:blip>
          <a:stretch>
            <a:fillRect/>
          </a:stretch>
        </p:blipFill>
        <p:spPr>
          <a:xfrm>
            <a:off x="971600" y="1772816"/>
            <a:ext cx="7056784" cy="32403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04/12/2019</a:t>
            </a:fld>
            <a:endParaRPr lang="en-GB" altLang="en-US"/>
          </a:p>
        </p:txBody>
      </p:sp>
      <p:sp>
        <p:nvSpPr>
          <p:cNvPr id="5" name="TextBox 4">
            <a:extLst>
              <a:ext uri="{FF2B5EF4-FFF2-40B4-BE49-F238E27FC236}">
                <a16:creationId xmlns:a16="http://schemas.microsoft.com/office/drawing/2014/main" id="{21DC1FDE-D44E-4793-A2F1-DAEB0CADC7BA}"/>
              </a:ext>
            </a:extLst>
          </p:cNvPr>
          <p:cNvSpPr txBox="1"/>
          <p:nvPr/>
        </p:nvSpPr>
        <p:spPr>
          <a:xfrm>
            <a:off x="1475656" y="2348880"/>
            <a:ext cx="5760640" cy="2400657"/>
          </a:xfrm>
          <a:prstGeom prst="rect">
            <a:avLst/>
          </a:prstGeom>
          <a:noFill/>
        </p:spPr>
        <p:txBody>
          <a:bodyPr wrap="square" rtlCol="0">
            <a:spAutoFit/>
          </a:bodyPr>
          <a:lstStyle/>
          <a:p>
            <a:pPr marL="171450" indent="-171450">
              <a:buFont typeface="Arial" panose="020B0604020202020204" pitchFamily="34" charset="0"/>
              <a:buChar char="•"/>
            </a:pPr>
            <a:r>
              <a:rPr lang="en-GB" sz="2500" dirty="0"/>
              <a:t>Economy Hotel brand from the Accor Group</a:t>
            </a:r>
          </a:p>
          <a:p>
            <a:pPr marL="171450" indent="-171450">
              <a:buFont typeface="Arial" panose="020B0604020202020204" pitchFamily="34" charset="0"/>
              <a:buChar char="•"/>
            </a:pPr>
            <a:r>
              <a:rPr lang="en-GB" sz="2500" dirty="0"/>
              <a:t>Modern Hotel services at budget price</a:t>
            </a:r>
          </a:p>
          <a:p>
            <a:pPr marL="171450" indent="-171450">
              <a:buFont typeface="Arial" panose="020B0604020202020204" pitchFamily="34" charset="0"/>
              <a:buChar char="•"/>
            </a:pPr>
            <a:r>
              <a:rPr lang="en-GB" sz="2500" dirty="0"/>
              <a:t>24/7 Reception, free WiFi, parking, bar and buffet breakfast</a:t>
            </a:r>
          </a:p>
          <a:p>
            <a:pPr marL="171450" indent="-171450">
              <a:buFont typeface="Arial" panose="020B0604020202020204" pitchFamily="34" charset="0"/>
              <a:buChar char="•"/>
            </a:pPr>
            <a:r>
              <a:rPr lang="en-GB" sz="2500" dirty="0"/>
              <a:t>Competitive business strategy</a:t>
            </a:r>
          </a:p>
        </p:txBody>
      </p:sp>
      <p:sp>
        <p:nvSpPr>
          <p:cNvPr id="9" name="TextBox 8">
            <a:extLst>
              <a:ext uri="{FF2B5EF4-FFF2-40B4-BE49-F238E27FC236}">
                <a16:creationId xmlns:a16="http://schemas.microsoft.com/office/drawing/2014/main" id="{16BED63C-0211-4BD3-9E54-3D9E382D6354}"/>
              </a:ext>
            </a:extLst>
          </p:cNvPr>
          <p:cNvSpPr txBox="1"/>
          <p:nvPr/>
        </p:nvSpPr>
        <p:spPr>
          <a:xfrm>
            <a:off x="457200" y="5157192"/>
            <a:ext cx="5770984" cy="369332"/>
          </a:xfrm>
          <a:prstGeom prst="rect">
            <a:avLst/>
          </a:prstGeom>
          <a:noFill/>
        </p:spPr>
        <p:txBody>
          <a:bodyPr wrap="square" rtlCol="0">
            <a:spAutoFit/>
          </a:bodyPr>
          <a:lstStyle/>
          <a:p>
            <a:r>
              <a:rPr lang="en-GB" dirty="0"/>
              <a:t>Picture taken from Accor Group</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nodeType="clickEffect">
                                  <p:stCondLst>
                                    <p:cond delay="0"/>
                                  </p:stCondLst>
                                  <p:childTnLst>
                                    <p:set>
                                      <p:cBhvr>
                                        <p:cTn id="34" dur="1" fill="hold">
                                          <p:stCondLst>
                                            <p:cond delay="0"/>
                                          </p:stCondLst>
                                        </p:cTn>
                                        <p:tgtEl>
                                          <p:spTgt spid="9">
                                            <p:txEl>
                                              <p:pRg st="0" end="0"/>
                                            </p:txEl>
                                          </p:spTgt>
                                        </p:tgtEl>
                                        <p:attrNameLst>
                                          <p:attrName>style.visibility</p:attrName>
                                        </p:attrNameLst>
                                      </p:cBhvr>
                                      <p:to>
                                        <p:strVal val="visible"/>
                                      </p:to>
                                    </p:set>
                                    <p:animEffect transition="in" filter="barn(inVertical)">
                                      <p:cBhvr>
                                        <p:cTn id="35"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edroom with a large bed in a room&#10;&#10;Description automatically generated">
            <a:extLst>
              <a:ext uri="{FF2B5EF4-FFF2-40B4-BE49-F238E27FC236}">
                <a16:creationId xmlns:a16="http://schemas.microsoft.com/office/drawing/2014/main" id="{BDB5B81C-8203-47DF-96C8-63B0A61365BC}"/>
              </a:ext>
            </a:extLst>
          </p:cNvPr>
          <p:cNvPicPr>
            <a:picLocks noChangeAspect="1"/>
          </p:cNvPicPr>
          <p:nvPr/>
        </p:nvPicPr>
        <p:blipFill>
          <a:blip r:embed="rId3">
            <a:alphaModFix amt="35000"/>
            <a:extLst>
              <a:ext uri="{28A0092B-C50C-407E-A947-70E740481C1C}">
                <a14:useLocalDpi xmlns:a14="http://schemas.microsoft.com/office/drawing/2010/main" val="0"/>
              </a:ext>
            </a:extLst>
          </a:blip>
          <a:stretch>
            <a:fillRect/>
          </a:stretch>
        </p:blipFill>
        <p:spPr>
          <a:xfrm>
            <a:off x="31304" y="101857"/>
            <a:ext cx="8928992" cy="5472609"/>
          </a:xfrm>
          <a:prstGeom prst="rect">
            <a:avLst/>
          </a:prstGeom>
          <a:ln>
            <a:noFill/>
          </a:ln>
          <a:effectLst>
            <a:softEdge rad="112500"/>
          </a:effectLst>
        </p:spPr>
      </p:pic>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p:txBody>
          <a:bodyPr/>
          <a:lstStyle/>
          <a:p>
            <a:pPr eaLnBrk="1" hangingPunct="1"/>
            <a:r>
              <a:rPr lang="en-GB" altLang="en-US" sz="3600" b="1" i="1" dirty="0">
                <a:effectLst>
                  <a:outerShdw blurRad="38100" dist="38100" dir="2700000" algn="tl">
                    <a:srgbClr val="000000">
                      <a:alpha val="43137"/>
                    </a:srgbClr>
                  </a:outerShdw>
                </a:effectLst>
              </a:rPr>
              <a:t>Products and Services</a:t>
            </a:r>
            <a:endParaRPr lang="en-GB" altLang="en-US" sz="3600" b="1" dirty="0">
              <a:effectLst>
                <a:outerShdw blurRad="38100" dist="38100" dir="2700000" algn="tl">
                  <a:srgbClr val="000000">
                    <a:alpha val="43137"/>
                  </a:srgbClr>
                </a:outerShdw>
              </a:effectLst>
            </a:endParaRPr>
          </a:p>
        </p:txBody>
      </p:sp>
      <p:sp>
        <p:nvSpPr>
          <p:cNvPr id="2" name="Content Placeholder 1">
            <a:extLst>
              <a:ext uri="{FF2B5EF4-FFF2-40B4-BE49-F238E27FC236}">
                <a16:creationId xmlns:a16="http://schemas.microsoft.com/office/drawing/2014/main" id="{2D0E85D0-2837-4D0C-BA9D-5CA39104D1C5}"/>
              </a:ext>
            </a:extLst>
          </p:cNvPr>
          <p:cNvSpPr>
            <a:spLocks noGrp="1"/>
          </p:cNvSpPr>
          <p:nvPr>
            <p:ph sz="half" idx="1"/>
          </p:nvPr>
        </p:nvSpPr>
        <p:spPr/>
        <p:txBody>
          <a:bodyPr/>
          <a:lstStyle/>
          <a:p>
            <a:pPr>
              <a:buFont typeface="+mj-lt"/>
              <a:buAutoNum type="arabicPeriod"/>
            </a:pP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Three types of rooms</a:t>
            </a:r>
          </a:p>
          <a:p>
            <a:pPr lvl="1"/>
            <a:r>
              <a:rPr lang="en-GB" sz="1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Double</a:t>
            </a:r>
          </a:p>
          <a:p>
            <a:pPr lvl="1"/>
            <a:r>
              <a:rPr lang="en-GB" sz="1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Twin</a:t>
            </a:r>
          </a:p>
          <a:p>
            <a:pPr lvl="1"/>
            <a:r>
              <a:rPr lang="en-GB" sz="1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Suite</a:t>
            </a:r>
          </a:p>
          <a:p>
            <a:pPr>
              <a:buFont typeface="+mj-lt"/>
              <a:buAutoNum type="arabicPeriod"/>
            </a:pP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All rooms are equipped with:</a:t>
            </a:r>
          </a:p>
          <a:p>
            <a:pPr lvl="1"/>
            <a:r>
              <a:rPr lang="en-GB" sz="1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Total darkness</a:t>
            </a:r>
          </a:p>
          <a:p>
            <a:pPr lvl="1"/>
            <a:r>
              <a:rPr lang="en-GB" sz="1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Total soundproofing</a:t>
            </a:r>
          </a:p>
          <a:p>
            <a:pPr lvl="1"/>
            <a:r>
              <a:rPr lang="en-GB" sz="1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Heating and cooling</a:t>
            </a:r>
          </a:p>
          <a:p>
            <a:pPr lvl="1"/>
            <a:r>
              <a:rPr lang="en-GB" sz="1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Standard beds (100x200/160/200)</a:t>
            </a:r>
          </a:p>
          <a:p>
            <a:pPr lvl="1"/>
            <a:r>
              <a:rPr lang="en-GB" sz="1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Comfort-, general-, ambience- and reading light</a:t>
            </a:r>
          </a:p>
        </p:txBody>
      </p:sp>
      <p:sp>
        <p:nvSpPr>
          <p:cNvPr id="3" name="Content Placeholder 2">
            <a:extLst>
              <a:ext uri="{FF2B5EF4-FFF2-40B4-BE49-F238E27FC236}">
                <a16:creationId xmlns:a16="http://schemas.microsoft.com/office/drawing/2014/main" id="{4E1D63D1-8E6B-4435-A9DD-FFA830D40A09}"/>
              </a:ext>
            </a:extLst>
          </p:cNvPr>
          <p:cNvSpPr>
            <a:spLocks noGrp="1"/>
          </p:cNvSpPr>
          <p:nvPr>
            <p:ph sz="half" idx="2"/>
          </p:nvPr>
        </p:nvSpPr>
        <p:spPr/>
        <p:txBody>
          <a:bodyPr/>
          <a:lstStyle/>
          <a:p>
            <a:pPr>
              <a:buFont typeface="+mj-lt"/>
              <a:buAutoNum type="arabicPeriod"/>
            </a:pPr>
            <a:r>
              <a:rPr lang="en-GB" sz="1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All inclusive offer includes:</a:t>
            </a:r>
          </a:p>
          <a:p>
            <a:pPr lvl="1"/>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Free unlimited WiFi</a:t>
            </a:r>
          </a:p>
          <a:p>
            <a:pPr lvl="1"/>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Additional little extras</a:t>
            </a:r>
          </a:p>
          <a:p>
            <a:pPr lvl="1"/>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Family offer (Welcome Kid offer- TV channels, special menus and equipment)</a:t>
            </a:r>
          </a:p>
          <a:p>
            <a:pPr lvl="1"/>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Breakfast buffet</a:t>
            </a:r>
          </a:p>
          <a:p>
            <a:pPr lvl="1"/>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Members cards with discounts</a:t>
            </a:r>
          </a:p>
          <a:p>
            <a:pPr marL="0" indent="0">
              <a:buNone/>
            </a:pPr>
            <a:endParaRPr lang="en-GB" sz="1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04/12/2019</a:t>
            </a:fld>
            <a:endParaRPr lang="en-GB" altLang="en-US"/>
          </a:p>
        </p:txBody>
      </p:sp>
      <p:sp>
        <p:nvSpPr>
          <p:cNvPr id="7" name="TextBox 6">
            <a:extLst>
              <a:ext uri="{FF2B5EF4-FFF2-40B4-BE49-F238E27FC236}">
                <a16:creationId xmlns:a16="http://schemas.microsoft.com/office/drawing/2014/main" id="{4835ADC3-0622-4FFA-AACB-414BDC3BC7FF}"/>
              </a:ext>
            </a:extLst>
          </p:cNvPr>
          <p:cNvSpPr txBox="1"/>
          <p:nvPr/>
        </p:nvSpPr>
        <p:spPr>
          <a:xfrm>
            <a:off x="611560" y="5013176"/>
            <a:ext cx="5544616" cy="369332"/>
          </a:xfrm>
          <a:prstGeom prst="rect">
            <a:avLst/>
          </a:prstGeom>
          <a:noFill/>
        </p:spPr>
        <p:txBody>
          <a:bodyPr wrap="square" rtlCol="0">
            <a:spAutoFit/>
          </a:bodyPr>
          <a:lstStyle/>
          <a:p>
            <a:r>
              <a:rPr lang="en-GB" dirty="0"/>
              <a:t>Picture taken from Accor Group</a:t>
            </a:r>
          </a:p>
        </p:txBody>
      </p:sp>
    </p:spTree>
    <p:extLst>
      <p:ext uri="{BB962C8B-B14F-4D97-AF65-F5344CB8AC3E}">
        <p14:creationId xmlns:p14="http://schemas.microsoft.com/office/powerpoint/2010/main" val="3196839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2">
                                            <p:txEl>
                                              <p:pRg st="2" end="2"/>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fade">
                                      <p:cBhvr>
                                        <p:cTn id="22" dur="1000"/>
                                        <p:tgtEl>
                                          <p:spTgt spid="2">
                                            <p:txEl>
                                              <p:pRg st="4" end="4"/>
                                            </p:txEl>
                                          </p:spTgt>
                                        </p:tgtEl>
                                      </p:cBhvr>
                                    </p:animEffect>
                                    <p:anim calcmode="lin" valueType="num">
                                      <p:cBhvr>
                                        <p:cTn id="23"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
                                            <p:txEl>
                                              <p:pRg st="5" end="5"/>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
                                            <p:txEl>
                                              <p:pRg st="7" end="7"/>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3">
                                            <p:txEl>
                                              <p:pRg st="0" end="0"/>
                                            </p:txEl>
                                          </p:spTgt>
                                        </p:tgtEl>
                                        <p:attrNameLst>
                                          <p:attrName>style.visibility</p:attrName>
                                        </p:attrNameLst>
                                      </p:cBhvr>
                                      <p:to>
                                        <p:strVal val="visible"/>
                                      </p:to>
                                    </p:set>
                                    <p:animEffect transition="in" filter="fade">
                                      <p:cBhvr>
                                        <p:cTn id="41" dur="1000"/>
                                        <p:tgtEl>
                                          <p:spTgt spid="3">
                                            <p:txEl>
                                              <p:pRg st="0" end="0"/>
                                            </p:txEl>
                                          </p:spTgt>
                                        </p:tgtEl>
                                      </p:cBhvr>
                                    </p:animEffect>
                                    <p:anim calcmode="lin" valueType="num">
                                      <p:cBhvr>
                                        <p:cTn id="4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nodeType="clickEffect">
                                  <p:stCondLst>
                                    <p:cond delay="0"/>
                                  </p:stCondLst>
                                  <p:childTnLst>
                                    <p:set>
                                      <p:cBhvr>
                                        <p:cTn id="47" dur="1" fill="hold">
                                          <p:stCondLst>
                                            <p:cond delay="0"/>
                                          </p:stCondLst>
                                        </p:cTn>
                                        <p:tgtEl>
                                          <p:spTgt spid="3">
                                            <p:txEl>
                                              <p:pRg st="1" end="1"/>
                                            </p:txEl>
                                          </p:spTgt>
                                        </p:tgtEl>
                                        <p:attrNameLst>
                                          <p:attrName>style.visibility</p:attrName>
                                        </p:attrNameLst>
                                      </p:cBhvr>
                                      <p:to>
                                        <p:strVal val="visible"/>
                                      </p:to>
                                    </p:set>
                                  </p:childTnLst>
                                </p:cTn>
                              </p:par>
                              <p:par>
                                <p:cTn id="48" presetID="1" presetClass="entr" presetSubtype="0" fill="hold" nodeType="withEffect">
                                  <p:stCondLst>
                                    <p:cond delay="0"/>
                                  </p:stCondLst>
                                  <p:childTnLst>
                                    <p:set>
                                      <p:cBhvr>
                                        <p:cTn id="49" dur="1" fill="hold">
                                          <p:stCondLst>
                                            <p:cond delay="0"/>
                                          </p:stCondLst>
                                        </p:cTn>
                                        <p:tgtEl>
                                          <p:spTgt spid="3">
                                            <p:txEl>
                                              <p:pRg st="2" end="2"/>
                                            </p:txEl>
                                          </p:spTgt>
                                        </p:tgtEl>
                                        <p:attrNameLst>
                                          <p:attrName>style.visibility</p:attrName>
                                        </p:attrNameLst>
                                      </p:cBhvr>
                                      <p:to>
                                        <p:strVal val="visible"/>
                                      </p:to>
                                    </p:set>
                                  </p:childTnLst>
                                </p:cTn>
                              </p:par>
                              <p:par>
                                <p:cTn id="50" presetID="1" presetClass="entr" presetSubtype="0" fill="hold" nodeType="withEffect">
                                  <p:stCondLst>
                                    <p:cond delay="0"/>
                                  </p:stCondLst>
                                  <p:childTnLst>
                                    <p:set>
                                      <p:cBhvr>
                                        <p:cTn id="51" dur="1" fill="hold">
                                          <p:stCondLst>
                                            <p:cond delay="0"/>
                                          </p:stCondLst>
                                        </p:cTn>
                                        <p:tgtEl>
                                          <p:spTgt spid="3">
                                            <p:txEl>
                                              <p:pRg st="3" end="3"/>
                                            </p:txEl>
                                          </p:spTgt>
                                        </p:tgtEl>
                                        <p:attrNameLst>
                                          <p:attrName>style.visibility</p:attrName>
                                        </p:attrNameLst>
                                      </p:cBhvr>
                                      <p:to>
                                        <p:strVal val="visible"/>
                                      </p:to>
                                    </p:set>
                                  </p:childTnLst>
                                </p:cTn>
                              </p:par>
                              <p:par>
                                <p:cTn id="52" presetID="1" presetClass="entr" presetSubtype="0" fill="hold" nodeType="withEffect">
                                  <p:stCondLst>
                                    <p:cond delay="0"/>
                                  </p:stCondLst>
                                  <p:childTnLst>
                                    <p:set>
                                      <p:cBhvr>
                                        <p:cTn id="53" dur="1" fill="hold">
                                          <p:stCondLst>
                                            <p:cond delay="0"/>
                                          </p:stCondLst>
                                        </p:cTn>
                                        <p:tgtEl>
                                          <p:spTgt spid="3">
                                            <p:txEl>
                                              <p:pRg st="4" end="4"/>
                                            </p:txEl>
                                          </p:spTgt>
                                        </p:tgtEl>
                                        <p:attrNameLst>
                                          <p:attrName>style.visibility</p:attrName>
                                        </p:attrNameLst>
                                      </p:cBhvr>
                                      <p:to>
                                        <p:strVal val="visible"/>
                                      </p:to>
                                    </p:set>
                                  </p:childTnLst>
                                </p:cTn>
                              </p:par>
                              <p:par>
                                <p:cTn id="54" presetID="1" presetClass="entr" presetSubtype="0" fill="hold" nodeType="withEffect">
                                  <p:stCondLst>
                                    <p:cond delay="0"/>
                                  </p:stCondLst>
                                  <p:childTnLst>
                                    <p:set>
                                      <p:cBhvr>
                                        <p:cTn id="55"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16" presetClass="entr" presetSubtype="21" fill="hold" nodeType="clickEffect">
                                  <p:stCondLst>
                                    <p:cond delay="0"/>
                                  </p:stCondLst>
                                  <p:childTnLst>
                                    <p:set>
                                      <p:cBhvr>
                                        <p:cTn id="59" dur="1" fill="hold">
                                          <p:stCondLst>
                                            <p:cond delay="0"/>
                                          </p:stCondLst>
                                        </p:cTn>
                                        <p:tgtEl>
                                          <p:spTgt spid="7">
                                            <p:txEl>
                                              <p:pRg st="0" end="0"/>
                                            </p:txEl>
                                          </p:spTgt>
                                        </p:tgtEl>
                                        <p:attrNameLst>
                                          <p:attrName>style.visibility</p:attrName>
                                        </p:attrNameLst>
                                      </p:cBhvr>
                                      <p:to>
                                        <p:strVal val="visible"/>
                                      </p:to>
                                    </p:set>
                                    <p:animEffect transition="in" filter="barn(inVertical)">
                                      <p:cBhvr>
                                        <p:cTn id="60"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ctrTitle"/>
          </p:nvPr>
        </p:nvSpPr>
        <p:spPr>
          <a:xfrm>
            <a:off x="912345" y="188640"/>
            <a:ext cx="7772400" cy="1470025"/>
          </a:xfrm>
        </p:spPr>
        <p:txBody>
          <a:bodyPr/>
          <a:lstStyle/>
          <a:p>
            <a:pPr eaLnBrk="1" hangingPunct="1"/>
            <a:r>
              <a:rPr lang="en-GB" altLang="en-US" sz="3600" b="1" i="1" dirty="0"/>
              <a:t>Target Market</a:t>
            </a:r>
            <a:endParaRPr lang="en-GB" altLang="en-US" sz="3600" b="1" dirty="0"/>
          </a:p>
        </p:txBody>
      </p:sp>
      <p:sp>
        <p:nvSpPr>
          <p:cNvPr id="3" name="Content Placeholder 2">
            <a:extLst>
              <a:ext uri="{FF2B5EF4-FFF2-40B4-BE49-F238E27FC236}">
                <a16:creationId xmlns:a16="http://schemas.microsoft.com/office/drawing/2014/main" id="{39F91341-47F9-4050-8164-BFF91AAC7C18}"/>
              </a:ext>
            </a:extLst>
          </p:cNvPr>
          <p:cNvSpPr>
            <a:spLocks noGrp="1"/>
          </p:cNvSpPr>
          <p:nvPr>
            <p:ph type="subTitle" idx="1"/>
          </p:nvPr>
        </p:nvSpPr>
        <p:spPr>
          <a:xfrm>
            <a:off x="1291682" y="2132856"/>
            <a:ext cx="6400800" cy="1752600"/>
          </a:xfrm>
        </p:spPr>
        <p:txBody>
          <a:bodyPr/>
          <a:lstStyle/>
          <a:p>
            <a:pPr marL="342900" indent="-342900" algn="just">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Our potential consumer may be Chinese, European or local travellers who want to stay short time in the city with medium budget but all the amenities near buy.</a:t>
            </a:r>
          </a:p>
          <a:p>
            <a:pPr marL="342900" indent="-342900" algn="just">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According to a statistic by </a:t>
            </a:r>
            <a:r>
              <a:rPr lang="en-GB" sz="2000" b="1" u="sng" dirty="0">
                <a:solidFill>
                  <a:schemeClr val="tx1"/>
                </a:solidFill>
                <a:latin typeface="Arial" panose="020B0604020202020204" pitchFamily="34" charset="0"/>
                <a:cs typeface="Arial" panose="020B0604020202020204" pitchFamily="34" charset="0"/>
              </a:rPr>
              <a:t>Visit Britain</a:t>
            </a:r>
            <a:r>
              <a:rPr lang="en-GB" sz="2000" dirty="0">
                <a:solidFill>
                  <a:schemeClr val="tx1"/>
                </a:solidFill>
                <a:latin typeface="Arial" panose="020B0604020202020204" pitchFamily="34" charset="0"/>
                <a:cs typeface="Arial" panose="020B0604020202020204" pitchFamily="34" charset="0"/>
              </a:rPr>
              <a:t> from 2018: travellers from China increased by 24% (68,000), from the 1</a:t>
            </a:r>
            <a:r>
              <a:rPr lang="en-GB" sz="2000" baseline="30000" dirty="0">
                <a:solidFill>
                  <a:schemeClr val="tx1"/>
                </a:solidFill>
                <a:latin typeface="Arial" panose="020B0604020202020204" pitchFamily="34" charset="0"/>
                <a:cs typeface="Arial" panose="020B0604020202020204" pitchFamily="34" charset="0"/>
              </a:rPr>
              <a:t>st</a:t>
            </a:r>
            <a:r>
              <a:rPr lang="en-GB" sz="2000" dirty="0">
                <a:solidFill>
                  <a:schemeClr val="tx1"/>
                </a:solidFill>
                <a:latin typeface="Arial" panose="020B0604020202020204" pitchFamily="34" charset="0"/>
                <a:cs typeface="Arial" panose="020B0604020202020204" pitchFamily="34" charset="0"/>
              </a:rPr>
              <a:t>  quarter of the same period last year. They contribute £96m in UK market and in 2020 Chines customers will spend more than a £ 1bn.</a:t>
            </a:r>
          </a:p>
          <a:p>
            <a:endParaRPr lang="en-GB"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04/12/2019</a:t>
            </a:fld>
            <a:endParaRPr lang="en-GB" altLang="en-US"/>
          </a:p>
        </p:txBody>
      </p:sp>
    </p:spTree>
    <p:extLst>
      <p:ext uri="{BB962C8B-B14F-4D97-AF65-F5344CB8AC3E}">
        <p14:creationId xmlns:p14="http://schemas.microsoft.com/office/powerpoint/2010/main" val="390364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274638"/>
            <a:ext cx="8229600" cy="827087"/>
          </a:xfrm>
        </p:spPr>
        <p:txBody>
          <a:bodyPr/>
          <a:lstStyle/>
          <a:p>
            <a:pPr eaLnBrk="1" hangingPunct="1"/>
            <a:r>
              <a:rPr lang="en-GB" altLang="en-US" sz="3600" b="1" i="1" dirty="0"/>
              <a:t>Market Segment </a:t>
            </a:r>
            <a:endParaRPr lang="en-GB" altLang="en-US" sz="3600" b="1"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04/12/2019</a:t>
            </a:fld>
            <a:endParaRPr lang="en-GB" altLang="en-US"/>
          </a:p>
        </p:txBody>
      </p:sp>
      <p:graphicFrame>
        <p:nvGraphicFramePr>
          <p:cNvPr id="5" name="Content Placeholder 4">
            <a:extLst>
              <a:ext uri="{FF2B5EF4-FFF2-40B4-BE49-F238E27FC236}">
                <a16:creationId xmlns:a16="http://schemas.microsoft.com/office/drawing/2014/main" id="{F25CEC56-6291-4304-A4BC-2A7A49D4BD3D}"/>
              </a:ext>
            </a:extLst>
          </p:cNvPr>
          <p:cNvGraphicFramePr>
            <a:graphicFrameLocks noGrp="1"/>
          </p:cNvGraphicFramePr>
          <p:nvPr>
            <p:ph idx="4294967295"/>
            <p:extLst>
              <p:ext uri="{D42A27DB-BD31-4B8C-83A1-F6EECF244321}">
                <p14:modId xmlns:p14="http://schemas.microsoft.com/office/powerpoint/2010/main" val="2126559451"/>
              </p:ext>
            </p:extLst>
          </p:nvPr>
        </p:nvGraphicFramePr>
        <p:xfrm>
          <a:off x="449740" y="1107681"/>
          <a:ext cx="3744913" cy="406082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8" name="Chart 7">
            <a:extLst>
              <a:ext uri="{FF2B5EF4-FFF2-40B4-BE49-F238E27FC236}">
                <a16:creationId xmlns:a16="http://schemas.microsoft.com/office/drawing/2014/main" id="{58D72971-E1E8-436C-9925-241C6FB3881D}"/>
              </a:ext>
            </a:extLst>
          </p:cNvPr>
          <p:cNvGraphicFramePr/>
          <p:nvPr>
            <p:extLst>
              <p:ext uri="{D42A27DB-BD31-4B8C-83A1-F6EECF244321}">
                <p14:modId xmlns:p14="http://schemas.microsoft.com/office/powerpoint/2010/main" val="2270986676"/>
              </p:ext>
            </p:extLst>
          </p:nvPr>
        </p:nvGraphicFramePr>
        <p:xfrm>
          <a:off x="4355976" y="980728"/>
          <a:ext cx="4169501" cy="4064000"/>
        </p:xfrm>
        <a:graphic>
          <a:graphicData uri="http://schemas.openxmlformats.org/drawingml/2006/chart">
            <c:chart xmlns:c="http://schemas.openxmlformats.org/drawingml/2006/chart" xmlns:r="http://schemas.openxmlformats.org/officeDocument/2006/relationships" r:id="rId4"/>
          </a:graphicData>
        </a:graphic>
      </p:graphicFrame>
      <p:sp>
        <p:nvSpPr>
          <p:cNvPr id="9" name="TextBox 8">
            <a:extLst>
              <a:ext uri="{FF2B5EF4-FFF2-40B4-BE49-F238E27FC236}">
                <a16:creationId xmlns:a16="http://schemas.microsoft.com/office/drawing/2014/main" id="{1087B63A-C728-4A67-AA10-8AE47DD9492F}"/>
              </a:ext>
            </a:extLst>
          </p:cNvPr>
          <p:cNvSpPr txBox="1"/>
          <p:nvPr/>
        </p:nvSpPr>
        <p:spPr>
          <a:xfrm>
            <a:off x="457200" y="5168506"/>
            <a:ext cx="5472608" cy="369332"/>
          </a:xfrm>
          <a:prstGeom prst="rect">
            <a:avLst/>
          </a:prstGeom>
          <a:noFill/>
        </p:spPr>
        <p:txBody>
          <a:bodyPr wrap="square" rtlCol="0">
            <a:spAutoFit/>
          </a:bodyPr>
          <a:lstStyle/>
          <a:p>
            <a:r>
              <a:rPr lang="en-GB" dirty="0"/>
              <a:t>Figures taken from Le Club Accor Members</a:t>
            </a:r>
          </a:p>
        </p:txBody>
      </p:sp>
    </p:spTree>
    <p:extLst>
      <p:ext uri="{BB962C8B-B14F-4D97-AF65-F5344CB8AC3E}">
        <p14:creationId xmlns:p14="http://schemas.microsoft.com/office/powerpoint/2010/main" val="1156520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animEffect transition="in" filter="barn(inVertical)">
                                      <p:cBhvr>
                                        <p:cTn id="21"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Graphic spid="8"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p:txBody>
          <a:bodyPr/>
          <a:lstStyle/>
          <a:p>
            <a:pPr eaLnBrk="1" hangingPunct="1"/>
            <a:r>
              <a:rPr lang="en-GB" altLang="en-US" sz="3600" b="1" i="1" dirty="0"/>
              <a:t>Micro and Macro Environment</a:t>
            </a:r>
            <a:endParaRPr lang="en-GB" altLang="en-US" sz="3600" dirty="0"/>
          </a:p>
        </p:txBody>
      </p:sp>
      <p:sp>
        <p:nvSpPr>
          <p:cNvPr id="9" name="Content Placeholder 8">
            <a:extLst>
              <a:ext uri="{FF2B5EF4-FFF2-40B4-BE49-F238E27FC236}">
                <a16:creationId xmlns:a16="http://schemas.microsoft.com/office/drawing/2014/main" id="{11E810C7-F0BE-451E-A88B-7CE304D4590A}"/>
              </a:ext>
            </a:extLst>
          </p:cNvPr>
          <p:cNvSpPr>
            <a:spLocks noGrp="1"/>
          </p:cNvSpPr>
          <p:nvPr>
            <p:ph sz="half" idx="1"/>
          </p:nvPr>
        </p:nvSpPr>
        <p:spPr/>
        <p:txBody>
          <a:bodyPr/>
          <a:lstStyle/>
          <a:p>
            <a:pPr lvl="1">
              <a:buFont typeface="Wingdings" panose="05000000000000000000" pitchFamily="2" charset="2"/>
              <a:buChar char="Ø"/>
            </a:pPr>
            <a:r>
              <a:rPr lang="en-GB" sz="1800" dirty="0">
                <a:latin typeface="Arial" panose="020B0604020202020204" pitchFamily="34" charset="0"/>
                <a:cs typeface="Arial" panose="020B0604020202020204" pitchFamily="34" charset="0"/>
              </a:rPr>
              <a:t>Micro Environment – This is the environment in physical close to the venue. What are the shops right next to us? What banks and other amenities are nearby? Who are our suppliers and immediate customers? Who are our competitors and how do we keep up</a:t>
            </a:r>
            <a:r>
              <a:rPr lang="en-GB" dirty="0"/>
              <a:t>?</a:t>
            </a:r>
          </a:p>
        </p:txBody>
      </p:sp>
      <p:sp>
        <p:nvSpPr>
          <p:cNvPr id="10" name="Content Placeholder 9">
            <a:extLst>
              <a:ext uri="{FF2B5EF4-FFF2-40B4-BE49-F238E27FC236}">
                <a16:creationId xmlns:a16="http://schemas.microsoft.com/office/drawing/2014/main" id="{494C49CE-6DB3-431B-99EC-EBFDD3580793}"/>
              </a:ext>
            </a:extLst>
          </p:cNvPr>
          <p:cNvSpPr>
            <a:spLocks noGrp="1"/>
          </p:cNvSpPr>
          <p:nvPr>
            <p:ph sz="half" idx="2"/>
          </p:nvPr>
        </p:nvSpPr>
        <p:spPr/>
        <p:txBody>
          <a:bodyPr/>
          <a:lstStyle/>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Macro Environment- This is the environment of the sector within the timeframe we open. How will our Hotel look and stand in comparison to others in the same market? How can we make it sustainable? How is the PESTLE?</a:t>
            </a: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04/12/2019</a:t>
            </a:fld>
            <a:endParaRPr lang="en-GB"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1000"/>
                                        <p:tgtEl>
                                          <p:spTgt spid="9">
                                            <p:txEl>
                                              <p:pRg st="0" end="0"/>
                                            </p:txEl>
                                          </p:spTgt>
                                        </p:tgtEl>
                                      </p:cBhvr>
                                    </p:animEffect>
                                    <p:anim calcmode="lin" valueType="num">
                                      <p:cBhvr>
                                        <p:cTn id="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
                                            <p:txEl>
                                              <p:pRg st="0" end="0"/>
                                            </p:txEl>
                                          </p:spTgt>
                                        </p:tgtEl>
                                        <p:attrNameLst>
                                          <p:attrName>style.visibility</p:attrName>
                                        </p:attrNameLst>
                                      </p:cBhvr>
                                      <p:to>
                                        <p:strVal val="visible"/>
                                      </p:to>
                                    </p:set>
                                    <p:animEffect transition="in" filter="fade">
                                      <p:cBhvr>
                                        <p:cTn id="14" dur="1000"/>
                                        <p:tgtEl>
                                          <p:spTgt spid="10">
                                            <p:txEl>
                                              <p:pRg st="0" end="0"/>
                                            </p:txEl>
                                          </p:spTgt>
                                        </p:tgtEl>
                                      </p:cBhvr>
                                    </p:animEffect>
                                    <p:anim calcmode="lin" valueType="num">
                                      <p:cBhvr>
                                        <p:cTn id="15"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B7EB313C-FE4D-4EA2-86FD-D505AD0E27B6}"/>
              </a:ext>
            </a:extLst>
          </p:cNvPr>
          <p:cNvSpPr>
            <a:spLocks noGrp="1"/>
          </p:cNvSpPr>
          <p:nvPr>
            <p:ph type="body" sz="half" idx="2"/>
          </p:nvPr>
        </p:nvSpPr>
        <p:spPr>
          <a:xfrm>
            <a:off x="245528" y="381281"/>
            <a:ext cx="5256585" cy="4896544"/>
          </a:xfrm>
        </p:spPr>
        <p:txBody>
          <a:bodyPr/>
          <a:lstStyle/>
          <a:p>
            <a:pPr marL="171450" indent="-171450">
              <a:buFont typeface="Wingdings" panose="05000000000000000000" pitchFamily="2" charset="2"/>
              <a:buChar char="v"/>
            </a:pPr>
            <a:r>
              <a:rPr lang="en-GB" dirty="0">
                <a:latin typeface="Arial" panose="020B0604020202020204" pitchFamily="34" charset="0"/>
                <a:cs typeface="Arial" panose="020B0604020202020204" pitchFamily="34" charset="0"/>
              </a:rPr>
              <a:t>Business: Hotel ibis franchise (budget)</a:t>
            </a:r>
          </a:p>
          <a:p>
            <a:pPr marL="171450" indent="-171450">
              <a:buFont typeface="Wingdings" panose="05000000000000000000" pitchFamily="2" charset="2"/>
              <a:buChar char="v"/>
            </a:pPr>
            <a:r>
              <a:rPr lang="en-GB" dirty="0">
                <a:latin typeface="Arial" panose="020B0604020202020204" pitchFamily="34" charset="0"/>
                <a:cs typeface="Arial" panose="020B0604020202020204" pitchFamily="34" charset="0"/>
              </a:rPr>
              <a:t>Competitors: other budget Hotels</a:t>
            </a:r>
          </a:p>
          <a:p>
            <a:pPr marL="171450" indent="-171450">
              <a:buFont typeface="Wingdings" panose="05000000000000000000" pitchFamily="2" charset="2"/>
              <a:buChar char="v"/>
            </a:pPr>
            <a:r>
              <a:rPr lang="en-GB" dirty="0">
                <a:latin typeface="Arial" panose="020B0604020202020204" pitchFamily="34" charset="0"/>
                <a:cs typeface="Arial" panose="020B0604020202020204" pitchFamily="34" charset="0"/>
              </a:rPr>
              <a:t>Public: Central London, tourists, locals, travellers, working nearby</a:t>
            </a:r>
          </a:p>
          <a:p>
            <a:pPr marL="171450" indent="-171450">
              <a:buFont typeface="Wingdings" panose="05000000000000000000" pitchFamily="2" charset="2"/>
              <a:buChar char="v"/>
            </a:pPr>
            <a:r>
              <a:rPr lang="en-GB" dirty="0">
                <a:latin typeface="Arial" panose="020B0604020202020204" pitchFamily="34" charset="0"/>
                <a:cs typeface="Arial" panose="020B0604020202020204" pitchFamily="34" charset="0"/>
              </a:rPr>
              <a:t>Marketing Intermediaries:  Independent organisations who support the stream of goods, include agents, wholesalers (Expedia, Booking) marketing services agencies; physical distribution companies; and financial institutions; Generally ibis offers help to franchisees</a:t>
            </a:r>
          </a:p>
          <a:p>
            <a:pPr marL="171450" indent="-171450">
              <a:buFont typeface="Wingdings" panose="05000000000000000000" pitchFamily="2" charset="2"/>
              <a:buChar char="v"/>
            </a:pPr>
            <a:r>
              <a:rPr lang="en-GB" dirty="0">
                <a:latin typeface="Arial" panose="020B0604020202020204" pitchFamily="34" charset="0"/>
                <a:cs typeface="Arial" panose="020B0604020202020204" pitchFamily="34" charset="0"/>
              </a:rPr>
              <a:t>Suppliers: </a:t>
            </a:r>
          </a:p>
          <a:p>
            <a:pPr marL="742950" lvl="1" indent="-285750">
              <a:buFont typeface="Wingdings" panose="05000000000000000000" pitchFamily="2" charset="2"/>
              <a:buChar char="Ø"/>
            </a:pPr>
            <a:r>
              <a:rPr lang="en-GB" sz="1400" dirty="0">
                <a:latin typeface="Arial" panose="020B0604020202020204" pitchFamily="34" charset="0"/>
                <a:cs typeface="Arial" panose="020B0604020202020204" pitchFamily="34" charset="0"/>
              </a:rPr>
              <a:t>Bar</a:t>
            </a:r>
          </a:p>
          <a:p>
            <a:pPr marL="742950" lvl="1" indent="-285750">
              <a:buFont typeface="Wingdings" panose="05000000000000000000" pitchFamily="2" charset="2"/>
              <a:buChar char="Ø"/>
            </a:pPr>
            <a:r>
              <a:rPr lang="en-GB" sz="1400" dirty="0">
                <a:latin typeface="Arial" panose="020B0604020202020204" pitchFamily="34" charset="0"/>
                <a:cs typeface="Arial" panose="020B0604020202020204" pitchFamily="34" charset="0"/>
              </a:rPr>
              <a:t>Food</a:t>
            </a:r>
          </a:p>
          <a:p>
            <a:pPr marL="742950" lvl="1" indent="-285750">
              <a:buFont typeface="Wingdings" panose="05000000000000000000" pitchFamily="2" charset="2"/>
              <a:buChar char="Ø"/>
            </a:pPr>
            <a:r>
              <a:rPr lang="en-GB" sz="1400" dirty="0">
                <a:latin typeface="Arial" panose="020B0604020202020204" pitchFamily="34" charset="0"/>
                <a:cs typeface="Arial" panose="020B0604020202020204" pitchFamily="34" charset="0"/>
              </a:rPr>
              <a:t>Laundry</a:t>
            </a:r>
          </a:p>
          <a:p>
            <a:pPr marL="742950" lvl="1" indent="-285750">
              <a:buFont typeface="Wingdings" panose="05000000000000000000" pitchFamily="2" charset="2"/>
              <a:buChar char="Ø"/>
            </a:pPr>
            <a:r>
              <a:rPr lang="en-GB" sz="1400" dirty="0">
                <a:latin typeface="Arial" panose="020B0604020202020204" pitchFamily="34" charset="0"/>
                <a:cs typeface="Arial" panose="020B0604020202020204" pitchFamily="34" charset="0"/>
              </a:rPr>
              <a:t>Equipment</a:t>
            </a:r>
          </a:p>
          <a:p>
            <a:pPr marL="742950" lvl="1" indent="-285750">
              <a:buFont typeface="Wingdings" panose="05000000000000000000" pitchFamily="2" charset="2"/>
              <a:buChar char="Ø"/>
            </a:pPr>
            <a:r>
              <a:rPr lang="en-GB" sz="1400" dirty="0">
                <a:latin typeface="Arial" panose="020B0604020202020204" pitchFamily="34" charset="0"/>
                <a:cs typeface="Arial" panose="020B0604020202020204" pitchFamily="34" charset="0"/>
              </a:rPr>
              <a:t>Office supplies</a:t>
            </a:r>
          </a:p>
          <a:p>
            <a:pPr marL="742950" lvl="1" indent="-285750">
              <a:buFont typeface="Wingdings" panose="05000000000000000000" pitchFamily="2" charset="2"/>
              <a:buChar char="Ø"/>
            </a:pPr>
            <a:r>
              <a:rPr lang="en-GB" sz="1400" dirty="0">
                <a:latin typeface="Arial" panose="020B0604020202020204" pitchFamily="34" charset="0"/>
                <a:cs typeface="Arial" panose="020B0604020202020204" pitchFamily="34" charset="0"/>
              </a:rPr>
              <a:t>Newspapers</a:t>
            </a:r>
          </a:p>
          <a:p>
            <a:pPr marL="742950" lvl="1" indent="-285750">
              <a:buFont typeface="Wingdings" panose="05000000000000000000" pitchFamily="2" charset="2"/>
              <a:buChar char="Ø"/>
            </a:pPr>
            <a:r>
              <a:rPr lang="en-GB" sz="1400" dirty="0">
                <a:latin typeface="Arial" panose="020B0604020202020204" pitchFamily="34" charset="0"/>
                <a:cs typeface="Arial" panose="020B0604020202020204" pitchFamily="34" charset="0"/>
              </a:rPr>
              <a:t>IT and Internet</a:t>
            </a:r>
          </a:p>
        </p:txBody>
      </p:sp>
      <p:sp>
        <p:nvSpPr>
          <p:cNvPr id="4" name="Date Placeholder 3">
            <a:extLst>
              <a:ext uri="{FF2B5EF4-FFF2-40B4-BE49-F238E27FC236}">
                <a16:creationId xmlns:a16="http://schemas.microsoft.com/office/drawing/2014/main" id="{5BCB6ADB-DDF0-49F8-BDAC-E2916D5658D2}"/>
              </a:ext>
            </a:extLst>
          </p:cNvPr>
          <p:cNvSpPr>
            <a:spLocks noGrp="1"/>
          </p:cNvSpPr>
          <p:nvPr>
            <p:ph type="dt" sz="half" idx="10"/>
          </p:nvPr>
        </p:nvSpPr>
        <p:spPr/>
        <p:txBody>
          <a:bodyPr/>
          <a:lstStyle/>
          <a:p>
            <a:pPr>
              <a:defRPr/>
            </a:pPr>
            <a:fld id="{384B99DA-8C13-4E5F-AA0A-1F1000BE46CB}" type="datetime1">
              <a:rPr lang="en-GB" altLang="en-US" smtClean="0"/>
              <a:pPr>
                <a:defRPr/>
              </a:pPr>
              <a:t>04/12/2019</a:t>
            </a:fld>
            <a:endParaRPr lang="en-GB" altLang="en-US"/>
          </a:p>
        </p:txBody>
      </p:sp>
      <p:sp>
        <p:nvSpPr>
          <p:cNvPr id="5" name="Footer Placeholder 4">
            <a:extLst>
              <a:ext uri="{FF2B5EF4-FFF2-40B4-BE49-F238E27FC236}">
                <a16:creationId xmlns:a16="http://schemas.microsoft.com/office/drawing/2014/main" id="{9B184931-8D27-4CF8-AE18-832AAA35D669}"/>
              </a:ext>
            </a:extLst>
          </p:cNvPr>
          <p:cNvSpPr>
            <a:spLocks noGrp="1"/>
          </p:cNvSpPr>
          <p:nvPr>
            <p:ph type="ftr" sz="quarter" idx="4294967295"/>
          </p:nvPr>
        </p:nvSpPr>
        <p:spPr>
          <a:xfrm>
            <a:off x="6248400" y="6461125"/>
            <a:ext cx="2895600" cy="365125"/>
          </a:xfrm>
          <a:prstGeom prst="rect">
            <a:avLst/>
          </a:prstGeom>
        </p:spPr>
        <p:txBody>
          <a:bodyPr/>
          <a:lstStyle/>
          <a:p>
            <a:pPr>
              <a:defRPr/>
            </a:pPr>
            <a:r>
              <a:rPr lang="en-GB" altLang="en-US"/>
              <a:t>Mary March</a:t>
            </a:r>
          </a:p>
        </p:txBody>
      </p:sp>
      <p:pic>
        <p:nvPicPr>
          <p:cNvPr id="10" name="Content Placeholder 9" descr="A close up of a logo&#10;&#10;Description automatically generated">
            <a:extLst>
              <a:ext uri="{FF2B5EF4-FFF2-40B4-BE49-F238E27FC236}">
                <a16:creationId xmlns:a16="http://schemas.microsoft.com/office/drawing/2014/main" id="{6CFA46AA-B9D5-4075-BCDB-A45691936A09}"/>
              </a:ext>
            </a:extLst>
          </p:cNvPr>
          <p:cNvPicPr>
            <a:picLocks noGrp="1"/>
          </p:cNvPicPr>
          <p:nvPr>
            <p:ph idx="1"/>
          </p:nvPr>
        </p:nvPicPr>
        <p:blipFill rotWithShape="1">
          <a:blip r:embed="rId2">
            <a:extLst>
              <a:ext uri="{28A0092B-C50C-407E-A947-70E740481C1C}">
                <a14:useLocalDpi xmlns:a14="http://schemas.microsoft.com/office/drawing/2010/main" val="0"/>
              </a:ext>
            </a:extLst>
          </a:blip>
          <a:srcRect t="-81" b="5130"/>
          <a:stretch/>
        </p:blipFill>
        <p:spPr bwMode="auto">
          <a:xfrm>
            <a:off x="5344866" y="1124744"/>
            <a:ext cx="3429000" cy="340961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833410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xEl>
                                              <p:pRg st="0" end="0"/>
                                            </p:txEl>
                                          </p:spTgt>
                                        </p:tgtEl>
                                        <p:attrNameLst>
                                          <p:attrName>style.visibility</p:attrName>
                                        </p:attrNameLst>
                                      </p:cBhvr>
                                      <p:to>
                                        <p:strVal val="visible"/>
                                      </p:to>
                                    </p:set>
                                    <p:animEffect transition="in" filter="fade">
                                      <p:cBhvr>
                                        <p:cTn id="14" dur="1000"/>
                                        <p:tgtEl>
                                          <p:spTgt spid="8">
                                            <p:txEl>
                                              <p:pRg st="0" end="0"/>
                                            </p:txEl>
                                          </p:spTgt>
                                        </p:tgtEl>
                                      </p:cBhvr>
                                    </p:animEffect>
                                    <p:anim calcmode="lin" valueType="num">
                                      <p:cBhvr>
                                        <p:cTn id="15"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xEl>
                                              <p:pRg st="1" end="1"/>
                                            </p:txEl>
                                          </p:spTgt>
                                        </p:tgtEl>
                                        <p:attrNameLst>
                                          <p:attrName>style.visibility</p:attrName>
                                        </p:attrNameLst>
                                      </p:cBhvr>
                                      <p:to>
                                        <p:strVal val="visible"/>
                                      </p:to>
                                    </p:set>
                                    <p:animEffect transition="in" filter="fade">
                                      <p:cBhvr>
                                        <p:cTn id="21" dur="1000"/>
                                        <p:tgtEl>
                                          <p:spTgt spid="8">
                                            <p:txEl>
                                              <p:pRg st="1" end="1"/>
                                            </p:txEl>
                                          </p:spTgt>
                                        </p:tgtEl>
                                      </p:cBhvr>
                                    </p:animEffect>
                                    <p:anim calcmode="lin" valueType="num">
                                      <p:cBhvr>
                                        <p:cTn id="22"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8">
                                            <p:txEl>
                                              <p:pRg st="2" end="2"/>
                                            </p:txEl>
                                          </p:spTgt>
                                        </p:tgtEl>
                                        <p:attrNameLst>
                                          <p:attrName>style.visibility</p:attrName>
                                        </p:attrNameLst>
                                      </p:cBhvr>
                                      <p:to>
                                        <p:strVal val="visible"/>
                                      </p:to>
                                    </p:set>
                                    <p:animEffect transition="in" filter="fade">
                                      <p:cBhvr>
                                        <p:cTn id="28" dur="1000"/>
                                        <p:tgtEl>
                                          <p:spTgt spid="8">
                                            <p:txEl>
                                              <p:pRg st="2" end="2"/>
                                            </p:txEl>
                                          </p:spTgt>
                                        </p:tgtEl>
                                      </p:cBhvr>
                                    </p:animEffect>
                                    <p:anim calcmode="lin" valueType="num">
                                      <p:cBhvr>
                                        <p:cTn id="29"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8">
                                            <p:txEl>
                                              <p:pRg st="3" end="3"/>
                                            </p:txEl>
                                          </p:spTgt>
                                        </p:tgtEl>
                                        <p:attrNameLst>
                                          <p:attrName>style.visibility</p:attrName>
                                        </p:attrNameLst>
                                      </p:cBhvr>
                                      <p:to>
                                        <p:strVal val="visible"/>
                                      </p:to>
                                    </p:set>
                                    <p:animEffect transition="in" filter="fade">
                                      <p:cBhvr>
                                        <p:cTn id="35" dur="1000"/>
                                        <p:tgtEl>
                                          <p:spTgt spid="8">
                                            <p:txEl>
                                              <p:pRg st="3" end="3"/>
                                            </p:txEl>
                                          </p:spTgt>
                                        </p:tgtEl>
                                      </p:cBhvr>
                                    </p:animEffect>
                                    <p:anim calcmode="lin" valueType="num">
                                      <p:cBhvr>
                                        <p:cTn id="36"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8">
                                            <p:txEl>
                                              <p:pRg st="4" end="4"/>
                                            </p:txEl>
                                          </p:spTgt>
                                        </p:tgtEl>
                                        <p:attrNameLst>
                                          <p:attrName>style.visibility</p:attrName>
                                        </p:attrNameLst>
                                      </p:cBhvr>
                                      <p:to>
                                        <p:strVal val="visible"/>
                                      </p:to>
                                    </p:set>
                                    <p:animEffect transition="in" filter="fade">
                                      <p:cBhvr>
                                        <p:cTn id="42" dur="1000"/>
                                        <p:tgtEl>
                                          <p:spTgt spid="8">
                                            <p:txEl>
                                              <p:pRg st="4" end="4"/>
                                            </p:txEl>
                                          </p:spTgt>
                                        </p:tgtEl>
                                      </p:cBhvr>
                                    </p:animEffect>
                                    <p:anim calcmode="lin" valueType="num">
                                      <p:cBhvr>
                                        <p:cTn id="43"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8">
                                            <p:txEl>
                                              <p:pRg st="5" end="5"/>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8">
                                            <p:txEl>
                                              <p:pRg st="6" end="6"/>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8">
                                            <p:txEl>
                                              <p:pRg st="7" end="7"/>
                                            </p:txEl>
                                          </p:spTgt>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8">
                                            <p:txEl>
                                              <p:pRg st="8" end="8"/>
                                            </p:txEl>
                                          </p:spTgt>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8">
                                            <p:txEl>
                                              <p:pRg st="9" end="9"/>
                                            </p:txEl>
                                          </p:spTgt>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8">
                                            <p:txEl>
                                              <p:pRg st="10" end="10"/>
                                            </p:txEl>
                                          </p:spTgt>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8">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FD551FEB-6674-453B-8DBF-E55DBC28FEDA}"/>
              </a:ext>
            </a:extLst>
          </p:cNvPr>
          <p:cNvSpPr>
            <a:spLocks noGrp="1"/>
          </p:cNvSpPr>
          <p:nvPr>
            <p:ph type="body" idx="1"/>
          </p:nvPr>
        </p:nvSpPr>
        <p:spPr>
          <a:xfrm>
            <a:off x="107504" y="333375"/>
            <a:ext cx="9036496" cy="5906988"/>
          </a:xfrm>
        </p:spPr>
        <p:txBody>
          <a:bodyPr/>
          <a:lstStyle/>
          <a:p>
            <a:pPr marL="342900" lvl="0" indent="-342900">
              <a:lnSpc>
                <a:spcPct val="115000"/>
              </a:lnSpc>
              <a:spcAft>
                <a:spcPts val="0"/>
              </a:spcAft>
              <a:buFont typeface="Wingdings" panose="05000000000000000000" pitchFamily="2" charset="2"/>
              <a:buChar char=""/>
            </a:pPr>
            <a:r>
              <a:rPr lang="en-GB" sz="1400" dirty="0">
                <a:solidFill>
                  <a:schemeClr val="tx1"/>
                </a:solidFill>
                <a:latin typeface="Arial" panose="020B0604020202020204" pitchFamily="34" charset="0"/>
                <a:ea typeface="Times New Roman" panose="02020603050405020304" pitchFamily="18" charset="0"/>
                <a:cs typeface="Arial" panose="020B0604020202020204" pitchFamily="34" charset="0"/>
              </a:rPr>
              <a:t>Economic factors: </a:t>
            </a:r>
          </a:p>
          <a:p>
            <a:pPr marL="742950" lvl="1" indent="-285750">
              <a:lnSpc>
                <a:spcPct val="115000"/>
              </a:lnSpc>
              <a:spcAft>
                <a:spcPts val="0"/>
              </a:spcAft>
              <a:buFont typeface="Wingdings" panose="05000000000000000000" pitchFamily="2" charset="2"/>
              <a:buChar char=""/>
            </a:pPr>
            <a:r>
              <a:rPr lang="en-GB" sz="1400" dirty="0">
                <a:solidFill>
                  <a:schemeClr val="tx1"/>
                </a:solidFill>
                <a:latin typeface="Arial" panose="020B0604020202020204" pitchFamily="34" charset="0"/>
                <a:ea typeface="Times New Roman" panose="02020603050405020304" pitchFamily="18" charset="0"/>
                <a:cs typeface="Arial" panose="020B0604020202020204" pitchFamily="34" charset="0"/>
              </a:rPr>
              <a:t>Loan for start-up from banks or private programs</a:t>
            </a:r>
          </a:p>
          <a:p>
            <a:pPr marL="742950" lvl="1" indent="-285750">
              <a:lnSpc>
                <a:spcPct val="115000"/>
              </a:lnSpc>
              <a:spcAft>
                <a:spcPts val="0"/>
              </a:spcAft>
              <a:buFont typeface="Wingdings" panose="05000000000000000000" pitchFamily="2" charset="2"/>
              <a:buChar char=""/>
            </a:pPr>
            <a:r>
              <a:rPr lang="en-GB" sz="1400" dirty="0">
                <a:solidFill>
                  <a:schemeClr val="tx1"/>
                </a:solidFill>
                <a:latin typeface="Arial" panose="020B0604020202020204" pitchFamily="34" charset="0"/>
                <a:ea typeface="Times New Roman" panose="02020603050405020304" pitchFamily="18" charset="0"/>
                <a:cs typeface="Arial" panose="020B0604020202020204" pitchFamily="34" charset="0"/>
              </a:rPr>
              <a:t>Financial plan for the first two years</a:t>
            </a:r>
          </a:p>
          <a:p>
            <a:pPr marL="742950" lvl="1" indent="-285750">
              <a:lnSpc>
                <a:spcPct val="115000"/>
              </a:lnSpc>
              <a:spcAft>
                <a:spcPts val="0"/>
              </a:spcAft>
              <a:buFont typeface="Wingdings" panose="05000000000000000000" pitchFamily="2" charset="2"/>
              <a:buChar char=""/>
            </a:pPr>
            <a:r>
              <a:rPr lang="en-GB" sz="1400" dirty="0">
                <a:solidFill>
                  <a:schemeClr val="tx1"/>
                </a:solidFill>
                <a:latin typeface="Arial" panose="020B0604020202020204" pitchFamily="34" charset="0"/>
                <a:ea typeface="Times New Roman" panose="02020603050405020304" pitchFamily="18" charset="0"/>
                <a:cs typeface="Arial" panose="020B0604020202020204" pitchFamily="34" charset="0"/>
              </a:rPr>
              <a:t>Payroll, employees and contractors</a:t>
            </a:r>
          </a:p>
          <a:p>
            <a:pPr marL="342900" lvl="0" indent="-342900">
              <a:lnSpc>
                <a:spcPct val="115000"/>
              </a:lnSpc>
              <a:spcAft>
                <a:spcPts val="0"/>
              </a:spcAft>
              <a:buFont typeface="Wingdings" panose="05000000000000000000" pitchFamily="2" charset="2"/>
              <a:buChar char=""/>
            </a:pPr>
            <a:r>
              <a:rPr lang="en-GB" sz="1400" dirty="0">
                <a:solidFill>
                  <a:schemeClr val="tx1"/>
                </a:solidFill>
                <a:latin typeface="Arial" panose="020B0604020202020204" pitchFamily="34" charset="0"/>
                <a:ea typeface="Times New Roman" panose="02020603050405020304" pitchFamily="18" charset="0"/>
                <a:cs typeface="Arial" panose="020B0604020202020204" pitchFamily="34" charset="0"/>
              </a:rPr>
              <a:t>Political and Government factors</a:t>
            </a:r>
          </a:p>
          <a:p>
            <a:pPr marL="742950" lvl="1" indent="-285750">
              <a:lnSpc>
                <a:spcPct val="115000"/>
              </a:lnSpc>
              <a:spcAft>
                <a:spcPts val="0"/>
              </a:spcAft>
              <a:buFont typeface="Wingdings" panose="05000000000000000000" pitchFamily="2" charset="2"/>
              <a:buChar char=""/>
            </a:pPr>
            <a:r>
              <a:rPr lang="en-GB" sz="1400" dirty="0">
                <a:solidFill>
                  <a:schemeClr val="tx1"/>
                </a:solidFill>
                <a:latin typeface="Arial" panose="020B0604020202020204" pitchFamily="34" charset="0"/>
                <a:ea typeface="Times New Roman" panose="02020603050405020304" pitchFamily="18" charset="0"/>
                <a:cs typeface="Arial" panose="020B0604020202020204" pitchFamily="34" charset="0"/>
              </a:rPr>
              <a:t>Licences for the building </a:t>
            </a:r>
          </a:p>
          <a:p>
            <a:pPr marL="742950" lvl="1" indent="-285750">
              <a:lnSpc>
                <a:spcPct val="115000"/>
              </a:lnSpc>
              <a:spcAft>
                <a:spcPts val="0"/>
              </a:spcAft>
              <a:buFont typeface="Wingdings" panose="05000000000000000000" pitchFamily="2" charset="2"/>
              <a:buChar char=""/>
            </a:pPr>
            <a:r>
              <a:rPr lang="en-GB" sz="1400" dirty="0">
                <a:solidFill>
                  <a:schemeClr val="tx1"/>
                </a:solidFill>
                <a:latin typeface="Arial" panose="020B0604020202020204" pitchFamily="34" charset="0"/>
                <a:ea typeface="Times New Roman" panose="02020603050405020304" pitchFamily="18" charset="0"/>
                <a:cs typeface="Arial" panose="020B0604020202020204" pitchFamily="34" charset="0"/>
              </a:rPr>
              <a:t>Licences for bar</a:t>
            </a:r>
          </a:p>
          <a:p>
            <a:pPr marL="742950" lvl="1" indent="-285750">
              <a:lnSpc>
                <a:spcPct val="115000"/>
              </a:lnSpc>
              <a:spcAft>
                <a:spcPts val="0"/>
              </a:spcAft>
              <a:buFont typeface="Wingdings" panose="05000000000000000000" pitchFamily="2" charset="2"/>
              <a:buChar char=""/>
            </a:pPr>
            <a:r>
              <a:rPr lang="en-GB" sz="1400" dirty="0">
                <a:solidFill>
                  <a:schemeClr val="tx1"/>
                </a:solidFill>
                <a:latin typeface="Arial" panose="020B0604020202020204" pitchFamily="34" charset="0"/>
                <a:ea typeface="Times New Roman" panose="02020603050405020304" pitchFamily="18" charset="0"/>
                <a:cs typeface="Arial" panose="020B0604020202020204" pitchFamily="34" charset="0"/>
              </a:rPr>
              <a:t>Licences for handling food</a:t>
            </a:r>
          </a:p>
          <a:p>
            <a:pPr marL="742950" lvl="1" indent="-285750">
              <a:lnSpc>
                <a:spcPct val="115000"/>
              </a:lnSpc>
              <a:spcAft>
                <a:spcPts val="0"/>
              </a:spcAft>
              <a:buFont typeface="Wingdings" panose="05000000000000000000" pitchFamily="2" charset="2"/>
              <a:buChar char=""/>
            </a:pPr>
            <a:r>
              <a:rPr lang="en-GB" sz="1400" dirty="0">
                <a:solidFill>
                  <a:schemeClr val="tx1"/>
                </a:solidFill>
                <a:latin typeface="Arial" panose="020B0604020202020204" pitchFamily="34" charset="0"/>
                <a:ea typeface="Times New Roman" panose="02020603050405020304" pitchFamily="18" charset="0"/>
                <a:cs typeface="Arial" panose="020B0604020202020204" pitchFamily="34" charset="0"/>
              </a:rPr>
              <a:t>Licence for TV and Music</a:t>
            </a:r>
          </a:p>
          <a:p>
            <a:pPr marL="742950" lvl="1" indent="-285750">
              <a:lnSpc>
                <a:spcPct val="115000"/>
              </a:lnSpc>
              <a:spcAft>
                <a:spcPts val="0"/>
              </a:spcAft>
              <a:buFont typeface="Wingdings" panose="05000000000000000000" pitchFamily="2" charset="2"/>
              <a:buChar char=""/>
            </a:pPr>
            <a:r>
              <a:rPr lang="en-GB" sz="1400" dirty="0">
                <a:solidFill>
                  <a:schemeClr val="tx1"/>
                </a:solidFill>
                <a:latin typeface="Arial" panose="020B0604020202020204" pitchFamily="34" charset="0"/>
                <a:ea typeface="Times New Roman" panose="02020603050405020304" pitchFamily="18" charset="0"/>
                <a:cs typeface="Arial" panose="020B0604020202020204" pitchFamily="34" charset="0"/>
              </a:rPr>
              <a:t>Political environment in the time opening frame</a:t>
            </a:r>
          </a:p>
          <a:p>
            <a:pPr marL="742950" lvl="1" indent="-285750">
              <a:lnSpc>
                <a:spcPct val="115000"/>
              </a:lnSpc>
              <a:spcAft>
                <a:spcPts val="0"/>
              </a:spcAft>
              <a:buFont typeface="Wingdings" panose="05000000000000000000" pitchFamily="2" charset="2"/>
              <a:buChar char=""/>
            </a:pPr>
            <a:r>
              <a:rPr lang="en-GB" sz="1400" dirty="0">
                <a:solidFill>
                  <a:schemeClr val="tx1"/>
                </a:solidFill>
                <a:latin typeface="Arial" panose="020B0604020202020204" pitchFamily="34" charset="0"/>
                <a:ea typeface="Times New Roman" panose="02020603050405020304" pitchFamily="18" charset="0"/>
                <a:cs typeface="Arial" panose="020B0604020202020204" pitchFamily="34" charset="0"/>
              </a:rPr>
              <a:t>Are there any upcoming government legislations we need to be aware of, which could harm us?</a:t>
            </a:r>
          </a:p>
          <a:p>
            <a:pPr marL="342900" lvl="0" indent="-342900">
              <a:lnSpc>
                <a:spcPct val="115000"/>
              </a:lnSpc>
              <a:spcAft>
                <a:spcPts val="800"/>
              </a:spcAft>
              <a:buFont typeface="Wingdings" panose="05000000000000000000" pitchFamily="2" charset="2"/>
              <a:buChar char=""/>
            </a:pPr>
            <a:r>
              <a:rPr lang="en-GB" sz="1400" dirty="0">
                <a:solidFill>
                  <a:schemeClr val="tx1"/>
                </a:solidFill>
                <a:latin typeface="Arial" panose="020B0604020202020204" pitchFamily="34" charset="0"/>
                <a:ea typeface="Times New Roman" panose="02020603050405020304" pitchFamily="18" charset="0"/>
                <a:cs typeface="Arial" panose="020B0604020202020204" pitchFamily="34" charset="0"/>
              </a:rPr>
              <a:t>Socio-Cultural factors: We open in the most multicultural city in Europe; our customers and our employees reflect the spirit of the city (Rival city within EU: Berlin)</a:t>
            </a:r>
          </a:p>
          <a:p>
            <a:pPr marL="342900" lvl="0" indent="-342900">
              <a:lnSpc>
                <a:spcPct val="115000"/>
              </a:lnSpc>
              <a:spcAft>
                <a:spcPts val="800"/>
              </a:spcAft>
              <a:buFont typeface="Wingdings" panose="05000000000000000000" pitchFamily="2" charset="2"/>
              <a:buChar char=""/>
            </a:pPr>
            <a:r>
              <a:rPr lang="en-GB" sz="1400" dirty="0">
                <a:solidFill>
                  <a:schemeClr val="tx1"/>
                </a:solidFill>
                <a:latin typeface="Arial" panose="020B0604020202020204" pitchFamily="34" charset="0"/>
                <a:ea typeface="Times New Roman" panose="02020603050405020304" pitchFamily="18" charset="0"/>
                <a:cs typeface="Arial" panose="020B0604020202020204" pitchFamily="34" charset="0"/>
              </a:rPr>
              <a:t>Demographic factors: To develop effective marketing strategies, we have to know the demographic of the sector. It might be divided into smaller groups, to establish where to focus.</a:t>
            </a:r>
          </a:p>
          <a:p>
            <a:pPr marL="342900" lvl="0" indent="-342900">
              <a:lnSpc>
                <a:spcPct val="115000"/>
              </a:lnSpc>
              <a:spcAft>
                <a:spcPts val="0"/>
              </a:spcAft>
              <a:buFont typeface="Wingdings" panose="05000000000000000000" pitchFamily="2" charset="2"/>
              <a:buChar char=""/>
            </a:pPr>
            <a:r>
              <a:rPr lang="en-GB"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Natural factors: Potential for natural disaster; UK is known for heavy rain</a:t>
            </a:r>
            <a:endParaRPr lang="en-GB" sz="11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Font typeface="Wingdings" panose="05000000000000000000" pitchFamily="2" charset="2"/>
              <a:buChar char=""/>
            </a:pPr>
            <a:r>
              <a:rPr lang="en-GB"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International Factors: As one of the largest cities in Europe London has many international visitors, from many business sectors like fashion, food, politics and Royals</a:t>
            </a:r>
            <a:endParaRPr lang="en-GB" sz="11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Font typeface="Wingdings" panose="05000000000000000000" pitchFamily="2" charset="2"/>
              <a:buChar char=""/>
            </a:pPr>
            <a:endParaRPr lang="en-GB" sz="140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endParaRPr lang="en-GB" dirty="0">
              <a:solidFill>
                <a:schemeClr val="tx1"/>
              </a:solidFill>
            </a:endParaRPr>
          </a:p>
        </p:txBody>
      </p:sp>
      <p:sp>
        <p:nvSpPr>
          <p:cNvPr id="5" name="Date Placeholder 4">
            <a:extLst>
              <a:ext uri="{FF2B5EF4-FFF2-40B4-BE49-F238E27FC236}">
                <a16:creationId xmlns:a16="http://schemas.microsoft.com/office/drawing/2014/main" id="{867F1D35-B40A-4577-849B-22F12054FC29}"/>
              </a:ext>
            </a:extLst>
          </p:cNvPr>
          <p:cNvSpPr>
            <a:spLocks noGrp="1"/>
          </p:cNvSpPr>
          <p:nvPr>
            <p:ph type="dt" sz="half" idx="10"/>
          </p:nvPr>
        </p:nvSpPr>
        <p:spPr/>
        <p:txBody>
          <a:bodyPr/>
          <a:lstStyle/>
          <a:p>
            <a:pPr>
              <a:defRPr/>
            </a:pPr>
            <a:fld id="{48487C5A-1B21-445F-A5EA-4485B0FC1EAF}" type="datetime1">
              <a:rPr lang="en-GB" altLang="en-US" smtClean="0"/>
              <a:pPr>
                <a:defRPr/>
              </a:pPr>
              <a:t>04/12/2019</a:t>
            </a:fld>
            <a:endParaRPr lang="en-GB" altLang="en-US"/>
          </a:p>
        </p:txBody>
      </p:sp>
    </p:spTree>
    <p:extLst>
      <p:ext uri="{BB962C8B-B14F-4D97-AF65-F5344CB8AC3E}">
        <p14:creationId xmlns:p14="http://schemas.microsoft.com/office/powerpoint/2010/main" val="3416940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7">
                                            <p:txEl>
                                              <p:pRg st="1" end="1"/>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7">
                                            <p:txEl>
                                              <p:pRg st="2" end="2"/>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7">
                                            <p:txEl>
                                              <p:pRg st="4" end="4"/>
                                            </p:txEl>
                                          </p:spTgt>
                                        </p:tgtEl>
                                        <p:attrNameLst>
                                          <p:attrName>style.visibility</p:attrName>
                                        </p:attrNameLst>
                                      </p:cBhvr>
                                      <p:to>
                                        <p:strVal val="visible"/>
                                      </p:to>
                                    </p:set>
                                    <p:animEffect transition="in" filter="fade">
                                      <p:cBhvr>
                                        <p:cTn id="22" dur="1000"/>
                                        <p:tgtEl>
                                          <p:spTgt spid="7">
                                            <p:txEl>
                                              <p:pRg st="4" end="4"/>
                                            </p:txEl>
                                          </p:spTgt>
                                        </p:tgtEl>
                                      </p:cBhvr>
                                    </p:animEffect>
                                    <p:anim calcmode="lin" valueType="num">
                                      <p:cBhvr>
                                        <p:cTn id="23"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7">
                                            <p:txEl>
                                              <p:pRg st="5" end="5"/>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
                                            <p:txEl>
                                              <p:pRg st="7" end="7"/>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7">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
                                            <p:txEl>
                                              <p:pRg st="9" end="9"/>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7">
                                            <p:txEl>
                                              <p:pRg st="11" end="11"/>
                                            </p:txEl>
                                          </p:spTgt>
                                        </p:tgtEl>
                                        <p:attrNameLst>
                                          <p:attrName>style.visibility</p:attrName>
                                        </p:attrNameLst>
                                      </p:cBhvr>
                                      <p:to>
                                        <p:strVal val="visible"/>
                                      </p:to>
                                    </p:set>
                                    <p:animEffect transition="in" filter="fade">
                                      <p:cBhvr>
                                        <p:cTn id="43" dur="1000"/>
                                        <p:tgtEl>
                                          <p:spTgt spid="7">
                                            <p:txEl>
                                              <p:pRg st="11" end="11"/>
                                            </p:txEl>
                                          </p:spTgt>
                                        </p:tgtEl>
                                      </p:cBhvr>
                                    </p:animEffect>
                                    <p:anim calcmode="lin" valueType="num">
                                      <p:cBhvr>
                                        <p:cTn id="44" dur="1000" fill="hold"/>
                                        <p:tgtEl>
                                          <p:spTgt spid="7">
                                            <p:txEl>
                                              <p:pRg st="11" end="11"/>
                                            </p:txEl>
                                          </p:spTgt>
                                        </p:tgtEl>
                                        <p:attrNameLst>
                                          <p:attrName>ppt_x</p:attrName>
                                        </p:attrNameLst>
                                      </p:cBhvr>
                                      <p:tavLst>
                                        <p:tav tm="0">
                                          <p:val>
                                            <p:strVal val="#ppt_x"/>
                                          </p:val>
                                        </p:tav>
                                        <p:tav tm="100000">
                                          <p:val>
                                            <p:strVal val="#ppt_x"/>
                                          </p:val>
                                        </p:tav>
                                      </p:tavLst>
                                    </p:anim>
                                    <p:anim calcmode="lin" valueType="num">
                                      <p:cBhvr>
                                        <p:cTn id="45" dur="1000" fill="hold"/>
                                        <p:tgtEl>
                                          <p:spTgt spid="7">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7">
                                            <p:txEl>
                                              <p:pRg st="12" end="12"/>
                                            </p:txEl>
                                          </p:spTgt>
                                        </p:tgtEl>
                                        <p:attrNameLst>
                                          <p:attrName>style.visibility</p:attrName>
                                        </p:attrNameLst>
                                      </p:cBhvr>
                                      <p:to>
                                        <p:strVal val="visible"/>
                                      </p:to>
                                    </p:set>
                                    <p:animEffect transition="in" filter="fade">
                                      <p:cBhvr>
                                        <p:cTn id="50" dur="1000"/>
                                        <p:tgtEl>
                                          <p:spTgt spid="7">
                                            <p:txEl>
                                              <p:pRg st="12" end="12"/>
                                            </p:txEl>
                                          </p:spTgt>
                                        </p:tgtEl>
                                      </p:cBhvr>
                                    </p:animEffect>
                                    <p:anim calcmode="lin" valueType="num">
                                      <p:cBhvr>
                                        <p:cTn id="51" dur="1000" fill="hold"/>
                                        <p:tgtEl>
                                          <p:spTgt spid="7">
                                            <p:txEl>
                                              <p:pRg st="12" end="12"/>
                                            </p:txEl>
                                          </p:spTgt>
                                        </p:tgtEl>
                                        <p:attrNameLst>
                                          <p:attrName>ppt_x</p:attrName>
                                        </p:attrNameLst>
                                      </p:cBhvr>
                                      <p:tavLst>
                                        <p:tav tm="0">
                                          <p:val>
                                            <p:strVal val="#ppt_x"/>
                                          </p:val>
                                        </p:tav>
                                        <p:tav tm="100000">
                                          <p:val>
                                            <p:strVal val="#ppt_x"/>
                                          </p:val>
                                        </p:tav>
                                      </p:tavLst>
                                    </p:anim>
                                    <p:anim calcmode="lin" valueType="num">
                                      <p:cBhvr>
                                        <p:cTn id="52" dur="1000" fill="hold"/>
                                        <p:tgtEl>
                                          <p:spTgt spid="7">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nodeType="clickEffect">
                                  <p:stCondLst>
                                    <p:cond delay="0"/>
                                  </p:stCondLst>
                                  <p:childTnLst>
                                    <p:set>
                                      <p:cBhvr>
                                        <p:cTn id="56" dur="1" fill="hold">
                                          <p:stCondLst>
                                            <p:cond delay="0"/>
                                          </p:stCondLst>
                                        </p:cTn>
                                        <p:tgtEl>
                                          <p:spTgt spid="7">
                                            <p:txEl>
                                              <p:pRg st="13" end="13"/>
                                            </p:txEl>
                                          </p:spTgt>
                                        </p:tgtEl>
                                        <p:attrNameLst>
                                          <p:attrName>style.visibility</p:attrName>
                                        </p:attrNameLst>
                                      </p:cBhvr>
                                      <p:to>
                                        <p:strVal val="visible"/>
                                      </p:to>
                                    </p:set>
                                    <p:animEffect transition="in" filter="fade">
                                      <p:cBhvr>
                                        <p:cTn id="57" dur="1000"/>
                                        <p:tgtEl>
                                          <p:spTgt spid="7">
                                            <p:txEl>
                                              <p:pRg st="13" end="13"/>
                                            </p:txEl>
                                          </p:spTgt>
                                        </p:tgtEl>
                                      </p:cBhvr>
                                    </p:animEffect>
                                    <p:anim calcmode="lin" valueType="num">
                                      <p:cBhvr>
                                        <p:cTn id="58" dur="1000" fill="hold"/>
                                        <p:tgtEl>
                                          <p:spTgt spid="7">
                                            <p:txEl>
                                              <p:pRg st="13" end="13"/>
                                            </p:txEl>
                                          </p:spTgt>
                                        </p:tgtEl>
                                        <p:attrNameLst>
                                          <p:attrName>ppt_x</p:attrName>
                                        </p:attrNameLst>
                                      </p:cBhvr>
                                      <p:tavLst>
                                        <p:tav tm="0">
                                          <p:val>
                                            <p:strVal val="#ppt_x"/>
                                          </p:val>
                                        </p:tav>
                                        <p:tav tm="100000">
                                          <p:val>
                                            <p:strVal val="#ppt_x"/>
                                          </p:val>
                                        </p:tav>
                                      </p:tavLst>
                                    </p:anim>
                                    <p:anim calcmode="lin" valueType="num">
                                      <p:cBhvr>
                                        <p:cTn id="59" dur="1000" fill="hold"/>
                                        <p:tgtEl>
                                          <p:spTgt spid="7">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nodeType="clickEffect">
                                  <p:stCondLst>
                                    <p:cond delay="0"/>
                                  </p:stCondLst>
                                  <p:childTnLst>
                                    <p:set>
                                      <p:cBhvr>
                                        <p:cTn id="63" dur="1" fill="hold">
                                          <p:stCondLst>
                                            <p:cond delay="0"/>
                                          </p:stCondLst>
                                        </p:cTn>
                                        <p:tgtEl>
                                          <p:spTgt spid="7">
                                            <p:txEl>
                                              <p:pRg st="14" end="14"/>
                                            </p:txEl>
                                          </p:spTgt>
                                        </p:tgtEl>
                                        <p:attrNameLst>
                                          <p:attrName>style.visibility</p:attrName>
                                        </p:attrNameLst>
                                      </p:cBhvr>
                                      <p:to>
                                        <p:strVal val="visible"/>
                                      </p:to>
                                    </p:set>
                                    <p:animEffect transition="in" filter="fade">
                                      <p:cBhvr>
                                        <p:cTn id="64" dur="1000"/>
                                        <p:tgtEl>
                                          <p:spTgt spid="7">
                                            <p:txEl>
                                              <p:pRg st="14" end="14"/>
                                            </p:txEl>
                                          </p:spTgt>
                                        </p:tgtEl>
                                      </p:cBhvr>
                                    </p:animEffect>
                                    <p:anim calcmode="lin" valueType="num">
                                      <p:cBhvr>
                                        <p:cTn id="65" dur="1000" fill="hold"/>
                                        <p:tgtEl>
                                          <p:spTgt spid="7">
                                            <p:txEl>
                                              <p:pRg st="14" end="14"/>
                                            </p:txEl>
                                          </p:spTgt>
                                        </p:tgtEl>
                                        <p:attrNameLst>
                                          <p:attrName>ppt_x</p:attrName>
                                        </p:attrNameLst>
                                      </p:cBhvr>
                                      <p:tavLst>
                                        <p:tav tm="0">
                                          <p:val>
                                            <p:strVal val="#ppt_x"/>
                                          </p:val>
                                        </p:tav>
                                        <p:tav tm="100000">
                                          <p:val>
                                            <p:strVal val="#ppt_x"/>
                                          </p:val>
                                        </p:tav>
                                      </p:tavLst>
                                    </p:anim>
                                    <p:anim calcmode="lin" valueType="num">
                                      <p:cBhvr>
                                        <p:cTn id="66" dur="1000" fill="hold"/>
                                        <p:tgtEl>
                                          <p:spTgt spid="7">
                                            <p:txEl>
                                              <p:pRg st="14" end="1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SWOT Analysis</a:t>
            </a:r>
            <a:endParaRPr lang="en-GB" altLang="en-US" sz="36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04/12/2019</a:t>
            </a:fld>
            <a:endParaRPr lang="en-GB" altLang="en-US"/>
          </a:p>
        </p:txBody>
      </p:sp>
      <p:graphicFrame>
        <p:nvGraphicFramePr>
          <p:cNvPr id="11" name="Content Placeholder 10">
            <a:extLst>
              <a:ext uri="{FF2B5EF4-FFF2-40B4-BE49-F238E27FC236}">
                <a16:creationId xmlns:a16="http://schemas.microsoft.com/office/drawing/2014/main" id="{577C8CE0-9431-4A26-93B2-DA1F2C504A20}"/>
              </a:ext>
            </a:extLst>
          </p:cNvPr>
          <p:cNvGraphicFramePr>
            <a:graphicFrameLocks noGrp="1"/>
          </p:cNvGraphicFramePr>
          <p:nvPr>
            <p:ph idx="1"/>
            <p:extLst>
              <p:ext uri="{D42A27DB-BD31-4B8C-83A1-F6EECF244321}">
                <p14:modId xmlns:p14="http://schemas.microsoft.com/office/powerpoint/2010/main" val="2230199511"/>
              </p:ext>
            </p:extLst>
          </p:nvPr>
        </p:nvGraphicFramePr>
        <p:xfrm>
          <a:off x="1331640" y="1196752"/>
          <a:ext cx="6552728" cy="4108515"/>
        </p:xfrm>
        <a:graphic>
          <a:graphicData uri="http://schemas.openxmlformats.org/drawingml/2006/table">
            <a:tbl>
              <a:tblPr firstRow="1" firstCol="1" bandRow="1"/>
              <a:tblGrid>
                <a:gridCol w="3276364">
                  <a:extLst>
                    <a:ext uri="{9D8B030D-6E8A-4147-A177-3AD203B41FA5}">
                      <a16:colId xmlns:a16="http://schemas.microsoft.com/office/drawing/2014/main" val="2230788316"/>
                    </a:ext>
                  </a:extLst>
                </a:gridCol>
                <a:gridCol w="3276364">
                  <a:extLst>
                    <a:ext uri="{9D8B030D-6E8A-4147-A177-3AD203B41FA5}">
                      <a16:colId xmlns:a16="http://schemas.microsoft.com/office/drawing/2014/main" val="1528480727"/>
                    </a:ext>
                  </a:extLst>
                </a:gridCol>
              </a:tblGrid>
              <a:tr h="282264">
                <a:tc>
                  <a:txBody>
                    <a:bodyPr/>
                    <a:lstStyle/>
                    <a:p>
                      <a:pPr marL="457200" algn="ctr">
                        <a:lnSpc>
                          <a:spcPct val="115000"/>
                        </a:lnSpc>
                        <a:spcAft>
                          <a:spcPts val="0"/>
                        </a:spcAft>
                      </a:pPr>
                      <a:r>
                        <a:rPr lang="en-GB" sz="12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STRENGTH</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tc>
                  <a:txBody>
                    <a:bodyPr/>
                    <a:lstStyle/>
                    <a:p>
                      <a:pPr marL="457200" algn="ctr">
                        <a:lnSpc>
                          <a:spcPct val="115000"/>
                        </a:lnSpc>
                        <a:spcAft>
                          <a:spcPts val="0"/>
                        </a:spcAft>
                      </a:pPr>
                      <a:r>
                        <a:rPr lang="en-GB" sz="12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WEAKNESS</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5050"/>
                    </a:solidFill>
                  </a:tcPr>
                </a:tc>
                <a:extLst>
                  <a:ext uri="{0D108BD9-81ED-4DB2-BD59-A6C34878D82A}">
                    <a16:rowId xmlns:a16="http://schemas.microsoft.com/office/drawing/2014/main" val="639416386"/>
                  </a:ext>
                </a:extLst>
              </a:tr>
              <a:tr h="1715317">
                <a:tc>
                  <a:txBody>
                    <a:bodyPr/>
                    <a:lstStyle/>
                    <a:p>
                      <a:pPr marL="342900" lvl="0" indent="-342900">
                        <a:lnSpc>
                          <a:spcPct val="115000"/>
                        </a:lnSpc>
                        <a:spcAft>
                          <a:spcPts val="0"/>
                        </a:spcAft>
                        <a:buClr>
                          <a:srgbClr val="000000"/>
                        </a:buClr>
                        <a:buFont typeface="Symbol" panose="05050102010706020507" pitchFamily="18" charset="2"/>
                        <a:buChar char=""/>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Multinational hotel brand with decent market share in Europe</a:t>
                      </a:r>
                      <a:endParaRPr lang="en-GB" sz="1050" dirty="0">
                        <a:no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0"/>
                        </a:spcAft>
                        <a:buClr>
                          <a:srgbClr val="000000"/>
                        </a:buClr>
                        <a:buFont typeface="Symbol" panose="05050102010706020507" pitchFamily="18" charset="2"/>
                        <a:buChar char=""/>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International standard hotel facilities</a:t>
                      </a:r>
                      <a:endParaRPr lang="en-GB" sz="1050" dirty="0">
                        <a:no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0"/>
                        </a:spcAft>
                        <a:buClr>
                          <a:srgbClr val="000000"/>
                        </a:buClr>
                        <a:buFont typeface="Symbol" panose="05050102010706020507" pitchFamily="18" charset="2"/>
                        <a:buChar char=""/>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Good financial performance record</a:t>
                      </a:r>
                      <a:endParaRPr lang="en-GB" sz="1050" dirty="0">
                        <a:noFill/>
                        <a:effectLst/>
                        <a:latin typeface="Calibri" panose="020F0502020204030204" pitchFamily="34" charset="0"/>
                        <a:ea typeface="Times New Roman" panose="02020603050405020304" pitchFamily="18" charset="0"/>
                        <a:cs typeface="Times New Roman" panose="02020603050405020304" pitchFamily="18" charset="0"/>
                      </a:endParaRPr>
                    </a:p>
                    <a:p>
                      <a:pPr marL="457200">
                        <a:lnSpc>
                          <a:spcPct val="115000"/>
                        </a:lnSpc>
                        <a:spcAft>
                          <a:spcPts val="0"/>
                        </a:spcAf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tc>
                  <a:txBody>
                    <a:bodyPr/>
                    <a:lstStyle/>
                    <a:p>
                      <a:pPr marL="342900" lvl="0" indent="-342900">
                        <a:lnSpc>
                          <a:spcPct val="115000"/>
                        </a:lnSpc>
                        <a:spcAft>
                          <a:spcPts val="0"/>
                        </a:spcAft>
                        <a:buClr>
                          <a:srgbClr val="000000"/>
                        </a:buClr>
                        <a:buFont typeface="Symbol" panose="05050102010706020507" pitchFamily="18" charset="2"/>
                        <a:buChar char=""/>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No strong presence on UK market </a:t>
                      </a:r>
                      <a:endParaRPr lang="en-GB" sz="1050">
                        <a:no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0"/>
                        </a:spcAft>
                        <a:buClr>
                          <a:srgbClr val="000000"/>
                        </a:buClr>
                        <a:buFont typeface="Symbol" panose="05050102010706020507" pitchFamily="18" charset="2"/>
                        <a:buChar char=""/>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low-price strategy might affect the profit margins</a:t>
                      </a:r>
                      <a:endParaRPr lang="en-GB" sz="1050">
                        <a:no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5050"/>
                    </a:solidFill>
                  </a:tcPr>
                </a:tc>
                <a:extLst>
                  <a:ext uri="{0D108BD9-81ED-4DB2-BD59-A6C34878D82A}">
                    <a16:rowId xmlns:a16="http://schemas.microsoft.com/office/drawing/2014/main" val="3049933987"/>
                  </a:ext>
                </a:extLst>
              </a:tr>
              <a:tr h="231413">
                <a:tc>
                  <a:txBody>
                    <a:bodyPr/>
                    <a:lstStyle/>
                    <a:p>
                      <a:pPr marL="457200" algn="ctr">
                        <a:lnSpc>
                          <a:spcPct val="115000"/>
                        </a:lnSpc>
                        <a:spcAft>
                          <a:spcPts val="0"/>
                        </a:spcAft>
                      </a:pPr>
                      <a:r>
                        <a:rPr lang="en-GB" sz="12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OPPORTUNITIES</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marL="457200" algn="ctr">
                        <a:lnSpc>
                          <a:spcPct val="115000"/>
                        </a:lnSpc>
                        <a:spcAft>
                          <a:spcPts val="0"/>
                        </a:spcAft>
                      </a:pPr>
                      <a:r>
                        <a:rPr lang="en-GB" sz="12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THREATS</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extLst>
                  <a:ext uri="{0D108BD9-81ED-4DB2-BD59-A6C34878D82A}">
                    <a16:rowId xmlns:a16="http://schemas.microsoft.com/office/drawing/2014/main" val="3205565386"/>
                  </a:ext>
                </a:extLst>
              </a:tr>
              <a:tr h="1879521">
                <a:tc>
                  <a:txBody>
                    <a:bodyPr/>
                    <a:lstStyle/>
                    <a:p>
                      <a:pPr marL="342900" lvl="0" indent="-342900">
                        <a:lnSpc>
                          <a:spcPct val="115000"/>
                        </a:lnSpc>
                        <a:spcAft>
                          <a:spcPts val="0"/>
                        </a:spcAft>
                        <a:buClr>
                          <a:srgbClr val="000000"/>
                        </a:buClr>
                        <a:buFont typeface="Symbol" panose="05050102010706020507" pitchFamily="18" charset="2"/>
                        <a:buChar char=""/>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Given the brand recognition, a expansion in a new market will be easier</a:t>
                      </a:r>
                      <a:endParaRPr lang="en-GB" sz="1050">
                        <a:no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0"/>
                        </a:spcAft>
                        <a:buClr>
                          <a:srgbClr val="000000"/>
                        </a:buClr>
                        <a:buFont typeface="Symbol" panose="05050102010706020507" pitchFamily="18" charset="2"/>
                        <a:buChar char=""/>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low-price strategy resonates with the market needs</a:t>
                      </a:r>
                      <a:endParaRPr lang="en-GB" sz="1050">
                        <a:no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marL="342900" lvl="0" indent="-342900">
                        <a:lnSpc>
                          <a:spcPct val="115000"/>
                        </a:lnSpc>
                        <a:spcAft>
                          <a:spcPts val="0"/>
                        </a:spcAft>
                        <a:buClr>
                          <a:srgbClr val="000000"/>
                        </a:buClr>
                        <a:buFont typeface="Symbol" panose="05050102010706020507" pitchFamily="18" charset="2"/>
                        <a:buChar char=""/>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Low-price strategy is risky for central London, given the high property and real estate prices</a:t>
                      </a:r>
                      <a:endParaRPr lang="en-GB" sz="1050" dirty="0">
                        <a:no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0"/>
                        </a:spcAft>
                        <a:buClr>
                          <a:srgbClr val="000000"/>
                        </a:buClr>
                        <a:buFont typeface="Symbol" panose="05050102010706020507" pitchFamily="18" charset="2"/>
                        <a:buChar char=""/>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Establishing a market position in the UK might be challenging</a:t>
                      </a:r>
                      <a:endParaRPr lang="en-GB" sz="1050" dirty="0">
                        <a:no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extLst>
                  <a:ext uri="{0D108BD9-81ED-4DB2-BD59-A6C34878D82A}">
                    <a16:rowId xmlns:a16="http://schemas.microsoft.com/office/drawing/2014/main" val="1630371511"/>
                  </a:ext>
                </a:extLst>
              </a:tr>
            </a:tbl>
          </a:graphicData>
        </a:graphic>
      </p:graphicFrame>
    </p:spTree>
    <p:extLst>
      <p:ext uri="{BB962C8B-B14F-4D97-AF65-F5344CB8AC3E}">
        <p14:creationId xmlns:p14="http://schemas.microsoft.com/office/powerpoint/2010/main" val="3048787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PESTLE Analysis</a:t>
            </a:r>
            <a:endParaRPr lang="en-GB" altLang="en-US" sz="36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04/12/2019</a:t>
            </a:fld>
            <a:endParaRPr lang="en-GB" altLang="en-US"/>
          </a:p>
        </p:txBody>
      </p:sp>
      <p:pic>
        <p:nvPicPr>
          <p:cNvPr id="5" name="Content Placeholder 4">
            <a:extLst>
              <a:ext uri="{FF2B5EF4-FFF2-40B4-BE49-F238E27FC236}">
                <a16:creationId xmlns:a16="http://schemas.microsoft.com/office/drawing/2014/main" id="{C5318CAA-1F6D-4958-BC23-03838E649DE4}"/>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483768" y="1052513"/>
            <a:ext cx="3645029" cy="4333875"/>
          </a:xfrm>
          <a:prstGeom prst="rect">
            <a:avLst/>
          </a:prstGeom>
          <a:noFill/>
          <a:ln>
            <a:noFill/>
          </a:ln>
        </p:spPr>
      </p:pic>
      <p:sp>
        <p:nvSpPr>
          <p:cNvPr id="2" name="TextBox 1">
            <a:extLst>
              <a:ext uri="{FF2B5EF4-FFF2-40B4-BE49-F238E27FC236}">
                <a16:creationId xmlns:a16="http://schemas.microsoft.com/office/drawing/2014/main" id="{6144766A-2A16-4F54-B27D-ED217E549359}"/>
              </a:ext>
            </a:extLst>
          </p:cNvPr>
          <p:cNvSpPr txBox="1"/>
          <p:nvPr/>
        </p:nvSpPr>
        <p:spPr>
          <a:xfrm>
            <a:off x="107504" y="5085184"/>
            <a:ext cx="3456384" cy="369332"/>
          </a:xfrm>
          <a:prstGeom prst="rect">
            <a:avLst/>
          </a:prstGeom>
          <a:noFill/>
        </p:spPr>
        <p:txBody>
          <a:bodyPr wrap="square" rtlCol="0">
            <a:spAutoFit/>
          </a:bodyPr>
          <a:lstStyle/>
          <a:p>
            <a:r>
              <a:rPr lang="en-GB" dirty="0"/>
              <a:t>Picture from: </a:t>
            </a:r>
            <a:r>
              <a:rPr lang="en-GB" dirty="0" err="1"/>
              <a:t>ibisworld.com</a:t>
            </a:r>
            <a:endParaRPr lang="en-GB" dirty="0"/>
          </a:p>
        </p:txBody>
      </p:sp>
    </p:spTree>
    <p:extLst>
      <p:ext uri="{BB962C8B-B14F-4D97-AF65-F5344CB8AC3E}">
        <p14:creationId xmlns:p14="http://schemas.microsoft.com/office/powerpoint/2010/main" val="1114628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animEffect transition="in" filter="barn(inVertical)">
                                      <p:cBhvr>
                                        <p:cTn id="14"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7FA4DC9-A0C3-450B-8E2B-DCB1AC232D7A}"/>
              </a:ext>
            </a:extLst>
          </p:cNvPr>
          <p:cNvSpPr>
            <a:spLocks noGrp="1"/>
          </p:cNvSpPr>
          <p:nvPr>
            <p:ph type="title"/>
          </p:nvPr>
        </p:nvSpPr>
        <p:spPr/>
        <p:txBody>
          <a:bodyPr/>
          <a:lstStyle/>
          <a:p>
            <a:r>
              <a:rPr lang="en-GB" dirty="0"/>
              <a:t>Political 			Economic</a:t>
            </a:r>
          </a:p>
        </p:txBody>
      </p:sp>
      <p:sp>
        <p:nvSpPr>
          <p:cNvPr id="7" name="Content Placeholder 6">
            <a:extLst>
              <a:ext uri="{FF2B5EF4-FFF2-40B4-BE49-F238E27FC236}">
                <a16:creationId xmlns:a16="http://schemas.microsoft.com/office/drawing/2014/main" id="{F2991F66-8C7C-4422-87BF-0F823997F395}"/>
              </a:ext>
            </a:extLst>
          </p:cNvPr>
          <p:cNvSpPr>
            <a:spLocks noGrp="1"/>
          </p:cNvSpPr>
          <p:nvPr>
            <p:ph sz="half" idx="1"/>
          </p:nvPr>
        </p:nvSpPr>
        <p:spPr>
          <a:xfrm>
            <a:off x="457200" y="2060847"/>
            <a:ext cx="4038600" cy="3528393"/>
          </a:xfrm>
        </p:spPr>
        <p:txBody>
          <a:bodyPr/>
          <a:lstStyle/>
          <a:p>
            <a:r>
              <a:rPr lang="en-GB" dirty="0"/>
              <a:t>BREXIT</a:t>
            </a:r>
          </a:p>
          <a:p>
            <a:r>
              <a:rPr lang="en-GB" dirty="0"/>
              <a:t>Royals</a:t>
            </a:r>
          </a:p>
          <a:p>
            <a:r>
              <a:rPr lang="en-GB" dirty="0"/>
              <a:t>London is UK’s political Capital</a:t>
            </a:r>
          </a:p>
          <a:p>
            <a:pPr marL="457200" lvl="1" indent="0">
              <a:buNone/>
            </a:pPr>
            <a:r>
              <a:rPr lang="en-GB" dirty="0"/>
              <a:t>	</a:t>
            </a:r>
          </a:p>
          <a:p>
            <a:pPr lvl="2"/>
            <a:endParaRPr lang="en-GB" dirty="0"/>
          </a:p>
          <a:p>
            <a:pPr lvl="1"/>
            <a:endParaRPr lang="en-GB" dirty="0"/>
          </a:p>
        </p:txBody>
      </p:sp>
      <p:sp>
        <p:nvSpPr>
          <p:cNvPr id="8" name="Content Placeholder 7">
            <a:extLst>
              <a:ext uri="{FF2B5EF4-FFF2-40B4-BE49-F238E27FC236}">
                <a16:creationId xmlns:a16="http://schemas.microsoft.com/office/drawing/2014/main" id="{DACCF99F-46F1-4DF9-B602-1820A8971CE8}"/>
              </a:ext>
            </a:extLst>
          </p:cNvPr>
          <p:cNvSpPr>
            <a:spLocks noGrp="1"/>
          </p:cNvSpPr>
          <p:nvPr>
            <p:ph sz="half" idx="2"/>
          </p:nvPr>
        </p:nvSpPr>
        <p:spPr>
          <a:xfrm>
            <a:off x="4648200" y="2060847"/>
            <a:ext cx="4038600" cy="3528394"/>
          </a:xfrm>
        </p:spPr>
        <p:txBody>
          <a:bodyPr/>
          <a:lstStyle/>
          <a:p>
            <a:r>
              <a:rPr lang="en-GB" dirty="0"/>
              <a:t>BREXIT</a:t>
            </a:r>
          </a:p>
          <a:p>
            <a:pPr lvl="1"/>
            <a:r>
              <a:rPr lang="en-GB" dirty="0"/>
              <a:t>Lowered the pound</a:t>
            </a:r>
          </a:p>
          <a:p>
            <a:pPr lvl="1"/>
            <a:r>
              <a:rPr lang="en-GB" dirty="0"/>
              <a:t>Less domestic travel</a:t>
            </a:r>
          </a:p>
          <a:p>
            <a:pPr lvl="1"/>
            <a:r>
              <a:rPr lang="en-GB" dirty="0"/>
              <a:t>More international travel</a:t>
            </a:r>
          </a:p>
        </p:txBody>
      </p:sp>
      <p:sp>
        <p:nvSpPr>
          <p:cNvPr id="4" name="Date Placeholder 3">
            <a:extLst>
              <a:ext uri="{FF2B5EF4-FFF2-40B4-BE49-F238E27FC236}">
                <a16:creationId xmlns:a16="http://schemas.microsoft.com/office/drawing/2014/main" id="{8F9C9A86-3498-4DC4-93F0-2CC60789E434}"/>
              </a:ext>
            </a:extLst>
          </p:cNvPr>
          <p:cNvSpPr>
            <a:spLocks noGrp="1"/>
          </p:cNvSpPr>
          <p:nvPr>
            <p:ph type="dt" sz="half" idx="10"/>
          </p:nvPr>
        </p:nvSpPr>
        <p:spPr/>
        <p:txBody>
          <a:bodyPr/>
          <a:lstStyle/>
          <a:p>
            <a:pPr>
              <a:defRPr/>
            </a:pPr>
            <a:fld id="{384B99DA-8C13-4E5F-AA0A-1F1000BE46CB}" type="datetime1">
              <a:rPr lang="en-GB" altLang="en-US" smtClean="0"/>
              <a:pPr>
                <a:defRPr/>
              </a:pPr>
              <a:t>04/12/2019</a:t>
            </a:fld>
            <a:endParaRPr lang="en-GB" altLang="en-US"/>
          </a:p>
        </p:txBody>
      </p:sp>
      <p:sp>
        <p:nvSpPr>
          <p:cNvPr id="5" name="Footer Placeholder 4">
            <a:extLst>
              <a:ext uri="{FF2B5EF4-FFF2-40B4-BE49-F238E27FC236}">
                <a16:creationId xmlns:a16="http://schemas.microsoft.com/office/drawing/2014/main" id="{E157B92B-150D-4B45-ABDC-A848F65EBCF4}"/>
              </a:ext>
            </a:extLst>
          </p:cNvPr>
          <p:cNvSpPr>
            <a:spLocks noGrp="1"/>
          </p:cNvSpPr>
          <p:nvPr>
            <p:ph type="ftr" sz="quarter" idx="4294967295"/>
          </p:nvPr>
        </p:nvSpPr>
        <p:spPr>
          <a:xfrm>
            <a:off x="6248400" y="6461125"/>
            <a:ext cx="2895600" cy="365125"/>
          </a:xfrm>
          <a:prstGeom prst="rect">
            <a:avLst/>
          </a:prstGeom>
        </p:spPr>
        <p:txBody>
          <a:bodyPr/>
          <a:lstStyle/>
          <a:p>
            <a:pPr>
              <a:defRPr/>
            </a:pPr>
            <a:r>
              <a:rPr lang="en-GB" altLang="en-US"/>
              <a:t>Mary March</a:t>
            </a:r>
          </a:p>
        </p:txBody>
      </p:sp>
    </p:spTree>
    <p:extLst>
      <p:ext uri="{BB962C8B-B14F-4D97-AF65-F5344CB8AC3E}">
        <p14:creationId xmlns:p14="http://schemas.microsoft.com/office/powerpoint/2010/main" val="1857748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wipe(down)">
                                      <p:cBhvr>
                                        <p:cTn id="14" dur="500"/>
                                        <p:tgtEl>
                                          <p:spTgt spid="7">
                                            <p:txEl>
                                              <p:pRg st="0" end="0"/>
                                            </p:txEl>
                                          </p:spTgt>
                                        </p:tgtEl>
                                      </p:cBhvr>
                                    </p:animEffect>
                                  </p:childTnLst>
                                </p:cTn>
                              </p:par>
                              <p:par>
                                <p:cTn id="15" presetID="22" presetClass="entr" presetSubtype="4" fill="hold" nodeType="with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Effect transition="in" filter="wipe(down)">
                                      <p:cBhvr>
                                        <p:cTn id="17" dur="500"/>
                                        <p:tgtEl>
                                          <p:spTgt spid="7">
                                            <p:txEl>
                                              <p:pRg st="1" end="1"/>
                                            </p:txEl>
                                          </p:spTgt>
                                        </p:tgtEl>
                                      </p:cBhvr>
                                    </p:animEffect>
                                  </p:childTnLst>
                                </p:cTn>
                              </p:par>
                              <p:par>
                                <p:cTn id="18" presetID="22" presetClass="entr" presetSubtype="4" fill="hold" nodeType="withEffect">
                                  <p:stCondLst>
                                    <p:cond delay="0"/>
                                  </p:stCondLst>
                                  <p:childTnLst>
                                    <p:set>
                                      <p:cBhvr>
                                        <p:cTn id="19" dur="1" fill="hold">
                                          <p:stCondLst>
                                            <p:cond delay="0"/>
                                          </p:stCondLst>
                                        </p:cTn>
                                        <p:tgtEl>
                                          <p:spTgt spid="7">
                                            <p:txEl>
                                              <p:pRg st="2" end="2"/>
                                            </p:txEl>
                                          </p:spTgt>
                                        </p:tgtEl>
                                        <p:attrNameLst>
                                          <p:attrName>style.visibility</p:attrName>
                                        </p:attrNameLst>
                                      </p:cBhvr>
                                      <p:to>
                                        <p:strVal val="visible"/>
                                      </p:to>
                                    </p:set>
                                    <p:animEffect transition="in" filter="wipe(down)">
                                      <p:cBhvr>
                                        <p:cTn id="20" dur="500"/>
                                        <p:tgtEl>
                                          <p:spTgt spid="7">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8">
                                            <p:txEl>
                                              <p:pRg st="0" end="0"/>
                                            </p:txEl>
                                          </p:spTgt>
                                        </p:tgtEl>
                                        <p:attrNameLst>
                                          <p:attrName>style.visibility</p:attrName>
                                        </p:attrNameLst>
                                      </p:cBhvr>
                                      <p:to>
                                        <p:strVal val="visible"/>
                                      </p:to>
                                    </p:set>
                                    <p:animEffect transition="in" filter="wipe(down)">
                                      <p:cBhvr>
                                        <p:cTn id="25" dur="500"/>
                                        <p:tgtEl>
                                          <p:spTgt spid="8">
                                            <p:txEl>
                                              <p:pRg st="0" end="0"/>
                                            </p:txEl>
                                          </p:spTgt>
                                        </p:tgtEl>
                                      </p:cBhvr>
                                    </p:animEffect>
                                  </p:childTnLst>
                                </p:cTn>
                              </p:par>
                              <p:par>
                                <p:cTn id="26" presetID="22" presetClass="entr" presetSubtype="4" fill="hold" nodeType="withEffect">
                                  <p:stCondLst>
                                    <p:cond delay="0"/>
                                  </p:stCondLst>
                                  <p:childTnLst>
                                    <p:set>
                                      <p:cBhvr>
                                        <p:cTn id="27" dur="1" fill="hold">
                                          <p:stCondLst>
                                            <p:cond delay="0"/>
                                          </p:stCondLst>
                                        </p:cTn>
                                        <p:tgtEl>
                                          <p:spTgt spid="8">
                                            <p:txEl>
                                              <p:pRg st="1" end="1"/>
                                            </p:txEl>
                                          </p:spTgt>
                                        </p:tgtEl>
                                        <p:attrNameLst>
                                          <p:attrName>style.visibility</p:attrName>
                                        </p:attrNameLst>
                                      </p:cBhvr>
                                      <p:to>
                                        <p:strVal val="visible"/>
                                      </p:to>
                                    </p:set>
                                    <p:animEffect transition="in" filter="wipe(down)">
                                      <p:cBhvr>
                                        <p:cTn id="28" dur="500"/>
                                        <p:tgtEl>
                                          <p:spTgt spid="8">
                                            <p:txEl>
                                              <p:pRg st="1" end="1"/>
                                            </p:txEl>
                                          </p:spTgt>
                                        </p:tgtEl>
                                      </p:cBhvr>
                                    </p:animEffect>
                                  </p:childTnLst>
                                </p:cTn>
                              </p:par>
                              <p:par>
                                <p:cTn id="29" presetID="22" presetClass="entr" presetSubtype="4" fill="hold" nodeType="withEffect">
                                  <p:stCondLst>
                                    <p:cond delay="0"/>
                                  </p:stCondLst>
                                  <p:childTnLst>
                                    <p:set>
                                      <p:cBhvr>
                                        <p:cTn id="30" dur="1" fill="hold">
                                          <p:stCondLst>
                                            <p:cond delay="0"/>
                                          </p:stCondLst>
                                        </p:cTn>
                                        <p:tgtEl>
                                          <p:spTgt spid="8">
                                            <p:txEl>
                                              <p:pRg st="2" end="2"/>
                                            </p:txEl>
                                          </p:spTgt>
                                        </p:tgtEl>
                                        <p:attrNameLst>
                                          <p:attrName>style.visibility</p:attrName>
                                        </p:attrNameLst>
                                      </p:cBhvr>
                                      <p:to>
                                        <p:strVal val="visible"/>
                                      </p:to>
                                    </p:set>
                                    <p:animEffect transition="in" filter="wipe(down)">
                                      <p:cBhvr>
                                        <p:cTn id="31" dur="500"/>
                                        <p:tgtEl>
                                          <p:spTgt spid="8">
                                            <p:txEl>
                                              <p:pRg st="2" end="2"/>
                                            </p:txEl>
                                          </p:spTgt>
                                        </p:tgtEl>
                                      </p:cBhvr>
                                    </p:animEffect>
                                  </p:childTnLst>
                                </p:cTn>
                              </p:par>
                              <p:par>
                                <p:cTn id="32" presetID="22" presetClass="entr" presetSubtype="4" fill="hold" nodeType="withEffect">
                                  <p:stCondLst>
                                    <p:cond delay="0"/>
                                  </p:stCondLst>
                                  <p:childTnLst>
                                    <p:set>
                                      <p:cBhvr>
                                        <p:cTn id="33" dur="1" fill="hold">
                                          <p:stCondLst>
                                            <p:cond delay="0"/>
                                          </p:stCondLst>
                                        </p:cTn>
                                        <p:tgtEl>
                                          <p:spTgt spid="8">
                                            <p:txEl>
                                              <p:pRg st="3" end="3"/>
                                            </p:txEl>
                                          </p:spTgt>
                                        </p:tgtEl>
                                        <p:attrNameLst>
                                          <p:attrName>style.visibility</p:attrName>
                                        </p:attrNameLst>
                                      </p:cBhvr>
                                      <p:to>
                                        <p:strVal val="visible"/>
                                      </p:to>
                                    </p:set>
                                    <p:animEffect transition="in" filter="wipe(down)">
                                      <p:cBhvr>
                                        <p:cTn id="34"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05142-5F12-49D8-9DD3-70838BE97C9B}"/>
              </a:ext>
            </a:extLst>
          </p:cNvPr>
          <p:cNvSpPr>
            <a:spLocks noGrp="1"/>
          </p:cNvSpPr>
          <p:nvPr>
            <p:ph type="title"/>
          </p:nvPr>
        </p:nvSpPr>
        <p:spPr/>
        <p:txBody>
          <a:bodyPr/>
          <a:lstStyle/>
          <a:p>
            <a:r>
              <a:rPr lang="en-GB" dirty="0"/>
              <a:t>Social 				Technological</a:t>
            </a:r>
          </a:p>
        </p:txBody>
      </p:sp>
      <p:sp>
        <p:nvSpPr>
          <p:cNvPr id="3" name="Content Placeholder 2">
            <a:extLst>
              <a:ext uri="{FF2B5EF4-FFF2-40B4-BE49-F238E27FC236}">
                <a16:creationId xmlns:a16="http://schemas.microsoft.com/office/drawing/2014/main" id="{EE55246E-17CD-4B8D-9942-F5A627A6F085}"/>
              </a:ext>
            </a:extLst>
          </p:cNvPr>
          <p:cNvSpPr>
            <a:spLocks noGrp="1"/>
          </p:cNvSpPr>
          <p:nvPr>
            <p:ph sz="half" idx="1"/>
          </p:nvPr>
        </p:nvSpPr>
        <p:spPr/>
        <p:txBody>
          <a:bodyPr/>
          <a:lstStyle/>
          <a:p>
            <a:r>
              <a:rPr lang="en-GB" dirty="0"/>
              <a:t>Education</a:t>
            </a:r>
          </a:p>
          <a:p>
            <a:r>
              <a:rPr lang="en-GB" dirty="0"/>
              <a:t>Life expectancy </a:t>
            </a:r>
          </a:p>
          <a:p>
            <a:r>
              <a:rPr lang="en-GB" dirty="0"/>
              <a:t>Income</a:t>
            </a:r>
          </a:p>
          <a:p>
            <a:endParaRPr lang="en-GB" dirty="0"/>
          </a:p>
        </p:txBody>
      </p:sp>
      <p:sp>
        <p:nvSpPr>
          <p:cNvPr id="4" name="Content Placeholder 3">
            <a:extLst>
              <a:ext uri="{FF2B5EF4-FFF2-40B4-BE49-F238E27FC236}">
                <a16:creationId xmlns:a16="http://schemas.microsoft.com/office/drawing/2014/main" id="{89701F2C-9117-4DF5-8430-7C7FDB6DB692}"/>
              </a:ext>
            </a:extLst>
          </p:cNvPr>
          <p:cNvSpPr>
            <a:spLocks noGrp="1"/>
          </p:cNvSpPr>
          <p:nvPr>
            <p:ph sz="half" idx="2"/>
          </p:nvPr>
        </p:nvSpPr>
        <p:spPr/>
        <p:txBody>
          <a:bodyPr/>
          <a:lstStyle/>
          <a:p>
            <a:r>
              <a:rPr lang="en-GB" dirty="0"/>
              <a:t>Improve customer service</a:t>
            </a:r>
          </a:p>
          <a:p>
            <a:r>
              <a:rPr lang="en-GB" dirty="0"/>
              <a:t>Day to day activities are improved</a:t>
            </a:r>
          </a:p>
          <a:p>
            <a:r>
              <a:rPr lang="en-GB" dirty="0"/>
              <a:t>Social Media  </a:t>
            </a:r>
          </a:p>
        </p:txBody>
      </p:sp>
      <p:sp>
        <p:nvSpPr>
          <p:cNvPr id="5" name="Date Placeholder 4">
            <a:extLst>
              <a:ext uri="{FF2B5EF4-FFF2-40B4-BE49-F238E27FC236}">
                <a16:creationId xmlns:a16="http://schemas.microsoft.com/office/drawing/2014/main" id="{3DCDBA80-9876-4FDB-93AE-081A3F78D183}"/>
              </a:ext>
            </a:extLst>
          </p:cNvPr>
          <p:cNvSpPr>
            <a:spLocks noGrp="1"/>
          </p:cNvSpPr>
          <p:nvPr>
            <p:ph type="dt" sz="half" idx="10"/>
          </p:nvPr>
        </p:nvSpPr>
        <p:spPr/>
        <p:txBody>
          <a:bodyPr/>
          <a:lstStyle/>
          <a:p>
            <a:pPr>
              <a:defRPr/>
            </a:pPr>
            <a:fld id="{6729F174-4E7E-4651-BE04-FB34C38F7A97}" type="datetime1">
              <a:rPr lang="en-GB" altLang="en-US" smtClean="0"/>
              <a:pPr>
                <a:defRPr/>
              </a:pPr>
              <a:t>04/12/2019</a:t>
            </a:fld>
            <a:endParaRPr lang="en-GB" altLang="en-US"/>
          </a:p>
        </p:txBody>
      </p:sp>
    </p:spTree>
    <p:extLst>
      <p:ext uri="{BB962C8B-B14F-4D97-AF65-F5344CB8AC3E}">
        <p14:creationId xmlns:p14="http://schemas.microsoft.com/office/powerpoint/2010/main" val="3698884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00"/>
                                        <p:tgtEl>
                                          <p:spTgt spid="3">
                                            <p:txEl>
                                              <p:pRg st="0" end="0"/>
                                            </p:txEl>
                                          </p:spTgt>
                                        </p:tgtEl>
                                      </p:cBhvr>
                                    </p:animEffect>
                                  </p:childTnLst>
                                </p:cTn>
                              </p:par>
                              <p:par>
                                <p:cTn id="15" presetID="2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par>
                                <p:cTn id="18" presetID="22" presetClass="entr" presetSubtype="4"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wipe(down)">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Effect transition="in" filter="wipe(down)">
                                      <p:cBhvr>
                                        <p:cTn id="25" dur="500"/>
                                        <p:tgtEl>
                                          <p:spTgt spid="4">
                                            <p:txEl>
                                              <p:pRg st="0" end="0"/>
                                            </p:txEl>
                                          </p:spTgt>
                                        </p:tgtEl>
                                      </p:cBhvr>
                                    </p:animEffect>
                                  </p:childTnLst>
                                </p:cTn>
                              </p:par>
                              <p:par>
                                <p:cTn id="26" presetID="22" presetClass="entr" presetSubtype="4" fill="hold" nodeType="with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wipe(down)">
                                      <p:cBhvr>
                                        <p:cTn id="28" dur="500"/>
                                        <p:tgtEl>
                                          <p:spTgt spid="4">
                                            <p:txEl>
                                              <p:pRg st="1" end="1"/>
                                            </p:txEl>
                                          </p:spTgt>
                                        </p:tgtEl>
                                      </p:cBhvr>
                                    </p:animEffect>
                                  </p:childTnLst>
                                </p:cTn>
                              </p:par>
                              <p:par>
                                <p:cTn id="29" presetID="22" presetClass="entr" presetSubtype="4" fill="hold" nodeType="with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Effect transition="in" filter="wipe(down)">
                                      <p:cBhvr>
                                        <p:cTn id="31"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1792A-1EF7-40DE-93C5-4E2F4AC3F8EC}"/>
              </a:ext>
            </a:extLst>
          </p:cNvPr>
          <p:cNvSpPr>
            <a:spLocks noGrp="1"/>
          </p:cNvSpPr>
          <p:nvPr>
            <p:ph type="title"/>
          </p:nvPr>
        </p:nvSpPr>
        <p:spPr/>
        <p:txBody>
          <a:bodyPr/>
          <a:lstStyle/>
          <a:p>
            <a:r>
              <a:rPr lang="en-GB" dirty="0"/>
              <a:t>Legal			 Environmental</a:t>
            </a:r>
          </a:p>
        </p:txBody>
      </p:sp>
      <p:sp>
        <p:nvSpPr>
          <p:cNvPr id="3" name="Content Placeholder 2">
            <a:extLst>
              <a:ext uri="{FF2B5EF4-FFF2-40B4-BE49-F238E27FC236}">
                <a16:creationId xmlns:a16="http://schemas.microsoft.com/office/drawing/2014/main" id="{EB87101C-90FA-4A1B-88ED-8D5EFA8118F7}"/>
              </a:ext>
            </a:extLst>
          </p:cNvPr>
          <p:cNvSpPr>
            <a:spLocks noGrp="1"/>
          </p:cNvSpPr>
          <p:nvPr>
            <p:ph sz="half" idx="1"/>
          </p:nvPr>
        </p:nvSpPr>
        <p:spPr/>
        <p:txBody>
          <a:bodyPr/>
          <a:lstStyle/>
          <a:p>
            <a:r>
              <a:rPr lang="en-GB" dirty="0"/>
              <a:t>Employment Legislation </a:t>
            </a:r>
          </a:p>
          <a:p>
            <a:r>
              <a:rPr lang="en-GB" dirty="0"/>
              <a:t>Health and safety guidelines</a:t>
            </a:r>
          </a:p>
          <a:p>
            <a:r>
              <a:rPr lang="en-GB" dirty="0"/>
              <a:t>Data protection law </a:t>
            </a:r>
          </a:p>
        </p:txBody>
      </p:sp>
      <p:sp>
        <p:nvSpPr>
          <p:cNvPr id="4" name="Content Placeholder 3">
            <a:extLst>
              <a:ext uri="{FF2B5EF4-FFF2-40B4-BE49-F238E27FC236}">
                <a16:creationId xmlns:a16="http://schemas.microsoft.com/office/drawing/2014/main" id="{A631844C-DB1C-4D6F-AFBD-9B4C257C31DB}"/>
              </a:ext>
            </a:extLst>
          </p:cNvPr>
          <p:cNvSpPr>
            <a:spLocks noGrp="1"/>
          </p:cNvSpPr>
          <p:nvPr>
            <p:ph sz="half" idx="2"/>
          </p:nvPr>
        </p:nvSpPr>
        <p:spPr/>
        <p:txBody>
          <a:bodyPr/>
          <a:lstStyle/>
          <a:p>
            <a:r>
              <a:rPr lang="en-GB" dirty="0"/>
              <a:t>Climate risk</a:t>
            </a:r>
          </a:p>
          <a:p>
            <a:r>
              <a:rPr lang="en-GB" dirty="0"/>
              <a:t>Natural disasters (flood)</a:t>
            </a:r>
          </a:p>
          <a:p>
            <a:r>
              <a:rPr lang="en-GB" dirty="0"/>
              <a:t>Terrorism</a:t>
            </a:r>
          </a:p>
          <a:p>
            <a:endParaRPr lang="en-GB" dirty="0"/>
          </a:p>
          <a:p>
            <a:endParaRPr lang="en-GB" dirty="0"/>
          </a:p>
        </p:txBody>
      </p:sp>
      <p:sp>
        <p:nvSpPr>
          <p:cNvPr id="5" name="Date Placeholder 4">
            <a:extLst>
              <a:ext uri="{FF2B5EF4-FFF2-40B4-BE49-F238E27FC236}">
                <a16:creationId xmlns:a16="http://schemas.microsoft.com/office/drawing/2014/main" id="{D4E89290-1547-4C5E-A95F-AF52B8981301}"/>
              </a:ext>
            </a:extLst>
          </p:cNvPr>
          <p:cNvSpPr>
            <a:spLocks noGrp="1"/>
          </p:cNvSpPr>
          <p:nvPr>
            <p:ph type="dt" sz="half" idx="10"/>
          </p:nvPr>
        </p:nvSpPr>
        <p:spPr/>
        <p:txBody>
          <a:bodyPr/>
          <a:lstStyle/>
          <a:p>
            <a:pPr>
              <a:defRPr/>
            </a:pPr>
            <a:fld id="{6729F174-4E7E-4651-BE04-FB34C38F7A97}" type="datetime1">
              <a:rPr lang="en-GB" altLang="en-US" smtClean="0"/>
              <a:pPr>
                <a:defRPr/>
              </a:pPr>
              <a:t>04/12/2019</a:t>
            </a:fld>
            <a:endParaRPr lang="en-GB" altLang="en-US"/>
          </a:p>
        </p:txBody>
      </p:sp>
    </p:spTree>
    <p:extLst>
      <p:ext uri="{BB962C8B-B14F-4D97-AF65-F5344CB8AC3E}">
        <p14:creationId xmlns:p14="http://schemas.microsoft.com/office/powerpoint/2010/main" val="3276738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00"/>
                                        <p:tgtEl>
                                          <p:spTgt spid="3">
                                            <p:txEl>
                                              <p:pRg st="0" end="0"/>
                                            </p:txEl>
                                          </p:spTgt>
                                        </p:tgtEl>
                                      </p:cBhvr>
                                    </p:animEffect>
                                  </p:childTnLst>
                                </p:cTn>
                              </p:par>
                              <p:par>
                                <p:cTn id="15" presetID="2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par>
                                <p:cTn id="18" presetID="22" presetClass="entr" presetSubtype="4"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wipe(down)">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Effect transition="in" filter="wipe(down)">
                                      <p:cBhvr>
                                        <p:cTn id="25" dur="500"/>
                                        <p:tgtEl>
                                          <p:spTgt spid="4">
                                            <p:txEl>
                                              <p:pRg st="0" end="0"/>
                                            </p:txEl>
                                          </p:spTgt>
                                        </p:tgtEl>
                                      </p:cBhvr>
                                    </p:animEffect>
                                  </p:childTnLst>
                                </p:cTn>
                              </p:par>
                              <p:par>
                                <p:cTn id="26" presetID="22" presetClass="entr" presetSubtype="4" fill="hold" nodeType="with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wipe(down)">
                                      <p:cBhvr>
                                        <p:cTn id="28" dur="500"/>
                                        <p:tgtEl>
                                          <p:spTgt spid="4">
                                            <p:txEl>
                                              <p:pRg st="1" end="1"/>
                                            </p:txEl>
                                          </p:spTgt>
                                        </p:tgtEl>
                                      </p:cBhvr>
                                    </p:animEffect>
                                  </p:childTnLst>
                                </p:cTn>
                              </p:par>
                              <p:par>
                                <p:cTn id="29" presetID="22" presetClass="entr" presetSubtype="4" fill="hold" nodeType="with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Effect transition="in" filter="wipe(down)">
                                      <p:cBhvr>
                                        <p:cTn id="31"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dirty="0"/>
              <a:t>Marketing Communication Mix</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04/12/2019</a:t>
            </a:fld>
            <a:endParaRPr lang="en-GB" altLang="en-US"/>
          </a:p>
        </p:txBody>
      </p:sp>
      <p:graphicFrame>
        <p:nvGraphicFramePr>
          <p:cNvPr id="5" name="Content Placeholder 4">
            <a:extLst>
              <a:ext uri="{FF2B5EF4-FFF2-40B4-BE49-F238E27FC236}">
                <a16:creationId xmlns:a16="http://schemas.microsoft.com/office/drawing/2014/main" id="{7EBC3304-525D-43BD-91F2-43AAAA87D5CB}"/>
              </a:ext>
            </a:extLst>
          </p:cNvPr>
          <p:cNvGraphicFramePr>
            <a:graphicFrameLocks noGrp="1"/>
          </p:cNvGraphicFramePr>
          <p:nvPr>
            <p:ph idx="1"/>
            <p:extLst>
              <p:ext uri="{D42A27DB-BD31-4B8C-83A1-F6EECF244321}">
                <p14:modId xmlns:p14="http://schemas.microsoft.com/office/powerpoint/2010/main" val="2084135961"/>
              </p:ext>
            </p:extLst>
          </p:nvPr>
        </p:nvGraphicFramePr>
        <p:xfrm>
          <a:off x="457200" y="981075"/>
          <a:ext cx="8229600" cy="4406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210A4BB8-ACDF-4849-A6EB-EEEEC0B7DCCD}"/>
              </a:ext>
            </a:extLst>
          </p:cNvPr>
          <p:cNvSpPr txBox="1"/>
          <p:nvPr/>
        </p:nvSpPr>
        <p:spPr>
          <a:xfrm>
            <a:off x="250825" y="5157192"/>
            <a:ext cx="3169047" cy="369332"/>
          </a:xfrm>
          <a:prstGeom prst="rect">
            <a:avLst/>
          </a:prstGeom>
          <a:noFill/>
        </p:spPr>
        <p:txBody>
          <a:bodyPr wrap="square" rtlCol="0">
            <a:spAutoFit/>
          </a:bodyPr>
          <a:lstStyle/>
          <a:p>
            <a:r>
              <a:rPr lang="en-GB" dirty="0"/>
              <a:t>Picture: Denitsa Kazandzieva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animEffect transition="in" filter="barn(inVertical)">
                                      <p:cBhvr>
                                        <p:cTn id="14"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1008856"/>
          </a:xfrm>
        </p:spPr>
        <p:txBody>
          <a:bodyPr/>
          <a:lstStyle/>
          <a:p>
            <a:pPr eaLnBrk="1" hangingPunct="1"/>
            <a:r>
              <a:rPr lang="en-GB" altLang="en-US" sz="3600" b="1" i="1" dirty="0"/>
              <a:t> Business Strategy to Achieve Marketing Communication Mix</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04/12/2019</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3034680" cy="3917950"/>
          </a:xfrm>
        </p:spPr>
        <p:txBody>
          <a:bodyPr/>
          <a:lstStyle/>
          <a:p>
            <a:r>
              <a:rPr lang="en-US" altLang="en-US" sz="2000" dirty="0">
                <a:latin typeface="Arial" panose="020B0604020202020204" pitchFamily="34" charset="0"/>
                <a:cs typeface="Arial" panose="020B0604020202020204" pitchFamily="34" charset="0"/>
              </a:rPr>
              <a:t>Martin </a:t>
            </a:r>
            <a:r>
              <a:rPr lang="en-US" altLang="en-US" sz="2000" dirty="0" err="1">
                <a:latin typeface="Arial" panose="020B0604020202020204" pitchFamily="34" charset="0"/>
                <a:cs typeface="Arial" panose="020B0604020202020204" pitchFamily="34" charset="0"/>
              </a:rPr>
              <a:t>Luenendong</a:t>
            </a:r>
            <a:r>
              <a:rPr lang="en-US" altLang="en-US" sz="2000" dirty="0">
                <a:latin typeface="Arial" panose="020B0604020202020204" pitchFamily="34" charset="0"/>
                <a:cs typeface="Arial" panose="020B0604020202020204" pitchFamily="34" charset="0"/>
              </a:rPr>
              <a:t> (Co-founder of </a:t>
            </a:r>
            <a:r>
              <a:rPr lang="en-US" altLang="en-US" sz="2000" dirty="0" err="1">
                <a:latin typeface="Arial" panose="020B0604020202020204" pitchFamily="34" charset="0"/>
                <a:cs typeface="Arial" panose="020B0604020202020204" pitchFamily="34" charset="0"/>
              </a:rPr>
              <a:t>Cleverism</a:t>
            </a:r>
            <a:r>
              <a:rPr lang="en-US" altLang="en-US" sz="2000" dirty="0">
                <a:latin typeface="Arial" panose="020B0604020202020204" pitchFamily="34" charset="0"/>
                <a:cs typeface="Arial" panose="020B0604020202020204" pitchFamily="34" charset="0"/>
              </a:rPr>
              <a:t>) defines the Marketing Communication Mix as “</a:t>
            </a:r>
            <a:r>
              <a:rPr lang="en-GB" sz="2000" dirty="0">
                <a:latin typeface="Arial" panose="020B0604020202020204" pitchFamily="34" charset="0"/>
                <a:cs typeface="Arial" panose="020B0604020202020204" pitchFamily="34" charset="0"/>
              </a:rPr>
              <a:t>putting the right product in the right place, at the right price, at the right time”.</a:t>
            </a:r>
            <a:endParaRPr lang="en-US" altLang="en-US" sz="2000" dirty="0">
              <a:latin typeface="Arial" panose="020B0604020202020204" pitchFamily="34" charset="0"/>
              <a:cs typeface="Arial" panose="020B0604020202020204" pitchFamily="34" charset="0"/>
            </a:endParaRPr>
          </a:p>
        </p:txBody>
      </p:sp>
      <p:pic>
        <p:nvPicPr>
          <p:cNvPr id="3" name="Picture 2" descr="A picture containing device&#10;&#10;Description automatically generated">
            <a:extLst>
              <a:ext uri="{FF2B5EF4-FFF2-40B4-BE49-F238E27FC236}">
                <a16:creationId xmlns:a16="http://schemas.microsoft.com/office/drawing/2014/main" id="{0D6F3979-3763-4C5C-B1B9-0AE9DBA2F7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20072" y="1628800"/>
            <a:ext cx="3034680" cy="2952328"/>
          </a:xfrm>
          <a:prstGeom prst="rect">
            <a:avLst/>
          </a:prstGeom>
        </p:spPr>
      </p:pic>
      <p:sp>
        <p:nvSpPr>
          <p:cNvPr id="5" name="TextBox 4">
            <a:extLst>
              <a:ext uri="{FF2B5EF4-FFF2-40B4-BE49-F238E27FC236}">
                <a16:creationId xmlns:a16="http://schemas.microsoft.com/office/drawing/2014/main" id="{2581CAFB-296E-4F91-A447-D7CFD803EAF7}"/>
              </a:ext>
            </a:extLst>
          </p:cNvPr>
          <p:cNvSpPr txBox="1"/>
          <p:nvPr/>
        </p:nvSpPr>
        <p:spPr>
          <a:xfrm>
            <a:off x="4427984" y="4869160"/>
            <a:ext cx="4258816" cy="369332"/>
          </a:xfrm>
          <a:prstGeom prst="rect">
            <a:avLst/>
          </a:prstGeom>
          <a:noFill/>
        </p:spPr>
        <p:txBody>
          <a:bodyPr wrap="square" rtlCol="0">
            <a:spAutoFit/>
          </a:bodyPr>
          <a:lstStyle/>
          <a:p>
            <a:r>
              <a:rPr lang="en-GB" dirty="0"/>
              <a:t>Picture from </a:t>
            </a:r>
            <a:r>
              <a:rPr lang="en-GB" dirty="0" err="1"/>
              <a:t>Cleverism.com</a:t>
            </a:r>
            <a:endParaRPr lang="en-GB" dirty="0"/>
          </a:p>
        </p:txBody>
      </p:sp>
    </p:spTree>
    <p:extLst>
      <p:ext uri="{BB962C8B-B14F-4D97-AF65-F5344CB8AC3E}">
        <p14:creationId xmlns:p14="http://schemas.microsoft.com/office/powerpoint/2010/main" val="1882529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364">
                                            <p:txEl>
                                              <p:pRg st="0" end="0"/>
                                            </p:txEl>
                                          </p:spTgt>
                                        </p:tgtEl>
                                        <p:attrNameLst>
                                          <p:attrName>style.visibility</p:attrName>
                                        </p:attrNameLst>
                                      </p:cBhvr>
                                      <p:to>
                                        <p:strVal val="visible"/>
                                      </p:to>
                                    </p:set>
                                    <p:animEffect transition="in" filter="fade">
                                      <p:cBhvr>
                                        <p:cTn id="7" dur="1000"/>
                                        <p:tgtEl>
                                          <p:spTgt spid="15364">
                                            <p:txEl>
                                              <p:pRg st="0" end="0"/>
                                            </p:txEl>
                                          </p:spTgt>
                                        </p:tgtEl>
                                      </p:cBhvr>
                                    </p:animEffect>
                                    <p:anim calcmode="lin" valueType="num">
                                      <p:cBhvr>
                                        <p:cTn id="8" dur="1000" fill="hold"/>
                                        <p:tgtEl>
                                          <p:spTgt spid="1536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36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Effect transition="in" filter="barn(inVertical)">
                                      <p:cBhvr>
                                        <p:cTn id="21"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0F5206-54E6-434F-9D55-C02EC20C0037}"/>
              </a:ext>
            </a:extLst>
          </p:cNvPr>
          <p:cNvSpPr>
            <a:spLocks noGrp="1"/>
          </p:cNvSpPr>
          <p:nvPr>
            <p:ph idx="1"/>
          </p:nvPr>
        </p:nvSpPr>
        <p:spPr>
          <a:xfrm>
            <a:off x="457200" y="692696"/>
            <a:ext cx="8229600" cy="4824537"/>
          </a:xfrm>
        </p:spPr>
        <p:txBody>
          <a:bodyPr/>
          <a:lstStyle/>
          <a:p>
            <a:pPr marL="0" indent="0">
              <a:buNone/>
            </a:pP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Mission statement for the new Ibis franchise:</a:t>
            </a:r>
          </a:p>
          <a:p>
            <a:r>
              <a:rPr lang="en-GB" sz="2000" dirty="0">
                <a:latin typeface="Arial" panose="020B0604020202020204" pitchFamily="34" charset="0"/>
                <a:cs typeface="Arial" panose="020B0604020202020204" pitchFamily="34" charset="0"/>
              </a:rPr>
              <a:t>“Offering great value at the best price.”</a:t>
            </a:r>
          </a:p>
          <a:p>
            <a:r>
              <a:rPr lang="en-GB" sz="2000" dirty="0">
                <a:latin typeface="Arial" panose="020B0604020202020204" pitchFamily="34" charset="0"/>
                <a:cs typeface="Arial" panose="020B0604020202020204" pitchFamily="34" charset="0"/>
              </a:rPr>
              <a:t>Vision statement for the new Ibis franchise:</a:t>
            </a:r>
          </a:p>
          <a:p>
            <a:r>
              <a:rPr lang="en-GB" sz="2000" dirty="0">
                <a:latin typeface="Arial" panose="020B0604020202020204" pitchFamily="34" charset="0"/>
                <a:cs typeface="Arial" panose="020B0604020202020204" pitchFamily="34" charset="0"/>
              </a:rPr>
              <a:t>“Establishing the Ibis brand with competitive pricing and customer-oriented business model.”</a:t>
            </a:r>
          </a:p>
          <a:p>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Business objectives:</a:t>
            </a:r>
          </a:p>
          <a:p>
            <a:r>
              <a:rPr lang="en-GB" sz="2000" dirty="0">
                <a:latin typeface="Arial" panose="020B0604020202020204" pitchFamily="34" charset="0"/>
                <a:cs typeface="Arial" panose="020B0604020202020204" pitchFamily="34" charset="0"/>
              </a:rPr>
              <a:t>To make at least 15% return on investment (ROI) from the second year of operations.</a:t>
            </a:r>
          </a:p>
          <a:p>
            <a:r>
              <a:rPr lang="en-GB" sz="2000" dirty="0">
                <a:latin typeface="Arial" panose="020B0604020202020204" pitchFamily="34" charset="0"/>
                <a:cs typeface="Arial" panose="020B0604020202020204" pitchFamily="34" charset="0"/>
              </a:rPr>
              <a:t>To offer international standard hotel services at economical price. </a:t>
            </a:r>
          </a:p>
          <a:p>
            <a:pPr marL="0" indent="0">
              <a:buNone/>
            </a:pPr>
            <a:endParaRPr lang="en-GB" dirty="0"/>
          </a:p>
        </p:txBody>
      </p:sp>
      <p:sp>
        <p:nvSpPr>
          <p:cNvPr id="4" name="Date Placeholder 3">
            <a:extLst>
              <a:ext uri="{FF2B5EF4-FFF2-40B4-BE49-F238E27FC236}">
                <a16:creationId xmlns:a16="http://schemas.microsoft.com/office/drawing/2014/main" id="{158CECDE-613C-4C41-B491-5F633227A887}"/>
              </a:ext>
            </a:extLst>
          </p:cNvPr>
          <p:cNvSpPr>
            <a:spLocks noGrp="1"/>
          </p:cNvSpPr>
          <p:nvPr>
            <p:ph type="dt" sz="half" idx="10"/>
          </p:nvPr>
        </p:nvSpPr>
        <p:spPr/>
        <p:txBody>
          <a:bodyPr/>
          <a:lstStyle/>
          <a:p>
            <a:pPr>
              <a:defRPr/>
            </a:pPr>
            <a:fld id="{384B99DA-8C13-4E5F-AA0A-1F1000BE46CB}" type="datetime1">
              <a:rPr lang="en-GB" altLang="en-US" smtClean="0"/>
              <a:pPr>
                <a:defRPr/>
              </a:pPr>
              <a:t>04/12/2019</a:t>
            </a:fld>
            <a:endParaRPr lang="en-GB" altLang="en-US"/>
          </a:p>
        </p:txBody>
      </p:sp>
      <p:sp>
        <p:nvSpPr>
          <p:cNvPr id="5" name="Footer Placeholder 4">
            <a:extLst>
              <a:ext uri="{FF2B5EF4-FFF2-40B4-BE49-F238E27FC236}">
                <a16:creationId xmlns:a16="http://schemas.microsoft.com/office/drawing/2014/main" id="{2D37A7D7-F691-4152-8CA4-3794E197AED7}"/>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3569537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ipe(down)">
                                      <p:cBhvr>
                                        <p:cTn id="14" dur="500"/>
                                        <p:tgtEl>
                                          <p:spTgt spid="3">
                                            <p:txEl>
                                              <p:pRg st="1" end="1"/>
                                            </p:txEl>
                                          </p:spTgt>
                                        </p:tgtEl>
                                      </p:cBhvr>
                                    </p:animEffect>
                                  </p:childTnLst>
                                </p:cTn>
                              </p:par>
                              <p:par>
                                <p:cTn id="15" presetID="2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par>
                                <p:cTn id="18" presetID="22" presetClass="entr" presetSubtype="4"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ipe(down)">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1000"/>
                                        <p:tgtEl>
                                          <p:spTgt spid="3">
                                            <p:txEl>
                                              <p:pRg st="6" end="6"/>
                                            </p:txEl>
                                          </p:spTgt>
                                        </p:tgtEl>
                                      </p:cBhvr>
                                    </p:animEffect>
                                    <p:anim calcmode="lin" valueType="num">
                                      <p:cBhvr>
                                        <p:cTn id="2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ipe(down)">
                                      <p:cBhvr>
                                        <p:cTn id="32" dur="500"/>
                                        <p:tgtEl>
                                          <p:spTgt spid="3">
                                            <p:txEl>
                                              <p:pRg st="7" end="7"/>
                                            </p:txEl>
                                          </p:spTgt>
                                        </p:tgtEl>
                                      </p:cBhvr>
                                    </p:animEffect>
                                  </p:childTnLst>
                                </p:cTn>
                              </p:par>
                              <p:par>
                                <p:cTn id="33" presetID="22" presetClass="entr" presetSubtype="4"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wipe(down)">
                                      <p:cBhvr>
                                        <p:cTn id="3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t>Conclusion</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04/12/2019</a:t>
            </a:fld>
            <a:endParaRPr lang="en-GB" altLang="en-US"/>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lstStyle/>
          <a:p>
            <a:pPr>
              <a:buFont typeface="Wingdings" panose="05000000000000000000" pitchFamily="2" charset="2"/>
              <a:buChar char="§"/>
            </a:pPr>
            <a:r>
              <a:rPr lang="en-US" sz="1800" dirty="0">
                <a:latin typeface="Arial" panose="020B0604020202020204" pitchFamily="34" charset="0"/>
                <a:cs typeface="Arial" panose="020B0604020202020204" pitchFamily="34" charset="0"/>
              </a:rPr>
              <a:t>Ibis will have to compete with the existing hotel brands as well as Airbnb accommodation facilities in Central London. The company should emphasis on its cost leadership strategy with its new franchise in Central London</a:t>
            </a: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Given the market competition and the existing market demand for budget friendly tour accommodations, Ibis’s economy business model with competitive hotel facilities will be able to attract the target customers successfully. </a:t>
            </a:r>
          </a:p>
          <a:p>
            <a:pPr>
              <a:buFont typeface="Wingdings" panose="05000000000000000000" pitchFamily="2" charset="2"/>
              <a:buChar char="§"/>
            </a:pP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altLang="en-US" sz="18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5604">
                                            <p:txEl>
                                              <p:pRg st="0" end="0"/>
                                            </p:txEl>
                                          </p:spTgt>
                                        </p:tgtEl>
                                        <p:attrNameLst>
                                          <p:attrName>style.visibility</p:attrName>
                                        </p:attrNameLst>
                                      </p:cBhvr>
                                      <p:to>
                                        <p:strVal val="visible"/>
                                      </p:to>
                                    </p:set>
                                    <p:anim calcmode="lin" valueType="num">
                                      <p:cBhvr additive="base">
                                        <p:cTn id="7" dur="500" fill="hold"/>
                                        <p:tgtEl>
                                          <p:spTgt spid="2560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560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25604">
                                            <p:txEl>
                                              <p:pRg st="1" end="1"/>
                                            </p:txEl>
                                          </p:spTgt>
                                        </p:tgtEl>
                                        <p:attrNameLst>
                                          <p:attrName>style.visibility</p:attrName>
                                        </p:attrNameLst>
                                      </p:cBhvr>
                                      <p:to>
                                        <p:strVal val="visible"/>
                                      </p:to>
                                    </p:set>
                                    <p:animEffect transition="in" filter="fade">
                                      <p:cBhvr>
                                        <p:cTn id="13" dur="1000"/>
                                        <p:tgtEl>
                                          <p:spTgt spid="25604">
                                            <p:txEl>
                                              <p:pRg st="1" end="1"/>
                                            </p:txEl>
                                          </p:spTgt>
                                        </p:tgtEl>
                                      </p:cBhvr>
                                    </p:animEffect>
                                    <p:anim calcmode="lin" valueType="num">
                                      <p:cBhvr>
                                        <p:cTn id="14" dur="1000" fill="hold"/>
                                        <p:tgtEl>
                                          <p:spTgt spid="25604">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560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t>References</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04/12/2019</a:t>
            </a:fld>
            <a:endParaRPr lang="en-GB" altLang="en-US"/>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lstStyle/>
          <a:p>
            <a:pPr>
              <a:buFont typeface="Wingdings" panose="05000000000000000000" pitchFamily="2" charset="2"/>
              <a:buChar char="§"/>
            </a:pPr>
            <a:r>
              <a:rPr lang="en-GB" altLang="en-US" sz="1800" dirty="0">
                <a:latin typeface="Arial" panose="020B0604020202020204" pitchFamily="34" charset="0"/>
                <a:cs typeface="Arial" panose="020B0604020202020204" pitchFamily="34" charset="0"/>
              </a:rPr>
              <a:t>Accor Group Website; available at </a:t>
            </a:r>
            <a:r>
              <a:rPr lang="en-GB" sz="1800" dirty="0">
                <a:hlinkClick r:id="rId3"/>
              </a:rPr>
              <a:t>https://</a:t>
            </a:r>
            <a:r>
              <a:rPr lang="en-GB" sz="1800" dirty="0" err="1">
                <a:hlinkClick r:id="rId3"/>
              </a:rPr>
              <a:t>group.accor.com</a:t>
            </a:r>
            <a:r>
              <a:rPr lang="en-GB" sz="1800" dirty="0">
                <a:hlinkClick r:id="rId3"/>
              </a:rPr>
              <a:t>/</a:t>
            </a:r>
            <a:r>
              <a:rPr lang="en-GB" sz="1800" dirty="0" err="1">
                <a:hlinkClick r:id="rId3"/>
              </a:rPr>
              <a:t>en</a:t>
            </a: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altLang="en-US" sz="1800" dirty="0">
                <a:latin typeface="Arial" panose="020B0604020202020204" pitchFamily="34" charset="0"/>
                <a:cs typeface="Arial" panose="020B0604020202020204" pitchFamily="34" charset="0"/>
              </a:rPr>
              <a:t>Ibis </a:t>
            </a:r>
            <a:r>
              <a:rPr lang="en-GB" altLang="en-US" sz="1800" dirty="0" err="1">
                <a:latin typeface="Arial" panose="020B0604020202020204" pitchFamily="34" charset="0"/>
                <a:cs typeface="Arial" panose="020B0604020202020204" pitchFamily="34" charset="0"/>
              </a:rPr>
              <a:t>accor</a:t>
            </a:r>
            <a:r>
              <a:rPr lang="en-GB" altLang="en-US" sz="1800" dirty="0">
                <a:latin typeface="Arial" panose="020B0604020202020204" pitchFamily="34" charset="0"/>
                <a:cs typeface="Arial" panose="020B0604020202020204" pitchFamily="34" charset="0"/>
              </a:rPr>
              <a:t> 2019. ibis hotels – “feel good at great price”; available at </a:t>
            </a:r>
            <a:r>
              <a:rPr lang="en-GB" altLang="en-US" sz="1800" dirty="0">
                <a:latin typeface="Arial" panose="020B0604020202020204" pitchFamily="34" charset="0"/>
                <a:cs typeface="Arial" panose="020B0604020202020204" pitchFamily="34" charset="0"/>
                <a:hlinkClick r:id="rId4"/>
              </a:rPr>
              <a:t>https://</a:t>
            </a:r>
            <a:r>
              <a:rPr lang="en-GB" altLang="en-US" sz="1800" dirty="0" err="1">
                <a:latin typeface="Arial" panose="020B0604020202020204" pitchFamily="34" charset="0"/>
                <a:cs typeface="Arial" panose="020B0604020202020204" pitchFamily="34" charset="0"/>
                <a:hlinkClick r:id="rId4"/>
              </a:rPr>
              <a:t>ibis.accor.com</a:t>
            </a:r>
            <a:r>
              <a:rPr lang="en-GB" altLang="en-US" sz="1800" dirty="0">
                <a:latin typeface="Arial" panose="020B0604020202020204" pitchFamily="34" charset="0"/>
                <a:cs typeface="Arial" panose="020B0604020202020204" pitchFamily="34" charset="0"/>
                <a:hlinkClick r:id="rId4"/>
              </a:rPr>
              <a:t>/discovering/ibis-hotel/</a:t>
            </a:r>
            <a:r>
              <a:rPr lang="en-GB" altLang="en-US" sz="1800" dirty="0" err="1">
                <a:latin typeface="Arial" panose="020B0604020202020204" pitchFamily="34" charset="0"/>
                <a:cs typeface="Arial" panose="020B0604020202020204" pitchFamily="34" charset="0"/>
                <a:hlinkClick r:id="rId4"/>
              </a:rPr>
              <a:t>index.en.shtml</a:t>
            </a:r>
            <a:endParaRPr lang="en-GB" altLang="en-US" sz="1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Ibis “Styles Global Marketing” 2012 Paris</a:t>
            </a:r>
          </a:p>
          <a:p>
            <a:pPr>
              <a:buFont typeface="Wingdings" panose="05000000000000000000" pitchFamily="2" charset="2"/>
              <a:buChar char="§"/>
            </a:pPr>
            <a:r>
              <a:rPr lang="en-GB" altLang="en-US" sz="1800" dirty="0" err="1">
                <a:latin typeface="Arial" panose="020B0604020202020204" pitchFamily="34" charset="0"/>
                <a:cs typeface="Arial" panose="020B0604020202020204" pitchFamily="34" charset="0"/>
              </a:rPr>
              <a:t>Luenendong</a:t>
            </a:r>
            <a:r>
              <a:rPr lang="en-GB" altLang="en-US" sz="1800" dirty="0">
                <a:latin typeface="Arial" panose="020B0604020202020204" pitchFamily="34" charset="0"/>
                <a:cs typeface="Arial" panose="020B0604020202020204" pitchFamily="34" charset="0"/>
              </a:rPr>
              <a:t>, M.; August 2014 “Understanding the Marketing Mix Concept- </a:t>
            </a:r>
            <a:r>
              <a:rPr lang="en-GB" altLang="en-US" sz="1800" dirty="0" err="1">
                <a:latin typeface="Arial" panose="020B0604020202020204" pitchFamily="34" charset="0"/>
                <a:cs typeface="Arial" panose="020B0604020202020204" pitchFamily="34" charset="0"/>
              </a:rPr>
              <a:t>4ps</a:t>
            </a:r>
            <a:r>
              <a:rPr lang="en-GB" altLang="en-US"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5"/>
              </a:rPr>
              <a:t>https://</a:t>
            </a:r>
            <a:r>
              <a:rPr lang="en-GB" sz="1800" dirty="0" err="1">
                <a:latin typeface="Arial" panose="020B0604020202020204" pitchFamily="34" charset="0"/>
                <a:cs typeface="Arial" panose="020B0604020202020204" pitchFamily="34" charset="0"/>
                <a:hlinkClick r:id="rId5"/>
              </a:rPr>
              <a:t>www.cleverism.com</a:t>
            </a:r>
            <a:r>
              <a:rPr lang="en-GB" sz="1800" dirty="0">
                <a:latin typeface="Arial" panose="020B0604020202020204" pitchFamily="34" charset="0"/>
                <a:cs typeface="Arial" panose="020B0604020202020204" pitchFamily="34" charset="0"/>
                <a:hlinkClick r:id="rId5"/>
              </a:rPr>
              <a:t>/understanding-marketing-mix-concept-</a:t>
            </a:r>
            <a:r>
              <a:rPr lang="en-GB" sz="1800" dirty="0" err="1">
                <a:latin typeface="Arial" panose="020B0604020202020204" pitchFamily="34" charset="0"/>
                <a:cs typeface="Arial" panose="020B0604020202020204" pitchFamily="34" charset="0"/>
                <a:hlinkClick r:id="rId5"/>
              </a:rPr>
              <a:t>4ps</a:t>
            </a:r>
            <a:r>
              <a:rPr lang="en-GB" sz="1800" dirty="0">
                <a:latin typeface="Arial" panose="020B0604020202020204" pitchFamily="34" charset="0"/>
                <a:cs typeface="Arial" panose="020B0604020202020204" pitchFamily="34" charset="0"/>
                <a:hlinkClick r:id="rId5"/>
              </a:rPr>
              <a:t>/</a:t>
            </a: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800" dirty="0" err="1">
                <a:latin typeface="Arial" panose="020B0604020202020204" pitchFamily="34" charset="0"/>
                <a:cs typeface="Arial" panose="020B0604020202020204" pitchFamily="34" charset="0"/>
              </a:rPr>
              <a:t>Reibstein</a:t>
            </a:r>
            <a:r>
              <a:rPr lang="en-GB" sz="1800" dirty="0">
                <a:latin typeface="Arial" panose="020B0604020202020204" pitchFamily="34" charset="0"/>
                <a:cs typeface="Arial" panose="020B0604020202020204" pitchFamily="34" charset="0"/>
              </a:rPr>
              <a:t>, D.J. 2010 “Marketing Metrics – The definitive Guide to measuring marketing performance” 2</a:t>
            </a:r>
            <a:r>
              <a:rPr lang="en-GB" sz="1800" baseline="30000" dirty="0">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 Edition; </a:t>
            </a:r>
            <a:r>
              <a:rPr lang="en-GB" sz="1800" dirty="0" err="1">
                <a:latin typeface="Arial" panose="020B0604020202020204" pitchFamily="34" charset="0"/>
                <a:cs typeface="Arial" panose="020B0604020202020204" pitchFamily="34" charset="0"/>
              </a:rPr>
              <a:t>Assosiate</a:t>
            </a:r>
            <a:r>
              <a:rPr lang="en-GB" sz="1800" dirty="0">
                <a:latin typeface="Arial" panose="020B0604020202020204" pitchFamily="34" charset="0"/>
                <a:cs typeface="Arial" panose="020B0604020202020204" pitchFamily="34" charset="0"/>
              </a:rPr>
              <a:t> Publisher</a:t>
            </a:r>
          </a:p>
          <a:p>
            <a:pPr>
              <a:buFont typeface="Wingdings" panose="05000000000000000000" pitchFamily="2" charset="2"/>
              <a:buChar char="§"/>
            </a:pPr>
            <a:r>
              <a:rPr lang="en-GB" sz="1800" dirty="0" err="1">
                <a:latin typeface="Arial" panose="020B0604020202020204" pitchFamily="34" charset="0"/>
                <a:cs typeface="Arial" panose="020B0604020202020204" pitchFamily="34" charset="0"/>
              </a:rPr>
              <a:t>Smallbusiness.chron.com</a:t>
            </a: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Visit Britain (National Tourism Agency)</a:t>
            </a:r>
          </a:p>
          <a:p>
            <a:pPr>
              <a:buFont typeface="Wingdings" panose="05000000000000000000" pitchFamily="2" charset="2"/>
              <a:buChar char="§"/>
            </a:pPr>
            <a:endParaRPr lang="en-GB" altLang="en-US" dirty="0"/>
          </a:p>
          <a:p>
            <a:pPr marL="0" indent="0">
              <a:buNone/>
            </a:pPr>
            <a:endParaRPr lang="en-GB" altLang="en-US" dirty="0"/>
          </a:p>
        </p:txBody>
      </p:sp>
    </p:spTree>
    <p:extLst>
      <p:ext uri="{BB962C8B-B14F-4D97-AF65-F5344CB8AC3E}">
        <p14:creationId xmlns:p14="http://schemas.microsoft.com/office/powerpoint/2010/main" val="1596282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5604">
                                            <p:txEl>
                                              <p:pRg st="0" end="0"/>
                                            </p:txEl>
                                          </p:spTgt>
                                        </p:tgtEl>
                                        <p:attrNameLst>
                                          <p:attrName>style.visibility</p:attrName>
                                        </p:attrNameLst>
                                      </p:cBhvr>
                                      <p:to>
                                        <p:strVal val="visible"/>
                                      </p:to>
                                    </p:set>
                                    <p:animEffect transition="in" filter="circle(in)">
                                      <p:cBhvr>
                                        <p:cTn id="7" dur="2000"/>
                                        <p:tgtEl>
                                          <p:spTgt spid="25604">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25604">
                                            <p:txEl>
                                              <p:pRg st="1" end="1"/>
                                            </p:txEl>
                                          </p:spTgt>
                                        </p:tgtEl>
                                        <p:attrNameLst>
                                          <p:attrName>style.visibility</p:attrName>
                                        </p:attrNameLst>
                                      </p:cBhvr>
                                      <p:to>
                                        <p:strVal val="visible"/>
                                      </p:to>
                                    </p:set>
                                    <p:animEffect transition="in" filter="circle(in)">
                                      <p:cBhvr>
                                        <p:cTn id="10" dur="2000"/>
                                        <p:tgtEl>
                                          <p:spTgt spid="25604">
                                            <p:txEl>
                                              <p:pRg st="1" end="1"/>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25604">
                                            <p:txEl>
                                              <p:pRg st="2" end="2"/>
                                            </p:txEl>
                                          </p:spTgt>
                                        </p:tgtEl>
                                        <p:attrNameLst>
                                          <p:attrName>style.visibility</p:attrName>
                                        </p:attrNameLst>
                                      </p:cBhvr>
                                      <p:to>
                                        <p:strVal val="visible"/>
                                      </p:to>
                                    </p:set>
                                    <p:animEffect transition="in" filter="circle(in)">
                                      <p:cBhvr>
                                        <p:cTn id="13" dur="2000"/>
                                        <p:tgtEl>
                                          <p:spTgt spid="25604">
                                            <p:txEl>
                                              <p:pRg st="2" end="2"/>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25604">
                                            <p:txEl>
                                              <p:pRg st="3" end="3"/>
                                            </p:txEl>
                                          </p:spTgt>
                                        </p:tgtEl>
                                        <p:attrNameLst>
                                          <p:attrName>style.visibility</p:attrName>
                                        </p:attrNameLst>
                                      </p:cBhvr>
                                      <p:to>
                                        <p:strVal val="visible"/>
                                      </p:to>
                                    </p:set>
                                    <p:animEffect transition="in" filter="circle(in)">
                                      <p:cBhvr>
                                        <p:cTn id="16" dur="2000"/>
                                        <p:tgtEl>
                                          <p:spTgt spid="25604">
                                            <p:txEl>
                                              <p:pRg st="3" end="3"/>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25604">
                                            <p:txEl>
                                              <p:pRg st="4" end="4"/>
                                            </p:txEl>
                                          </p:spTgt>
                                        </p:tgtEl>
                                        <p:attrNameLst>
                                          <p:attrName>style.visibility</p:attrName>
                                        </p:attrNameLst>
                                      </p:cBhvr>
                                      <p:to>
                                        <p:strVal val="visible"/>
                                      </p:to>
                                    </p:set>
                                    <p:animEffect transition="in" filter="circle(in)">
                                      <p:cBhvr>
                                        <p:cTn id="19" dur="2000"/>
                                        <p:tgtEl>
                                          <p:spTgt spid="25604">
                                            <p:txEl>
                                              <p:pRg st="4" end="4"/>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25604">
                                            <p:txEl>
                                              <p:pRg st="5" end="5"/>
                                            </p:txEl>
                                          </p:spTgt>
                                        </p:tgtEl>
                                        <p:attrNameLst>
                                          <p:attrName>style.visibility</p:attrName>
                                        </p:attrNameLst>
                                      </p:cBhvr>
                                      <p:to>
                                        <p:strVal val="visible"/>
                                      </p:to>
                                    </p:set>
                                    <p:animEffect transition="in" filter="circle(in)">
                                      <p:cBhvr>
                                        <p:cTn id="22" dur="2000"/>
                                        <p:tgtEl>
                                          <p:spTgt spid="25604">
                                            <p:txEl>
                                              <p:pRg st="5" end="5"/>
                                            </p:txEl>
                                          </p:spTgt>
                                        </p:tgtEl>
                                      </p:cBhvr>
                                    </p:animEffect>
                                  </p:childTnLst>
                                </p:cTn>
                              </p:par>
                              <p:par>
                                <p:cTn id="23" presetID="6" presetClass="entr" presetSubtype="16" fill="hold" nodeType="withEffect">
                                  <p:stCondLst>
                                    <p:cond delay="0"/>
                                  </p:stCondLst>
                                  <p:childTnLst>
                                    <p:set>
                                      <p:cBhvr>
                                        <p:cTn id="24" dur="1" fill="hold">
                                          <p:stCondLst>
                                            <p:cond delay="0"/>
                                          </p:stCondLst>
                                        </p:cTn>
                                        <p:tgtEl>
                                          <p:spTgt spid="25604">
                                            <p:txEl>
                                              <p:pRg st="6" end="6"/>
                                            </p:txEl>
                                          </p:spTgt>
                                        </p:tgtEl>
                                        <p:attrNameLst>
                                          <p:attrName>style.visibility</p:attrName>
                                        </p:attrNameLst>
                                      </p:cBhvr>
                                      <p:to>
                                        <p:strVal val="visible"/>
                                      </p:to>
                                    </p:set>
                                    <p:animEffect transition="in" filter="circle(in)">
                                      <p:cBhvr>
                                        <p:cTn id="25" dur="2000"/>
                                        <p:tgtEl>
                                          <p:spTgt spid="2560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1587</TotalTime>
  <Words>1170</Words>
  <Application>Microsoft Office PowerPoint</Application>
  <PresentationFormat>On-screen Show (4:3)</PresentationFormat>
  <Paragraphs>190</Paragraphs>
  <Slides>19</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Myriad Pro</vt:lpstr>
      <vt:lpstr>Symbol</vt:lpstr>
      <vt:lpstr>Wingdings</vt:lpstr>
      <vt:lpstr>20140311PresentationUWTSDTemplate</vt:lpstr>
      <vt:lpstr>Marketing Environmental Audit</vt:lpstr>
      <vt:lpstr>Executive Summary</vt:lpstr>
      <vt:lpstr>Business / Company Overview</vt:lpstr>
      <vt:lpstr>Products and Services</vt:lpstr>
      <vt:lpstr>Target Market</vt:lpstr>
      <vt:lpstr>Market Segment </vt:lpstr>
      <vt:lpstr>Micro and Macro Environment</vt:lpstr>
      <vt:lpstr>PowerPoint Presentation</vt:lpstr>
      <vt:lpstr>PowerPoint Presentation</vt:lpstr>
      <vt:lpstr>SWOT Analysis</vt:lpstr>
      <vt:lpstr>PESTLE Analysis</vt:lpstr>
      <vt:lpstr>Political    Economic</vt:lpstr>
      <vt:lpstr>Social     Technological</vt:lpstr>
      <vt:lpstr>Legal    Environmental</vt:lpstr>
      <vt:lpstr>Marketing Communication Mix</vt:lpstr>
      <vt:lpstr> Business Strategy to Achieve Marketing Communication Mix</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Elina Nenov</cp:lastModifiedBy>
  <cp:revision>95</cp:revision>
  <cp:lastPrinted>2018-03-20T16:28:46Z</cp:lastPrinted>
  <dcterms:created xsi:type="dcterms:W3CDTF">2004-11-12T17:24:38Z</dcterms:created>
  <dcterms:modified xsi:type="dcterms:W3CDTF">2019-12-04T17:16:28Z</dcterms:modified>
</cp:coreProperties>
</file>