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3"/>
  </p:notesMasterIdLst>
  <p:sldIdLst>
    <p:sldId id="256" r:id="rId2"/>
    <p:sldId id="258"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tthew Somoroff" initials="M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491E"/>
    <a:srgbClr val="D8E4BE"/>
    <a:srgbClr val="B1CA7E"/>
    <a:srgbClr val="257566"/>
    <a:srgbClr val="1C584D"/>
    <a:srgbClr val="596D2D"/>
    <a:srgbClr val="585858"/>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2" autoAdjust="0"/>
    <p:restoredTop sz="94687" autoAdjust="0"/>
  </p:normalViewPr>
  <p:slideViewPr>
    <p:cSldViewPr>
      <p:cViewPr varScale="1">
        <p:scale>
          <a:sx n="101" d="100"/>
          <a:sy n="101" d="100"/>
        </p:scale>
        <p:origin x="848" y="7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ED726400-94D6-47B8-A424-5F652A306F65}" type="datetimeFigureOut">
              <a:rPr lang="en-US"/>
              <a:pPr>
                <a:defRPr/>
              </a:pPr>
              <a:t>3/6/2019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2D7423D3-2069-4624-8E94-1F9BFDEC75FD}" type="slidenum">
              <a:rPr lang="en-US" altLang="en-US"/>
              <a:pPr/>
              <a:t>‹#›</a:t>
            </a:fld>
            <a:endParaRPr lang="en-US" altLang="en-US"/>
          </a:p>
        </p:txBody>
      </p:sp>
    </p:spTree>
    <p:extLst>
      <p:ext uri="{BB962C8B-B14F-4D97-AF65-F5344CB8AC3E}">
        <p14:creationId xmlns:p14="http://schemas.microsoft.com/office/powerpoint/2010/main" val="413668712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970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3A5F8653-8D2B-4984-846A-E95F8ACD711E}" type="slidenum">
              <a:rPr lang="en-US" altLang="en-US"/>
              <a:pPr eaLnBrk="1" hangingPunct="1"/>
              <a:t>2</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1678849" y="0"/>
            <a:ext cx="586250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dirty="0"/>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9" name="Text Placeholder 8"/>
          <p:cNvSpPr>
            <a:spLocks noGrp="1"/>
          </p:cNvSpPr>
          <p:nvPr>
            <p:ph type="body" sz="quarter" idx="12"/>
          </p:nvPr>
        </p:nvSpPr>
        <p:spPr>
          <a:xfrm>
            <a:off x="3122676" y="6416040"/>
            <a:ext cx="2898648" cy="365760"/>
          </a:xfrm>
        </p:spPr>
        <p:txBody>
          <a:bodyPr anchor="ctr"/>
          <a:lstStyle>
            <a:lvl1pPr marL="0" indent="0" algn="ctr">
              <a:buNone/>
              <a:defRPr sz="1200">
                <a:solidFill>
                  <a:srgbClr val="585858"/>
                </a:solidFill>
              </a:defRPr>
            </a:lvl1pPr>
          </a:lstStyle>
          <a:p>
            <a:pPr lvl="0"/>
            <a:r>
              <a:rPr lang="en-US" dirty="0" smtClean="0"/>
              <a:t>Click to edit Master text styles</a:t>
            </a:r>
            <a:endParaRPr lang="en-US" dirty="0"/>
          </a:p>
        </p:txBody>
      </p:sp>
      <p:sp>
        <p:nvSpPr>
          <p:cNvPr id="10" name="TextBox 9"/>
          <p:cNvSpPr txBox="1"/>
          <p:nvPr userDrawn="1"/>
        </p:nvSpPr>
        <p:spPr>
          <a:xfrm>
            <a:off x="8534400" y="6477000"/>
            <a:ext cx="548640" cy="276999"/>
          </a:xfrm>
          <a:prstGeom prst="rect">
            <a:avLst/>
          </a:prstGeom>
          <a:noFill/>
        </p:spPr>
        <p:txBody>
          <a:bodyPr wrap="none" rtlCol="0" anchor="ctr">
            <a:spAutoFit/>
          </a:bodyPr>
          <a:lstStyle/>
          <a:p>
            <a:pPr algn="ctr"/>
            <a:fld id="{9CAFA69E-CF37-4F7C-AF0D-C32E9F604A77}" type="slidenum">
              <a:rPr lang="en-US" sz="1200" smtClean="0">
                <a:solidFill>
                  <a:srgbClr val="585858"/>
                </a:solidFill>
              </a:rPr>
              <a:pPr algn="ctr"/>
              <a:t>‹#›</a:t>
            </a:fld>
            <a:endParaRPr lang="en-US" sz="1200" dirty="0">
              <a:solidFill>
                <a:srgbClr val="585858"/>
              </a:solidFill>
            </a:endParaRPr>
          </a:p>
        </p:txBody>
      </p:sp>
    </p:spTree>
    <p:extLst>
      <p:ext uri="{BB962C8B-B14F-4D97-AF65-F5344CB8AC3E}">
        <p14:creationId xmlns:p14="http://schemas.microsoft.com/office/powerpoint/2010/main" val="29911908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0" y="420547"/>
            <a:ext cx="5143500" cy="6016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5257800" y="152400"/>
            <a:ext cx="3749040" cy="6327648"/>
          </a:xfrm>
        </p:spPr>
        <p:txBody>
          <a:bodyPr/>
          <a:lstStyle>
            <a:lvl1pPr algn="r">
              <a:defRPr sz="6000">
                <a:solidFill>
                  <a:srgbClr val="596D2D"/>
                </a:solidFill>
              </a:defRPr>
            </a:lvl1pPr>
          </a:lstStyle>
          <a:p>
            <a:r>
              <a:rPr lang="en-US" dirty="0"/>
              <a:t>Click to edit Master title </a:t>
            </a:r>
            <a:r>
              <a:rPr lang="en-US" dirty="0" smtClean="0"/>
              <a:t>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TextBox 3"/>
          <p:cNvSpPr txBox="1"/>
          <p:nvPr userDrawn="1"/>
        </p:nvSpPr>
        <p:spPr>
          <a:xfrm>
            <a:off x="3958371" y="6416040"/>
            <a:ext cx="1227259" cy="365760"/>
          </a:xfrm>
          <a:prstGeom prst="rect">
            <a:avLst/>
          </a:prstGeom>
          <a:noFill/>
        </p:spPr>
        <p:txBody>
          <a:bodyPr wrap="none" rtlCol="0" anchor="ctr">
            <a:spAutoFit/>
          </a:bodyPr>
          <a:lstStyle/>
          <a:p>
            <a:pPr marL="0" marR="0" indent="0" algn="l" defTabSz="914400" rtl="0" eaLnBrk="1" fontAlgn="base" latinLnBrk="0" hangingPunct="1">
              <a:lnSpc>
                <a:spcPct val="100000"/>
              </a:lnSpc>
              <a:spcBef>
                <a:spcPct val="0"/>
              </a:spcBef>
              <a:spcAft>
                <a:spcPct val="0"/>
              </a:spcAft>
              <a:buClrTx/>
              <a:buSzTx/>
              <a:buFontTx/>
              <a:buNone/>
              <a:tabLst/>
              <a:defRPr/>
            </a:pPr>
            <a:r>
              <a:rPr lang="en-US" sz="1200" dirty="0" smtClean="0">
                <a:solidFill>
                  <a:srgbClr val="585858"/>
                </a:solidFill>
              </a:rPr>
              <a:t>© 2018 Cengage</a:t>
            </a:r>
          </a:p>
        </p:txBody>
      </p:sp>
      <p:sp>
        <p:nvSpPr>
          <p:cNvPr id="8" name="TextBox 7"/>
          <p:cNvSpPr txBox="1"/>
          <p:nvPr userDrawn="1"/>
        </p:nvSpPr>
        <p:spPr>
          <a:xfrm>
            <a:off x="8534400" y="6477000"/>
            <a:ext cx="548640" cy="276999"/>
          </a:xfrm>
          <a:prstGeom prst="rect">
            <a:avLst/>
          </a:prstGeom>
          <a:noFill/>
        </p:spPr>
        <p:txBody>
          <a:bodyPr wrap="none" rtlCol="0" anchor="ctr">
            <a:spAutoFit/>
          </a:bodyPr>
          <a:lstStyle/>
          <a:p>
            <a:pPr algn="ctr"/>
            <a:fld id="{9CAFA69E-CF37-4F7C-AF0D-C32E9F604A77}" type="slidenum">
              <a:rPr lang="en-US" sz="1200" smtClean="0">
                <a:solidFill>
                  <a:srgbClr val="585858"/>
                </a:solidFill>
              </a:rPr>
              <a:pPr algn="ctr"/>
              <a:t>‹#›</a:t>
            </a:fld>
            <a:endParaRPr lang="en-US" sz="1200" dirty="0">
              <a:solidFill>
                <a:srgbClr val="585858"/>
              </a:solidFill>
            </a:endParaRPr>
          </a:p>
        </p:txBody>
      </p:sp>
    </p:spTree>
    <p:extLst>
      <p:ext uri="{BB962C8B-B14F-4D97-AF65-F5344CB8AC3E}">
        <p14:creationId xmlns:p14="http://schemas.microsoft.com/office/powerpoint/2010/main" val="96632567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000" b="1">
                <a:solidFill>
                  <a:srgbClr val="596D2D"/>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Box 6"/>
          <p:cNvSpPr txBox="1"/>
          <p:nvPr userDrawn="1"/>
        </p:nvSpPr>
        <p:spPr>
          <a:xfrm>
            <a:off x="3958371" y="6416040"/>
            <a:ext cx="1227259" cy="365760"/>
          </a:xfrm>
          <a:prstGeom prst="rect">
            <a:avLst/>
          </a:prstGeom>
          <a:noFill/>
        </p:spPr>
        <p:txBody>
          <a:bodyPr wrap="none" rtlCol="0" anchor="ctr">
            <a:spAutoFit/>
          </a:bodyPr>
          <a:lstStyle/>
          <a:p>
            <a:pPr marL="0" marR="0" indent="0" algn="l" defTabSz="914400" rtl="0" eaLnBrk="1" fontAlgn="base" latinLnBrk="0" hangingPunct="1">
              <a:lnSpc>
                <a:spcPct val="100000"/>
              </a:lnSpc>
              <a:spcBef>
                <a:spcPct val="0"/>
              </a:spcBef>
              <a:spcAft>
                <a:spcPct val="0"/>
              </a:spcAft>
              <a:buClrTx/>
              <a:buSzTx/>
              <a:buFontTx/>
              <a:buNone/>
              <a:tabLst/>
              <a:defRPr/>
            </a:pPr>
            <a:r>
              <a:rPr lang="en-US" sz="1200" dirty="0" smtClean="0">
                <a:solidFill>
                  <a:srgbClr val="585858"/>
                </a:solidFill>
              </a:rPr>
              <a:t>© 2018 Cengage</a:t>
            </a:r>
          </a:p>
        </p:txBody>
      </p:sp>
      <p:sp>
        <p:nvSpPr>
          <p:cNvPr id="8" name="TextBox 7"/>
          <p:cNvSpPr txBox="1"/>
          <p:nvPr userDrawn="1"/>
        </p:nvSpPr>
        <p:spPr>
          <a:xfrm>
            <a:off x="8534400" y="6477000"/>
            <a:ext cx="548640" cy="276999"/>
          </a:xfrm>
          <a:prstGeom prst="rect">
            <a:avLst/>
          </a:prstGeom>
          <a:noFill/>
        </p:spPr>
        <p:txBody>
          <a:bodyPr wrap="none" rtlCol="0" anchor="ctr">
            <a:spAutoFit/>
          </a:bodyPr>
          <a:lstStyle/>
          <a:p>
            <a:pPr algn="ctr"/>
            <a:fld id="{9CAFA69E-CF37-4F7C-AF0D-C32E9F604A77}" type="slidenum">
              <a:rPr lang="en-US" sz="1200" smtClean="0">
                <a:solidFill>
                  <a:srgbClr val="585858"/>
                </a:solidFill>
              </a:rPr>
              <a:pPr algn="ctr"/>
              <a:t>‹#›</a:t>
            </a:fld>
            <a:endParaRPr lang="en-US" sz="1200" dirty="0">
              <a:solidFill>
                <a:srgbClr val="585858"/>
              </a:solidFill>
            </a:endParaRPr>
          </a:p>
        </p:txBody>
      </p:sp>
    </p:spTree>
    <p:extLst>
      <p:ext uri="{BB962C8B-B14F-4D97-AF65-F5344CB8AC3E}">
        <p14:creationId xmlns:p14="http://schemas.microsoft.com/office/powerpoint/2010/main" val="138242322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6" name="Rectangle 5"/>
          <p:cNvSpPr/>
          <p:nvPr userDrawn="1"/>
        </p:nvSpPr>
        <p:spPr>
          <a:xfrm>
            <a:off x="0" y="0"/>
            <a:ext cx="1638300" cy="6858000"/>
          </a:xfrm>
          <a:prstGeom prst="rect">
            <a:avLst/>
          </a:prstGeom>
          <a:solidFill>
            <a:schemeClr val="tx2"/>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Rectangle 8"/>
          <p:cNvSpPr/>
          <p:nvPr userDrawn="1"/>
        </p:nvSpPr>
        <p:spPr>
          <a:xfrm>
            <a:off x="1600200" y="0"/>
            <a:ext cx="76200" cy="6858000"/>
          </a:xfrm>
          <a:prstGeom prst="rect">
            <a:avLst/>
          </a:prstGeom>
          <a:solidFill>
            <a:schemeClr val="tx2">
              <a:lumMod val="60000"/>
              <a:lumOff val="40000"/>
            </a:schemeClr>
          </a:solidFill>
          <a:ln>
            <a:solidFill>
              <a:schemeClr val="tx2">
                <a:lumMod val="60000"/>
                <a:lumOff val="40000"/>
              </a:schemeClr>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dirty="0"/>
          </a:p>
        </p:txBody>
      </p:sp>
      <p:sp>
        <p:nvSpPr>
          <p:cNvPr id="2" name="Title 1"/>
          <p:cNvSpPr>
            <a:spLocks noGrp="1"/>
          </p:cNvSpPr>
          <p:nvPr>
            <p:ph type="title"/>
          </p:nvPr>
        </p:nvSpPr>
        <p:spPr>
          <a:xfrm>
            <a:off x="1981200" y="152400"/>
            <a:ext cx="6858000" cy="914400"/>
          </a:xfrm>
        </p:spPr>
        <p:txBody>
          <a:bodyPr/>
          <a:lstStyle>
            <a:lvl1pPr>
              <a:defRPr sz="4000" b="1">
                <a:solidFill>
                  <a:srgbClr val="596D2D"/>
                </a:solidFill>
              </a:defRPr>
            </a:lvl1pPr>
          </a:lstStyle>
          <a:p>
            <a:r>
              <a:rPr lang="en-US" dirty="0"/>
              <a:t>Click to edit Master title style</a:t>
            </a:r>
          </a:p>
        </p:txBody>
      </p:sp>
      <p:sp>
        <p:nvSpPr>
          <p:cNvPr id="3" name="Content Placeholder 2"/>
          <p:cNvSpPr>
            <a:spLocks noGrp="1"/>
          </p:cNvSpPr>
          <p:nvPr>
            <p:ph idx="1"/>
          </p:nvPr>
        </p:nvSpPr>
        <p:spPr>
          <a:xfrm>
            <a:off x="1981200" y="1219200"/>
            <a:ext cx="6858000" cy="52120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Box 6"/>
          <p:cNvSpPr txBox="1"/>
          <p:nvPr userDrawn="1"/>
        </p:nvSpPr>
        <p:spPr>
          <a:xfrm>
            <a:off x="3958371" y="6416040"/>
            <a:ext cx="1227259" cy="365760"/>
          </a:xfrm>
          <a:prstGeom prst="rect">
            <a:avLst/>
          </a:prstGeom>
          <a:noFill/>
        </p:spPr>
        <p:txBody>
          <a:bodyPr wrap="none" rtlCol="0" anchor="ctr">
            <a:spAutoFit/>
          </a:bodyPr>
          <a:lstStyle/>
          <a:p>
            <a:pPr marL="0" marR="0" indent="0" algn="l" defTabSz="914400" rtl="0" eaLnBrk="1" fontAlgn="base" latinLnBrk="0" hangingPunct="1">
              <a:lnSpc>
                <a:spcPct val="100000"/>
              </a:lnSpc>
              <a:spcBef>
                <a:spcPct val="0"/>
              </a:spcBef>
              <a:spcAft>
                <a:spcPct val="0"/>
              </a:spcAft>
              <a:buClrTx/>
              <a:buSzTx/>
              <a:buFontTx/>
              <a:buNone/>
              <a:tabLst/>
              <a:defRPr/>
            </a:pPr>
            <a:r>
              <a:rPr lang="en-US" sz="1200" dirty="0" smtClean="0">
                <a:solidFill>
                  <a:srgbClr val="585858"/>
                </a:solidFill>
              </a:rPr>
              <a:t>© 2018 Cengage</a:t>
            </a:r>
          </a:p>
        </p:txBody>
      </p:sp>
      <p:sp>
        <p:nvSpPr>
          <p:cNvPr id="8" name="TextBox 7"/>
          <p:cNvSpPr txBox="1"/>
          <p:nvPr userDrawn="1"/>
        </p:nvSpPr>
        <p:spPr>
          <a:xfrm>
            <a:off x="8534400" y="6477000"/>
            <a:ext cx="548640" cy="276999"/>
          </a:xfrm>
          <a:prstGeom prst="rect">
            <a:avLst/>
          </a:prstGeom>
          <a:noFill/>
        </p:spPr>
        <p:txBody>
          <a:bodyPr wrap="none" rtlCol="0" anchor="ctr">
            <a:spAutoFit/>
          </a:bodyPr>
          <a:lstStyle/>
          <a:p>
            <a:pPr algn="ctr"/>
            <a:fld id="{9CAFA69E-CF37-4F7C-AF0D-C32E9F604A77}" type="slidenum">
              <a:rPr lang="en-US" sz="1200" smtClean="0">
                <a:solidFill>
                  <a:srgbClr val="585858"/>
                </a:solidFill>
              </a:rPr>
              <a:pPr algn="ctr"/>
              <a:t>‹#›</a:t>
            </a:fld>
            <a:endParaRPr lang="en-US" sz="1200" dirty="0">
              <a:solidFill>
                <a:srgbClr val="585858"/>
              </a:solidFill>
            </a:endParaRPr>
          </a:p>
        </p:txBody>
      </p:sp>
    </p:spTree>
    <p:extLst>
      <p:ext uri="{BB962C8B-B14F-4D97-AF65-F5344CB8AC3E}">
        <p14:creationId xmlns:p14="http://schemas.microsoft.com/office/powerpoint/2010/main" val="409660414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sp>
        <p:nvSpPr>
          <p:cNvPr id="6" name="Rectangle 5"/>
          <p:cNvSpPr/>
          <p:nvPr userDrawn="1"/>
        </p:nvSpPr>
        <p:spPr>
          <a:xfrm>
            <a:off x="0" y="0"/>
            <a:ext cx="1638300" cy="6858000"/>
          </a:xfrm>
          <a:prstGeom prst="rect">
            <a:avLst/>
          </a:prstGeom>
          <a:solidFill>
            <a:schemeClr val="tx2"/>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Rectangle 8"/>
          <p:cNvSpPr/>
          <p:nvPr userDrawn="1"/>
        </p:nvSpPr>
        <p:spPr>
          <a:xfrm>
            <a:off x="1600200" y="0"/>
            <a:ext cx="76200" cy="6858000"/>
          </a:xfrm>
          <a:prstGeom prst="rect">
            <a:avLst/>
          </a:prstGeom>
          <a:solidFill>
            <a:schemeClr val="tx2">
              <a:lumMod val="60000"/>
              <a:lumOff val="40000"/>
            </a:schemeClr>
          </a:solidFill>
          <a:ln>
            <a:solidFill>
              <a:schemeClr val="tx2">
                <a:lumMod val="60000"/>
                <a:lumOff val="40000"/>
              </a:schemeClr>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dirty="0"/>
          </a:p>
        </p:txBody>
      </p:sp>
      <p:sp>
        <p:nvSpPr>
          <p:cNvPr id="2" name="Title 1"/>
          <p:cNvSpPr>
            <a:spLocks noGrp="1"/>
          </p:cNvSpPr>
          <p:nvPr>
            <p:ph type="title"/>
          </p:nvPr>
        </p:nvSpPr>
        <p:spPr>
          <a:xfrm>
            <a:off x="1981200" y="152400"/>
            <a:ext cx="6858000" cy="914400"/>
          </a:xfrm>
        </p:spPr>
        <p:txBody>
          <a:bodyPr/>
          <a:lstStyle>
            <a:lvl1pPr>
              <a:defRPr sz="4000" b="1">
                <a:solidFill>
                  <a:srgbClr val="596D2D"/>
                </a:solidFill>
              </a:defRPr>
            </a:lvl1pPr>
          </a:lstStyle>
          <a:p>
            <a:r>
              <a:rPr lang="en-US" dirty="0"/>
              <a:t>Click to edit Master title style</a:t>
            </a:r>
          </a:p>
        </p:txBody>
      </p:sp>
      <p:sp>
        <p:nvSpPr>
          <p:cNvPr id="3" name="Content Placeholder 2"/>
          <p:cNvSpPr>
            <a:spLocks noGrp="1"/>
          </p:cNvSpPr>
          <p:nvPr>
            <p:ph idx="1"/>
          </p:nvPr>
        </p:nvSpPr>
        <p:spPr>
          <a:xfrm>
            <a:off x="1981200" y="1219200"/>
            <a:ext cx="3204430" cy="52120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Box 6"/>
          <p:cNvSpPr txBox="1"/>
          <p:nvPr userDrawn="1"/>
        </p:nvSpPr>
        <p:spPr>
          <a:xfrm>
            <a:off x="3958371" y="6416040"/>
            <a:ext cx="1227259" cy="365760"/>
          </a:xfrm>
          <a:prstGeom prst="rect">
            <a:avLst/>
          </a:prstGeom>
          <a:noFill/>
        </p:spPr>
        <p:txBody>
          <a:bodyPr wrap="none" rtlCol="0" anchor="ctr">
            <a:spAutoFit/>
          </a:bodyPr>
          <a:lstStyle/>
          <a:p>
            <a:pPr marL="0" marR="0" indent="0" algn="l" defTabSz="914400" rtl="0" eaLnBrk="1" fontAlgn="base" latinLnBrk="0" hangingPunct="1">
              <a:lnSpc>
                <a:spcPct val="100000"/>
              </a:lnSpc>
              <a:spcBef>
                <a:spcPct val="0"/>
              </a:spcBef>
              <a:spcAft>
                <a:spcPct val="0"/>
              </a:spcAft>
              <a:buClrTx/>
              <a:buSzTx/>
              <a:buFontTx/>
              <a:buNone/>
              <a:tabLst/>
              <a:defRPr/>
            </a:pPr>
            <a:r>
              <a:rPr lang="en-US" sz="1200" dirty="0" smtClean="0">
                <a:solidFill>
                  <a:srgbClr val="585858"/>
                </a:solidFill>
              </a:rPr>
              <a:t>© 2018 Cengage</a:t>
            </a:r>
          </a:p>
        </p:txBody>
      </p:sp>
      <p:sp>
        <p:nvSpPr>
          <p:cNvPr id="8" name="TextBox 7"/>
          <p:cNvSpPr txBox="1"/>
          <p:nvPr userDrawn="1"/>
        </p:nvSpPr>
        <p:spPr>
          <a:xfrm>
            <a:off x="8534400" y="6477000"/>
            <a:ext cx="548640" cy="276999"/>
          </a:xfrm>
          <a:prstGeom prst="rect">
            <a:avLst/>
          </a:prstGeom>
          <a:noFill/>
        </p:spPr>
        <p:txBody>
          <a:bodyPr wrap="none" rtlCol="0" anchor="ctr">
            <a:spAutoFit/>
          </a:bodyPr>
          <a:lstStyle/>
          <a:p>
            <a:pPr algn="ctr"/>
            <a:fld id="{9CAFA69E-CF37-4F7C-AF0D-C32E9F604A77}" type="slidenum">
              <a:rPr lang="en-US" sz="1200" smtClean="0">
                <a:solidFill>
                  <a:srgbClr val="585858"/>
                </a:solidFill>
              </a:rPr>
              <a:pPr algn="ctr"/>
              <a:t>‹#›</a:t>
            </a:fld>
            <a:endParaRPr lang="en-US" sz="1200" dirty="0">
              <a:solidFill>
                <a:srgbClr val="585858"/>
              </a:solidFill>
            </a:endParaRPr>
          </a:p>
        </p:txBody>
      </p:sp>
      <p:sp>
        <p:nvSpPr>
          <p:cNvPr id="10" name="Content Placeholder 2"/>
          <p:cNvSpPr>
            <a:spLocks noGrp="1"/>
          </p:cNvSpPr>
          <p:nvPr>
            <p:ph idx="10"/>
          </p:nvPr>
        </p:nvSpPr>
        <p:spPr>
          <a:xfrm>
            <a:off x="5634770" y="1219200"/>
            <a:ext cx="3204430" cy="52120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704942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6" name="Rectangle 5"/>
          <p:cNvSpPr/>
          <p:nvPr userDrawn="1"/>
        </p:nvSpPr>
        <p:spPr>
          <a:xfrm>
            <a:off x="0" y="0"/>
            <a:ext cx="1638300" cy="6858000"/>
          </a:xfrm>
          <a:prstGeom prst="rect">
            <a:avLst/>
          </a:prstGeom>
          <a:solidFill>
            <a:schemeClr val="tx2"/>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Rectangle 8"/>
          <p:cNvSpPr/>
          <p:nvPr userDrawn="1"/>
        </p:nvSpPr>
        <p:spPr>
          <a:xfrm>
            <a:off x="1600200" y="0"/>
            <a:ext cx="76200" cy="6858000"/>
          </a:xfrm>
          <a:prstGeom prst="rect">
            <a:avLst/>
          </a:prstGeom>
          <a:solidFill>
            <a:schemeClr val="tx2">
              <a:lumMod val="60000"/>
              <a:lumOff val="40000"/>
            </a:schemeClr>
          </a:solidFill>
          <a:ln>
            <a:solidFill>
              <a:schemeClr val="tx2">
                <a:lumMod val="60000"/>
                <a:lumOff val="40000"/>
              </a:schemeClr>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dirty="0"/>
          </a:p>
        </p:txBody>
      </p:sp>
      <p:sp>
        <p:nvSpPr>
          <p:cNvPr id="2" name="Title 1"/>
          <p:cNvSpPr>
            <a:spLocks noGrp="1"/>
          </p:cNvSpPr>
          <p:nvPr>
            <p:ph type="title"/>
          </p:nvPr>
        </p:nvSpPr>
        <p:spPr>
          <a:xfrm>
            <a:off x="1981200" y="152400"/>
            <a:ext cx="6858000" cy="914400"/>
          </a:xfrm>
        </p:spPr>
        <p:txBody>
          <a:bodyPr/>
          <a:lstStyle>
            <a:lvl1pPr>
              <a:defRPr sz="4000" b="1">
                <a:solidFill>
                  <a:srgbClr val="596D2D"/>
                </a:solidFill>
              </a:defRPr>
            </a:lvl1pPr>
          </a:lstStyle>
          <a:p>
            <a:r>
              <a:rPr lang="en-US" dirty="0"/>
              <a:t>Click to edit Master title style</a:t>
            </a:r>
          </a:p>
        </p:txBody>
      </p:sp>
      <p:sp>
        <p:nvSpPr>
          <p:cNvPr id="3" name="Content Placeholder 2"/>
          <p:cNvSpPr>
            <a:spLocks noGrp="1"/>
          </p:cNvSpPr>
          <p:nvPr>
            <p:ph idx="1"/>
          </p:nvPr>
        </p:nvSpPr>
        <p:spPr>
          <a:xfrm>
            <a:off x="1981200" y="1219200"/>
            <a:ext cx="6858000" cy="1554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Box 6"/>
          <p:cNvSpPr txBox="1"/>
          <p:nvPr userDrawn="1"/>
        </p:nvSpPr>
        <p:spPr>
          <a:xfrm>
            <a:off x="3958371" y="6416040"/>
            <a:ext cx="1227259" cy="365760"/>
          </a:xfrm>
          <a:prstGeom prst="rect">
            <a:avLst/>
          </a:prstGeom>
          <a:noFill/>
        </p:spPr>
        <p:txBody>
          <a:bodyPr wrap="none" rtlCol="0" anchor="ctr">
            <a:spAutoFit/>
          </a:bodyPr>
          <a:lstStyle/>
          <a:p>
            <a:pPr marL="0" marR="0" indent="0" algn="l" defTabSz="914400" rtl="0" eaLnBrk="1" fontAlgn="base" latinLnBrk="0" hangingPunct="1">
              <a:lnSpc>
                <a:spcPct val="100000"/>
              </a:lnSpc>
              <a:spcBef>
                <a:spcPct val="0"/>
              </a:spcBef>
              <a:spcAft>
                <a:spcPct val="0"/>
              </a:spcAft>
              <a:buClrTx/>
              <a:buSzTx/>
              <a:buFontTx/>
              <a:buNone/>
              <a:tabLst/>
              <a:defRPr/>
            </a:pPr>
            <a:r>
              <a:rPr lang="en-US" sz="1200" dirty="0" smtClean="0">
                <a:solidFill>
                  <a:srgbClr val="585858"/>
                </a:solidFill>
              </a:rPr>
              <a:t>© 2018 Cengage</a:t>
            </a:r>
          </a:p>
        </p:txBody>
      </p:sp>
      <p:sp>
        <p:nvSpPr>
          <p:cNvPr id="8" name="TextBox 7"/>
          <p:cNvSpPr txBox="1"/>
          <p:nvPr userDrawn="1"/>
        </p:nvSpPr>
        <p:spPr>
          <a:xfrm>
            <a:off x="8534400" y="6477000"/>
            <a:ext cx="548640" cy="276999"/>
          </a:xfrm>
          <a:prstGeom prst="rect">
            <a:avLst/>
          </a:prstGeom>
          <a:noFill/>
        </p:spPr>
        <p:txBody>
          <a:bodyPr wrap="none" rtlCol="0" anchor="ctr">
            <a:spAutoFit/>
          </a:bodyPr>
          <a:lstStyle/>
          <a:p>
            <a:pPr algn="ctr"/>
            <a:fld id="{9CAFA69E-CF37-4F7C-AF0D-C32E9F604A77}" type="slidenum">
              <a:rPr lang="en-US" sz="1200" smtClean="0">
                <a:solidFill>
                  <a:srgbClr val="585858"/>
                </a:solidFill>
              </a:rPr>
              <a:pPr algn="ctr"/>
              <a:t>‹#›</a:t>
            </a:fld>
            <a:endParaRPr lang="en-US" sz="1200" dirty="0">
              <a:solidFill>
                <a:srgbClr val="585858"/>
              </a:solidFill>
            </a:endParaRPr>
          </a:p>
        </p:txBody>
      </p:sp>
      <p:sp>
        <p:nvSpPr>
          <p:cNvPr id="10" name="Content Placeholder 2"/>
          <p:cNvSpPr>
            <a:spLocks noGrp="1"/>
          </p:cNvSpPr>
          <p:nvPr>
            <p:ph idx="10"/>
          </p:nvPr>
        </p:nvSpPr>
        <p:spPr>
          <a:xfrm>
            <a:off x="1981200" y="2994660"/>
            <a:ext cx="6858000" cy="1554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2"/>
          <p:cNvSpPr>
            <a:spLocks noGrp="1"/>
          </p:cNvSpPr>
          <p:nvPr>
            <p:ph idx="11"/>
          </p:nvPr>
        </p:nvSpPr>
        <p:spPr>
          <a:xfrm>
            <a:off x="1981200" y="4770120"/>
            <a:ext cx="6858000" cy="1554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710398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44346F51-6128-4154-8FC1-D0A2FDB13C46}" type="datetime1">
              <a:rPr lang="en-US"/>
              <a:pPr>
                <a:defRPr/>
              </a:pPr>
              <a:t>3/6/2019</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dirty="0"/>
              <a:t>© </a:t>
            </a:r>
            <a:r>
              <a:rPr lang="en-US" dirty="0" smtClean="0"/>
              <a:t>2018 Cengage</a:t>
            </a:r>
            <a:endParaRPr lang="en-US" dirty="0"/>
          </a:p>
        </p:txBody>
      </p:sp>
      <p:sp>
        <p:nvSpPr>
          <p:cNvPr id="6" name="Slide Number Placeholder 5"/>
          <p:cNvSpPr>
            <a:spLocks noGrp="1"/>
          </p:cNvSpPr>
          <p:nvPr>
            <p:ph type="sldNum" sz="quarter" idx="12"/>
          </p:nvPr>
        </p:nvSpPr>
        <p:spPr/>
        <p:txBody>
          <a:bodyPr/>
          <a:lstStyle>
            <a:lvl1pPr>
              <a:defRPr/>
            </a:lvl1pPr>
          </a:lstStyle>
          <a:p>
            <a:fld id="{592157B4-FA6C-4F84-96A9-F26C55336836}" type="slidenum">
              <a:rPr lang="en-US" altLang="en-US"/>
              <a:pPr/>
              <a:t>‹#›</a:t>
            </a:fld>
            <a:endParaRPr lang="en-US" altLang="en-US"/>
          </a:p>
        </p:txBody>
      </p:sp>
    </p:spTree>
    <p:extLst>
      <p:ext uri="{BB962C8B-B14F-4D97-AF65-F5344CB8AC3E}">
        <p14:creationId xmlns:p14="http://schemas.microsoft.com/office/powerpoint/2010/main" val="4265212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3"/>
          <p:cNvSpPr>
            <a:spLocks noGrp="1"/>
          </p:cNvSpPr>
          <p:nvPr>
            <p:ph type="dt" sz="half" idx="10"/>
          </p:nvPr>
        </p:nvSpPr>
        <p:spPr/>
        <p:txBody>
          <a:bodyPr/>
          <a:lstStyle>
            <a:lvl1pPr>
              <a:defRPr/>
            </a:lvl1pPr>
          </a:lstStyle>
          <a:p>
            <a:pPr>
              <a:defRPr/>
            </a:pPr>
            <a:fld id="{35A6C886-6B4C-4DF3-8ECE-0DF51F96BB87}" type="datetime1">
              <a:rPr lang="en-US"/>
              <a:pPr>
                <a:defRPr/>
              </a:pPr>
              <a:t>3/6/2019</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 </a:t>
            </a:r>
            <a:r>
              <a:rPr lang="en-US" dirty="0" smtClean="0"/>
              <a:t>2018 Cengage</a:t>
            </a:r>
            <a:endParaRPr lang="en-US" dirty="0"/>
          </a:p>
        </p:txBody>
      </p:sp>
      <p:sp>
        <p:nvSpPr>
          <p:cNvPr id="7" name="Slide Number Placeholder 5"/>
          <p:cNvSpPr>
            <a:spLocks noGrp="1"/>
          </p:cNvSpPr>
          <p:nvPr>
            <p:ph type="sldNum" sz="quarter" idx="12"/>
          </p:nvPr>
        </p:nvSpPr>
        <p:spPr/>
        <p:txBody>
          <a:bodyPr/>
          <a:lstStyle>
            <a:lvl1pPr>
              <a:defRPr/>
            </a:lvl1pPr>
          </a:lstStyle>
          <a:p>
            <a:fld id="{AABFAEFC-93BF-4BA4-865C-27FBC279ADAF}" type="slidenum">
              <a:rPr lang="en-US" altLang="en-US"/>
              <a:pPr/>
              <a:t>‹#›</a:t>
            </a:fld>
            <a:endParaRPr lang="en-US" altLang="en-US"/>
          </a:p>
        </p:txBody>
      </p:sp>
    </p:spTree>
    <p:extLst>
      <p:ext uri="{BB962C8B-B14F-4D97-AF65-F5344CB8AC3E}">
        <p14:creationId xmlns:p14="http://schemas.microsoft.com/office/powerpoint/2010/main" val="389534151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7479F731-D3DA-49C6-ABD5-3B3694260B54}" type="datetime1">
              <a:rPr lang="en-US"/>
              <a:pPr>
                <a:defRPr/>
              </a:pPr>
              <a:t>3/6/2019</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dirty="0"/>
              <a:t>© </a:t>
            </a:r>
            <a:r>
              <a:rPr lang="en-US" dirty="0" smtClean="0"/>
              <a:t>2018 Cengage</a:t>
            </a:r>
            <a:endParaRPr lang="en-US" dirty="0"/>
          </a:p>
        </p:txBody>
      </p:sp>
      <p:sp>
        <p:nvSpPr>
          <p:cNvPr id="9" name="Slide Number Placeholder 5"/>
          <p:cNvSpPr>
            <a:spLocks noGrp="1"/>
          </p:cNvSpPr>
          <p:nvPr>
            <p:ph type="sldNum" sz="quarter" idx="12"/>
          </p:nvPr>
        </p:nvSpPr>
        <p:spPr/>
        <p:txBody>
          <a:bodyPr/>
          <a:lstStyle>
            <a:lvl1pPr>
              <a:defRPr/>
            </a:lvl1pPr>
          </a:lstStyle>
          <a:p>
            <a:fld id="{F857BCB9-B2A7-4A58-9922-37E2DEEBE0C3}" type="slidenum">
              <a:rPr lang="en-US" altLang="en-US"/>
              <a:pPr/>
              <a:t>‹#›</a:t>
            </a:fld>
            <a:endParaRPr lang="en-US" altLang="en-US"/>
          </a:p>
        </p:txBody>
      </p:sp>
    </p:spTree>
    <p:extLst>
      <p:ext uri="{BB962C8B-B14F-4D97-AF65-F5344CB8AC3E}">
        <p14:creationId xmlns:p14="http://schemas.microsoft.com/office/powerpoint/2010/main" val="113847544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7381CAF3-6FE4-4491-A7CD-C48D63C4BB77}" type="datetime1">
              <a:rPr lang="en-US"/>
              <a:pPr>
                <a:defRPr/>
              </a:pPr>
              <a:t>3/6/2019</a:t>
            </a:fld>
            <a:endParaRPr lang="en-US"/>
          </a:p>
        </p:txBody>
      </p:sp>
      <p:sp>
        <p:nvSpPr>
          <p:cNvPr id="4" name="Footer Placeholder 4"/>
          <p:cNvSpPr>
            <a:spLocks noGrp="1"/>
          </p:cNvSpPr>
          <p:nvPr>
            <p:ph type="ftr" sz="quarter" idx="11"/>
          </p:nvPr>
        </p:nvSpPr>
        <p:spPr/>
        <p:txBody>
          <a:bodyPr/>
          <a:lstStyle>
            <a:lvl1pPr>
              <a:defRPr/>
            </a:lvl1pPr>
          </a:lstStyle>
          <a:p>
            <a:pPr>
              <a:defRPr/>
            </a:pPr>
            <a:r>
              <a:rPr lang="en-US" dirty="0"/>
              <a:t>© </a:t>
            </a:r>
            <a:r>
              <a:rPr lang="en-US" dirty="0" smtClean="0"/>
              <a:t>2018 Cengage</a:t>
            </a:r>
            <a:endParaRPr lang="en-US" dirty="0"/>
          </a:p>
        </p:txBody>
      </p:sp>
      <p:sp>
        <p:nvSpPr>
          <p:cNvPr id="5" name="Slide Number Placeholder 5"/>
          <p:cNvSpPr>
            <a:spLocks noGrp="1"/>
          </p:cNvSpPr>
          <p:nvPr>
            <p:ph type="sldNum" sz="quarter" idx="12"/>
          </p:nvPr>
        </p:nvSpPr>
        <p:spPr/>
        <p:txBody>
          <a:bodyPr/>
          <a:lstStyle>
            <a:lvl1pPr>
              <a:defRPr/>
            </a:lvl1pPr>
          </a:lstStyle>
          <a:p>
            <a:fld id="{53F51BE9-07C2-41B7-8956-710D4B0389BF}" type="slidenum">
              <a:rPr lang="en-US" altLang="en-US"/>
              <a:pPr/>
              <a:t>‹#›</a:t>
            </a:fld>
            <a:endParaRPr lang="en-US" altLang="en-US"/>
          </a:p>
        </p:txBody>
      </p:sp>
    </p:spTree>
    <p:extLst>
      <p:ext uri="{BB962C8B-B14F-4D97-AF65-F5344CB8AC3E}">
        <p14:creationId xmlns:p14="http://schemas.microsoft.com/office/powerpoint/2010/main" val="38572341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2513347-2F5E-49DB-8E9E-B5CE219F4AE7}" type="datetime1">
              <a:rPr lang="en-US"/>
              <a:pPr>
                <a:defRPr/>
              </a:pPr>
              <a:t>3/6/2019</a:t>
            </a:fld>
            <a:endParaRPr lang="en-US"/>
          </a:p>
        </p:txBody>
      </p:sp>
      <p:sp>
        <p:nvSpPr>
          <p:cNvPr id="3" name="Footer Placeholder 4"/>
          <p:cNvSpPr>
            <a:spLocks noGrp="1"/>
          </p:cNvSpPr>
          <p:nvPr>
            <p:ph type="ftr" sz="quarter" idx="11"/>
          </p:nvPr>
        </p:nvSpPr>
        <p:spPr/>
        <p:txBody>
          <a:bodyPr/>
          <a:lstStyle>
            <a:lvl1pPr>
              <a:defRPr/>
            </a:lvl1pPr>
          </a:lstStyle>
          <a:p>
            <a:pPr>
              <a:defRPr/>
            </a:pPr>
            <a:r>
              <a:rPr lang="en-US" dirty="0"/>
              <a:t>© </a:t>
            </a:r>
            <a:r>
              <a:rPr lang="en-US" dirty="0" smtClean="0"/>
              <a:t>2018 Cengage</a:t>
            </a:r>
            <a:endParaRPr lang="en-US" dirty="0"/>
          </a:p>
        </p:txBody>
      </p:sp>
      <p:sp>
        <p:nvSpPr>
          <p:cNvPr id="4" name="Slide Number Placeholder 5"/>
          <p:cNvSpPr>
            <a:spLocks noGrp="1"/>
          </p:cNvSpPr>
          <p:nvPr>
            <p:ph type="sldNum" sz="quarter" idx="12"/>
          </p:nvPr>
        </p:nvSpPr>
        <p:spPr/>
        <p:txBody>
          <a:bodyPr/>
          <a:lstStyle>
            <a:lvl1pPr>
              <a:defRPr/>
            </a:lvl1pPr>
          </a:lstStyle>
          <a:p>
            <a:fld id="{6197D859-5254-43D8-9030-F8DEFFCF65ED}" type="slidenum">
              <a:rPr lang="en-US" altLang="en-US"/>
              <a:pPr/>
              <a:t>‹#›</a:t>
            </a:fld>
            <a:endParaRPr lang="en-US" altLang="en-US"/>
          </a:p>
        </p:txBody>
      </p:sp>
    </p:spTree>
    <p:extLst>
      <p:ext uri="{BB962C8B-B14F-4D97-AF65-F5344CB8AC3E}">
        <p14:creationId xmlns:p14="http://schemas.microsoft.com/office/powerpoint/2010/main" val="20643158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F445E266-6861-4950-AE69-24B4509A6FA2}" type="datetime1">
              <a:rPr lang="en-US"/>
              <a:pPr>
                <a:defRPr/>
              </a:pPr>
              <a:t>3/6/2019</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 </a:t>
            </a:r>
            <a:r>
              <a:rPr lang="en-US" dirty="0" smtClean="0"/>
              <a:t>2018 Cengage</a:t>
            </a:r>
            <a:endParaRPr lang="en-US" dirty="0"/>
          </a:p>
        </p:txBody>
      </p:sp>
      <p:sp>
        <p:nvSpPr>
          <p:cNvPr id="7" name="Slide Number Placeholder 5"/>
          <p:cNvSpPr>
            <a:spLocks noGrp="1"/>
          </p:cNvSpPr>
          <p:nvPr>
            <p:ph type="sldNum" sz="quarter" idx="12"/>
          </p:nvPr>
        </p:nvSpPr>
        <p:spPr/>
        <p:txBody>
          <a:bodyPr/>
          <a:lstStyle>
            <a:lvl1pPr>
              <a:defRPr/>
            </a:lvl1pPr>
          </a:lstStyle>
          <a:p>
            <a:fld id="{CBAAF329-45FB-4CF6-89DF-7C552D5D1765}" type="slidenum">
              <a:rPr lang="en-US" altLang="en-US"/>
              <a:pPr/>
              <a:t>‹#›</a:t>
            </a:fld>
            <a:endParaRPr lang="en-US" altLang="en-US"/>
          </a:p>
        </p:txBody>
      </p:sp>
    </p:spTree>
    <p:extLst>
      <p:ext uri="{BB962C8B-B14F-4D97-AF65-F5344CB8AC3E}">
        <p14:creationId xmlns:p14="http://schemas.microsoft.com/office/powerpoint/2010/main" val="27563245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B9F904B-BD89-47BF-A1CF-8E029726C357}" type="datetime1">
              <a:rPr lang="en-US"/>
              <a:pPr>
                <a:defRPr/>
              </a:pPr>
              <a:t>3/6/2019</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 </a:t>
            </a:r>
            <a:r>
              <a:rPr lang="en-US" dirty="0" smtClean="0"/>
              <a:t>2018 Cengage</a:t>
            </a:r>
            <a:endParaRPr lang="en-US" dirty="0"/>
          </a:p>
        </p:txBody>
      </p:sp>
      <p:sp>
        <p:nvSpPr>
          <p:cNvPr id="7" name="Slide Number Placeholder 5"/>
          <p:cNvSpPr>
            <a:spLocks noGrp="1"/>
          </p:cNvSpPr>
          <p:nvPr>
            <p:ph type="sldNum" sz="quarter" idx="12"/>
          </p:nvPr>
        </p:nvSpPr>
        <p:spPr/>
        <p:txBody>
          <a:bodyPr/>
          <a:lstStyle>
            <a:lvl1pPr>
              <a:defRPr/>
            </a:lvl1pPr>
          </a:lstStyle>
          <a:p>
            <a:fld id="{DDA98A3F-B8B4-4DD6-BFEC-9DDA7CA6E467}" type="slidenum">
              <a:rPr lang="en-US" altLang="en-US"/>
              <a:pPr/>
              <a:t>‹#›</a:t>
            </a:fld>
            <a:endParaRPr lang="en-US" altLang="en-US"/>
          </a:p>
        </p:txBody>
      </p:sp>
    </p:spTree>
    <p:extLst>
      <p:ext uri="{BB962C8B-B14F-4D97-AF65-F5344CB8AC3E}">
        <p14:creationId xmlns:p14="http://schemas.microsoft.com/office/powerpoint/2010/main" val="9072397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AC1CAF-A1C5-4C45-9C61-66E016534C42}" type="datetime1">
              <a:rPr lang="en-US"/>
              <a:pPr>
                <a:defRPr/>
              </a:pPr>
              <a:t>3/6/2019</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dirty="0"/>
              <a:t>© </a:t>
            </a:r>
            <a:r>
              <a:rPr lang="en-US" dirty="0" smtClean="0"/>
              <a:t>2018 Cengage</a:t>
            </a:r>
            <a:endParaRPr lang="en-US" dirty="0"/>
          </a:p>
        </p:txBody>
      </p:sp>
      <p:sp>
        <p:nvSpPr>
          <p:cNvPr id="6" name="Slide Number Placeholder 5"/>
          <p:cNvSpPr>
            <a:spLocks noGrp="1"/>
          </p:cNvSpPr>
          <p:nvPr>
            <p:ph type="sldNum" sz="quarter" idx="12"/>
          </p:nvPr>
        </p:nvSpPr>
        <p:spPr/>
        <p:txBody>
          <a:bodyPr/>
          <a:lstStyle>
            <a:lvl1pPr>
              <a:defRPr/>
            </a:lvl1pPr>
          </a:lstStyle>
          <a:p>
            <a:fld id="{0C5C2C68-31D1-44BD-B89B-0DCC32834B02}" type="slidenum">
              <a:rPr lang="en-US" altLang="en-US"/>
              <a:pPr/>
              <a:t>‹#›</a:t>
            </a:fld>
            <a:endParaRPr lang="en-US" altLang="en-US"/>
          </a:p>
        </p:txBody>
      </p:sp>
    </p:spTree>
    <p:extLst>
      <p:ext uri="{BB962C8B-B14F-4D97-AF65-F5344CB8AC3E}">
        <p14:creationId xmlns:p14="http://schemas.microsoft.com/office/powerpoint/2010/main" val="928320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fld id="{4600328F-3AE8-432B-B3BB-B9D34E60D6A9}" type="datetime1">
              <a:rPr lang="en-US"/>
              <a:pPr>
                <a:defRPr/>
              </a:pPr>
              <a:t>3/6/2019</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dirty="0"/>
              <a:t>© </a:t>
            </a:r>
            <a:r>
              <a:rPr lang="en-US" dirty="0" smtClean="0"/>
              <a:t>2018 Cengage</a:t>
            </a:r>
            <a:endParaRPr lang="en-US" dirty="0"/>
          </a:p>
        </p:txBody>
      </p:sp>
      <p:sp>
        <p:nvSpPr>
          <p:cNvPr id="6" name="Slide Number Placeholder 5"/>
          <p:cNvSpPr>
            <a:spLocks noGrp="1"/>
          </p:cNvSpPr>
          <p:nvPr>
            <p:ph type="sldNum" sz="quarter" idx="12"/>
          </p:nvPr>
        </p:nvSpPr>
        <p:spPr/>
        <p:txBody>
          <a:bodyPr/>
          <a:lstStyle>
            <a:lvl1pPr>
              <a:defRPr/>
            </a:lvl1pPr>
          </a:lstStyle>
          <a:p>
            <a:fld id="{B0093061-401D-4777-9DAA-E7873A2F4AEC}" type="slidenum">
              <a:rPr lang="en-US" altLang="en-US"/>
              <a:pPr/>
              <a:t>‹#›</a:t>
            </a:fld>
            <a:endParaRPr lang="en-US" altLang="en-US"/>
          </a:p>
        </p:txBody>
      </p:sp>
    </p:spTree>
    <p:extLst>
      <p:ext uri="{BB962C8B-B14F-4D97-AF65-F5344CB8AC3E}">
        <p14:creationId xmlns:p14="http://schemas.microsoft.com/office/powerpoint/2010/main" val="41904155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837CA5B6-DA14-428A-8C00-C3CDE68D234E}" type="datetime1">
              <a:rPr lang="en-US"/>
              <a:pPr>
                <a:defRPr/>
              </a:pPr>
              <a:t>3/6/2019</a:t>
            </a:fld>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dirty="0"/>
              <a:t>© </a:t>
            </a:r>
            <a:r>
              <a:rPr lang="en-US" dirty="0" smtClean="0"/>
              <a:t>2018 Cengage</a:t>
            </a:r>
            <a:endParaRPr lang="en-US" dirty="0"/>
          </a:p>
        </p:txBody>
      </p:sp>
      <p:sp>
        <p:nvSpPr>
          <p:cNvPr id="6" name="Slide Number Placeholder 5"/>
          <p:cNvSpPr>
            <a:spLocks noGrp="1"/>
          </p:cNvSpPr>
          <p:nvPr>
            <p:ph type="sldNum" sz="quarter" idx="12"/>
          </p:nvPr>
        </p:nvSpPr>
        <p:spPr/>
        <p:txBody>
          <a:bodyPr/>
          <a:lstStyle>
            <a:lvl1pPr>
              <a:defRPr/>
            </a:lvl1pPr>
          </a:lstStyle>
          <a:p>
            <a:fld id="{FE9B20F3-D6D5-4DC0-AF6F-BCB663A29EBB}" type="slidenum">
              <a:rPr lang="en-US" altLang="en-US"/>
              <a:pPr/>
              <a:t>‹#›</a:t>
            </a:fld>
            <a:endParaRPr lang="en-US" altLang="en-US"/>
          </a:p>
        </p:txBody>
      </p:sp>
    </p:spTree>
    <p:extLst>
      <p:ext uri="{BB962C8B-B14F-4D97-AF65-F5344CB8AC3E}">
        <p14:creationId xmlns:p14="http://schemas.microsoft.com/office/powerpoint/2010/main" val="2607376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cs typeface="Arial" charset="0"/>
              </a:defRPr>
            </a:lvl1pPr>
          </a:lstStyle>
          <a:p>
            <a:pPr>
              <a:defRPr/>
            </a:pPr>
            <a:fld id="{85982EE9-294C-4E8C-BCDF-50F9D38DCFD2}" type="datetime1">
              <a:rPr lang="en-US"/>
              <a:pPr>
                <a:defRPr/>
              </a:pPr>
              <a:t>3/6/2019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smtClean="0">
                <a:solidFill>
                  <a:schemeClr val="tx1">
                    <a:tint val="75000"/>
                  </a:schemeClr>
                </a:solidFill>
                <a:cs typeface="Arial" charset="0"/>
              </a:defRPr>
            </a:lvl1pPr>
          </a:lstStyle>
          <a:p>
            <a:pPr>
              <a:defRPr/>
            </a:pPr>
            <a:r>
              <a:rPr lang="en-US" dirty="0"/>
              <a:t>© </a:t>
            </a:r>
            <a:r>
              <a:rPr lang="en-US" dirty="0" smtClean="0"/>
              <a:t>2018 Cengage</a:t>
            </a: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7A39D70A-1289-4901-82A8-D6E730BC2D2C}"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61" r:id="rId1"/>
    <p:sldLayoutId id="2147483672" r:id="rId2"/>
    <p:sldLayoutId id="2147483662" r:id="rId3"/>
    <p:sldLayoutId id="2147483673" r:id="rId4"/>
    <p:sldLayoutId id="2147483675" r:id="rId5"/>
    <p:sldLayoutId id="2147483674" r:id="rId6"/>
    <p:sldLayoutId id="2147483663" r:id="rId7"/>
    <p:sldLayoutId id="2147483664" r:id="rId8"/>
    <p:sldLayoutId id="2147483665" r:id="rId9"/>
    <p:sldLayoutId id="2147483666" r:id="rId10"/>
    <p:sldLayoutId id="2147483667" r:id="rId11"/>
    <p:sldLayoutId id="2147483668" r:id="rId12"/>
    <p:sldLayoutId id="2147483669" r:id="rId13"/>
    <p:sldLayoutId id="2147483670" r:id="rId14"/>
    <p:sldLayoutId id="2147483671" r:id="rId15"/>
    <p:sldLayoutId id="2147483676" r:id="rId16"/>
  </p:sldLayoutIdLst>
  <p:hf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7023100" y="0"/>
            <a:ext cx="2120900" cy="685800"/>
          </a:xfrm>
        </p:spPr>
        <p:txBody>
          <a:bodyPr/>
          <a:lstStyle/>
          <a:p>
            <a:r>
              <a:rPr lang="en-US" sz="1000" dirty="0" smtClean="0">
                <a:solidFill>
                  <a:schemeClr val="bg1"/>
                </a:solidFill>
              </a:rPr>
              <a:t>Business &amp; Society</a:t>
            </a:r>
            <a:br>
              <a:rPr lang="en-US" sz="1000" dirty="0" smtClean="0">
                <a:solidFill>
                  <a:schemeClr val="bg1"/>
                </a:solidFill>
              </a:rPr>
            </a:br>
            <a:r>
              <a:rPr lang="en-US" sz="1000" dirty="0" smtClean="0">
                <a:solidFill>
                  <a:schemeClr val="bg1"/>
                </a:solidFill>
              </a:rPr>
              <a:t>Ethics, Sustainability &amp; Stakeholder Management</a:t>
            </a:r>
            <a:br>
              <a:rPr lang="en-US" sz="1000" dirty="0" smtClean="0">
                <a:solidFill>
                  <a:schemeClr val="bg1"/>
                </a:solidFill>
              </a:rPr>
            </a:br>
            <a:r>
              <a:rPr lang="en-US" sz="1000" dirty="0" smtClean="0">
                <a:solidFill>
                  <a:schemeClr val="bg1"/>
                </a:solidFill>
              </a:rPr>
              <a:t>10th Edition</a:t>
            </a:r>
            <a:endParaRPr lang="en-US" sz="1000" dirty="0">
              <a:solidFill>
                <a:schemeClr val="bg1"/>
              </a:solidFill>
            </a:endParaRPr>
          </a:p>
        </p:txBody>
      </p:sp>
      <p:sp>
        <p:nvSpPr>
          <p:cNvPr id="6" name="Text Placeholder 2"/>
          <p:cNvSpPr>
            <a:spLocks noGrp="1"/>
          </p:cNvSpPr>
          <p:nvPr>
            <p:ph type="body" sz="quarter" idx="12"/>
          </p:nvPr>
        </p:nvSpPr>
        <p:spPr/>
        <p:txBody>
          <a:bodyPr/>
          <a:lstStyle/>
          <a:p>
            <a:r>
              <a:rPr lang="en-US" dirty="0"/>
              <a:t>© 2018 </a:t>
            </a:r>
            <a:r>
              <a:rPr lang="en-US" dirty="0" smtClean="0"/>
              <a:t>Cengage</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p:txBody>
          <a:bodyPr/>
          <a:lstStyle/>
          <a:p>
            <a:r>
              <a:rPr lang="en-US" b="1" dirty="0">
                <a:solidFill>
                  <a:schemeClr val="tx2">
                    <a:lumMod val="75000"/>
                  </a:schemeClr>
                </a:solidFill>
                <a:cs typeface="Times New Roman" pitchFamily="18" charset="0"/>
              </a:rPr>
              <a:t>Chapter 6</a:t>
            </a:r>
            <a:br>
              <a:rPr lang="en-US" b="1" dirty="0">
                <a:solidFill>
                  <a:schemeClr val="tx2">
                    <a:lumMod val="75000"/>
                  </a:schemeClr>
                </a:solidFill>
                <a:cs typeface="Times New Roman" pitchFamily="18" charset="0"/>
              </a:rPr>
            </a:br>
            <a:r>
              <a:rPr lang="en-US" sz="4000" dirty="0">
                <a:solidFill>
                  <a:schemeClr val="tx2">
                    <a:lumMod val="75000"/>
                  </a:schemeClr>
                </a:solidFill>
                <a:effectLst>
                  <a:outerShdw blurRad="38100" dist="38100" dir="2700000" algn="tl">
                    <a:srgbClr val="000000">
                      <a:alpha val="43137"/>
                    </a:srgbClr>
                  </a:outerShdw>
                </a:effectLst>
                <a:cs typeface="Times New Roman" pitchFamily="18" charset="0"/>
              </a:rPr>
              <a:t>Issue, Risk</a:t>
            </a:r>
            <a:br>
              <a:rPr lang="en-US" sz="4000" dirty="0">
                <a:solidFill>
                  <a:schemeClr val="tx2">
                    <a:lumMod val="75000"/>
                  </a:schemeClr>
                </a:solidFill>
                <a:effectLst>
                  <a:outerShdw blurRad="38100" dist="38100" dir="2700000" algn="tl">
                    <a:srgbClr val="000000">
                      <a:alpha val="43137"/>
                    </a:srgbClr>
                  </a:outerShdw>
                </a:effectLst>
                <a:cs typeface="Times New Roman" pitchFamily="18" charset="0"/>
              </a:rPr>
            </a:br>
            <a:r>
              <a:rPr lang="en-US" sz="4000" dirty="0">
                <a:solidFill>
                  <a:schemeClr val="tx2">
                    <a:lumMod val="75000"/>
                  </a:schemeClr>
                </a:solidFill>
                <a:effectLst>
                  <a:outerShdw blurRad="38100" dist="38100" dir="2700000" algn="tl">
                    <a:srgbClr val="000000">
                      <a:alpha val="43137"/>
                    </a:srgbClr>
                  </a:outerShdw>
                </a:effectLst>
                <a:cs typeface="Times New Roman" pitchFamily="18" charset="0"/>
              </a:rPr>
              <a:t> and Crisis Management</a:t>
            </a:r>
            <a:endParaRPr lang="en-US" sz="40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solidFill>
            <a:srgbClr val="D8E4BE"/>
          </a:solidFill>
          <a:effectLst>
            <a:softEdge rad="127000"/>
          </a:effectLst>
        </p:spPr>
        <p:txBody>
          <a:bodyPr/>
          <a:lstStyle/>
          <a:p>
            <a:r>
              <a:rPr lang="en-US" dirty="0">
                <a:solidFill>
                  <a:srgbClr val="3B491E"/>
                </a:solidFill>
                <a:cs typeface="Times New Roman" pitchFamily="18" charset="0"/>
              </a:rPr>
              <a:t>Learning Outcomes</a:t>
            </a:r>
            <a:endParaRPr lang="en-IN" dirty="0">
              <a:solidFill>
                <a:srgbClr val="3B491E"/>
              </a:solidFill>
            </a:endParaRPr>
          </a:p>
        </p:txBody>
      </p:sp>
      <p:sp>
        <p:nvSpPr>
          <p:cNvPr id="8" name="Content Placeholder 2"/>
          <p:cNvSpPr>
            <a:spLocks noGrp="1"/>
          </p:cNvSpPr>
          <p:nvPr>
            <p:ph idx="1"/>
          </p:nvPr>
        </p:nvSpPr>
        <p:spPr/>
        <p:txBody>
          <a:bodyPr/>
          <a:lstStyle/>
          <a:p>
            <a:pPr marL="495300" indent="-495300" eaLnBrk="1" fontAlgn="auto" hangingPunct="1">
              <a:spcBef>
                <a:spcPct val="0"/>
              </a:spcBef>
              <a:spcAft>
                <a:spcPts val="1200"/>
              </a:spcAft>
              <a:buClr>
                <a:srgbClr val="3B491E"/>
              </a:buClr>
              <a:buFont typeface="Wingdings" pitchFamily="2" charset="2"/>
              <a:buAutoNum type="arabicPeriod"/>
              <a:defRPr/>
            </a:pPr>
            <a:r>
              <a:rPr lang="en-US" altLang="en-US" sz="2500" dirty="0">
                <a:cs typeface="Times New Roman" pitchFamily="18" charset="0"/>
              </a:rPr>
              <a:t>Distinguish between risk management, issue management, and crisis management.</a:t>
            </a:r>
          </a:p>
          <a:p>
            <a:pPr marL="495300" indent="-495300" eaLnBrk="1" fontAlgn="auto" hangingPunct="1">
              <a:spcBef>
                <a:spcPct val="0"/>
              </a:spcBef>
              <a:spcAft>
                <a:spcPts val="1200"/>
              </a:spcAft>
              <a:buClr>
                <a:srgbClr val="3B491E"/>
              </a:buClr>
              <a:buFont typeface="Wingdings" pitchFamily="2" charset="2"/>
              <a:buAutoNum type="arabicPeriod"/>
              <a:defRPr/>
            </a:pPr>
            <a:r>
              <a:rPr lang="en-US" altLang="en-US" sz="2500" dirty="0">
                <a:cs typeface="Times New Roman" pitchFamily="18" charset="0"/>
              </a:rPr>
              <a:t>Describe the major categories of risk and some of the factors that have characterized risk management in actual practice.</a:t>
            </a:r>
          </a:p>
          <a:p>
            <a:pPr marL="495300" indent="-495300" eaLnBrk="1" fontAlgn="auto" hangingPunct="1">
              <a:spcBef>
                <a:spcPct val="0"/>
              </a:spcBef>
              <a:spcAft>
                <a:spcPts val="1200"/>
              </a:spcAft>
              <a:buClr>
                <a:srgbClr val="3B491E"/>
              </a:buClr>
              <a:buFont typeface="Wingdings" pitchFamily="2" charset="2"/>
              <a:buAutoNum type="arabicPeriod"/>
              <a:defRPr/>
            </a:pPr>
            <a:r>
              <a:rPr lang="en-US" altLang="en-US" sz="2500" dirty="0">
                <a:cs typeface="Times New Roman" pitchFamily="18" charset="0"/>
              </a:rPr>
              <a:t>Define issue management and the stages in the issue management process.</a:t>
            </a:r>
          </a:p>
          <a:p>
            <a:pPr marL="495300" indent="-495300" eaLnBrk="1" fontAlgn="auto" hangingPunct="1">
              <a:spcBef>
                <a:spcPct val="0"/>
              </a:spcBef>
              <a:spcAft>
                <a:spcPts val="1200"/>
              </a:spcAft>
              <a:buClr>
                <a:srgbClr val="3B491E"/>
              </a:buClr>
              <a:buFont typeface="Wingdings" pitchFamily="2" charset="2"/>
              <a:buAutoNum type="arabicPeriod"/>
              <a:defRPr/>
            </a:pPr>
            <a:r>
              <a:rPr lang="en-US" altLang="en-US" sz="2500" dirty="0">
                <a:cs typeface="Times New Roman" pitchFamily="18" charset="0"/>
              </a:rPr>
              <a:t>Define crisis management and identify four crisis stages.</a:t>
            </a:r>
          </a:p>
          <a:p>
            <a:pPr marL="495300" indent="-495300" eaLnBrk="1" fontAlgn="auto" hangingPunct="1">
              <a:spcBef>
                <a:spcPct val="0"/>
              </a:spcBef>
              <a:spcAft>
                <a:spcPts val="1200"/>
              </a:spcAft>
              <a:buClr>
                <a:srgbClr val="3B491E"/>
              </a:buClr>
              <a:buFont typeface="Wingdings" pitchFamily="2" charset="2"/>
              <a:buAutoNum type="arabicPeriod"/>
              <a:defRPr/>
            </a:pPr>
            <a:r>
              <a:rPr lang="en-US" altLang="en-US" sz="2500" dirty="0">
                <a:cs typeface="Times New Roman" pitchFamily="18" charset="0"/>
              </a:rPr>
              <a:t>List and discuss the major stages or steps involved in managing business crises.</a:t>
            </a:r>
            <a:endParaRPr lang="en-IN" sz="2500" dirty="0"/>
          </a:p>
        </p:txBody>
      </p:sp>
    </p:spTree>
    <p:extLst>
      <p:ext uri="{BB962C8B-B14F-4D97-AF65-F5344CB8AC3E}">
        <p14:creationId xmlns:p14="http://schemas.microsoft.com/office/powerpoint/2010/main" val="19465512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solidFill>
            <a:srgbClr val="D8E4BE"/>
          </a:solidFill>
          <a:effectLst>
            <a:softEdge rad="127000"/>
          </a:effectLst>
        </p:spPr>
        <p:txBody>
          <a:bodyPr/>
          <a:lstStyle/>
          <a:p>
            <a:r>
              <a:rPr lang="en-US" dirty="0">
                <a:solidFill>
                  <a:srgbClr val="3B491E"/>
                </a:solidFill>
                <a:cs typeface="Times New Roman" pitchFamily="18" charset="0"/>
              </a:rPr>
              <a:t>Chapter Outline</a:t>
            </a:r>
            <a:endParaRPr lang="en-IN" dirty="0">
              <a:solidFill>
                <a:srgbClr val="3B491E"/>
              </a:solidFill>
            </a:endParaRPr>
          </a:p>
        </p:txBody>
      </p:sp>
      <p:sp>
        <p:nvSpPr>
          <p:cNvPr id="5" name="Content Placeholder 2"/>
          <p:cNvSpPr>
            <a:spLocks noGrp="1"/>
          </p:cNvSpPr>
          <p:nvPr>
            <p:ph idx="1"/>
          </p:nvPr>
        </p:nvSpPr>
        <p:spPr/>
        <p:txBody>
          <a:bodyPr/>
          <a:lstStyle/>
          <a:p>
            <a:pPr eaLnBrk="1" fontAlgn="auto" hangingPunct="1">
              <a:spcBef>
                <a:spcPct val="0"/>
              </a:spcBef>
              <a:spcAft>
                <a:spcPts val="1200"/>
              </a:spcAft>
              <a:defRPr/>
            </a:pPr>
            <a:r>
              <a:rPr lang="en-US" altLang="en-US" dirty="0">
                <a:cs typeface="Times New Roman" pitchFamily="18" charset="0"/>
              </a:rPr>
              <a:t>The Relationship Between Risk, Issue, and Crisis Management</a:t>
            </a:r>
          </a:p>
          <a:p>
            <a:pPr eaLnBrk="1" fontAlgn="auto" hangingPunct="1">
              <a:spcBef>
                <a:spcPct val="0"/>
              </a:spcBef>
              <a:spcAft>
                <a:spcPts val="1200"/>
              </a:spcAft>
              <a:defRPr/>
            </a:pPr>
            <a:r>
              <a:rPr lang="en-US" altLang="en-US" dirty="0">
                <a:cs typeface="Times New Roman" pitchFamily="18" charset="0"/>
              </a:rPr>
              <a:t>Risk Management</a:t>
            </a:r>
          </a:p>
          <a:p>
            <a:pPr eaLnBrk="1" fontAlgn="auto" hangingPunct="1">
              <a:spcBef>
                <a:spcPct val="0"/>
              </a:spcBef>
              <a:spcAft>
                <a:spcPts val="1200"/>
              </a:spcAft>
              <a:defRPr/>
            </a:pPr>
            <a:r>
              <a:rPr lang="en-US" altLang="en-US" dirty="0">
                <a:cs typeface="Times New Roman" pitchFamily="18" charset="0"/>
              </a:rPr>
              <a:t>Issue Management </a:t>
            </a:r>
          </a:p>
          <a:p>
            <a:pPr eaLnBrk="1" fontAlgn="auto" hangingPunct="1">
              <a:spcBef>
                <a:spcPct val="0"/>
              </a:spcBef>
              <a:spcAft>
                <a:spcPts val="1200"/>
              </a:spcAft>
              <a:defRPr/>
            </a:pPr>
            <a:r>
              <a:rPr lang="en-US" altLang="en-US" dirty="0">
                <a:cs typeface="Times New Roman" pitchFamily="18" charset="0"/>
              </a:rPr>
              <a:t>Crisis Management</a:t>
            </a:r>
          </a:p>
          <a:p>
            <a:pPr eaLnBrk="1" fontAlgn="auto" hangingPunct="1">
              <a:spcBef>
                <a:spcPct val="0"/>
              </a:spcBef>
              <a:spcAft>
                <a:spcPts val="1200"/>
              </a:spcAft>
              <a:defRPr/>
            </a:pPr>
            <a:r>
              <a:rPr lang="en-US" altLang="en-US" dirty="0">
                <a:cs typeface="Times New Roman" pitchFamily="18" charset="0"/>
              </a:rPr>
              <a:t>Summary</a:t>
            </a:r>
            <a:endParaRPr lang="en-IN" dirty="0"/>
          </a:p>
        </p:txBody>
      </p:sp>
    </p:spTree>
    <p:extLst>
      <p:ext uri="{BB962C8B-B14F-4D97-AF65-F5344CB8AC3E}">
        <p14:creationId xmlns:p14="http://schemas.microsoft.com/office/powerpoint/2010/main" val="16091888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r>
              <a:rPr lang="en-US" altLang="en-US" sz="3600" dirty="0">
                <a:solidFill>
                  <a:srgbClr val="3B491E"/>
                </a:solidFill>
                <a:cs typeface="Times New Roman" panose="02020603050405020304" pitchFamily="18" charset="0"/>
              </a:rPr>
              <a:t>Risk, Issue &amp; Crisis Management</a:t>
            </a:r>
            <a:endParaRPr lang="en-IN" sz="3600" dirty="0">
              <a:solidFill>
                <a:srgbClr val="3B491E"/>
              </a:solidFill>
            </a:endParaRPr>
          </a:p>
        </p:txBody>
      </p:sp>
      <p:sp>
        <p:nvSpPr>
          <p:cNvPr id="7" name="Content Placeholder 2"/>
          <p:cNvSpPr>
            <a:spLocks noGrp="1"/>
          </p:cNvSpPr>
          <p:nvPr>
            <p:ph idx="1"/>
          </p:nvPr>
        </p:nvSpPr>
        <p:spPr>
          <a:xfrm>
            <a:off x="1981200" y="1066800"/>
            <a:ext cx="6858000" cy="5410200"/>
          </a:xfrm>
        </p:spPr>
        <p:txBody>
          <a:bodyPr/>
          <a:lstStyle/>
          <a:p>
            <a:pPr marL="457200" indent="-457200" eaLnBrk="1" fontAlgn="auto" hangingPunct="1">
              <a:lnSpc>
                <a:spcPct val="80000"/>
              </a:lnSpc>
              <a:spcBef>
                <a:spcPts val="0"/>
              </a:spcBef>
              <a:spcAft>
                <a:spcPts val="1200"/>
              </a:spcAft>
              <a:defRPr/>
            </a:pPr>
            <a:r>
              <a:rPr lang="en-US" sz="2600" dirty="0">
                <a:cs typeface="Times New Roman" pitchFamily="18" charset="0"/>
              </a:rPr>
              <a:t>With little government oversight, the consumer is forced to rely on businesses to act responsibly.</a:t>
            </a:r>
          </a:p>
          <a:p>
            <a:pPr marL="457200" indent="-457200" eaLnBrk="1" fontAlgn="auto" hangingPunct="1">
              <a:lnSpc>
                <a:spcPct val="80000"/>
              </a:lnSpc>
              <a:spcBef>
                <a:spcPts val="0"/>
              </a:spcBef>
              <a:spcAft>
                <a:spcPts val="1200"/>
              </a:spcAft>
              <a:defRPr/>
            </a:pPr>
            <a:r>
              <a:rPr lang="en-US" sz="2600" dirty="0">
                <a:cs typeface="Times New Roman" pitchFamily="18" charset="0"/>
              </a:rPr>
              <a:t>But such tragedies, and the financial scandals of many corporations, continue to erode consumer trust in businesses.  </a:t>
            </a:r>
          </a:p>
          <a:p>
            <a:pPr marL="457200" indent="-457200" eaLnBrk="1" fontAlgn="auto" hangingPunct="1">
              <a:lnSpc>
                <a:spcPct val="80000"/>
              </a:lnSpc>
              <a:spcBef>
                <a:spcPts val="0"/>
              </a:spcBef>
              <a:spcAft>
                <a:spcPts val="1200"/>
              </a:spcAft>
              <a:defRPr/>
            </a:pPr>
            <a:r>
              <a:rPr lang="en-US" sz="2600" dirty="0">
                <a:cs typeface="Times New Roman" pitchFamily="18" charset="0"/>
              </a:rPr>
              <a:t>Major external social events not caused by business also affect businesses, and firms must prepare to deal with them. </a:t>
            </a:r>
          </a:p>
          <a:p>
            <a:pPr marL="457200" indent="-457200" eaLnBrk="1" fontAlgn="auto" hangingPunct="1">
              <a:lnSpc>
                <a:spcPct val="80000"/>
              </a:lnSpc>
              <a:spcBef>
                <a:spcPts val="0"/>
              </a:spcBef>
              <a:spcAft>
                <a:spcPts val="1200"/>
              </a:spcAft>
              <a:defRPr/>
            </a:pPr>
            <a:r>
              <a:rPr lang="en-US" sz="2600" dirty="0">
                <a:cs typeface="Times New Roman" pitchFamily="18" charset="0"/>
              </a:rPr>
              <a:t>No company is immune to the threat of a crisis, but few prepare. </a:t>
            </a:r>
          </a:p>
          <a:p>
            <a:pPr marL="457200" indent="-457200" eaLnBrk="1" fontAlgn="auto" hangingPunct="1">
              <a:lnSpc>
                <a:spcPct val="80000"/>
              </a:lnSpc>
              <a:spcBef>
                <a:spcPts val="0"/>
              </a:spcBef>
              <a:spcAft>
                <a:spcPts val="600"/>
              </a:spcAft>
              <a:defRPr/>
            </a:pPr>
            <a:r>
              <a:rPr lang="en-US" sz="2600" dirty="0">
                <a:cs typeface="Times New Roman" pitchFamily="18" charset="0"/>
              </a:rPr>
              <a:t>Managerial decision-making processes should include </a:t>
            </a:r>
            <a:r>
              <a:rPr lang="en-US" sz="2600" b="1" dirty="0">
                <a:cs typeface="Times New Roman" pitchFamily="18" charset="0"/>
              </a:rPr>
              <a:t>Risk Management</a:t>
            </a:r>
            <a:r>
              <a:rPr lang="en-US" sz="2600" dirty="0">
                <a:cs typeface="Times New Roman" pitchFamily="18" charset="0"/>
              </a:rPr>
              <a:t>, </a:t>
            </a:r>
            <a:r>
              <a:rPr lang="en-US" sz="2600" b="1" dirty="0">
                <a:cs typeface="Times New Roman" pitchFamily="18" charset="0"/>
              </a:rPr>
              <a:t>Issue Management</a:t>
            </a:r>
            <a:r>
              <a:rPr lang="en-US" sz="2600" dirty="0">
                <a:cs typeface="Times New Roman" pitchFamily="18" charset="0"/>
              </a:rPr>
              <a:t>, and </a:t>
            </a:r>
            <a:r>
              <a:rPr lang="en-US" sz="2600" b="1" dirty="0">
                <a:cs typeface="Times New Roman" pitchFamily="18" charset="0"/>
              </a:rPr>
              <a:t>Crisis Management</a:t>
            </a:r>
            <a:r>
              <a:rPr lang="en-US" sz="2600" dirty="0">
                <a:cs typeface="Times New Roman" pitchFamily="18" charset="0"/>
              </a:rPr>
              <a:t>.</a:t>
            </a:r>
            <a:endParaRPr lang="en-IN" sz="2600" dirty="0"/>
          </a:p>
        </p:txBody>
      </p:sp>
    </p:spTree>
    <p:extLst>
      <p:ext uri="{BB962C8B-B14F-4D97-AF65-F5344CB8AC3E}">
        <p14:creationId xmlns:p14="http://schemas.microsoft.com/office/powerpoint/2010/main" val="1948529991"/>
      </p:ext>
    </p:extLst>
  </p:cSld>
  <p:clrMapOvr>
    <a:masterClrMapping/>
  </p:clrMapOvr>
  <p:transition spd="slow">
    <p:split orient="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r>
              <a:rPr lang="en-US" altLang="en-US" sz="3600" dirty="0">
                <a:solidFill>
                  <a:srgbClr val="3B491E"/>
                </a:solidFill>
                <a:cs typeface="Times New Roman" panose="02020603050405020304" pitchFamily="18" charset="0"/>
              </a:rPr>
              <a:t>Relationships Between Risk, Issue, and Crisis Management</a:t>
            </a:r>
            <a:r>
              <a:rPr lang="en-US" altLang="en-US" sz="1800" dirty="0">
                <a:solidFill>
                  <a:srgbClr val="3B491E"/>
                </a:solidFill>
                <a:cs typeface="Times New Roman" panose="02020603050405020304" pitchFamily="18" charset="0"/>
              </a:rPr>
              <a:t> (1 of 2)</a:t>
            </a:r>
            <a:endParaRPr lang="en-IN" dirty="0">
              <a:solidFill>
                <a:srgbClr val="3B491E"/>
              </a:solidFill>
            </a:endParaRPr>
          </a:p>
        </p:txBody>
      </p:sp>
      <p:sp>
        <p:nvSpPr>
          <p:cNvPr id="7" name="Content Placeholder 2"/>
          <p:cNvSpPr>
            <a:spLocks noGrp="1"/>
          </p:cNvSpPr>
          <p:nvPr>
            <p:ph idx="1"/>
          </p:nvPr>
        </p:nvSpPr>
        <p:spPr/>
        <p:txBody>
          <a:bodyPr/>
          <a:lstStyle/>
          <a:p>
            <a:pPr marL="457200" indent="-457200" eaLnBrk="1" fontAlgn="auto" hangingPunct="1">
              <a:spcBef>
                <a:spcPts val="0"/>
              </a:spcBef>
              <a:spcAft>
                <a:spcPts val="1200"/>
              </a:spcAft>
              <a:defRPr/>
            </a:pPr>
            <a:r>
              <a:rPr lang="en-US" sz="2600" dirty="0">
                <a:cs typeface="Times New Roman" pitchFamily="18" charset="0"/>
              </a:rPr>
              <a:t>Differentiating between these 3 is difficult. Many product managers cannot differentiate between “</a:t>
            </a:r>
            <a:r>
              <a:rPr lang="en-US" sz="2600" b="1" dirty="0">
                <a:cs typeface="Times New Roman" pitchFamily="18" charset="0"/>
              </a:rPr>
              <a:t>risks</a:t>
            </a:r>
            <a:r>
              <a:rPr lang="en-US" sz="2600" dirty="0">
                <a:cs typeface="Times New Roman" pitchFamily="18" charset="0"/>
              </a:rPr>
              <a:t>” and “</a:t>
            </a:r>
            <a:r>
              <a:rPr lang="en-US" sz="2600" b="1" dirty="0">
                <a:cs typeface="Times New Roman" pitchFamily="18" charset="0"/>
              </a:rPr>
              <a:t>issues,</a:t>
            </a:r>
            <a:r>
              <a:rPr lang="en-US" sz="2600" dirty="0">
                <a:cs typeface="Times New Roman" pitchFamily="18" charset="0"/>
              </a:rPr>
              <a:t>” which has led them to be labeled the </a:t>
            </a:r>
            <a:r>
              <a:rPr lang="en-US" sz="2600" b="1" dirty="0">
                <a:cs typeface="Times New Roman" pitchFamily="18" charset="0"/>
              </a:rPr>
              <a:t>Siamese twins of public relations</a:t>
            </a:r>
            <a:r>
              <a:rPr lang="en-US" sz="2600" dirty="0">
                <a:cs typeface="Times New Roman" pitchFamily="18" charset="0"/>
              </a:rPr>
              <a:t>. </a:t>
            </a:r>
          </a:p>
          <a:p>
            <a:pPr marL="457200" indent="-457200" eaLnBrk="1" fontAlgn="auto" hangingPunct="1">
              <a:spcBef>
                <a:spcPts val="0"/>
              </a:spcBef>
              <a:spcAft>
                <a:spcPts val="1200"/>
              </a:spcAft>
              <a:defRPr/>
            </a:pPr>
            <a:r>
              <a:rPr lang="en-US" sz="2600" dirty="0">
                <a:cs typeface="Times New Roman" pitchFamily="18" charset="0"/>
              </a:rPr>
              <a:t>The Issue Management Council definitions</a:t>
            </a:r>
            <a:r>
              <a:rPr lang="en-US" sz="2800" dirty="0">
                <a:cs typeface="Times New Roman" pitchFamily="18" charset="0"/>
              </a:rPr>
              <a:t>:</a:t>
            </a:r>
          </a:p>
          <a:p>
            <a:pPr marL="914400" lvl="1" indent="-457200" eaLnBrk="1" fontAlgn="auto" hangingPunct="1">
              <a:lnSpc>
                <a:spcPct val="90000"/>
              </a:lnSpc>
              <a:spcBef>
                <a:spcPts val="0"/>
              </a:spcBef>
              <a:spcAft>
                <a:spcPts val="1200"/>
              </a:spcAft>
              <a:buFont typeface="Arial" panose="020B0604020202020204" pitchFamily="34" charset="0"/>
              <a:buChar char="•"/>
              <a:defRPr/>
            </a:pPr>
            <a:r>
              <a:rPr lang="en-US" sz="2400" b="1" dirty="0">
                <a:cs typeface="Times New Roman" pitchFamily="18" charset="0"/>
              </a:rPr>
              <a:t>Issue</a:t>
            </a:r>
            <a:r>
              <a:rPr lang="en-US" sz="2400" dirty="0">
                <a:cs typeface="Times New Roman" pitchFamily="18" charset="0"/>
              </a:rPr>
              <a:t> – a gap between a firm’s actions and stakeholder expectations</a:t>
            </a:r>
          </a:p>
          <a:p>
            <a:pPr marL="914400" lvl="1" indent="-457200" eaLnBrk="1" fontAlgn="auto" hangingPunct="1">
              <a:lnSpc>
                <a:spcPct val="90000"/>
              </a:lnSpc>
              <a:spcBef>
                <a:spcPts val="0"/>
              </a:spcBef>
              <a:spcAft>
                <a:spcPts val="1200"/>
              </a:spcAft>
              <a:buFont typeface="Arial" panose="020B0604020202020204" pitchFamily="34" charset="0"/>
              <a:buChar char="•"/>
              <a:defRPr/>
            </a:pPr>
            <a:r>
              <a:rPr lang="en-US" sz="2400" b="1" dirty="0">
                <a:cs typeface="Times New Roman" pitchFamily="18" charset="0"/>
              </a:rPr>
              <a:t>Risk</a:t>
            </a:r>
            <a:r>
              <a:rPr lang="en-US" sz="2400" dirty="0">
                <a:cs typeface="Times New Roman" pitchFamily="18" charset="0"/>
              </a:rPr>
              <a:t> – a potential issue that may or may not occur</a:t>
            </a:r>
          </a:p>
          <a:p>
            <a:pPr marL="914400" lvl="1" indent="-457200" eaLnBrk="1" fontAlgn="auto" hangingPunct="1">
              <a:lnSpc>
                <a:spcPct val="90000"/>
              </a:lnSpc>
              <a:spcBef>
                <a:spcPts val="0"/>
              </a:spcBef>
              <a:spcAft>
                <a:spcPts val="1200"/>
              </a:spcAft>
              <a:buFont typeface="Arial" panose="020B0604020202020204" pitchFamily="34" charset="0"/>
              <a:buChar char="•"/>
              <a:defRPr/>
            </a:pPr>
            <a:r>
              <a:rPr lang="en-US" sz="2400" b="1" dirty="0">
                <a:cs typeface="Times New Roman" pitchFamily="18" charset="0"/>
              </a:rPr>
              <a:t>Crisis</a:t>
            </a:r>
            <a:r>
              <a:rPr lang="en-US" sz="2400" dirty="0">
                <a:cs typeface="Times New Roman" pitchFamily="18" charset="0"/>
              </a:rPr>
              <a:t> – an issue that has escalated to a critical state</a:t>
            </a:r>
            <a:endParaRPr lang="en-IN" dirty="0"/>
          </a:p>
        </p:txBody>
      </p:sp>
    </p:spTree>
    <p:extLst>
      <p:ext uri="{BB962C8B-B14F-4D97-AF65-F5344CB8AC3E}">
        <p14:creationId xmlns:p14="http://schemas.microsoft.com/office/powerpoint/2010/main" val="1862745444"/>
      </p:ext>
    </p:extLst>
  </p:cSld>
  <p:clrMapOvr>
    <a:masterClrMapping/>
  </p:clrMapOvr>
  <p:transition spd="slow">
    <p:split orient="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solidFill>
                  <a:schemeClr val="tx2">
                    <a:lumMod val="50000"/>
                  </a:schemeClr>
                </a:solidFill>
                <a:cs typeface="Times New Roman" panose="02020603050405020304" pitchFamily="18" charset="0"/>
              </a:rPr>
              <a:t>Re</a:t>
            </a:r>
            <a:r>
              <a:rPr lang="en-US" altLang="en-US" sz="3600" dirty="0">
                <a:solidFill>
                  <a:srgbClr val="3B491E"/>
                </a:solidFill>
                <a:cs typeface="Times New Roman" panose="02020603050405020304" pitchFamily="18" charset="0"/>
              </a:rPr>
              <a:t>lationships Between Risk, Issue, and Crisis Management</a:t>
            </a:r>
            <a:r>
              <a:rPr lang="en-US" altLang="en-US" sz="1800" dirty="0">
                <a:solidFill>
                  <a:srgbClr val="3B491E"/>
                </a:solidFill>
                <a:cs typeface="Times New Roman" panose="02020603050405020304" pitchFamily="18" charset="0"/>
              </a:rPr>
              <a:t> (2 of 2)</a:t>
            </a:r>
            <a:endParaRPr lang="en-IN" dirty="0">
              <a:solidFill>
                <a:srgbClr val="3B491E"/>
              </a:solidFill>
            </a:endParaRPr>
          </a:p>
        </p:txBody>
      </p:sp>
      <p:sp>
        <p:nvSpPr>
          <p:cNvPr id="6" name="Content Placeholder 2"/>
          <p:cNvSpPr>
            <a:spLocks noGrp="1"/>
          </p:cNvSpPr>
          <p:nvPr>
            <p:ph idx="1"/>
          </p:nvPr>
        </p:nvSpPr>
        <p:spPr/>
        <p:txBody>
          <a:bodyPr/>
          <a:lstStyle/>
          <a:p>
            <a:pPr marL="457200" indent="-457200" eaLnBrk="1" fontAlgn="auto" hangingPunct="1">
              <a:lnSpc>
                <a:spcPct val="90000"/>
              </a:lnSpc>
              <a:spcBef>
                <a:spcPts val="0"/>
              </a:spcBef>
              <a:spcAft>
                <a:spcPts val="1200"/>
              </a:spcAft>
              <a:defRPr/>
            </a:pPr>
            <a:r>
              <a:rPr lang="en-US" sz="2600" b="1" dirty="0">
                <a:cs typeface="Times New Roman" pitchFamily="18" charset="0"/>
              </a:rPr>
              <a:t>Goal</a:t>
            </a:r>
            <a:r>
              <a:rPr lang="en-US" sz="2600" dirty="0">
                <a:cs typeface="Times New Roman" pitchFamily="18" charset="0"/>
              </a:rPr>
              <a:t>: To be effective, risk, issue and crisis management must close the gap between the firm’s situation and its stakeholders’ expectations. </a:t>
            </a:r>
          </a:p>
          <a:p>
            <a:pPr marL="457200" indent="-457200" eaLnBrk="1" fontAlgn="auto" hangingPunct="1">
              <a:lnSpc>
                <a:spcPct val="90000"/>
              </a:lnSpc>
              <a:spcBef>
                <a:spcPts val="0"/>
              </a:spcBef>
              <a:spcAft>
                <a:spcPts val="1200"/>
              </a:spcAft>
              <a:defRPr/>
            </a:pPr>
            <a:r>
              <a:rPr lang="en-US" sz="2600" dirty="0">
                <a:cs typeface="Times New Roman" pitchFamily="18" charset="0"/>
              </a:rPr>
              <a:t>Many of the crises firms face today arise out of issue categories they are monitoring and prioritizing through issue management systems.</a:t>
            </a:r>
          </a:p>
          <a:p>
            <a:pPr marL="457200" indent="-457200" eaLnBrk="1" fontAlgn="auto" hangingPunct="1">
              <a:lnSpc>
                <a:spcPct val="90000"/>
              </a:lnSpc>
              <a:spcBef>
                <a:spcPts val="0"/>
              </a:spcBef>
              <a:spcAft>
                <a:spcPts val="1200"/>
              </a:spcAft>
              <a:defRPr/>
            </a:pPr>
            <a:r>
              <a:rPr lang="en-US" sz="2600" dirty="0">
                <a:cs typeface="Times New Roman" pitchFamily="18" charset="0"/>
              </a:rPr>
              <a:t>Risk Management may keep issues from arising</a:t>
            </a:r>
          </a:p>
          <a:p>
            <a:pPr marL="457200" indent="-457200" eaLnBrk="1" fontAlgn="auto" hangingPunct="1">
              <a:lnSpc>
                <a:spcPct val="90000"/>
              </a:lnSpc>
              <a:spcBef>
                <a:spcPts val="0"/>
              </a:spcBef>
              <a:spcAft>
                <a:spcPts val="1200"/>
              </a:spcAft>
              <a:defRPr/>
            </a:pPr>
            <a:r>
              <a:rPr lang="en-US" sz="2600" dirty="0">
                <a:cs typeface="Times New Roman" pitchFamily="18" charset="0"/>
              </a:rPr>
              <a:t>Effective issue management may enable the firm to avoid a crisis, or minimize its impact, and is vital to post-crisis management.</a:t>
            </a:r>
            <a:endParaRPr lang="en-IN" sz="2600" dirty="0"/>
          </a:p>
        </p:txBody>
      </p:sp>
    </p:spTree>
    <p:extLst>
      <p:ext uri="{BB962C8B-B14F-4D97-AF65-F5344CB8AC3E}">
        <p14:creationId xmlns:p14="http://schemas.microsoft.com/office/powerpoint/2010/main" val="962375183"/>
      </p:ext>
    </p:extLst>
  </p:cSld>
  <p:clrMapOvr>
    <a:masterClrMapping/>
  </p:clrMapOvr>
  <p:transition spd="slow">
    <p:split orient="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solidFill>
                  <a:srgbClr val="3B491E"/>
                </a:solidFill>
              </a:rPr>
              <a:t>Risk Management</a:t>
            </a:r>
            <a:r>
              <a:rPr lang="en-IN" sz="1800" dirty="0">
                <a:solidFill>
                  <a:srgbClr val="3B491E"/>
                </a:solidFill>
              </a:rPr>
              <a:t> (1 of 2)</a:t>
            </a:r>
            <a:endParaRPr lang="en-IN" dirty="0">
              <a:solidFill>
                <a:srgbClr val="3B491E"/>
              </a:solidFill>
            </a:endParaRPr>
          </a:p>
        </p:txBody>
      </p:sp>
      <p:sp>
        <p:nvSpPr>
          <p:cNvPr id="7" name="Content Placeholder 2"/>
          <p:cNvSpPr>
            <a:spLocks noGrp="1"/>
          </p:cNvSpPr>
          <p:nvPr>
            <p:ph idx="1"/>
          </p:nvPr>
        </p:nvSpPr>
        <p:spPr>
          <a:xfrm>
            <a:off x="1981200" y="1066800"/>
            <a:ext cx="6858000" cy="5410200"/>
          </a:xfrm>
        </p:spPr>
        <p:txBody>
          <a:bodyPr/>
          <a:lstStyle/>
          <a:p>
            <a:pPr marL="457200" indent="-457200" eaLnBrk="1" fontAlgn="auto" hangingPunct="1">
              <a:lnSpc>
                <a:spcPct val="80000"/>
              </a:lnSpc>
              <a:spcBef>
                <a:spcPts val="0"/>
              </a:spcBef>
              <a:spcAft>
                <a:spcPts val="1200"/>
              </a:spcAft>
              <a:buSzPct val="120000"/>
              <a:defRPr/>
            </a:pPr>
            <a:r>
              <a:rPr lang="en-US" sz="2600" b="1" dirty="0">
                <a:cs typeface="Times New Roman" pitchFamily="18" charset="0"/>
              </a:rPr>
              <a:t>Risk management </a:t>
            </a:r>
            <a:r>
              <a:rPr lang="en-US" sz="2600" dirty="0">
                <a:cs typeface="Times New Roman" pitchFamily="18" charset="0"/>
              </a:rPr>
              <a:t>concerns potential issues; it addresses an issue that has not yet occurred, and tries to keep the issue from arising.  </a:t>
            </a:r>
          </a:p>
          <a:p>
            <a:pPr marL="457200" indent="-457200" eaLnBrk="1" fontAlgn="auto" hangingPunct="1">
              <a:lnSpc>
                <a:spcPct val="80000"/>
              </a:lnSpc>
              <a:spcBef>
                <a:spcPts val="0"/>
              </a:spcBef>
              <a:spcAft>
                <a:spcPts val="1200"/>
              </a:spcAft>
              <a:buSzPct val="120000"/>
              <a:defRPr/>
            </a:pPr>
            <a:r>
              <a:rPr lang="en-US" sz="2600" dirty="0">
                <a:cs typeface="Times New Roman" pitchFamily="18" charset="0"/>
              </a:rPr>
              <a:t>A “rules” approach to risk management can help prevent internal risks, but not those that stem from firm strategy or risks in the external environment. </a:t>
            </a:r>
          </a:p>
          <a:p>
            <a:pPr marL="914400" lvl="1" indent="-457200" eaLnBrk="1" fontAlgn="auto" hangingPunct="1">
              <a:lnSpc>
                <a:spcPct val="80000"/>
              </a:lnSpc>
              <a:spcBef>
                <a:spcPts val="0"/>
              </a:spcBef>
              <a:spcAft>
                <a:spcPts val="1200"/>
              </a:spcAft>
              <a:buSzPct val="120000"/>
              <a:buFont typeface="Arial" panose="020B0604020202020204" pitchFamily="34" charset="0"/>
              <a:buChar char="•"/>
              <a:defRPr/>
            </a:pPr>
            <a:r>
              <a:rPr lang="en-US" sz="2400" u="sng" dirty="0">
                <a:cs typeface="Times New Roman" pitchFamily="18" charset="0"/>
              </a:rPr>
              <a:t>Example: </a:t>
            </a:r>
            <a:r>
              <a:rPr lang="en-US" sz="2400" dirty="0">
                <a:cs typeface="Times New Roman" pitchFamily="18" charset="0"/>
              </a:rPr>
              <a:t>In 2007, Tony Hayward, new CEO of British Petroleum (BP) promised to make safety  his priority. His new rules required that employees not text while driving, and that they use lids on their coffee cups while walking.  Of course, those rules did not prevent the </a:t>
            </a:r>
            <a:r>
              <a:rPr lang="en-US" sz="2400" i="1" dirty="0" err="1">
                <a:cs typeface="Times New Roman" pitchFamily="18" charset="0"/>
              </a:rPr>
              <a:t>Deepwater</a:t>
            </a:r>
            <a:r>
              <a:rPr lang="en-US" sz="2400" dirty="0">
                <a:cs typeface="Times New Roman" pitchFamily="18" charset="0"/>
              </a:rPr>
              <a:t> </a:t>
            </a:r>
            <a:r>
              <a:rPr lang="en-US" sz="2400" i="1" dirty="0">
                <a:cs typeface="Times New Roman" pitchFamily="18" charset="0"/>
              </a:rPr>
              <a:t>Horizon</a:t>
            </a:r>
            <a:r>
              <a:rPr lang="en-US" sz="2400" dirty="0">
                <a:cs typeface="Times New Roman" pitchFamily="18" charset="0"/>
              </a:rPr>
              <a:t> from exploding three years later.</a:t>
            </a:r>
            <a:endParaRPr lang="en-IN" sz="2400" dirty="0"/>
          </a:p>
        </p:txBody>
      </p:sp>
    </p:spTree>
    <p:extLst>
      <p:ext uri="{BB962C8B-B14F-4D97-AF65-F5344CB8AC3E}">
        <p14:creationId xmlns:p14="http://schemas.microsoft.com/office/powerpoint/2010/main" val="3503553302"/>
      </p:ext>
    </p:extLst>
  </p:cSld>
  <p:clrMapOvr>
    <a:masterClrMapping/>
  </p:clrMapOvr>
  <p:transition spd="slow">
    <p:split orient="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a:lstStyle/>
          <a:p>
            <a:r>
              <a:rPr lang="en-IN" dirty="0">
                <a:solidFill>
                  <a:srgbClr val="3B491E"/>
                </a:solidFill>
              </a:rPr>
              <a:t>Risk Management</a:t>
            </a:r>
            <a:r>
              <a:rPr lang="en-IN" sz="1800" dirty="0">
                <a:solidFill>
                  <a:srgbClr val="3B491E"/>
                </a:solidFill>
              </a:rPr>
              <a:t> (2 of 2)</a:t>
            </a:r>
            <a:endParaRPr lang="en-IN" dirty="0">
              <a:solidFill>
                <a:srgbClr val="3B491E"/>
              </a:solidFill>
            </a:endParaRPr>
          </a:p>
        </p:txBody>
      </p:sp>
      <p:sp>
        <p:nvSpPr>
          <p:cNvPr id="8" name="Content Placeholder 2"/>
          <p:cNvSpPr>
            <a:spLocks noGrp="1"/>
          </p:cNvSpPr>
          <p:nvPr>
            <p:ph idx="1"/>
          </p:nvPr>
        </p:nvSpPr>
        <p:spPr/>
        <p:txBody>
          <a:bodyPr/>
          <a:lstStyle/>
          <a:p>
            <a:pPr marL="457200" indent="-457200" eaLnBrk="1" fontAlgn="auto" hangingPunct="1">
              <a:spcBef>
                <a:spcPts val="0"/>
              </a:spcBef>
              <a:spcAft>
                <a:spcPts val="1200"/>
              </a:spcAft>
              <a:buSzPct val="120000"/>
              <a:defRPr/>
            </a:pPr>
            <a:r>
              <a:rPr lang="en-US" sz="3000" dirty="0">
                <a:cs typeface="Times New Roman" pitchFamily="18" charset="0"/>
              </a:rPr>
              <a:t>A new framework for </a:t>
            </a:r>
            <a:r>
              <a:rPr lang="en-US" sz="3000" b="1" dirty="0">
                <a:cs typeface="Times New Roman" pitchFamily="18" charset="0"/>
              </a:rPr>
              <a:t>Risk management </a:t>
            </a:r>
            <a:r>
              <a:rPr lang="en-US" sz="3000" dirty="0">
                <a:cs typeface="Times New Roman" pitchFamily="18" charset="0"/>
              </a:rPr>
              <a:t>divides it into three categories: </a:t>
            </a:r>
          </a:p>
          <a:p>
            <a:pPr marL="914400" lvl="1" indent="-457200" eaLnBrk="1" fontAlgn="auto" hangingPunct="1">
              <a:spcBef>
                <a:spcPts val="0"/>
              </a:spcBef>
              <a:spcAft>
                <a:spcPts val="1200"/>
              </a:spcAft>
              <a:buSzPct val="120000"/>
              <a:buFont typeface="Arial" panose="020B0604020202020204" pitchFamily="34" charset="0"/>
              <a:buChar char="•"/>
              <a:defRPr/>
            </a:pPr>
            <a:r>
              <a:rPr lang="en-US" b="1" dirty="0">
                <a:cs typeface="Times New Roman" pitchFamily="18" charset="0"/>
              </a:rPr>
              <a:t>Preventable risks </a:t>
            </a:r>
            <a:r>
              <a:rPr lang="en-US" dirty="0">
                <a:cs typeface="Times New Roman" pitchFamily="18" charset="0"/>
              </a:rPr>
              <a:t>– internal risks that offer no strategic benefit (BP’s coffee lids)</a:t>
            </a:r>
          </a:p>
          <a:p>
            <a:pPr marL="914400" lvl="1" indent="-457200" eaLnBrk="1" fontAlgn="auto" hangingPunct="1">
              <a:spcBef>
                <a:spcPts val="0"/>
              </a:spcBef>
              <a:spcAft>
                <a:spcPts val="1200"/>
              </a:spcAft>
              <a:buSzPct val="120000"/>
              <a:buFont typeface="Arial" panose="020B0604020202020204" pitchFamily="34" charset="0"/>
              <a:buChar char="•"/>
              <a:defRPr/>
            </a:pPr>
            <a:r>
              <a:rPr lang="en-US" b="1" dirty="0">
                <a:cs typeface="Times New Roman" pitchFamily="18" charset="0"/>
              </a:rPr>
              <a:t>Strategic risks </a:t>
            </a:r>
            <a:r>
              <a:rPr lang="en-US" dirty="0">
                <a:cs typeface="Times New Roman" pitchFamily="18" charset="0"/>
              </a:rPr>
              <a:t>– risks taken to achieve greater returns (BP’s deep drilling)</a:t>
            </a:r>
          </a:p>
          <a:p>
            <a:pPr marL="914400" lvl="1" indent="-457200" eaLnBrk="1" fontAlgn="auto" hangingPunct="1">
              <a:spcBef>
                <a:spcPts val="0"/>
              </a:spcBef>
              <a:spcAft>
                <a:spcPts val="1200"/>
              </a:spcAft>
              <a:buSzPct val="120000"/>
              <a:buFont typeface="Arial" panose="020B0604020202020204" pitchFamily="34" charset="0"/>
              <a:buChar char="•"/>
              <a:defRPr/>
            </a:pPr>
            <a:r>
              <a:rPr lang="en-US" b="1" dirty="0">
                <a:cs typeface="Times New Roman" pitchFamily="18" charset="0"/>
              </a:rPr>
              <a:t>External risks </a:t>
            </a:r>
            <a:r>
              <a:rPr lang="en-US" dirty="0">
                <a:cs typeface="Times New Roman" pitchFamily="18" charset="0"/>
              </a:rPr>
              <a:t>– external risks that cannot be controlled (natural disasters and economic shocks)</a:t>
            </a:r>
            <a:endParaRPr lang="en-IN" dirty="0"/>
          </a:p>
        </p:txBody>
      </p:sp>
    </p:spTree>
    <p:extLst>
      <p:ext uri="{BB962C8B-B14F-4D97-AF65-F5344CB8AC3E}">
        <p14:creationId xmlns:p14="http://schemas.microsoft.com/office/powerpoint/2010/main" val="3804276373"/>
      </p:ext>
    </p:extLst>
  </p:cSld>
  <p:clrMapOvr>
    <a:masterClrMapping/>
  </p:clrMapOvr>
  <p:transition spd="slow">
    <p:split orient="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Risk Management &amp; Sustainability</a:t>
            </a:r>
            <a:endParaRPr lang="en-IN" dirty="0">
              <a:solidFill>
                <a:srgbClr val="3B491E"/>
              </a:solidFill>
            </a:endParaRPr>
          </a:p>
        </p:txBody>
      </p:sp>
      <p:sp>
        <p:nvSpPr>
          <p:cNvPr id="7" name="Content Placeholder 2"/>
          <p:cNvSpPr>
            <a:spLocks noGrp="1"/>
          </p:cNvSpPr>
          <p:nvPr>
            <p:ph idx="1"/>
          </p:nvPr>
        </p:nvSpPr>
        <p:spPr>
          <a:xfrm>
            <a:off x="1981200" y="1341120"/>
            <a:ext cx="6858000" cy="5212080"/>
          </a:xfrm>
        </p:spPr>
        <p:txBody>
          <a:bodyPr/>
          <a:lstStyle/>
          <a:p>
            <a:pPr marL="457200" indent="-457200" eaLnBrk="1" fontAlgn="auto" hangingPunct="1">
              <a:lnSpc>
                <a:spcPct val="90000"/>
              </a:lnSpc>
              <a:spcBef>
                <a:spcPts val="0"/>
              </a:spcBef>
              <a:spcAft>
                <a:spcPts val="1200"/>
              </a:spcAft>
              <a:buSzPct val="120000"/>
              <a:defRPr/>
            </a:pPr>
            <a:r>
              <a:rPr lang="en-US" sz="3000" b="1" dirty="0">
                <a:cs typeface="Times New Roman" pitchFamily="18" charset="0"/>
              </a:rPr>
              <a:t>Sustainability</a:t>
            </a:r>
            <a:r>
              <a:rPr lang="en-US" sz="3000" dirty="0">
                <a:cs typeface="Times New Roman" pitchFamily="18" charset="0"/>
              </a:rPr>
              <a:t> involves living in the present in a way that does not compromise the future. </a:t>
            </a:r>
          </a:p>
          <a:p>
            <a:pPr marL="457200" indent="-457200" eaLnBrk="1" fontAlgn="auto" hangingPunct="1">
              <a:lnSpc>
                <a:spcPct val="90000"/>
              </a:lnSpc>
              <a:spcBef>
                <a:spcPts val="0"/>
              </a:spcBef>
              <a:spcAft>
                <a:spcPts val="1200"/>
              </a:spcAft>
              <a:buSzPct val="120000"/>
              <a:defRPr/>
            </a:pPr>
            <a:r>
              <a:rPr lang="en-US" sz="3000" b="1" dirty="0">
                <a:cs typeface="Times New Roman" pitchFamily="18" charset="0"/>
              </a:rPr>
              <a:t>Risk Management </a:t>
            </a:r>
            <a:r>
              <a:rPr lang="en-US" sz="3000" dirty="0">
                <a:cs typeface="Times New Roman" pitchFamily="18" charset="0"/>
              </a:rPr>
              <a:t>involves taking action today that will mitigate or prevent a problem that could arise in the future. </a:t>
            </a:r>
          </a:p>
          <a:p>
            <a:pPr marL="457200" indent="-457200" eaLnBrk="1" fontAlgn="auto" hangingPunct="1">
              <a:lnSpc>
                <a:spcPct val="90000"/>
              </a:lnSpc>
              <a:spcBef>
                <a:spcPts val="0"/>
              </a:spcBef>
              <a:spcAft>
                <a:spcPts val="1200"/>
              </a:spcAft>
              <a:buSzPct val="120000"/>
              <a:defRPr/>
            </a:pPr>
            <a:r>
              <a:rPr lang="en-US" sz="3000" dirty="0">
                <a:cs typeface="Times New Roman" pitchFamily="18" charset="0"/>
              </a:rPr>
              <a:t>Both are concerned with the future consequences of present-day actions. </a:t>
            </a:r>
          </a:p>
          <a:p>
            <a:pPr marL="457200" indent="-457200" eaLnBrk="1" fontAlgn="auto" hangingPunct="1">
              <a:lnSpc>
                <a:spcPct val="90000"/>
              </a:lnSpc>
              <a:spcBef>
                <a:spcPts val="0"/>
              </a:spcBef>
              <a:spcAft>
                <a:spcPts val="1200"/>
              </a:spcAft>
              <a:buSzPct val="120000"/>
              <a:defRPr/>
            </a:pPr>
            <a:r>
              <a:rPr lang="en-US" sz="3000" b="1" dirty="0">
                <a:cs typeface="Times New Roman" pitchFamily="18" charset="0"/>
              </a:rPr>
              <a:t>Risk-shifting</a:t>
            </a:r>
            <a:r>
              <a:rPr lang="en-US" sz="3000" dirty="0">
                <a:cs typeface="Times New Roman" pitchFamily="18" charset="0"/>
              </a:rPr>
              <a:t> may damage the sustainability of others.</a:t>
            </a:r>
            <a:endParaRPr lang="en-IN" sz="3000" dirty="0"/>
          </a:p>
        </p:txBody>
      </p:sp>
    </p:spTree>
    <p:extLst>
      <p:ext uri="{BB962C8B-B14F-4D97-AF65-F5344CB8AC3E}">
        <p14:creationId xmlns:p14="http://schemas.microsoft.com/office/powerpoint/2010/main" val="119248682"/>
      </p:ext>
    </p:extLst>
  </p:cSld>
  <p:clrMapOvr>
    <a:masterClrMapping/>
  </p:clrMapOvr>
  <p:transition spd="slow">
    <p:split orient="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Issue Management -</a:t>
            </a:r>
            <a:endParaRPr lang="en-IN" dirty="0">
              <a:solidFill>
                <a:srgbClr val="3B491E"/>
              </a:solidFill>
            </a:endParaRPr>
          </a:p>
        </p:txBody>
      </p:sp>
      <p:sp>
        <p:nvSpPr>
          <p:cNvPr id="6" name="Content Placeholder 2"/>
          <p:cNvSpPr>
            <a:spLocks noGrp="1"/>
          </p:cNvSpPr>
          <p:nvPr>
            <p:ph idx="1"/>
          </p:nvPr>
        </p:nvSpPr>
        <p:spPr/>
        <p:txBody>
          <a:bodyPr/>
          <a:lstStyle/>
          <a:p>
            <a:pPr marL="457200" indent="-457200" eaLnBrk="1" fontAlgn="auto" hangingPunct="1">
              <a:lnSpc>
                <a:spcPct val="90000"/>
              </a:lnSpc>
              <a:spcBef>
                <a:spcPts val="0"/>
              </a:spcBef>
              <a:spcAft>
                <a:spcPts val="1200"/>
              </a:spcAft>
              <a:defRPr/>
            </a:pPr>
            <a:r>
              <a:rPr lang="en-US" sz="2600" dirty="0">
                <a:cs typeface="Times New Roman" pitchFamily="18" charset="0"/>
              </a:rPr>
              <a:t>is a process by which organizations:</a:t>
            </a:r>
          </a:p>
          <a:p>
            <a:pPr marL="914400" lvl="1" indent="-457200" eaLnBrk="1" fontAlgn="auto" hangingPunct="1">
              <a:lnSpc>
                <a:spcPct val="90000"/>
              </a:lnSpc>
              <a:spcBef>
                <a:spcPts val="0"/>
              </a:spcBef>
              <a:spcAft>
                <a:spcPts val="1200"/>
              </a:spcAft>
              <a:buFont typeface="Arial" panose="020B0604020202020204" pitchFamily="34" charset="0"/>
              <a:buChar char="•"/>
              <a:defRPr/>
            </a:pPr>
            <a:r>
              <a:rPr lang="en-US" sz="2400" b="1" dirty="0">
                <a:cs typeface="Times New Roman" pitchFamily="18" charset="0"/>
              </a:rPr>
              <a:t>identify issues </a:t>
            </a:r>
            <a:r>
              <a:rPr lang="en-US" sz="2400" dirty="0">
                <a:cs typeface="Times New Roman" pitchFamily="18" charset="0"/>
              </a:rPr>
              <a:t>in the stakeholder environment,</a:t>
            </a:r>
          </a:p>
          <a:p>
            <a:pPr marL="914400" lvl="1" indent="-457200" eaLnBrk="1" fontAlgn="auto" hangingPunct="1">
              <a:lnSpc>
                <a:spcPct val="90000"/>
              </a:lnSpc>
              <a:spcBef>
                <a:spcPts val="0"/>
              </a:spcBef>
              <a:spcAft>
                <a:spcPts val="1200"/>
              </a:spcAft>
              <a:buFont typeface="Arial" panose="020B0604020202020204" pitchFamily="34" charset="0"/>
              <a:buChar char="•"/>
              <a:defRPr/>
            </a:pPr>
            <a:r>
              <a:rPr lang="en-US" sz="2400" b="1" dirty="0">
                <a:cs typeface="Times New Roman" pitchFamily="18" charset="0"/>
              </a:rPr>
              <a:t>analyze and prioritize them </a:t>
            </a:r>
            <a:r>
              <a:rPr lang="en-US" sz="2400" dirty="0">
                <a:cs typeface="Times New Roman" pitchFamily="18" charset="0"/>
              </a:rPr>
              <a:t>in terms of their relevance to the organization, </a:t>
            </a:r>
          </a:p>
          <a:p>
            <a:pPr marL="914400" lvl="1" indent="-457200" eaLnBrk="1" fontAlgn="auto" hangingPunct="1">
              <a:lnSpc>
                <a:spcPct val="90000"/>
              </a:lnSpc>
              <a:spcBef>
                <a:spcPts val="0"/>
              </a:spcBef>
              <a:spcAft>
                <a:spcPts val="1200"/>
              </a:spcAft>
              <a:buFont typeface="Arial" panose="020B0604020202020204" pitchFamily="34" charset="0"/>
              <a:buChar char="•"/>
              <a:defRPr/>
            </a:pPr>
            <a:r>
              <a:rPr lang="en-US" sz="2400" b="1" dirty="0">
                <a:cs typeface="Times New Roman" pitchFamily="18" charset="0"/>
              </a:rPr>
              <a:t>plan responses </a:t>
            </a:r>
            <a:r>
              <a:rPr lang="en-US" sz="2400" dirty="0">
                <a:cs typeface="Times New Roman" pitchFamily="18" charset="0"/>
              </a:rPr>
              <a:t>to the issues, and then</a:t>
            </a:r>
          </a:p>
          <a:p>
            <a:pPr marL="914400" lvl="1" indent="-457200" eaLnBrk="1" fontAlgn="auto" hangingPunct="1">
              <a:lnSpc>
                <a:spcPct val="90000"/>
              </a:lnSpc>
              <a:spcBef>
                <a:spcPts val="0"/>
              </a:spcBef>
              <a:spcAft>
                <a:spcPts val="1200"/>
              </a:spcAft>
              <a:buFont typeface="Arial" panose="020B0604020202020204" pitchFamily="34" charset="0"/>
              <a:buChar char="•"/>
              <a:defRPr/>
            </a:pPr>
            <a:r>
              <a:rPr lang="en-US" sz="2400" b="1" dirty="0">
                <a:cs typeface="Times New Roman" pitchFamily="18" charset="0"/>
              </a:rPr>
              <a:t>evaluate and monitor </a:t>
            </a:r>
            <a:r>
              <a:rPr lang="en-US" sz="2400" dirty="0">
                <a:cs typeface="Times New Roman" pitchFamily="18" charset="0"/>
              </a:rPr>
              <a:t>the results. </a:t>
            </a:r>
          </a:p>
          <a:p>
            <a:pPr marL="457200" indent="-457200" eaLnBrk="1" fontAlgn="auto" hangingPunct="1">
              <a:lnSpc>
                <a:spcPct val="90000"/>
              </a:lnSpc>
              <a:spcBef>
                <a:spcPts val="0"/>
              </a:spcBef>
              <a:spcAft>
                <a:spcPts val="1200"/>
              </a:spcAft>
              <a:defRPr/>
            </a:pPr>
            <a:r>
              <a:rPr lang="en-US" sz="2600" dirty="0">
                <a:cs typeface="Times New Roman" pitchFamily="18" charset="0"/>
              </a:rPr>
              <a:t>It is helpful to think of issue management in connection with </a:t>
            </a:r>
            <a:r>
              <a:rPr lang="en-US" sz="2600" b="1" dirty="0">
                <a:cs typeface="Times New Roman" pitchFamily="18" charset="0"/>
              </a:rPr>
              <a:t>sustainable strategic management process</a:t>
            </a:r>
            <a:r>
              <a:rPr lang="en-US" sz="2600" dirty="0">
                <a:cs typeface="Times New Roman" pitchFamily="18" charset="0"/>
              </a:rPr>
              <a:t>, </a:t>
            </a:r>
            <a:r>
              <a:rPr lang="en-US" sz="2600" b="1" dirty="0">
                <a:cs typeface="Times New Roman" pitchFamily="18" charset="0"/>
              </a:rPr>
              <a:t>enterprise-level  strategy</a:t>
            </a:r>
            <a:r>
              <a:rPr lang="en-US" sz="2600" dirty="0">
                <a:cs typeface="Times New Roman" pitchFamily="18" charset="0"/>
              </a:rPr>
              <a:t>, </a:t>
            </a:r>
            <a:r>
              <a:rPr lang="en-US" sz="2600" b="1" dirty="0">
                <a:cs typeface="Times New Roman" pitchFamily="18" charset="0"/>
              </a:rPr>
              <a:t>corporate public policy</a:t>
            </a:r>
            <a:r>
              <a:rPr lang="en-US" sz="2600" dirty="0">
                <a:cs typeface="Times New Roman" pitchFamily="18" charset="0"/>
              </a:rPr>
              <a:t>, and </a:t>
            </a:r>
            <a:r>
              <a:rPr lang="en-US" sz="2600" b="1" dirty="0">
                <a:cs typeface="Times New Roman" pitchFamily="18" charset="0"/>
              </a:rPr>
              <a:t>integrated reporting.</a:t>
            </a:r>
            <a:endParaRPr lang="en-IN" dirty="0"/>
          </a:p>
        </p:txBody>
      </p:sp>
    </p:spTree>
    <p:extLst>
      <p:ext uri="{BB962C8B-B14F-4D97-AF65-F5344CB8AC3E}">
        <p14:creationId xmlns:p14="http://schemas.microsoft.com/office/powerpoint/2010/main" val="800731435"/>
      </p:ext>
    </p:extLst>
  </p:cSld>
  <p:clrMapOvr>
    <a:masterClrMapping/>
  </p:clrMapOvr>
  <p:transition spd="slow">
    <p:split orient="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r>
              <a:rPr lang="en-IN" dirty="0" smtClean="0"/>
              <a:t>Fig 6-1</a:t>
            </a:r>
            <a:endParaRPr lang="en-IN" dirty="0"/>
          </a:p>
        </p:txBody>
      </p:sp>
      <p:pic>
        <p:nvPicPr>
          <p:cNvPr id="1026" name="Picture 2" descr="A screenshot shows three issue categories and the specific crises within each category.&#10;&#10;The first category is titled ‘Food, Beverage, and Products.’ The specific crises within this category are as follows: Peanut Corporation of America: More than 125 varieties of products recalled due to salmonella contamination (2008-2009). Taco Bell: Outbreak of E. coli closed outlets nationwide (2006). Coca-Cola and Pepsi: Allegations that soft drinks in India contained pesticide residue (2004-2007) Coca-Cola's Dasani bottled water: High levels of bromate led to recall in Great Britain (2004). Mad cow disease crisis: Outbreaks in Europe and Canada have created crises in sales and safety for meat industry (2001-2004). Firestone and Ford: Tire tread separation outbreak (2001-2002). Food Lion: Supermarket chain accused by ABC-TV's Prime Time Live of selling spoiled meat (1992). The second category is titled ‘Health-related Issues.’ The specific crises within this category are as follows: HIN1: A possible flu pandemic led to crises for companies and questions of how to treat employees (2009). Avian flu: A possible bird flu pandemic has created a crisis environment for many businesses, including mask makers who are facing short supplies (2006-2007). Banned dietary supplements androstenedione and ephedra by FDA: Crisis for dozens of pharmaceutical and vitamin firms (2004). Tobacco companies: Dangerous products and advertising. Allegations of addictions and death by cancer (1990-2004). Dow Corning Silicone breast implants alleged to lead to serious health problems (1994). Johnson &amp; Johnson: Cyanide-tampering Tylenol poisonings (1982). The third category is titled ‘Corporate Fraud and Ethics.’ The specific crises within this category are as follows: Bernie Madoffi Ponzi scheme cost major foundations millions of dollars jeopardizing critical medical research (2008-2009). Hewlett-Packard: Boardroom information was leaked causing a governance crisis (2006). Hyundai's CEO: Arrested and jailed for bribery and slush fund charges (2006). Boeing: Loses CEO and top level executive to ethics scandals (2004-2005). Enron: Scandal began with off-the-books partnerships, aggressive accounting, and allegations of fraud and bankruptcy (2001-2004). WorldCom: CEO Bernard Ebbers charged with massive accounting fraud (2003-2004). Arthur Andersen: Involvement in Enron scandal led to dissolution of firm (200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8200" y="457200"/>
            <a:ext cx="8077200" cy="586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35405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r>
              <a:rPr lang="en-US" altLang="en-US" dirty="0">
                <a:solidFill>
                  <a:srgbClr val="3B491E"/>
                </a:solidFill>
                <a:cs typeface="Times New Roman" panose="02020603050405020304" pitchFamily="18" charset="0"/>
              </a:rPr>
              <a:t>Portfolio Approach -</a:t>
            </a:r>
            <a:endParaRPr lang="en-IN" dirty="0">
              <a:solidFill>
                <a:srgbClr val="3B491E"/>
              </a:solidFill>
            </a:endParaRPr>
          </a:p>
        </p:txBody>
      </p:sp>
      <p:sp>
        <p:nvSpPr>
          <p:cNvPr id="8" name="Content Placeholder 2"/>
          <p:cNvSpPr>
            <a:spLocks noGrp="1"/>
          </p:cNvSpPr>
          <p:nvPr>
            <p:ph idx="1"/>
          </p:nvPr>
        </p:nvSpPr>
        <p:spPr/>
        <p:txBody>
          <a:bodyPr/>
          <a:lstStyle/>
          <a:p>
            <a:pPr marL="285750" indent="-285750">
              <a:spcAft>
                <a:spcPts val="1200"/>
              </a:spcAft>
            </a:pPr>
            <a:r>
              <a:rPr lang="en-US" sz="2800" dirty="0"/>
              <a:t>Experience with prior issues likely influences future </a:t>
            </a:r>
            <a:r>
              <a:rPr lang="en-US" sz="2800" dirty="0" smtClean="0"/>
              <a:t>issues</a:t>
            </a:r>
            <a:endParaRPr lang="en-US" sz="2800" dirty="0"/>
          </a:p>
          <a:p>
            <a:pPr marL="285750" indent="-285750">
              <a:spcAft>
                <a:spcPts val="1200"/>
              </a:spcAft>
            </a:pPr>
            <a:r>
              <a:rPr lang="en-US" sz="2800" dirty="0"/>
              <a:t>Provides focus and coherence to the firm’s dealing with the mix of issues it </a:t>
            </a:r>
            <a:r>
              <a:rPr lang="en-US" sz="2800" dirty="0" smtClean="0"/>
              <a:t>faces</a:t>
            </a:r>
            <a:endParaRPr lang="en-US" sz="2800" dirty="0"/>
          </a:p>
          <a:p>
            <a:pPr marL="285750" indent="-285750"/>
            <a:r>
              <a:rPr lang="en-US" sz="2800" dirty="0"/>
              <a:t>Failure to adopt certain issues into the portfolio does not signal neglect, but is part of a rational process of issue management in which strategic priorities are vital</a:t>
            </a:r>
            <a:endParaRPr lang="en-IN" sz="2800" dirty="0"/>
          </a:p>
        </p:txBody>
      </p:sp>
    </p:spTree>
    <p:extLst>
      <p:ext uri="{BB962C8B-B14F-4D97-AF65-F5344CB8AC3E}">
        <p14:creationId xmlns:p14="http://schemas.microsoft.com/office/powerpoint/2010/main" val="1329735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Issue Definition -</a:t>
            </a:r>
            <a:endParaRPr lang="en-IN" dirty="0">
              <a:solidFill>
                <a:srgbClr val="3B491E"/>
              </a:solidFill>
            </a:endParaRPr>
          </a:p>
        </p:txBody>
      </p:sp>
      <p:sp>
        <p:nvSpPr>
          <p:cNvPr id="7" name="Content Placeholder 2"/>
          <p:cNvSpPr>
            <a:spLocks noGrp="1"/>
          </p:cNvSpPr>
          <p:nvPr>
            <p:ph idx="1"/>
          </p:nvPr>
        </p:nvSpPr>
        <p:spPr>
          <a:xfrm>
            <a:off x="1981200" y="1143000"/>
            <a:ext cx="6858000" cy="5212080"/>
          </a:xfrm>
        </p:spPr>
        <p:txBody>
          <a:bodyPr/>
          <a:lstStyle/>
          <a:p>
            <a:pPr marL="457200" indent="-457200" eaLnBrk="1" fontAlgn="auto" hangingPunct="1">
              <a:spcAft>
                <a:spcPts val="0"/>
              </a:spcAft>
              <a:defRPr/>
            </a:pPr>
            <a:r>
              <a:rPr lang="en-US" sz="2600" dirty="0">
                <a:solidFill>
                  <a:srgbClr val="000000"/>
                </a:solidFill>
                <a:cs typeface="Times New Roman" pitchFamily="18" charset="0"/>
              </a:rPr>
              <a:t>A gap between what stakeholders expect and what the firm is doing. </a:t>
            </a:r>
          </a:p>
          <a:p>
            <a:pPr marL="457200" indent="-457200" eaLnBrk="1" fontAlgn="auto" hangingPunct="1">
              <a:spcAft>
                <a:spcPts val="0"/>
              </a:spcAft>
              <a:defRPr/>
            </a:pPr>
            <a:r>
              <a:rPr lang="en-US" sz="2600" dirty="0">
                <a:solidFill>
                  <a:srgbClr val="000000"/>
                </a:solidFill>
                <a:cs typeface="Times New Roman" pitchFamily="18" charset="0"/>
              </a:rPr>
              <a:t>The gap typically involves debate, controversy, or differences of opinion that must be resolved. </a:t>
            </a:r>
          </a:p>
          <a:p>
            <a:pPr marL="457200" indent="-457200" eaLnBrk="1" fontAlgn="auto" hangingPunct="1">
              <a:spcAft>
                <a:spcPts val="0"/>
              </a:spcAft>
              <a:defRPr/>
            </a:pPr>
            <a:r>
              <a:rPr lang="en-US" sz="2600" dirty="0">
                <a:solidFill>
                  <a:srgbClr val="000000"/>
                </a:solidFill>
                <a:cs typeface="Times New Roman" pitchFamily="18" charset="0"/>
              </a:rPr>
              <a:t>At some point, the organization must make a decision on the matter, but that does not mean the issue is resolved. </a:t>
            </a:r>
          </a:p>
          <a:p>
            <a:pPr marL="457200" indent="-457200" eaLnBrk="1" fontAlgn="auto" hangingPunct="1">
              <a:spcAft>
                <a:spcPts val="0"/>
              </a:spcAft>
              <a:defRPr/>
            </a:pPr>
            <a:r>
              <a:rPr lang="en-US" sz="2600" dirty="0">
                <a:solidFill>
                  <a:srgbClr val="000000"/>
                </a:solidFill>
                <a:cs typeface="Times New Roman" pitchFamily="18" charset="0"/>
              </a:rPr>
              <a:t>Once an issue becomes public, its resolution becomes increasingly more difficult. </a:t>
            </a:r>
          </a:p>
          <a:p>
            <a:pPr marL="457200" indent="-457200" eaLnBrk="1" fontAlgn="auto" hangingPunct="1">
              <a:spcAft>
                <a:spcPts val="0"/>
              </a:spcAft>
              <a:defRPr/>
            </a:pPr>
            <a:r>
              <a:rPr lang="en-US" sz="2600" dirty="0">
                <a:solidFill>
                  <a:srgbClr val="000000"/>
                </a:solidFill>
                <a:cs typeface="Times New Roman" pitchFamily="18" charset="0"/>
              </a:rPr>
              <a:t>Issues are ongoing, and require ongoing responses.</a:t>
            </a:r>
            <a:endParaRPr lang="en-IN" sz="2600" dirty="0"/>
          </a:p>
        </p:txBody>
      </p:sp>
    </p:spTree>
    <p:extLst>
      <p:ext uri="{BB962C8B-B14F-4D97-AF65-F5344CB8AC3E}">
        <p14:creationId xmlns:p14="http://schemas.microsoft.com/office/powerpoint/2010/main" val="1964331328"/>
      </p:ext>
    </p:extLst>
  </p:cSld>
  <p:clrMapOvr>
    <a:masterClrMapping/>
  </p:clrMapOvr>
  <p:transition spd="slow">
    <p:split orient="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Emerging Issues -</a:t>
            </a:r>
            <a:endParaRPr lang="en-IN" dirty="0">
              <a:solidFill>
                <a:srgbClr val="3B491E"/>
              </a:solidFill>
            </a:endParaRPr>
          </a:p>
        </p:txBody>
      </p:sp>
      <p:sp>
        <p:nvSpPr>
          <p:cNvPr id="7" name="Content Placeholder 2"/>
          <p:cNvSpPr>
            <a:spLocks noGrp="1"/>
          </p:cNvSpPr>
          <p:nvPr>
            <p:ph idx="1"/>
          </p:nvPr>
        </p:nvSpPr>
        <p:spPr/>
        <p:txBody>
          <a:bodyPr/>
          <a:lstStyle/>
          <a:p>
            <a:pPr marL="0" indent="0" eaLnBrk="1" fontAlgn="auto" hangingPunct="1">
              <a:spcBef>
                <a:spcPts val="0"/>
              </a:spcBef>
              <a:spcAft>
                <a:spcPts val="1200"/>
              </a:spcAft>
              <a:buNone/>
              <a:defRPr/>
            </a:pPr>
            <a:r>
              <a:rPr lang="en-US" sz="2800" dirty="0">
                <a:solidFill>
                  <a:srgbClr val="000000"/>
                </a:solidFill>
                <a:cs typeface="Times New Roman" pitchFamily="18" charset="0"/>
              </a:rPr>
              <a:t>Characteristics of an </a:t>
            </a:r>
            <a:r>
              <a:rPr lang="en-US" sz="2800" b="1" dirty="0">
                <a:solidFill>
                  <a:schemeClr val="tx2">
                    <a:lumMod val="75000"/>
                  </a:schemeClr>
                </a:solidFill>
                <a:cs typeface="Times New Roman" pitchFamily="18" charset="0"/>
              </a:rPr>
              <a:t>emerging issue -</a:t>
            </a:r>
          </a:p>
          <a:p>
            <a:pPr marL="457200" indent="-457200" eaLnBrk="1" fontAlgn="auto" hangingPunct="1">
              <a:spcBef>
                <a:spcPts val="0"/>
              </a:spcBef>
              <a:spcAft>
                <a:spcPts val="1200"/>
              </a:spcAft>
              <a:buSzPct val="120000"/>
              <a:defRPr/>
            </a:pPr>
            <a:r>
              <a:rPr lang="en-US" sz="2800" dirty="0">
                <a:cs typeface="Times New Roman" pitchFamily="18" charset="0"/>
              </a:rPr>
              <a:t>The terms of the debate are not clearly defined.</a:t>
            </a:r>
          </a:p>
          <a:p>
            <a:pPr marL="457200" indent="-457200" eaLnBrk="1" fontAlgn="auto" hangingPunct="1">
              <a:spcBef>
                <a:spcPts val="0"/>
              </a:spcBef>
              <a:spcAft>
                <a:spcPts val="1200"/>
              </a:spcAft>
              <a:buSzPct val="120000"/>
              <a:defRPr/>
            </a:pPr>
            <a:r>
              <a:rPr lang="en-US" sz="2800" dirty="0">
                <a:cs typeface="Times New Roman" pitchFamily="18" charset="0"/>
              </a:rPr>
              <a:t>The issue deals with matters of conflicting values and interest. </a:t>
            </a:r>
          </a:p>
          <a:p>
            <a:pPr marL="457200" indent="-457200" eaLnBrk="1" fontAlgn="auto" hangingPunct="1">
              <a:spcBef>
                <a:spcPts val="0"/>
              </a:spcBef>
              <a:spcAft>
                <a:spcPts val="1200"/>
              </a:spcAft>
              <a:buSzPct val="120000"/>
              <a:defRPr/>
            </a:pPr>
            <a:r>
              <a:rPr lang="en-US" sz="2800" dirty="0">
                <a:cs typeface="Times New Roman" pitchFamily="18" charset="0"/>
              </a:rPr>
              <a:t>The issue does not lend itself to automatic resolution by expert knowledge. </a:t>
            </a:r>
          </a:p>
          <a:p>
            <a:pPr marL="457200" indent="-457200" eaLnBrk="1" fontAlgn="auto" hangingPunct="1">
              <a:spcBef>
                <a:spcPts val="0"/>
              </a:spcBef>
              <a:spcAft>
                <a:spcPts val="1200"/>
              </a:spcAft>
              <a:buSzPct val="120000"/>
              <a:defRPr/>
            </a:pPr>
            <a:r>
              <a:rPr lang="en-US" sz="2800" dirty="0">
                <a:cs typeface="Times New Roman" pitchFamily="18" charset="0"/>
              </a:rPr>
              <a:t>Issue is often stated in value-laden terms.</a:t>
            </a:r>
          </a:p>
          <a:p>
            <a:pPr marL="457200" indent="-457200" eaLnBrk="1" fontAlgn="auto" hangingPunct="1">
              <a:spcBef>
                <a:spcPts val="0"/>
              </a:spcBef>
              <a:spcAft>
                <a:spcPts val="1200"/>
              </a:spcAft>
              <a:buSzPct val="120000"/>
              <a:defRPr/>
            </a:pPr>
            <a:r>
              <a:rPr lang="en-US" sz="2800" dirty="0">
                <a:cs typeface="Times New Roman" pitchFamily="18" charset="0"/>
              </a:rPr>
              <a:t>Trade-offs are inherent</a:t>
            </a:r>
            <a:r>
              <a:rPr lang="en-US" sz="2800" dirty="0" smtClean="0">
                <a:cs typeface="Times New Roman" pitchFamily="18" charset="0"/>
              </a:rPr>
              <a:t>.</a:t>
            </a:r>
            <a:endParaRPr lang="en-US" sz="2800" dirty="0">
              <a:cs typeface="Times New Roman" pitchFamily="18" charset="0"/>
            </a:endParaRPr>
          </a:p>
        </p:txBody>
      </p:sp>
    </p:spTree>
    <p:extLst>
      <p:ext uri="{BB962C8B-B14F-4D97-AF65-F5344CB8AC3E}">
        <p14:creationId xmlns:p14="http://schemas.microsoft.com/office/powerpoint/2010/main" val="588655125"/>
      </p:ext>
    </p:extLst>
  </p:cSld>
  <p:clrMapOvr>
    <a:masterClrMapping/>
  </p:clrMapOvr>
  <p:transition spd="slow">
    <p:split orient="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Issues Management Process-</a:t>
            </a:r>
            <a:endParaRPr lang="en-IN" dirty="0">
              <a:solidFill>
                <a:srgbClr val="3B491E"/>
              </a:solidFill>
            </a:endParaRPr>
          </a:p>
        </p:txBody>
      </p:sp>
      <p:sp>
        <p:nvSpPr>
          <p:cNvPr id="7" name="Content Placeholder 2"/>
          <p:cNvSpPr>
            <a:spLocks noGrp="1"/>
          </p:cNvSpPr>
          <p:nvPr>
            <p:ph idx="1"/>
          </p:nvPr>
        </p:nvSpPr>
        <p:spPr/>
        <p:txBody>
          <a:bodyPr/>
          <a:lstStyle/>
          <a:p>
            <a:pPr eaLnBrk="1" fontAlgn="auto" hangingPunct="1">
              <a:lnSpc>
                <a:spcPct val="80000"/>
              </a:lnSpc>
              <a:spcBef>
                <a:spcPts val="0"/>
              </a:spcBef>
              <a:spcAft>
                <a:spcPts val="1200"/>
              </a:spcAft>
              <a:defRPr/>
            </a:pPr>
            <a:r>
              <a:rPr lang="en-US" sz="2600" dirty="0">
                <a:cs typeface="Times New Roman" pitchFamily="18" charset="0"/>
              </a:rPr>
              <a:t>Issues can be identified earlier, more completely, and more reliably.</a:t>
            </a:r>
          </a:p>
          <a:p>
            <a:pPr eaLnBrk="1" fontAlgn="auto" hangingPunct="1">
              <a:lnSpc>
                <a:spcPct val="80000"/>
              </a:lnSpc>
              <a:spcBef>
                <a:spcPts val="0"/>
              </a:spcBef>
              <a:spcAft>
                <a:spcPts val="1200"/>
              </a:spcAft>
              <a:defRPr/>
            </a:pPr>
            <a:r>
              <a:rPr lang="en-US" sz="2600" dirty="0">
                <a:cs typeface="Times New Roman" pitchFamily="18" charset="0"/>
              </a:rPr>
              <a:t>Early anticipation:</a:t>
            </a:r>
          </a:p>
          <a:p>
            <a:pPr marL="800100" lvl="1" indent="-342900" eaLnBrk="1" fontAlgn="auto" hangingPunct="1">
              <a:lnSpc>
                <a:spcPct val="80000"/>
              </a:lnSpc>
              <a:spcBef>
                <a:spcPts val="0"/>
              </a:spcBef>
              <a:spcAft>
                <a:spcPts val="1200"/>
              </a:spcAft>
              <a:buFont typeface="Arial" panose="020B0604020202020204" pitchFamily="34" charset="0"/>
              <a:buChar char="•"/>
              <a:defRPr/>
            </a:pPr>
            <a:r>
              <a:rPr lang="en-US" sz="2400" dirty="0">
                <a:cs typeface="Times New Roman" pitchFamily="18" charset="0"/>
              </a:rPr>
              <a:t>Widens the range of options.</a:t>
            </a:r>
          </a:p>
          <a:p>
            <a:pPr marL="800100" lvl="1" indent="-342900" eaLnBrk="1" fontAlgn="auto" hangingPunct="1">
              <a:lnSpc>
                <a:spcPct val="80000"/>
              </a:lnSpc>
              <a:spcBef>
                <a:spcPts val="0"/>
              </a:spcBef>
              <a:spcAft>
                <a:spcPts val="1200"/>
              </a:spcAft>
              <a:buFont typeface="Arial" panose="020B0604020202020204" pitchFamily="34" charset="0"/>
              <a:buChar char="•"/>
              <a:defRPr/>
            </a:pPr>
            <a:r>
              <a:rPr lang="en-US" sz="2400" dirty="0">
                <a:cs typeface="Times New Roman" pitchFamily="18" charset="0"/>
              </a:rPr>
              <a:t>Permits study and understanding of the full range of issues.</a:t>
            </a:r>
          </a:p>
          <a:p>
            <a:pPr marL="800100" lvl="1" indent="-342900" eaLnBrk="1" fontAlgn="auto" hangingPunct="1">
              <a:lnSpc>
                <a:spcPct val="80000"/>
              </a:lnSpc>
              <a:spcBef>
                <a:spcPts val="0"/>
              </a:spcBef>
              <a:spcAft>
                <a:spcPts val="1200"/>
              </a:spcAft>
              <a:buFont typeface="Arial" panose="020B0604020202020204" pitchFamily="34" charset="0"/>
              <a:buChar char="•"/>
              <a:defRPr/>
            </a:pPr>
            <a:r>
              <a:rPr lang="en-US" sz="2400" dirty="0">
                <a:cs typeface="Times New Roman" pitchFamily="18" charset="0"/>
              </a:rPr>
              <a:t>Permits organization to develop a positive orientation towards the issues.</a:t>
            </a:r>
          </a:p>
          <a:p>
            <a:pPr eaLnBrk="1" fontAlgn="auto" hangingPunct="1">
              <a:lnSpc>
                <a:spcPct val="80000"/>
              </a:lnSpc>
              <a:spcBef>
                <a:spcPts val="0"/>
              </a:spcBef>
              <a:spcAft>
                <a:spcPts val="1200"/>
              </a:spcAft>
              <a:defRPr/>
            </a:pPr>
            <a:r>
              <a:rPr lang="en-US" sz="2600" dirty="0">
                <a:cs typeface="Times New Roman" pitchFamily="18" charset="0"/>
              </a:rPr>
              <a:t>The organization will have earlier identification of the stakeholders.</a:t>
            </a:r>
          </a:p>
          <a:p>
            <a:pPr eaLnBrk="1" fontAlgn="auto" hangingPunct="1">
              <a:lnSpc>
                <a:spcPct val="80000"/>
              </a:lnSpc>
              <a:spcBef>
                <a:spcPts val="0"/>
              </a:spcBef>
              <a:spcAft>
                <a:spcPts val="1200"/>
              </a:spcAft>
              <a:defRPr/>
            </a:pPr>
            <a:r>
              <a:rPr lang="en-US" sz="2600" dirty="0">
                <a:cs typeface="Times New Roman" pitchFamily="18" charset="0"/>
              </a:rPr>
              <a:t>The organization will be able to supply information to influential publics earlier and more positively, creating better understanding.</a:t>
            </a:r>
            <a:endParaRPr lang="en-IN" sz="2600" dirty="0"/>
          </a:p>
        </p:txBody>
      </p:sp>
    </p:spTree>
    <p:extLst>
      <p:ext uri="{BB962C8B-B14F-4D97-AF65-F5344CB8AC3E}">
        <p14:creationId xmlns:p14="http://schemas.microsoft.com/office/powerpoint/2010/main" val="262477154"/>
      </p:ext>
    </p:extLst>
  </p:cSld>
  <p:clrMapOvr>
    <a:masterClrMapping/>
  </p:clrMapOvr>
  <p:transition spd="slow">
    <p:split orient="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r>
              <a:rPr lang="en-US" dirty="0">
                <a:solidFill>
                  <a:srgbClr val="3B491E"/>
                </a:solidFill>
                <a:cs typeface="Times New Roman" pitchFamily="18" charset="0"/>
              </a:rPr>
              <a:t>Model of Issues Management Process</a:t>
            </a:r>
            <a:endParaRPr lang="en-IN" dirty="0">
              <a:solidFill>
                <a:srgbClr val="3B491E"/>
              </a:solidFill>
            </a:endParaRPr>
          </a:p>
        </p:txBody>
      </p:sp>
      <p:pic>
        <p:nvPicPr>
          <p:cNvPr id="2051" name="Picture 2" descr="A flowchart shows the steps in an issue management process. The process begins with the Identification of issue and moves to Analysis of issue; Ranking or prioritization of issues; Formulation of issue responses; Implementation of issue responses; Evaluation, monitoring, and control of results. Flow lines to the right move from the bottom level to top, step-by-step in the following order: Evaluation, monitoring, and control of results; Implementation of issue responses; Formulation of issue responses; Ranking or prioritization of issues; Analysis of issue; and Identification of issue. "/>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56126" y="1600200"/>
            <a:ext cx="6831749"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23975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a:lstStyle/>
          <a:p>
            <a:r>
              <a:rPr lang="en-US" altLang="en-US" dirty="0">
                <a:solidFill>
                  <a:srgbClr val="3B491E"/>
                </a:solidFill>
                <a:cs typeface="Times New Roman" panose="02020603050405020304" pitchFamily="18" charset="0"/>
              </a:rPr>
              <a:t>Identification of Issues</a:t>
            </a:r>
            <a:r>
              <a:rPr lang="en-US" altLang="en-US" sz="1800" dirty="0">
                <a:solidFill>
                  <a:srgbClr val="3B491E"/>
                </a:solidFill>
                <a:cs typeface="Times New Roman" panose="02020603050405020304" pitchFamily="18" charset="0"/>
              </a:rPr>
              <a:t> (1 of 2)</a:t>
            </a:r>
            <a:endParaRPr lang="en-IN" dirty="0">
              <a:solidFill>
                <a:srgbClr val="3B491E"/>
              </a:solidFill>
            </a:endParaRPr>
          </a:p>
        </p:txBody>
      </p:sp>
      <p:pic>
        <p:nvPicPr>
          <p:cNvPr id="3076" name="Picture 2" descr="An illustration shows two text boxes with text that reads: Scan the environment; Identify emerging issues and trend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81200" y="1219200"/>
            <a:ext cx="6781800" cy="5211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58849"/>
      </p:ext>
    </p:extLst>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a:lstStyle/>
          <a:p>
            <a:r>
              <a:rPr lang="en-US" dirty="0">
                <a:solidFill>
                  <a:srgbClr val="3B491E"/>
                </a:solidFill>
                <a:cs typeface="Times New Roman" pitchFamily="18" charset="0"/>
              </a:rPr>
              <a:t>Identification of Issues</a:t>
            </a:r>
            <a:r>
              <a:rPr lang="en-US" sz="1800" dirty="0">
                <a:solidFill>
                  <a:srgbClr val="3B491E"/>
                </a:solidFill>
                <a:cs typeface="Times New Roman" pitchFamily="18" charset="0"/>
              </a:rPr>
              <a:t> (2 of 2)</a:t>
            </a:r>
            <a:endParaRPr lang="en-IN" dirty="0">
              <a:solidFill>
                <a:srgbClr val="3B491E"/>
              </a:solidFill>
            </a:endParaRPr>
          </a:p>
        </p:txBody>
      </p:sp>
      <p:sp>
        <p:nvSpPr>
          <p:cNvPr id="8" name="Content Placeholder 2"/>
          <p:cNvSpPr>
            <a:spLocks noGrp="1"/>
          </p:cNvSpPr>
          <p:nvPr>
            <p:ph idx="1"/>
          </p:nvPr>
        </p:nvSpPr>
        <p:spPr/>
        <p:txBody>
          <a:bodyPr/>
          <a:lstStyle/>
          <a:p>
            <a:pPr marL="457200" indent="-457200" eaLnBrk="1" fontAlgn="auto" hangingPunct="1">
              <a:spcBef>
                <a:spcPts val="0"/>
              </a:spcBef>
              <a:spcAft>
                <a:spcPts val="1200"/>
              </a:spcAft>
              <a:defRPr/>
            </a:pPr>
            <a:r>
              <a:rPr lang="en-US" sz="2800" dirty="0">
                <a:solidFill>
                  <a:srgbClr val="000000"/>
                </a:solidFill>
                <a:cs typeface="Times New Roman" pitchFamily="18" charset="0"/>
              </a:rPr>
              <a:t>Five</a:t>
            </a:r>
            <a:r>
              <a:rPr lang="en-US" sz="2800" b="1" dirty="0">
                <a:solidFill>
                  <a:srgbClr val="000000"/>
                </a:solidFill>
                <a:cs typeface="Times New Roman" pitchFamily="18" charset="0"/>
              </a:rPr>
              <a:t> </a:t>
            </a:r>
            <a:r>
              <a:rPr lang="en-US" sz="2800" b="1" dirty="0">
                <a:solidFill>
                  <a:schemeClr val="tx2">
                    <a:lumMod val="75000"/>
                  </a:schemeClr>
                </a:solidFill>
                <a:cs typeface="Times New Roman" pitchFamily="18" charset="0"/>
              </a:rPr>
              <a:t>Leading forces </a:t>
            </a:r>
            <a:r>
              <a:rPr lang="en-US" sz="2800" dirty="0">
                <a:solidFill>
                  <a:srgbClr val="000000"/>
                </a:solidFill>
                <a:cs typeface="Times New Roman" pitchFamily="18" charset="0"/>
              </a:rPr>
              <a:t>as predictors of social change:</a:t>
            </a:r>
          </a:p>
          <a:p>
            <a:pPr marL="914400" lvl="1" indent="-457200" eaLnBrk="1" fontAlgn="auto" hangingPunct="1">
              <a:spcBef>
                <a:spcPts val="0"/>
              </a:spcBef>
              <a:spcAft>
                <a:spcPts val="1200"/>
              </a:spcAft>
              <a:buSzPct val="120000"/>
              <a:buFont typeface="Arial" panose="020B0604020202020204" pitchFamily="34" charset="0"/>
              <a:buChar char="•"/>
              <a:defRPr/>
            </a:pPr>
            <a:r>
              <a:rPr lang="en-US" sz="2600" dirty="0">
                <a:cs typeface="Times New Roman" pitchFamily="18" charset="0"/>
              </a:rPr>
              <a:t>Events</a:t>
            </a:r>
          </a:p>
          <a:p>
            <a:pPr marL="914400" lvl="1" indent="-457200" eaLnBrk="1" fontAlgn="auto" hangingPunct="1">
              <a:spcBef>
                <a:spcPts val="0"/>
              </a:spcBef>
              <a:spcAft>
                <a:spcPts val="1200"/>
              </a:spcAft>
              <a:buSzPct val="120000"/>
              <a:buFont typeface="Arial" panose="020B0604020202020204" pitchFamily="34" charset="0"/>
              <a:buChar char="•"/>
              <a:defRPr/>
            </a:pPr>
            <a:r>
              <a:rPr lang="en-US" sz="2600" dirty="0">
                <a:cs typeface="Times New Roman" pitchFamily="18" charset="0"/>
              </a:rPr>
              <a:t>Authorities or advocates</a:t>
            </a:r>
          </a:p>
          <a:p>
            <a:pPr marL="914400" lvl="1" indent="-457200" eaLnBrk="1" fontAlgn="auto" hangingPunct="1">
              <a:spcBef>
                <a:spcPts val="0"/>
              </a:spcBef>
              <a:spcAft>
                <a:spcPts val="1200"/>
              </a:spcAft>
              <a:buSzPct val="120000"/>
              <a:buFont typeface="Arial" panose="020B0604020202020204" pitchFamily="34" charset="0"/>
              <a:buChar char="•"/>
              <a:defRPr/>
            </a:pPr>
            <a:r>
              <a:rPr lang="en-US" sz="2600" dirty="0">
                <a:cs typeface="Times New Roman" pitchFamily="18" charset="0"/>
              </a:rPr>
              <a:t>Literature</a:t>
            </a:r>
          </a:p>
          <a:p>
            <a:pPr marL="914400" lvl="1" indent="-457200" eaLnBrk="1" fontAlgn="auto" hangingPunct="1">
              <a:spcBef>
                <a:spcPts val="0"/>
              </a:spcBef>
              <a:spcAft>
                <a:spcPts val="1200"/>
              </a:spcAft>
              <a:buSzPct val="120000"/>
              <a:buFont typeface="Arial" panose="020B0604020202020204" pitchFamily="34" charset="0"/>
              <a:buChar char="•"/>
              <a:defRPr/>
            </a:pPr>
            <a:r>
              <a:rPr lang="en-US" sz="2600" dirty="0">
                <a:cs typeface="Times New Roman" pitchFamily="18" charset="0"/>
              </a:rPr>
              <a:t>Organizations</a:t>
            </a:r>
          </a:p>
          <a:p>
            <a:pPr marL="914400" lvl="1" indent="-457200" eaLnBrk="1" fontAlgn="auto" hangingPunct="1">
              <a:spcBef>
                <a:spcPts val="0"/>
              </a:spcBef>
              <a:spcAft>
                <a:spcPts val="1200"/>
              </a:spcAft>
              <a:buSzPct val="120000"/>
              <a:buFont typeface="Arial" panose="020B0604020202020204" pitchFamily="34" charset="0"/>
              <a:buChar char="•"/>
              <a:defRPr/>
            </a:pPr>
            <a:r>
              <a:rPr lang="en-US" sz="2600" dirty="0">
                <a:cs typeface="Times New Roman" pitchFamily="18" charset="0"/>
              </a:rPr>
              <a:t>Political jurisdictions</a:t>
            </a:r>
          </a:p>
          <a:p>
            <a:pPr marL="457200" indent="-457200" eaLnBrk="1" fontAlgn="auto" hangingPunct="1">
              <a:spcBef>
                <a:spcPts val="0"/>
              </a:spcBef>
              <a:spcAft>
                <a:spcPts val="1200"/>
              </a:spcAft>
              <a:buSzPct val="120000"/>
              <a:defRPr/>
            </a:pPr>
            <a:r>
              <a:rPr lang="en-US" sz="2800" dirty="0">
                <a:cs typeface="Times New Roman" pitchFamily="18" charset="0"/>
              </a:rPr>
              <a:t>If these five forces are monitored closely, impending social change can be identified, and sometimes predicted.</a:t>
            </a:r>
            <a:endParaRPr lang="en-IN" dirty="0"/>
          </a:p>
        </p:txBody>
      </p:sp>
    </p:spTree>
    <p:extLst>
      <p:ext uri="{BB962C8B-B14F-4D97-AF65-F5344CB8AC3E}">
        <p14:creationId xmlns:p14="http://schemas.microsoft.com/office/powerpoint/2010/main" val="1329711589"/>
      </p:ext>
    </p:extLst>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r>
              <a:rPr lang="en-US" altLang="en-US" sz="3600" dirty="0" smtClean="0">
                <a:solidFill>
                  <a:srgbClr val="3B491E"/>
                </a:solidFill>
                <a:cs typeface="Times New Roman" panose="02020603050405020304" pitchFamily="18" charset="0"/>
              </a:rPr>
              <a:t>Examples of Forces Leading Social Change</a:t>
            </a:r>
            <a:endParaRPr lang="en-IN" sz="3600" dirty="0">
              <a:solidFill>
                <a:srgbClr val="3B491E"/>
              </a:solidFill>
            </a:endParaRPr>
          </a:p>
        </p:txBody>
      </p:sp>
      <p:pic>
        <p:nvPicPr>
          <p:cNvPr id="4098" name="Picture 2" descr="A screenshot shows three columns titled as follows: Leading forces, Examples, and Public Issue Realm.&#10;&#10;The first leading force is ‘Events,’ and the examples and related public issue realms under this label are as follows: E. coli outbreak, Food safety; Avian flu outbreaks, Public health/safety; Enron, WorldCom, Arthur Andersen, Corporate governance, fraud; World Trade Center attacks, Security against terrorism; Destruction of World Trade Center, Terrorism as public threat; Three Mile Island/Chernobyl nuclear plant explosions, Nuclear plant safety; Bhopal explosion, Plant safety; Earth Day, Environment; Tylenol poisonings, Product tampering; Love Canal, Toxic waste-environment; Rely tampons, Product safety; Ivan Boesky scandal, insider trading abuses; Thomas hearings, Sexual harassment; Valdez oil spill, Environment, Citizen mobilization. The second leading force is ‘Authorities or advocates,’ and the examples and related public issue realms under this label are as follows: Ralph Nader, Consumerism; Rachel Carson, Pesticides and genetic engineering; Rev. Martin Luther King, Civil rights; Rev. Jesse Jackson, Blacks’ rights; General Colin Powell, Volunteerism. The third leading force is ‘Literature,’ and the examples and related public issue realms under this label are as follows: Global Warming (John Houghton), Global warming; Unsafe at Any Speed (Ralph Nader), Automobile safety; Megatrends (John Naisbitt), Issues identification. The fourth leading force is ‘Organizations,’ and the examples and related public issue realms under this label are as follows: Friends of the Earth, Environment; Sierra Club, Environment; Action for Children's Television (ACT), Children’s advertising; People for the Ethical Treatment of Animals (PETA), Animal rights; Mothers Against Drunk Driving (MADD), Highway safety, alcohol abuse. The fifth leading force is ‘Political Jurisdictions,’ and the examples and related public issue realms under this label are as follows: State of Michigan—Whistle-Blower Protection Act, Employee freedom of speech; State of Delaware, Corporate governance; States of Massachusetts, Vermont, California, Gay marriage, civil union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66900" y="1371600"/>
            <a:ext cx="5410200" cy="495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44924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Issue Selling and Buying</a:t>
            </a:r>
            <a:endParaRPr lang="en-IN" dirty="0">
              <a:solidFill>
                <a:srgbClr val="3B491E"/>
              </a:solidFill>
            </a:endParaRPr>
          </a:p>
        </p:txBody>
      </p:sp>
      <p:sp>
        <p:nvSpPr>
          <p:cNvPr id="7" name="Content Placeholder 2"/>
          <p:cNvSpPr>
            <a:spLocks noGrp="1"/>
          </p:cNvSpPr>
          <p:nvPr>
            <p:ph idx="1"/>
          </p:nvPr>
        </p:nvSpPr>
        <p:spPr/>
        <p:txBody>
          <a:bodyPr/>
          <a:lstStyle/>
          <a:p>
            <a:pPr marL="0" indent="0" eaLnBrk="1" fontAlgn="auto" hangingPunct="1">
              <a:spcBef>
                <a:spcPts val="0"/>
              </a:spcBef>
              <a:spcAft>
                <a:spcPts val="1200"/>
              </a:spcAft>
              <a:buNone/>
              <a:defRPr/>
            </a:pPr>
            <a:r>
              <a:rPr lang="en-US" b="1" dirty="0">
                <a:solidFill>
                  <a:srgbClr val="3B491E"/>
                </a:solidFill>
                <a:cs typeface="Times New Roman" pitchFamily="18" charset="0"/>
              </a:rPr>
              <a:t>Issue selling -</a:t>
            </a:r>
          </a:p>
          <a:p>
            <a:pPr marL="457200" indent="-457200" eaLnBrk="1" fontAlgn="auto" hangingPunct="1">
              <a:spcBef>
                <a:spcPts val="0"/>
              </a:spcBef>
              <a:spcAft>
                <a:spcPts val="1200"/>
              </a:spcAft>
              <a:buSzPct val="125000"/>
              <a:defRPr/>
            </a:pPr>
            <a:r>
              <a:rPr lang="en-US" sz="2800" dirty="0">
                <a:cs typeface="Times New Roman" pitchFamily="18" charset="0"/>
              </a:rPr>
              <a:t>Relates to middle managers exerting</a:t>
            </a:r>
            <a:br>
              <a:rPr lang="en-US" sz="2800" dirty="0">
                <a:cs typeface="Times New Roman" pitchFamily="18" charset="0"/>
              </a:rPr>
            </a:br>
            <a:r>
              <a:rPr lang="en-US" sz="2800" dirty="0">
                <a:cs typeface="Times New Roman" pitchFamily="18" charset="0"/>
              </a:rPr>
              <a:t>upward influence in organizations as they try to attract the attention of </a:t>
            </a:r>
            <a:r>
              <a:rPr lang="en-US" sz="2800" dirty="0" smtClean="0">
                <a:cs typeface="Times New Roman" pitchFamily="18" charset="0"/>
              </a:rPr>
              <a:t>top managers</a:t>
            </a:r>
            <a:r>
              <a:rPr lang="en-US" sz="2800" dirty="0">
                <a:cs typeface="Times New Roman" pitchFamily="18" charset="0"/>
              </a:rPr>
              <a:t>.</a:t>
            </a:r>
            <a:endParaRPr lang="en-US" dirty="0">
              <a:cs typeface="Times New Roman" pitchFamily="18" charset="0"/>
            </a:endParaRPr>
          </a:p>
          <a:p>
            <a:pPr marL="0" indent="0" eaLnBrk="1" fontAlgn="auto" hangingPunct="1">
              <a:spcBef>
                <a:spcPts val="0"/>
              </a:spcBef>
              <a:spcAft>
                <a:spcPts val="1200"/>
              </a:spcAft>
              <a:buNone/>
              <a:defRPr/>
            </a:pPr>
            <a:r>
              <a:rPr lang="en-US" b="1" dirty="0">
                <a:solidFill>
                  <a:srgbClr val="3B491E"/>
                </a:solidFill>
                <a:cs typeface="Times New Roman" pitchFamily="18" charset="0"/>
              </a:rPr>
              <a:t>Issue buying -</a:t>
            </a:r>
          </a:p>
          <a:p>
            <a:pPr marL="457200" indent="-457200" eaLnBrk="1" fontAlgn="auto" hangingPunct="1">
              <a:spcBef>
                <a:spcPts val="0"/>
              </a:spcBef>
              <a:spcAft>
                <a:spcPts val="1200"/>
              </a:spcAft>
              <a:buSzPct val="125000"/>
              <a:defRPr/>
            </a:pPr>
            <a:r>
              <a:rPr lang="en-US" sz="2800" dirty="0">
                <a:cs typeface="Times New Roman" pitchFamily="18" charset="0"/>
              </a:rPr>
              <a:t>Top managers adopt a more open </a:t>
            </a:r>
            <a:br>
              <a:rPr lang="en-US" sz="2800" dirty="0">
                <a:cs typeface="Times New Roman" pitchFamily="18" charset="0"/>
              </a:rPr>
            </a:br>
            <a:r>
              <a:rPr lang="en-US" sz="2800" dirty="0">
                <a:cs typeface="Times New Roman" pitchFamily="18" charset="0"/>
              </a:rPr>
              <a:t>mind-set for the issues that matter to their subordinates.</a:t>
            </a:r>
            <a:endParaRPr lang="en-IN" dirty="0"/>
          </a:p>
        </p:txBody>
      </p:sp>
    </p:spTree>
    <p:extLst>
      <p:ext uri="{BB962C8B-B14F-4D97-AF65-F5344CB8AC3E}">
        <p14:creationId xmlns:p14="http://schemas.microsoft.com/office/powerpoint/2010/main" val="114637603"/>
      </p:ext>
    </p:extLst>
  </p:cSld>
  <p:clrMapOvr>
    <a:masterClrMapping/>
  </p:clrMapOvr>
  <p:transition spd="slow">
    <p:split orient="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Analysis of Issues -</a:t>
            </a:r>
            <a:endParaRPr lang="en-IN" dirty="0">
              <a:solidFill>
                <a:srgbClr val="3B491E"/>
              </a:solidFill>
            </a:endParaRPr>
          </a:p>
        </p:txBody>
      </p:sp>
      <p:sp>
        <p:nvSpPr>
          <p:cNvPr id="7" name="Content Placeholder 2"/>
          <p:cNvSpPr>
            <a:spLocks noGrp="1"/>
          </p:cNvSpPr>
          <p:nvPr>
            <p:ph idx="1"/>
          </p:nvPr>
        </p:nvSpPr>
        <p:spPr/>
        <p:txBody>
          <a:bodyPr/>
          <a:lstStyle/>
          <a:p>
            <a:pPr marL="458788" indent="-458788" eaLnBrk="1" fontAlgn="auto" hangingPunct="1">
              <a:spcBef>
                <a:spcPts val="0"/>
              </a:spcBef>
              <a:spcAft>
                <a:spcPts val="600"/>
              </a:spcAft>
              <a:buClr>
                <a:schemeClr val="tx1"/>
              </a:buClr>
              <a:buFontTx/>
              <a:buChar char="•"/>
              <a:defRPr/>
            </a:pPr>
            <a:r>
              <a:rPr lang="en-US" sz="2600" dirty="0">
                <a:cs typeface="Times New Roman" pitchFamily="18" charset="0"/>
              </a:rPr>
              <a:t>Who (which stakeholder) is </a:t>
            </a:r>
            <a:r>
              <a:rPr lang="en-US" sz="2600" b="1" dirty="0">
                <a:cs typeface="Times New Roman" pitchFamily="18" charset="0"/>
              </a:rPr>
              <a:t>affected by </a:t>
            </a:r>
            <a:r>
              <a:rPr lang="en-US" sz="2600" dirty="0">
                <a:cs typeface="Times New Roman" pitchFamily="18" charset="0"/>
              </a:rPr>
              <a:t>the issue?</a:t>
            </a:r>
          </a:p>
          <a:p>
            <a:pPr marL="458788" indent="-458788" eaLnBrk="1" fontAlgn="auto" hangingPunct="1">
              <a:spcBef>
                <a:spcPts val="0"/>
              </a:spcBef>
              <a:spcAft>
                <a:spcPts val="600"/>
              </a:spcAft>
              <a:buClr>
                <a:schemeClr val="tx1"/>
              </a:buClr>
              <a:buFontTx/>
              <a:buChar char="•"/>
              <a:defRPr/>
            </a:pPr>
            <a:r>
              <a:rPr lang="en-US" sz="2600" dirty="0">
                <a:cs typeface="Times New Roman" pitchFamily="18" charset="0"/>
              </a:rPr>
              <a:t>Who </a:t>
            </a:r>
            <a:r>
              <a:rPr lang="en-US" sz="2600" b="1" dirty="0">
                <a:cs typeface="Times New Roman" pitchFamily="18" charset="0"/>
              </a:rPr>
              <a:t>has an interest </a:t>
            </a:r>
            <a:r>
              <a:rPr lang="en-US" sz="2600" dirty="0">
                <a:cs typeface="Times New Roman" pitchFamily="18" charset="0"/>
              </a:rPr>
              <a:t>in the issue?</a:t>
            </a:r>
          </a:p>
          <a:p>
            <a:pPr marL="458788" indent="-458788" eaLnBrk="1" fontAlgn="auto" hangingPunct="1">
              <a:spcBef>
                <a:spcPts val="0"/>
              </a:spcBef>
              <a:spcAft>
                <a:spcPts val="600"/>
              </a:spcAft>
              <a:buClr>
                <a:schemeClr val="tx1"/>
              </a:buClr>
              <a:buFontTx/>
              <a:buChar char="•"/>
              <a:defRPr/>
            </a:pPr>
            <a:r>
              <a:rPr lang="en-US" sz="2600" dirty="0">
                <a:cs typeface="Times New Roman" pitchFamily="18" charset="0"/>
              </a:rPr>
              <a:t>Who is in a position to </a:t>
            </a:r>
            <a:r>
              <a:rPr lang="en-US" sz="2600" b="1" dirty="0">
                <a:cs typeface="Times New Roman" pitchFamily="18" charset="0"/>
              </a:rPr>
              <a:t>exert influence</a:t>
            </a:r>
            <a:r>
              <a:rPr lang="en-US" sz="2600" dirty="0">
                <a:cs typeface="Times New Roman" pitchFamily="18" charset="0"/>
              </a:rPr>
              <a:t>?</a:t>
            </a:r>
          </a:p>
          <a:p>
            <a:pPr marL="458788" indent="-458788" eaLnBrk="1" fontAlgn="auto" hangingPunct="1">
              <a:spcBef>
                <a:spcPts val="0"/>
              </a:spcBef>
              <a:spcAft>
                <a:spcPts val="600"/>
              </a:spcAft>
              <a:buClr>
                <a:schemeClr val="tx1"/>
              </a:buClr>
              <a:buFontTx/>
              <a:buChar char="•"/>
              <a:defRPr/>
            </a:pPr>
            <a:r>
              <a:rPr lang="en-US" sz="2600" dirty="0">
                <a:cs typeface="Times New Roman" pitchFamily="18" charset="0"/>
              </a:rPr>
              <a:t>Who has </a:t>
            </a:r>
            <a:r>
              <a:rPr lang="en-US" sz="2600" b="1" dirty="0">
                <a:cs typeface="Times New Roman" pitchFamily="18" charset="0"/>
              </a:rPr>
              <a:t>expressed opinions </a:t>
            </a:r>
            <a:r>
              <a:rPr lang="en-US" sz="2600" dirty="0">
                <a:cs typeface="Times New Roman" pitchFamily="18" charset="0"/>
              </a:rPr>
              <a:t>on the issue?</a:t>
            </a:r>
          </a:p>
          <a:p>
            <a:pPr marL="458788" indent="-458788" eaLnBrk="1" fontAlgn="auto" hangingPunct="1">
              <a:spcBef>
                <a:spcPts val="0"/>
              </a:spcBef>
              <a:spcAft>
                <a:spcPts val="600"/>
              </a:spcAft>
              <a:buClr>
                <a:schemeClr val="tx1"/>
              </a:buClr>
              <a:buFontTx/>
              <a:buChar char="•"/>
              <a:defRPr/>
            </a:pPr>
            <a:r>
              <a:rPr lang="en-US" sz="2600" dirty="0">
                <a:cs typeface="Times New Roman" pitchFamily="18" charset="0"/>
              </a:rPr>
              <a:t>Who ought to </a:t>
            </a:r>
            <a:r>
              <a:rPr lang="en-US" sz="2600" b="1" dirty="0">
                <a:cs typeface="Times New Roman" pitchFamily="18" charset="0"/>
              </a:rPr>
              <a:t>care about </a:t>
            </a:r>
            <a:r>
              <a:rPr lang="en-US" sz="2600" dirty="0">
                <a:cs typeface="Times New Roman" pitchFamily="18" charset="0"/>
              </a:rPr>
              <a:t>the issue?</a:t>
            </a:r>
            <a:endParaRPr lang="en-US" sz="2600" b="1" dirty="0">
              <a:cs typeface="Times New Roman" pitchFamily="18" charset="0"/>
            </a:endParaRPr>
          </a:p>
          <a:p>
            <a:pPr marL="0" indent="0" eaLnBrk="1" fontAlgn="auto" hangingPunct="1">
              <a:spcBef>
                <a:spcPts val="0"/>
              </a:spcBef>
              <a:spcAft>
                <a:spcPts val="600"/>
              </a:spcAft>
              <a:buClr>
                <a:schemeClr val="tx1"/>
              </a:buClr>
              <a:buNone/>
              <a:defRPr/>
            </a:pPr>
            <a:r>
              <a:rPr lang="en-US" sz="2800" b="1" dirty="0">
                <a:cs typeface="Times New Roman" pitchFamily="18" charset="0"/>
              </a:rPr>
              <a:t>To help with issue analysis:</a:t>
            </a:r>
            <a:endParaRPr lang="en-US" sz="2600" b="1" dirty="0">
              <a:cs typeface="Times New Roman" pitchFamily="18" charset="0"/>
            </a:endParaRPr>
          </a:p>
          <a:p>
            <a:pPr marL="458788" indent="-458788" eaLnBrk="1" fontAlgn="auto" hangingPunct="1">
              <a:spcBef>
                <a:spcPts val="0"/>
              </a:spcBef>
              <a:spcAft>
                <a:spcPts val="600"/>
              </a:spcAft>
              <a:buClr>
                <a:schemeClr val="tx1"/>
              </a:buClr>
              <a:buFontTx/>
              <a:buChar char="•"/>
              <a:defRPr/>
            </a:pPr>
            <a:r>
              <a:rPr lang="en-US" sz="2600" dirty="0">
                <a:cs typeface="Times New Roman" pitchFamily="18" charset="0"/>
              </a:rPr>
              <a:t>Who </a:t>
            </a:r>
            <a:r>
              <a:rPr lang="en-US" sz="2600" b="1" dirty="0">
                <a:cs typeface="Times New Roman" pitchFamily="18" charset="0"/>
              </a:rPr>
              <a:t>started the ball rolling</a:t>
            </a:r>
            <a:r>
              <a:rPr lang="en-US" sz="2600" dirty="0">
                <a:cs typeface="Times New Roman" pitchFamily="18" charset="0"/>
              </a:rPr>
              <a:t>? (</a:t>
            </a:r>
            <a:r>
              <a:rPr lang="en-US" sz="2600" i="1" dirty="0">
                <a:cs typeface="Times New Roman" pitchFamily="18" charset="0"/>
              </a:rPr>
              <a:t>Historical view</a:t>
            </a:r>
            <a:r>
              <a:rPr lang="en-US" sz="2600" dirty="0">
                <a:cs typeface="Times New Roman" pitchFamily="18" charset="0"/>
              </a:rPr>
              <a:t>)</a:t>
            </a:r>
          </a:p>
          <a:p>
            <a:pPr marL="458788" indent="-458788" eaLnBrk="1" fontAlgn="auto" hangingPunct="1">
              <a:spcBef>
                <a:spcPts val="0"/>
              </a:spcBef>
              <a:spcAft>
                <a:spcPts val="600"/>
              </a:spcAft>
              <a:buClr>
                <a:schemeClr val="tx1"/>
              </a:buClr>
              <a:buFontTx/>
              <a:buChar char="•"/>
              <a:defRPr/>
            </a:pPr>
            <a:r>
              <a:rPr lang="en-US" sz="2600" dirty="0">
                <a:cs typeface="Times New Roman" pitchFamily="18" charset="0"/>
              </a:rPr>
              <a:t>Who is </a:t>
            </a:r>
            <a:r>
              <a:rPr lang="en-US" sz="2600" b="1" dirty="0">
                <a:cs typeface="Times New Roman" pitchFamily="18" charset="0"/>
              </a:rPr>
              <a:t>now involved</a:t>
            </a:r>
            <a:r>
              <a:rPr lang="en-US" sz="2600" dirty="0">
                <a:cs typeface="Times New Roman" pitchFamily="18" charset="0"/>
              </a:rPr>
              <a:t>? (</a:t>
            </a:r>
            <a:r>
              <a:rPr lang="en-US" sz="2600" i="1" dirty="0">
                <a:cs typeface="Times New Roman" pitchFamily="18" charset="0"/>
              </a:rPr>
              <a:t>Contemporary view</a:t>
            </a:r>
            <a:r>
              <a:rPr lang="en-US" sz="2600" dirty="0">
                <a:cs typeface="Times New Roman" pitchFamily="18" charset="0"/>
              </a:rPr>
              <a:t>)</a:t>
            </a:r>
          </a:p>
          <a:p>
            <a:pPr marL="458788" indent="-458788" eaLnBrk="1" fontAlgn="auto" hangingPunct="1">
              <a:spcBef>
                <a:spcPts val="0"/>
              </a:spcBef>
              <a:spcAft>
                <a:spcPts val="600"/>
              </a:spcAft>
              <a:buClr>
                <a:schemeClr val="tx1"/>
              </a:buClr>
              <a:buFontTx/>
              <a:buChar char="•"/>
              <a:defRPr/>
            </a:pPr>
            <a:r>
              <a:rPr lang="en-US" sz="2600" dirty="0">
                <a:cs typeface="Times New Roman" pitchFamily="18" charset="0"/>
              </a:rPr>
              <a:t>Who </a:t>
            </a:r>
            <a:r>
              <a:rPr lang="en-US" sz="2600" b="1" dirty="0">
                <a:cs typeface="Times New Roman" pitchFamily="18" charset="0"/>
              </a:rPr>
              <a:t>will get involved</a:t>
            </a:r>
            <a:r>
              <a:rPr lang="en-US" sz="2600" dirty="0">
                <a:cs typeface="Times New Roman" pitchFamily="18" charset="0"/>
              </a:rPr>
              <a:t>? (</a:t>
            </a:r>
            <a:r>
              <a:rPr lang="en-US" sz="2600" i="1" dirty="0">
                <a:cs typeface="Times New Roman" pitchFamily="18" charset="0"/>
              </a:rPr>
              <a:t>Future view</a:t>
            </a:r>
            <a:r>
              <a:rPr lang="en-US" sz="2600" dirty="0">
                <a:cs typeface="Times New Roman" pitchFamily="18" charset="0"/>
              </a:rPr>
              <a:t>)</a:t>
            </a:r>
            <a:endParaRPr lang="en-IN" sz="2600" dirty="0"/>
          </a:p>
        </p:txBody>
      </p:sp>
    </p:spTree>
    <p:extLst>
      <p:ext uri="{BB962C8B-B14F-4D97-AF65-F5344CB8AC3E}">
        <p14:creationId xmlns:p14="http://schemas.microsoft.com/office/powerpoint/2010/main" val="3839168878"/>
      </p:ext>
    </p:extLst>
  </p:cSld>
  <p:clrMapOvr>
    <a:masterClrMapping/>
  </p:clrMapOvr>
  <p:transition spd="slow">
    <p:split orient="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solidFill>
                  <a:srgbClr val="3B491E"/>
                </a:solidFill>
                <a:cs typeface="Times New Roman" panose="02020603050405020304" pitchFamily="18" charset="0"/>
              </a:rPr>
              <a:t>Ranking or Prioritization of Issues</a:t>
            </a:r>
            <a:endParaRPr lang="en-IN" sz="3600" dirty="0">
              <a:solidFill>
                <a:srgbClr val="3B491E"/>
              </a:solidFill>
            </a:endParaRPr>
          </a:p>
        </p:txBody>
      </p:sp>
      <p:sp>
        <p:nvSpPr>
          <p:cNvPr id="7" name="Content Placeholder 2"/>
          <p:cNvSpPr>
            <a:spLocks noGrp="1"/>
          </p:cNvSpPr>
          <p:nvPr>
            <p:ph idx="1"/>
          </p:nvPr>
        </p:nvSpPr>
        <p:spPr>
          <a:xfrm>
            <a:off x="1752600" y="1143000"/>
            <a:ext cx="7239000" cy="5212080"/>
          </a:xfrm>
        </p:spPr>
        <p:txBody>
          <a:bodyPr/>
          <a:lstStyle/>
          <a:p>
            <a:pPr marL="0" indent="0" eaLnBrk="1" fontAlgn="auto" hangingPunct="1">
              <a:spcBef>
                <a:spcPts val="0"/>
              </a:spcBef>
              <a:spcAft>
                <a:spcPts val="1200"/>
              </a:spcAft>
              <a:buClr>
                <a:schemeClr val="tx1"/>
              </a:buClr>
              <a:buNone/>
              <a:defRPr/>
            </a:pPr>
            <a:r>
              <a:rPr lang="en-US" sz="3000" b="1" dirty="0">
                <a:cs typeface="Times New Roman" pitchFamily="18" charset="0"/>
              </a:rPr>
              <a:t>Two essential questions -</a:t>
            </a:r>
            <a:r>
              <a:rPr lang="en-US" b="1" dirty="0">
                <a:cs typeface="Times New Roman" pitchFamily="18" charset="0"/>
              </a:rPr>
              <a:t> </a:t>
            </a:r>
          </a:p>
          <a:p>
            <a:pPr marL="889200" lvl="1" indent="-514350" eaLnBrk="1" fontAlgn="auto" hangingPunct="1">
              <a:spcBef>
                <a:spcPts val="0"/>
              </a:spcBef>
              <a:spcAft>
                <a:spcPts val="1200"/>
              </a:spcAft>
              <a:buClr>
                <a:srgbClr val="3B491E"/>
              </a:buClr>
              <a:buFont typeface="+mj-lt"/>
              <a:buAutoNum type="arabicPeriod"/>
              <a:defRPr/>
            </a:pPr>
            <a:r>
              <a:rPr lang="en-US" sz="2600" dirty="0">
                <a:cs typeface="Times New Roman" pitchFamily="18" charset="0"/>
              </a:rPr>
              <a:t>How likely is the issue to affect the organization?</a:t>
            </a:r>
          </a:p>
          <a:p>
            <a:pPr marL="889200" lvl="1" indent="-514350" eaLnBrk="1" fontAlgn="auto" hangingPunct="1">
              <a:spcBef>
                <a:spcPts val="0"/>
              </a:spcBef>
              <a:spcAft>
                <a:spcPts val="1200"/>
              </a:spcAft>
              <a:buClr>
                <a:srgbClr val="3B491E"/>
              </a:buClr>
              <a:buFont typeface="+mj-lt"/>
              <a:buAutoNum type="arabicPeriod"/>
              <a:defRPr/>
            </a:pPr>
            <a:r>
              <a:rPr lang="en-US" sz="2600" dirty="0">
                <a:cs typeface="Times New Roman" pitchFamily="18" charset="0"/>
              </a:rPr>
              <a:t>How much impact will the issue have?</a:t>
            </a:r>
            <a:endParaRPr lang="en-US" sz="2600" dirty="0"/>
          </a:p>
          <a:p>
            <a:pPr marL="457200" indent="-457200" eaLnBrk="1" fontAlgn="auto" hangingPunct="1">
              <a:spcBef>
                <a:spcPts val="0"/>
              </a:spcBef>
              <a:spcAft>
                <a:spcPts val="1200"/>
              </a:spcAft>
              <a:buClr>
                <a:srgbClr val="3B491E"/>
              </a:buClr>
              <a:defRPr/>
            </a:pPr>
            <a:r>
              <a:rPr lang="en-US" sz="2800" dirty="0">
                <a:cs typeface="Times New Roman" pitchFamily="18" charset="0"/>
              </a:rPr>
              <a:t>Once these questions are answered, it is necessary to </a:t>
            </a:r>
            <a:r>
              <a:rPr lang="en-US" sz="2800" b="1" dirty="0">
                <a:cs typeface="Times New Roman" pitchFamily="18" charset="0"/>
              </a:rPr>
              <a:t>prioritize them </a:t>
            </a:r>
            <a:r>
              <a:rPr lang="en-US" sz="2800" dirty="0">
                <a:cs typeface="Times New Roman" pitchFamily="18" charset="0"/>
              </a:rPr>
              <a:t>as to their importance or relevance to the organization. </a:t>
            </a:r>
          </a:p>
          <a:p>
            <a:pPr marL="457200" indent="-457200" eaLnBrk="1" fontAlgn="auto" hangingPunct="1">
              <a:spcBef>
                <a:spcPts val="0"/>
              </a:spcBef>
              <a:spcAft>
                <a:spcPts val="1200"/>
              </a:spcAft>
              <a:buClr>
                <a:srgbClr val="3B491E"/>
              </a:buClr>
              <a:defRPr/>
            </a:pPr>
            <a:r>
              <a:rPr lang="en-US" sz="2800" dirty="0">
                <a:cs typeface="Times New Roman" pitchFamily="18" charset="0"/>
              </a:rPr>
              <a:t>Those listed at the top will receive the most </a:t>
            </a:r>
            <a:r>
              <a:rPr lang="en-US" sz="2800" b="1" dirty="0">
                <a:cs typeface="Times New Roman" pitchFamily="18" charset="0"/>
              </a:rPr>
              <a:t>attention and resources</a:t>
            </a:r>
            <a:r>
              <a:rPr lang="en-US" sz="2800" dirty="0">
                <a:cs typeface="Times New Roman" pitchFamily="18" charset="0"/>
              </a:rPr>
              <a:t>; those at the bottom may be removed from consideration.</a:t>
            </a:r>
            <a:endParaRPr lang="en-IN" sz="2800" dirty="0"/>
          </a:p>
        </p:txBody>
      </p:sp>
    </p:spTree>
    <p:extLst>
      <p:ext uri="{BB962C8B-B14F-4D97-AF65-F5344CB8AC3E}">
        <p14:creationId xmlns:p14="http://schemas.microsoft.com/office/powerpoint/2010/main" val="2317450164"/>
      </p:ext>
    </p:extLst>
  </p:cSld>
  <p:clrMapOvr>
    <a:masterClrMapping/>
  </p:clrMapOvr>
  <p:transition spd="slow">
    <p:split orient="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a:lstStyle/>
          <a:p>
            <a:r>
              <a:rPr lang="en-US" altLang="en-US" sz="3600" dirty="0">
                <a:solidFill>
                  <a:srgbClr val="3B491E"/>
                </a:solidFill>
                <a:cs typeface="Times New Roman" panose="02020603050405020304" pitchFamily="18" charset="0"/>
              </a:rPr>
              <a:t>Other Issues: Ranking Techniques</a:t>
            </a:r>
            <a:endParaRPr lang="en-IN" sz="3600" dirty="0">
              <a:solidFill>
                <a:srgbClr val="3B491E"/>
              </a:solidFill>
            </a:endParaRPr>
          </a:p>
        </p:txBody>
      </p:sp>
      <p:pic>
        <p:nvPicPr>
          <p:cNvPr id="5122" name="Picture 2" descr="An illustration shows a set of seven text boxes arranged vertically.&#10;&#10;Text in the boxes, from the uppermost to the lowermost, reads: Polls or surveys; Expert panels; Content analysis; Delphi technique; Trend extrapolation; Scenario building; Use of precursor events or bellwether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30247" y="1295400"/>
            <a:ext cx="6759906" cy="4535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5651223"/>
      </p:ext>
    </p:extLst>
  </p:cSld>
  <p:clrMapOvr>
    <a:masterClrMapping/>
  </p:clrMapOvr>
  <p:transition spd="slow">
    <p:split orient="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a:lstStyle/>
          <a:p>
            <a:r>
              <a:rPr lang="en-US" dirty="0">
                <a:solidFill>
                  <a:srgbClr val="3B491E"/>
                </a:solidFill>
                <a:cs typeface="Times New Roman" pitchFamily="18" charset="0"/>
              </a:rPr>
              <a:t>Formulation and </a:t>
            </a:r>
            <a:br>
              <a:rPr lang="en-US" dirty="0">
                <a:solidFill>
                  <a:srgbClr val="3B491E"/>
                </a:solidFill>
                <a:cs typeface="Times New Roman" pitchFamily="18" charset="0"/>
              </a:rPr>
            </a:br>
            <a:r>
              <a:rPr lang="en-US" dirty="0">
                <a:solidFill>
                  <a:srgbClr val="3B491E"/>
                </a:solidFill>
                <a:cs typeface="Times New Roman" pitchFamily="18" charset="0"/>
              </a:rPr>
              <a:t>Implementation of Response</a:t>
            </a:r>
            <a:endParaRPr lang="en-IN" dirty="0">
              <a:solidFill>
                <a:srgbClr val="3B491E"/>
              </a:solidFill>
            </a:endParaRPr>
          </a:p>
        </p:txBody>
      </p:sp>
      <p:sp>
        <p:nvSpPr>
          <p:cNvPr id="8" name="Content Placeholder 2"/>
          <p:cNvSpPr>
            <a:spLocks noGrp="1"/>
          </p:cNvSpPr>
          <p:nvPr>
            <p:ph idx="1"/>
          </p:nvPr>
        </p:nvSpPr>
        <p:spPr/>
        <p:txBody>
          <a:bodyPr/>
          <a:lstStyle/>
          <a:p>
            <a:pPr marL="0" indent="0" eaLnBrk="1" fontAlgn="auto" hangingPunct="1">
              <a:spcBef>
                <a:spcPts val="0"/>
              </a:spcBef>
              <a:spcAft>
                <a:spcPts val="1200"/>
              </a:spcAft>
              <a:buNone/>
              <a:defRPr/>
            </a:pPr>
            <a:r>
              <a:rPr lang="en-US" sz="3000" b="1" dirty="0">
                <a:solidFill>
                  <a:srgbClr val="3B491E"/>
                </a:solidFill>
                <a:cs typeface="Times New Roman" pitchFamily="18" charset="0"/>
              </a:rPr>
              <a:t>Formulation -</a:t>
            </a:r>
            <a:r>
              <a:rPr lang="en-US" b="1" dirty="0">
                <a:solidFill>
                  <a:schemeClr val="tx2">
                    <a:lumMod val="75000"/>
                  </a:schemeClr>
                </a:solidFill>
                <a:cs typeface="Times New Roman" pitchFamily="18" charset="0"/>
              </a:rPr>
              <a:t> </a:t>
            </a:r>
          </a:p>
          <a:p>
            <a:pPr marL="457200" indent="-457200" eaLnBrk="1" fontAlgn="auto" hangingPunct="1">
              <a:spcBef>
                <a:spcPts val="0"/>
              </a:spcBef>
              <a:spcAft>
                <a:spcPts val="1200"/>
              </a:spcAft>
              <a:defRPr/>
            </a:pPr>
            <a:r>
              <a:rPr lang="en-US" sz="2600" dirty="0">
                <a:cs typeface="Times New Roman" pitchFamily="18" charset="0"/>
              </a:rPr>
              <a:t>The response design process.</a:t>
            </a:r>
          </a:p>
          <a:p>
            <a:pPr marL="0" indent="0" eaLnBrk="1" fontAlgn="auto" hangingPunct="1">
              <a:spcBef>
                <a:spcPts val="0"/>
              </a:spcBef>
              <a:spcAft>
                <a:spcPts val="1200"/>
              </a:spcAft>
              <a:buNone/>
              <a:defRPr/>
            </a:pPr>
            <a:r>
              <a:rPr lang="en-US" b="1" dirty="0">
                <a:solidFill>
                  <a:srgbClr val="3B491E"/>
                </a:solidFill>
                <a:cs typeface="Times New Roman" pitchFamily="18" charset="0"/>
              </a:rPr>
              <a:t>Implementation -</a:t>
            </a:r>
            <a:r>
              <a:rPr lang="en-US" b="1" dirty="0">
                <a:solidFill>
                  <a:schemeClr val="tx2">
                    <a:lumMod val="75000"/>
                  </a:schemeClr>
                </a:solidFill>
                <a:cs typeface="Times New Roman" pitchFamily="18" charset="0"/>
              </a:rPr>
              <a:t> </a:t>
            </a:r>
          </a:p>
          <a:p>
            <a:pPr marL="457200" indent="-457200" eaLnBrk="1" fontAlgn="auto" hangingPunct="1">
              <a:spcBef>
                <a:spcPts val="0"/>
              </a:spcBef>
              <a:spcAft>
                <a:spcPts val="1200"/>
              </a:spcAft>
              <a:defRPr/>
            </a:pPr>
            <a:r>
              <a:rPr lang="en-US" sz="2600" dirty="0">
                <a:cs typeface="Times New Roman" pitchFamily="18" charset="0"/>
              </a:rPr>
              <a:t>The action design process.</a:t>
            </a:r>
          </a:p>
          <a:p>
            <a:pPr marL="800100" lvl="1" indent="-342900" eaLnBrk="1" fontAlgn="auto" hangingPunct="1">
              <a:spcBef>
                <a:spcPts val="0"/>
              </a:spcBef>
              <a:spcAft>
                <a:spcPts val="1200"/>
              </a:spcAft>
              <a:buSzPct val="115000"/>
              <a:buFont typeface="Arial" panose="020B0604020202020204" pitchFamily="34" charset="0"/>
              <a:buChar char="•"/>
              <a:defRPr/>
            </a:pPr>
            <a:r>
              <a:rPr lang="en-US" sz="2200" dirty="0">
                <a:cs typeface="Times New Roman" pitchFamily="18" charset="0"/>
              </a:rPr>
              <a:t>Clarity of the plan</a:t>
            </a:r>
          </a:p>
          <a:p>
            <a:pPr marL="800100" lvl="1" indent="-342900" eaLnBrk="1" fontAlgn="auto" hangingPunct="1">
              <a:spcBef>
                <a:spcPts val="0"/>
              </a:spcBef>
              <a:spcAft>
                <a:spcPts val="1200"/>
              </a:spcAft>
              <a:buSzPct val="115000"/>
              <a:buFont typeface="Arial" panose="020B0604020202020204" pitchFamily="34" charset="0"/>
              <a:buChar char="•"/>
              <a:defRPr/>
            </a:pPr>
            <a:r>
              <a:rPr lang="en-US" sz="2200" dirty="0">
                <a:cs typeface="Times New Roman" pitchFamily="18" charset="0"/>
              </a:rPr>
              <a:t>Resources needed to implement the plan</a:t>
            </a:r>
          </a:p>
          <a:p>
            <a:pPr marL="800100" lvl="1" indent="-342900" eaLnBrk="1" fontAlgn="auto" hangingPunct="1">
              <a:spcBef>
                <a:spcPts val="0"/>
              </a:spcBef>
              <a:spcAft>
                <a:spcPts val="1200"/>
              </a:spcAft>
              <a:buSzPct val="115000"/>
              <a:buFont typeface="Arial" panose="020B0604020202020204" pitchFamily="34" charset="0"/>
              <a:buChar char="•"/>
              <a:defRPr/>
            </a:pPr>
            <a:r>
              <a:rPr lang="en-US" sz="2200" dirty="0">
                <a:cs typeface="Times New Roman" pitchFamily="18" charset="0"/>
              </a:rPr>
              <a:t>Top management support</a:t>
            </a:r>
          </a:p>
          <a:p>
            <a:pPr marL="800100" lvl="1" indent="-342900" eaLnBrk="1" fontAlgn="auto" hangingPunct="1">
              <a:spcBef>
                <a:spcPts val="0"/>
              </a:spcBef>
              <a:spcAft>
                <a:spcPts val="1200"/>
              </a:spcAft>
              <a:buSzPct val="115000"/>
              <a:buFont typeface="Arial" panose="020B0604020202020204" pitchFamily="34" charset="0"/>
              <a:buChar char="•"/>
              <a:defRPr/>
            </a:pPr>
            <a:r>
              <a:rPr lang="en-US" sz="2200" dirty="0">
                <a:cs typeface="Times New Roman" pitchFamily="18" charset="0"/>
              </a:rPr>
              <a:t>Organizational structure</a:t>
            </a:r>
          </a:p>
          <a:p>
            <a:pPr marL="800100" lvl="1" indent="-342900" eaLnBrk="1" fontAlgn="auto" hangingPunct="1">
              <a:spcBef>
                <a:spcPts val="0"/>
              </a:spcBef>
              <a:spcAft>
                <a:spcPts val="1200"/>
              </a:spcAft>
              <a:buSzPct val="115000"/>
              <a:buFont typeface="Arial" panose="020B0604020202020204" pitchFamily="34" charset="0"/>
              <a:buChar char="•"/>
              <a:defRPr/>
            </a:pPr>
            <a:r>
              <a:rPr lang="en-US" sz="2200" dirty="0">
                <a:cs typeface="Times New Roman" pitchFamily="18" charset="0"/>
              </a:rPr>
              <a:t>Technical competence</a:t>
            </a:r>
          </a:p>
          <a:p>
            <a:pPr marL="800100" lvl="1" indent="-342900" eaLnBrk="1" fontAlgn="auto" hangingPunct="1">
              <a:spcBef>
                <a:spcPts val="0"/>
              </a:spcBef>
              <a:spcAft>
                <a:spcPts val="1200"/>
              </a:spcAft>
              <a:buSzPct val="115000"/>
              <a:buFont typeface="Arial" panose="020B0604020202020204" pitchFamily="34" charset="0"/>
              <a:buChar char="•"/>
              <a:defRPr/>
            </a:pPr>
            <a:r>
              <a:rPr lang="en-US" sz="2200" dirty="0">
                <a:cs typeface="Times New Roman" pitchFamily="18" charset="0"/>
              </a:rPr>
              <a:t>Timing</a:t>
            </a:r>
            <a:endParaRPr lang="en-IN" sz="2200" dirty="0"/>
          </a:p>
        </p:txBody>
      </p:sp>
    </p:spTree>
    <p:extLst>
      <p:ext uri="{BB962C8B-B14F-4D97-AF65-F5344CB8AC3E}">
        <p14:creationId xmlns:p14="http://schemas.microsoft.com/office/powerpoint/2010/main" val="1682673987"/>
      </p:ext>
    </p:extLst>
  </p:cSld>
  <p:clrMapOvr>
    <a:masterClrMapping/>
  </p:clrMapOvr>
  <p:transition spd="slow">
    <p:split orient="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Evaluation, </a:t>
            </a:r>
            <a:br>
              <a:rPr lang="en-US" altLang="en-US" dirty="0">
                <a:solidFill>
                  <a:srgbClr val="3B491E"/>
                </a:solidFill>
                <a:cs typeface="Times New Roman" panose="02020603050405020304" pitchFamily="18" charset="0"/>
              </a:rPr>
            </a:br>
            <a:r>
              <a:rPr lang="en-US" altLang="en-US" dirty="0">
                <a:solidFill>
                  <a:srgbClr val="3B491E"/>
                </a:solidFill>
                <a:cs typeface="Times New Roman" panose="02020603050405020304" pitchFamily="18" charset="0"/>
              </a:rPr>
              <a:t>Monitoring, and Control</a:t>
            </a:r>
            <a:endParaRPr lang="en-IN" dirty="0">
              <a:solidFill>
                <a:srgbClr val="3B491E"/>
              </a:solidFill>
            </a:endParaRPr>
          </a:p>
        </p:txBody>
      </p:sp>
      <p:sp>
        <p:nvSpPr>
          <p:cNvPr id="7" name="Content Placeholder 2"/>
          <p:cNvSpPr>
            <a:spLocks noGrp="1"/>
          </p:cNvSpPr>
          <p:nvPr>
            <p:ph idx="1"/>
          </p:nvPr>
        </p:nvSpPr>
        <p:spPr>
          <a:xfrm>
            <a:off x="1981200" y="1341120"/>
            <a:ext cx="6858000" cy="4983480"/>
          </a:xfrm>
        </p:spPr>
        <p:txBody>
          <a:bodyPr/>
          <a:lstStyle/>
          <a:p>
            <a:pPr marL="457200" indent="-457200" eaLnBrk="1" fontAlgn="auto" hangingPunct="1">
              <a:spcBef>
                <a:spcPts val="0"/>
              </a:spcBef>
              <a:spcAft>
                <a:spcPts val="1200"/>
              </a:spcAft>
              <a:defRPr/>
            </a:pPr>
            <a:r>
              <a:rPr lang="en-US" sz="2800" dirty="0">
                <a:cs typeface="Times New Roman" pitchFamily="18" charset="0"/>
              </a:rPr>
              <a:t>Companies should </a:t>
            </a:r>
            <a:r>
              <a:rPr lang="en-US" sz="2800" b="1" dirty="0">
                <a:cs typeface="Times New Roman" pitchFamily="18" charset="0"/>
              </a:rPr>
              <a:t>continually evaluate the results </a:t>
            </a:r>
            <a:r>
              <a:rPr lang="en-US" sz="2800" dirty="0">
                <a:cs typeface="Times New Roman" pitchFamily="18" charset="0"/>
              </a:rPr>
              <a:t>of their responses to issues.</a:t>
            </a:r>
          </a:p>
          <a:p>
            <a:pPr marL="457200" indent="-457200" eaLnBrk="1" fontAlgn="auto" hangingPunct="1">
              <a:spcBef>
                <a:spcPts val="0"/>
              </a:spcBef>
              <a:spcAft>
                <a:spcPts val="1200"/>
              </a:spcAft>
              <a:defRPr/>
            </a:pPr>
            <a:r>
              <a:rPr lang="en-US" sz="2800" dirty="0">
                <a:cs typeface="Times New Roman" pitchFamily="18" charset="0"/>
              </a:rPr>
              <a:t>Ensure that actions are </a:t>
            </a:r>
            <a:r>
              <a:rPr lang="en-US" sz="2800" b="1" dirty="0">
                <a:cs typeface="Times New Roman" pitchFamily="18" charset="0"/>
              </a:rPr>
              <a:t>kept on track</a:t>
            </a:r>
            <a:r>
              <a:rPr lang="en-US" sz="2800" dirty="0">
                <a:cs typeface="Times New Roman" pitchFamily="18" charset="0"/>
              </a:rPr>
              <a:t>. </a:t>
            </a:r>
          </a:p>
          <a:p>
            <a:pPr marL="914400" lvl="1" indent="-457200" eaLnBrk="1" fontAlgn="auto" hangingPunct="1">
              <a:spcBef>
                <a:spcPts val="0"/>
              </a:spcBef>
              <a:spcAft>
                <a:spcPts val="1200"/>
              </a:spcAft>
              <a:buFont typeface="Arial" panose="020B0604020202020204" pitchFamily="34" charset="0"/>
              <a:buChar char="•"/>
              <a:defRPr/>
            </a:pPr>
            <a:r>
              <a:rPr lang="en-US" sz="2600" dirty="0">
                <a:cs typeface="Times New Roman" pitchFamily="18" charset="0"/>
              </a:rPr>
              <a:t>Includes careful </a:t>
            </a:r>
            <a:r>
              <a:rPr lang="en-US" sz="2600" b="1" dirty="0">
                <a:cs typeface="Times New Roman" pitchFamily="18" charset="0"/>
              </a:rPr>
              <a:t>monitoring</a:t>
            </a:r>
            <a:r>
              <a:rPr lang="en-US" sz="2600" dirty="0">
                <a:cs typeface="Times New Roman" pitchFamily="18" charset="0"/>
              </a:rPr>
              <a:t> of stakeholder opinions.</a:t>
            </a:r>
          </a:p>
          <a:p>
            <a:pPr marL="914400" lvl="1" indent="-457200" eaLnBrk="1" fontAlgn="auto" hangingPunct="1">
              <a:spcBef>
                <a:spcPts val="0"/>
              </a:spcBef>
              <a:spcAft>
                <a:spcPts val="1200"/>
              </a:spcAft>
              <a:buFont typeface="Arial" panose="020B0604020202020204" pitchFamily="34" charset="0"/>
              <a:buChar char="•"/>
              <a:defRPr/>
            </a:pPr>
            <a:r>
              <a:rPr lang="en-US" sz="2600" dirty="0">
                <a:cs typeface="Times New Roman" pitchFamily="18" charset="0"/>
              </a:rPr>
              <a:t>A form of </a:t>
            </a:r>
            <a:r>
              <a:rPr lang="en-US" sz="2600" b="1" dirty="0">
                <a:cs typeface="Times New Roman" pitchFamily="18" charset="0"/>
              </a:rPr>
              <a:t>stakeholder audit </a:t>
            </a:r>
            <a:r>
              <a:rPr lang="en-US" sz="2600" dirty="0">
                <a:cs typeface="Times New Roman" pitchFamily="18" charset="0"/>
              </a:rPr>
              <a:t>(similar to a social audit) can be used. </a:t>
            </a:r>
          </a:p>
          <a:p>
            <a:pPr marL="457200" indent="-457200" eaLnBrk="1" fontAlgn="auto" hangingPunct="1">
              <a:spcBef>
                <a:spcPts val="0"/>
              </a:spcBef>
              <a:spcAft>
                <a:spcPts val="1200"/>
              </a:spcAft>
              <a:defRPr/>
            </a:pPr>
            <a:r>
              <a:rPr lang="en-US" sz="2800" dirty="0">
                <a:cs typeface="Times New Roman" pitchFamily="18" charset="0"/>
              </a:rPr>
              <a:t>Information from this stage helps firms to </a:t>
            </a:r>
            <a:r>
              <a:rPr lang="en-US" sz="2800" b="1" dirty="0">
                <a:cs typeface="Times New Roman" pitchFamily="18" charset="0"/>
              </a:rPr>
              <a:t>make adjustments </a:t>
            </a:r>
            <a:r>
              <a:rPr lang="en-US" sz="2800" dirty="0">
                <a:cs typeface="Times New Roman" pitchFamily="18" charset="0"/>
              </a:rPr>
              <a:t>to the process as needed.</a:t>
            </a:r>
            <a:endParaRPr lang="en-IN" dirty="0"/>
          </a:p>
        </p:txBody>
      </p:sp>
    </p:spTree>
    <p:extLst>
      <p:ext uri="{BB962C8B-B14F-4D97-AF65-F5344CB8AC3E}">
        <p14:creationId xmlns:p14="http://schemas.microsoft.com/office/powerpoint/2010/main" val="1699648828"/>
      </p:ext>
    </p:extLst>
  </p:cSld>
  <p:clrMapOvr>
    <a:masterClrMapping/>
  </p:clrMapOvr>
  <p:transition spd="slow">
    <p:split orient="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Issue Development Process</a:t>
            </a:r>
            <a:endParaRPr lang="en-IN" dirty="0">
              <a:solidFill>
                <a:srgbClr val="3B491E"/>
              </a:solidFill>
            </a:endParaRPr>
          </a:p>
        </p:txBody>
      </p:sp>
      <p:sp>
        <p:nvSpPr>
          <p:cNvPr id="7" name="Content Placeholder 2"/>
          <p:cNvSpPr>
            <a:spLocks noGrp="1"/>
          </p:cNvSpPr>
          <p:nvPr>
            <p:ph idx="1"/>
          </p:nvPr>
        </p:nvSpPr>
        <p:spPr/>
        <p:txBody>
          <a:bodyPr/>
          <a:lstStyle/>
          <a:p>
            <a:pPr marL="0" indent="0" eaLnBrk="1" fontAlgn="auto" hangingPunct="1">
              <a:spcBef>
                <a:spcPts val="0"/>
              </a:spcBef>
              <a:spcAft>
                <a:spcPts val="1200"/>
              </a:spcAft>
              <a:buNone/>
              <a:defRPr/>
            </a:pPr>
            <a:r>
              <a:rPr lang="en-US" b="1" dirty="0">
                <a:solidFill>
                  <a:srgbClr val="3B491E"/>
                </a:solidFill>
                <a:cs typeface="Times New Roman" pitchFamily="18" charset="0"/>
              </a:rPr>
              <a:t>Issues Development Process -</a:t>
            </a:r>
            <a:r>
              <a:rPr lang="en-US" b="1" dirty="0">
                <a:solidFill>
                  <a:schemeClr val="tx2">
                    <a:lumMod val="75000"/>
                  </a:schemeClr>
                </a:solidFill>
                <a:cs typeface="Times New Roman" pitchFamily="18" charset="0"/>
              </a:rPr>
              <a:t> </a:t>
            </a:r>
          </a:p>
          <a:p>
            <a:pPr eaLnBrk="1" fontAlgn="auto" hangingPunct="1">
              <a:spcBef>
                <a:spcPts val="0"/>
              </a:spcBef>
              <a:spcAft>
                <a:spcPts val="1200"/>
              </a:spcAft>
              <a:defRPr/>
            </a:pPr>
            <a:r>
              <a:rPr lang="en-US" sz="2800" dirty="0">
                <a:cs typeface="Times New Roman" pitchFamily="18" charset="0"/>
              </a:rPr>
              <a:t>The growth process or life cycle of an issue helps management recognize when an event or trend is becoming an issue. </a:t>
            </a:r>
          </a:p>
          <a:p>
            <a:pPr eaLnBrk="1" fontAlgn="auto" hangingPunct="1">
              <a:spcBef>
                <a:spcPts val="0"/>
              </a:spcBef>
              <a:spcAft>
                <a:spcPts val="1200"/>
              </a:spcAft>
              <a:defRPr/>
            </a:pPr>
            <a:r>
              <a:rPr lang="en-US" sz="2800" dirty="0">
                <a:cs typeface="Times New Roman" pitchFamily="18" charset="0"/>
              </a:rPr>
              <a:t>The process has four stages:</a:t>
            </a:r>
          </a:p>
          <a:p>
            <a:pPr marL="914400" lvl="1" indent="-457200" eaLnBrk="1" fontAlgn="auto" hangingPunct="1">
              <a:spcBef>
                <a:spcPts val="0"/>
              </a:spcBef>
              <a:spcAft>
                <a:spcPts val="1200"/>
              </a:spcAft>
              <a:buClr>
                <a:srgbClr val="3B491E"/>
              </a:buClr>
              <a:buFont typeface="+mj-lt"/>
              <a:buAutoNum type="arabicPeriod"/>
              <a:defRPr/>
            </a:pPr>
            <a:r>
              <a:rPr lang="en-US" sz="2400" dirty="0">
                <a:cs typeface="Times New Roman" pitchFamily="18" charset="0"/>
              </a:rPr>
              <a:t>Felt need</a:t>
            </a:r>
          </a:p>
          <a:p>
            <a:pPr marL="914400" lvl="1" indent="-457200" eaLnBrk="1" fontAlgn="auto" hangingPunct="1">
              <a:spcBef>
                <a:spcPts val="0"/>
              </a:spcBef>
              <a:spcAft>
                <a:spcPts val="1200"/>
              </a:spcAft>
              <a:buClr>
                <a:srgbClr val="3B491E"/>
              </a:buClr>
              <a:buFont typeface="+mj-lt"/>
              <a:buAutoNum type="arabicPeriod"/>
              <a:defRPr/>
            </a:pPr>
            <a:r>
              <a:rPr lang="en-US" sz="2400" dirty="0">
                <a:cs typeface="Times New Roman" pitchFamily="18" charset="0"/>
              </a:rPr>
              <a:t>Media coverage</a:t>
            </a:r>
          </a:p>
          <a:p>
            <a:pPr marL="914400" lvl="1" indent="-457200" eaLnBrk="1" fontAlgn="auto" hangingPunct="1">
              <a:spcBef>
                <a:spcPts val="0"/>
              </a:spcBef>
              <a:spcAft>
                <a:spcPts val="1200"/>
              </a:spcAft>
              <a:buClr>
                <a:srgbClr val="3B491E"/>
              </a:buClr>
              <a:buFont typeface="+mj-lt"/>
              <a:buAutoNum type="arabicPeriod"/>
              <a:defRPr/>
            </a:pPr>
            <a:r>
              <a:rPr lang="en-US" sz="2400" dirty="0">
                <a:cs typeface="Times New Roman" pitchFamily="18" charset="0"/>
              </a:rPr>
              <a:t>Leading political jurisdictions</a:t>
            </a:r>
          </a:p>
          <a:p>
            <a:pPr marL="914400" lvl="1" indent="-457200" eaLnBrk="1" fontAlgn="auto" hangingPunct="1">
              <a:spcBef>
                <a:spcPts val="0"/>
              </a:spcBef>
              <a:spcAft>
                <a:spcPts val="1200"/>
              </a:spcAft>
              <a:buClr>
                <a:srgbClr val="3B491E"/>
              </a:buClr>
              <a:buFont typeface="+mj-lt"/>
              <a:buAutoNum type="arabicPeriod"/>
              <a:defRPr/>
            </a:pPr>
            <a:r>
              <a:rPr lang="en-US" sz="2400" dirty="0">
                <a:cs typeface="Times New Roman" pitchFamily="18" charset="0"/>
              </a:rPr>
              <a:t>Regulation or litigation</a:t>
            </a:r>
            <a:endParaRPr lang="en-IN" dirty="0"/>
          </a:p>
        </p:txBody>
      </p:sp>
    </p:spTree>
    <p:extLst>
      <p:ext uri="{BB962C8B-B14F-4D97-AF65-F5344CB8AC3E}">
        <p14:creationId xmlns:p14="http://schemas.microsoft.com/office/powerpoint/2010/main" val="971585583"/>
      </p:ext>
    </p:extLst>
  </p:cSld>
  <p:clrMapOvr>
    <a:masterClrMapping/>
  </p:clrMapOvr>
  <p:transition spd="slow">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r>
              <a:rPr lang="en-US" dirty="0">
                <a:solidFill>
                  <a:srgbClr val="3B491E"/>
                </a:solidFill>
                <a:cs typeface="Times New Roman" pitchFamily="18" charset="0"/>
              </a:rPr>
              <a:t>Issues Development Life Cycle Process</a:t>
            </a:r>
            <a:endParaRPr lang="en-IN" dirty="0">
              <a:solidFill>
                <a:srgbClr val="3B491E"/>
              </a:solidFill>
            </a:endParaRPr>
          </a:p>
        </p:txBody>
      </p:sp>
      <p:pic>
        <p:nvPicPr>
          <p:cNvPr id="6146" name="Picture 2" descr="A graph shows the life cycle process of issue development. The X-axis represents time while the Y-axis indicates public awareness of issue. The graph, which is divided into four stages, shows a sigmoid curve. Text above the curve, in each stage, reads as follows: &#10;Stage1: Felt need-leading events, advocates, groups, books, movies, political jurisdictions. &#10;Stage2: Media coverage-public awareness, TV (60 minutes, 20/20, news), articles, radio; interest-group development and growth. &#10;Stage 3: Leading political jurisdiction (cities, states, countries) adopt policies; Federal government attention- hearings, studies; Legislation and regulation. &#10;Stage 4: Regulation; Litigation.  &#10;Text, below the curve, at stage 3 reads, Businesses often begin lobbying action if issues appear to be headed to new laws that may constrain them. &#10;Text at the bottom of the graph reads, Businesses notice issues but frequently take no action at stages 1, 2, o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79986" y="1600200"/>
            <a:ext cx="4984028"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887830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solidFill>
                  <a:srgbClr val="3B491E"/>
                </a:solidFill>
                <a:cs typeface="Times New Roman" panose="02020603050405020304" pitchFamily="18" charset="0"/>
              </a:rPr>
              <a:t>Illustrations of Issue Development</a:t>
            </a:r>
            <a:endParaRPr lang="en-IN" sz="3600" dirty="0">
              <a:solidFill>
                <a:srgbClr val="3B491E"/>
              </a:solidFill>
            </a:endParaRPr>
          </a:p>
        </p:txBody>
      </p:sp>
      <p:sp>
        <p:nvSpPr>
          <p:cNvPr id="7" name="Content Placeholder 2"/>
          <p:cNvSpPr>
            <a:spLocks noGrp="1"/>
          </p:cNvSpPr>
          <p:nvPr>
            <p:ph idx="1"/>
          </p:nvPr>
        </p:nvSpPr>
        <p:spPr>
          <a:xfrm>
            <a:off x="1905000" y="838200"/>
            <a:ext cx="7010400" cy="5562600"/>
          </a:xfrm>
        </p:spPr>
        <p:txBody>
          <a:bodyPr/>
          <a:lstStyle/>
          <a:p>
            <a:pPr marL="0" indent="0" eaLnBrk="1" fontAlgn="auto" hangingPunct="1">
              <a:spcAft>
                <a:spcPts val="0"/>
              </a:spcAft>
              <a:buNone/>
              <a:defRPr/>
            </a:pPr>
            <a:r>
              <a:rPr lang="en-US" sz="2600" b="1" dirty="0">
                <a:cs typeface="Times New Roman" pitchFamily="18" charset="0"/>
              </a:rPr>
              <a:t>Environmental Protection</a:t>
            </a:r>
          </a:p>
          <a:p>
            <a:pPr marL="457200" indent="-457200" eaLnBrk="1" fontAlgn="auto" hangingPunct="1">
              <a:lnSpc>
                <a:spcPct val="90000"/>
              </a:lnSpc>
              <a:spcAft>
                <a:spcPts val="0"/>
              </a:spcAft>
              <a:defRPr/>
            </a:pPr>
            <a:r>
              <a:rPr lang="en-US" sz="2400" dirty="0"/>
              <a:t>Social expectation manifested in </a:t>
            </a:r>
            <a:r>
              <a:rPr lang="en-US" sz="2400" i="1" dirty="0"/>
              <a:t>Silent Spring </a:t>
            </a:r>
            <a:r>
              <a:rPr lang="en-US" sz="2400" dirty="0"/>
              <a:t>by Rachel Carson.</a:t>
            </a:r>
          </a:p>
          <a:p>
            <a:pPr marL="457200" indent="-457200" eaLnBrk="1" fontAlgn="auto" hangingPunct="1">
              <a:lnSpc>
                <a:spcPct val="90000"/>
              </a:lnSpc>
              <a:spcAft>
                <a:spcPts val="0"/>
              </a:spcAft>
              <a:defRPr/>
            </a:pPr>
            <a:r>
              <a:rPr lang="en-US" sz="2400" dirty="0"/>
              <a:t>Eugene McCarthy’s political platform</a:t>
            </a:r>
          </a:p>
          <a:p>
            <a:pPr marL="457200" indent="-457200" eaLnBrk="1" fontAlgn="auto" hangingPunct="1">
              <a:lnSpc>
                <a:spcPct val="90000"/>
              </a:lnSpc>
              <a:spcAft>
                <a:spcPts val="0"/>
              </a:spcAft>
              <a:defRPr/>
            </a:pPr>
            <a:r>
              <a:rPr lang="en-US" sz="2400" dirty="0"/>
              <a:t>Legislation in 1971-1972 with creation of the EPA</a:t>
            </a:r>
          </a:p>
          <a:p>
            <a:pPr marL="457200" indent="-457200" eaLnBrk="1" fontAlgn="auto" hangingPunct="1">
              <a:lnSpc>
                <a:spcPct val="90000"/>
              </a:lnSpc>
              <a:spcAft>
                <a:spcPts val="0"/>
              </a:spcAft>
              <a:defRPr/>
            </a:pPr>
            <a:r>
              <a:rPr lang="en-US" sz="2400" dirty="0"/>
              <a:t>Emissions standards, pollution fines, product recalls, environmental permits</a:t>
            </a:r>
          </a:p>
          <a:p>
            <a:pPr marL="0" indent="0" eaLnBrk="1" fontAlgn="auto" hangingPunct="1">
              <a:spcAft>
                <a:spcPts val="0"/>
              </a:spcAft>
              <a:buNone/>
              <a:defRPr/>
            </a:pPr>
            <a:r>
              <a:rPr lang="en-US" sz="2600" b="1" dirty="0"/>
              <a:t>Product or Consumer Safety</a:t>
            </a:r>
          </a:p>
          <a:p>
            <a:pPr eaLnBrk="1" fontAlgn="auto" hangingPunct="1">
              <a:lnSpc>
                <a:spcPct val="90000"/>
              </a:lnSpc>
              <a:spcAft>
                <a:spcPts val="0"/>
              </a:spcAft>
              <a:defRPr/>
            </a:pPr>
            <a:r>
              <a:rPr lang="en-US" sz="2400" dirty="0"/>
              <a:t>Social expectation manifested in </a:t>
            </a:r>
            <a:r>
              <a:rPr lang="en-US" sz="2400" i="1" dirty="0"/>
              <a:t>Unsafe at Any Speed</a:t>
            </a:r>
            <a:r>
              <a:rPr lang="en-US" sz="2400" dirty="0"/>
              <a:t> by Ralph Nader</a:t>
            </a:r>
          </a:p>
          <a:p>
            <a:pPr eaLnBrk="1" fontAlgn="auto" hangingPunct="1">
              <a:lnSpc>
                <a:spcPct val="90000"/>
              </a:lnSpc>
              <a:spcAft>
                <a:spcPts val="0"/>
              </a:spcAft>
              <a:defRPr/>
            </a:pPr>
            <a:r>
              <a:rPr lang="en-US" sz="2400" dirty="0"/>
              <a:t>Political issue through the National Traffic Auto Safety Act and Motor Vehicle Safety Hearings</a:t>
            </a:r>
          </a:p>
          <a:p>
            <a:pPr eaLnBrk="1" fontAlgn="auto" hangingPunct="1">
              <a:lnSpc>
                <a:spcPct val="90000"/>
              </a:lnSpc>
              <a:spcAft>
                <a:spcPts val="0"/>
              </a:spcAft>
              <a:defRPr/>
            </a:pPr>
            <a:r>
              <a:rPr lang="en-US" sz="2400" dirty="0"/>
              <a:t>Social control reflected in ordering seatbelts in all cars, defects litigation, product recalls, and driver fines</a:t>
            </a:r>
            <a:endParaRPr lang="en-IN" sz="2400" dirty="0"/>
          </a:p>
        </p:txBody>
      </p:sp>
    </p:spTree>
    <p:extLst>
      <p:ext uri="{BB962C8B-B14F-4D97-AF65-F5344CB8AC3E}">
        <p14:creationId xmlns:p14="http://schemas.microsoft.com/office/powerpoint/2010/main" val="2471700717"/>
      </p:ext>
    </p:extLst>
  </p:cSld>
  <p:clrMapOvr>
    <a:masterClrMapping/>
  </p:clrMapOvr>
  <p:transition spd="slow">
    <p:split orient="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Issue Management in Practice</a:t>
            </a:r>
            <a:endParaRPr lang="en-IN" dirty="0">
              <a:solidFill>
                <a:srgbClr val="3B491E"/>
              </a:solidFill>
            </a:endParaRPr>
          </a:p>
        </p:txBody>
      </p:sp>
      <p:sp>
        <p:nvSpPr>
          <p:cNvPr id="7" name="Content Placeholder 2"/>
          <p:cNvSpPr>
            <a:spLocks noGrp="1"/>
          </p:cNvSpPr>
          <p:nvPr>
            <p:ph idx="1"/>
          </p:nvPr>
        </p:nvSpPr>
        <p:spPr/>
        <p:txBody>
          <a:bodyPr/>
          <a:lstStyle/>
          <a:p>
            <a:pPr marL="457200" indent="-457200" eaLnBrk="1" fontAlgn="auto" hangingPunct="1">
              <a:spcBef>
                <a:spcPts val="0"/>
              </a:spcBef>
              <a:spcAft>
                <a:spcPts val="1200"/>
              </a:spcAft>
              <a:buSzPct val="120000"/>
              <a:defRPr/>
            </a:pPr>
            <a:r>
              <a:rPr lang="en-US" sz="2600" dirty="0">
                <a:cs typeface="Times New Roman" pitchFamily="18" charset="0"/>
              </a:rPr>
              <a:t>Issue management covers a range of public relations and management activities. </a:t>
            </a:r>
          </a:p>
          <a:p>
            <a:pPr marL="457200" indent="-457200" eaLnBrk="1" fontAlgn="auto" hangingPunct="1">
              <a:spcBef>
                <a:spcPts val="0"/>
              </a:spcBef>
              <a:spcAft>
                <a:spcPts val="1200"/>
              </a:spcAft>
              <a:buSzPct val="120000"/>
              <a:defRPr/>
            </a:pPr>
            <a:r>
              <a:rPr lang="en-US" sz="2600" dirty="0">
                <a:cs typeface="Times New Roman" pitchFamily="18" charset="0"/>
              </a:rPr>
              <a:t>Companies that adopt issues management processes:</a:t>
            </a:r>
          </a:p>
          <a:p>
            <a:pPr marL="914400" lvl="1" indent="-457200" eaLnBrk="1" fontAlgn="auto" hangingPunct="1">
              <a:spcBef>
                <a:spcPts val="0"/>
              </a:spcBef>
              <a:spcAft>
                <a:spcPts val="1200"/>
              </a:spcAft>
              <a:buSzPct val="120000"/>
              <a:buFont typeface="Arial" panose="020B0604020202020204" pitchFamily="34" charset="0"/>
              <a:buChar char="•"/>
              <a:defRPr/>
            </a:pPr>
            <a:r>
              <a:rPr lang="en-US" sz="2400" dirty="0">
                <a:effectLst>
                  <a:outerShdw blurRad="38100" dist="38100" dir="2700000" algn="tl">
                    <a:srgbClr val="000000">
                      <a:alpha val="43137"/>
                    </a:srgbClr>
                  </a:outerShdw>
                </a:effectLst>
                <a:cs typeface="Times New Roman" pitchFamily="18" charset="0"/>
              </a:rPr>
              <a:t>Develop better overall reputations</a:t>
            </a:r>
          </a:p>
          <a:p>
            <a:pPr marL="914400" lvl="1" indent="-457200" eaLnBrk="1" fontAlgn="auto" hangingPunct="1">
              <a:spcBef>
                <a:spcPts val="0"/>
              </a:spcBef>
              <a:spcAft>
                <a:spcPts val="1200"/>
              </a:spcAft>
              <a:buSzPct val="120000"/>
              <a:buFont typeface="Arial" panose="020B0604020202020204" pitchFamily="34" charset="0"/>
              <a:buChar char="•"/>
              <a:defRPr/>
            </a:pPr>
            <a:r>
              <a:rPr lang="en-US" sz="2400" dirty="0">
                <a:effectLst>
                  <a:outerShdw blurRad="38100" dist="38100" dir="2700000" algn="tl">
                    <a:srgbClr val="000000">
                      <a:alpha val="43137"/>
                    </a:srgbClr>
                  </a:outerShdw>
                </a:effectLst>
                <a:cs typeface="Times New Roman" pitchFamily="18" charset="0"/>
              </a:rPr>
              <a:t>Develop better issue-specific reputations</a:t>
            </a:r>
          </a:p>
          <a:p>
            <a:pPr marL="914400" lvl="1" indent="-457200" eaLnBrk="1" fontAlgn="auto" hangingPunct="1">
              <a:spcBef>
                <a:spcPts val="0"/>
              </a:spcBef>
              <a:spcAft>
                <a:spcPts val="1200"/>
              </a:spcAft>
              <a:buSzPct val="120000"/>
              <a:buFont typeface="Arial" panose="020B0604020202020204" pitchFamily="34" charset="0"/>
              <a:buChar char="•"/>
              <a:defRPr/>
            </a:pPr>
            <a:r>
              <a:rPr lang="en-US" sz="2400" dirty="0">
                <a:effectLst>
                  <a:outerShdw blurRad="38100" dist="38100" dir="2700000" algn="tl">
                    <a:srgbClr val="000000">
                      <a:alpha val="43137"/>
                    </a:srgbClr>
                  </a:outerShdw>
                </a:effectLst>
                <a:cs typeface="Times New Roman" pitchFamily="18" charset="0"/>
              </a:rPr>
              <a:t>Perform better financially</a:t>
            </a:r>
          </a:p>
          <a:p>
            <a:pPr marL="457200" indent="-457200" eaLnBrk="1" fontAlgn="auto" hangingPunct="1">
              <a:spcBef>
                <a:spcPts val="0"/>
              </a:spcBef>
              <a:spcAft>
                <a:spcPts val="1200"/>
              </a:spcAft>
              <a:buSzPct val="120000"/>
              <a:defRPr/>
            </a:pPr>
            <a:r>
              <a:rPr lang="en-US" sz="2600" dirty="0">
                <a:cs typeface="Times New Roman" pitchFamily="18" charset="0"/>
              </a:rPr>
              <a:t>The most successful firms sought close-knit ties with external and internal stakeholders, and successfully incorporated their values and interests into management decisions.</a:t>
            </a:r>
            <a:endParaRPr lang="en-IN" sz="2600" dirty="0"/>
          </a:p>
        </p:txBody>
      </p:sp>
    </p:spTree>
    <p:extLst>
      <p:ext uri="{BB962C8B-B14F-4D97-AF65-F5344CB8AC3E}">
        <p14:creationId xmlns:p14="http://schemas.microsoft.com/office/powerpoint/2010/main" val="4192060486"/>
      </p:ext>
    </p:extLst>
  </p:cSld>
  <p:clrMapOvr>
    <a:masterClrMapping/>
  </p:clrMapOvr>
  <p:transition spd="slow">
    <p:split orient="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Crisis Management -</a:t>
            </a:r>
            <a:endParaRPr lang="en-IN" dirty="0">
              <a:solidFill>
                <a:srgbClr val="3B491E"/>
              </a:solidFill>
            </a:endParaRPr>
          </a:p>
        </p:txBody>
      </p:sp>
      <p:sp>
        <p:nvSpPr>
          <p:cNvPr id="7" name="Content Placeholder 2"/>
          <p:cNvSpPr>
            <a:spLocks noGrp="1"/>
          </p:cNvSpPr>
          <p:nvPr>
            <p:ph idx="1"/>
          </p:nvPr>
        </p:nvSpPr>
        <p:spPr>
          <a:xfrm>
            <a:off x="1981200" y="1036320"/>
            <a:ext cx="6858000" cy="5212080"/>
          </a:xfrm>
        </p:spPr>
        <p:txBody>
          <a:bodyPr/>
          <a:lstStyle/>
          <a:p>
            <a:pPr marL="457200" indent="-457200" eaLnBrk="1" fontAlgn="auto" hangingPunct="1">
              <a:lnSpc>
                <a:spcPct val="90000"/>
              </a:lnSpc>
              <a:spcAft>
                <a:spcPts val="0"/>
              </a:spcAft>
              <a:defRPr/>
            </a:pPr>
            <a:r>
              <a:rPr lang="en-US" sz="2800" dirty="0">
                <a:cs typeface="Times New Roman" pitchFamily="18" charset="0"/>
              </a:rPr>
              <a:t>A crisis can rip the foundation of an organization to shreds if top management does not respond:</a:t>
            </a:r>
          </a:p>
          <a:p>
            <a:pPr marL="914400" lvl="1" indent="-457200" eaLnBrk="1" fontAlgn="auto" hangingPunct="1">
              <a:lnSpc>
                <a:spcPct val="90000"/>
              </a:lnSpc>
              <a:spcAft>
                <a:spcPts val="0"/>
              </a:spcAft>
              <a:buFont typeface="Arial" panose="020B0604020202020204" pitchFamily="34" charset="0"/>
              <a:buChar char="•"/>
              <a:defRPr/>
            </a:pPr>
            <a:r>
              <a:rPr lang="en-US" sz="2400" b="1" dirty="0">
                <a:cs typeface="Times New Roman" pitchFamily="18" charset="0"/>
              </a:rPr>
              <a:t>quickly</a:t>
            </a:r>
          </a:p>
          <a:p>
            <a:pPr marL="914400" lvl="1" indent="-457200" eaLnBrk="1" fontAlgn="auto" hangingPunct="1">
              <a:lnSpc>
                <a:spcPct val="90000"/>
              </a:lnSpc>
              <a:spcAft>
                <a:spcPts val="0"/>
              </a:spcAft>
              <a:buFont typeface="Arial" panose="020B0604020202020204" pitchFamily="34" charset="0"/>
              <a:buChar char="•"/>
              <a:defRPr/>
            </a:pPr>
            <a:r>
              <a:rPr lang="en-US" sz="2400" b="1" dirty="0">
                <a:cs typeface="Times New Roman" pitchFamily="18" charset="0"/>
              </a:rPr>
              <a:t>decisively, </a:t>
            </a:r>
            <a:r>
              <a:rPr lang="en-US" sz="2400" dirty="0">
                <a:cs typeface="Times New Roman" pitchFamily="18" charset="0"/>
              </a:rPr>
              <a:t>and</a:t>
            </a:r>
          </a:p>
          <a:p>
            <a:pPr marL="914400" lvl="1" indent="-457200" eaLnBrk="1" fontAlgn="auto" hangingPunct="1">
              <a:lnSpc>
                <a:spcPct val="90000"/>
              </a:lnSpc>
              <a:spcAft>
                <a:spcPts val="0"/>
              </a:spcAft>
              <a:buFont typeface="Arial" panose="020B0604020202020204" pitchFamily="34" charset="0"/>
              <a:buChar char="•"/>
              <a:defRPr/>
            </a:pPr>
            <a:r>
              <a:rPr lang="en-US" sz="2400" b="1" dirty="0">
                <a:cs typeface="Times New Roman" pitchFamily="18" charset="0"/>
              </a:rPr>
              <a:t>effectively</a:t>
            </a:r>
          </a:p>
          <a:p>
            <a:pPr marL="457200" indent="-457200" eaLnBrk="1" fontAlgn="auto" hangingPunct="1">
              <a:lnSpc>
                <a:spcPct val="90000"/>
              </a:lnSpc>
              <a:spcAft>
                <a:spcPts val="0"/>
              </a:spcAft>
              <a:defRPr/>
            </a:pPr>
            <a:r>
              <a:rPr lang="en-US" sz="2800" dirty="0">
                <a:cs typeface="Times New Roman" pitchFamily="18" charset="0"/>
              </a:rPr>
              <a:t>A strong and effective response can strengthen an organization in the long run. </a:t>
            </a:r>
          </a:p>
          <a:p>
            <a:pPr marL="457200" indent="-457200" eaLnBrk="1" fontAlgn="auto" hangingPunct="1">
              <a:lnSpc>
                <a:spcPct val="90000"/>
              </a:lnSpc>
              <a:spcAft>
                <a:spcPts val="0"/>
              </a:spcAft>
              <a:defRPr/>
            </a:pPr>
            <a:r>
              <a:rPr lang="en-US" sz="2800" u="sng" dirty="0">
                <a:effectLst>
                  <a:outerShdw blurRad="38100" dist="38100" dir="2700000" algn="tl">
                    <a:srgbClr val="000000">
                      <a:alpha val="43137"/>
                    </a:srgbClr>
                  </a:outerShdw>
                </a:effectLst>
                <a:cs typeface="Times New Roman" pitchFamily="18" charset="0"/>
              </a:rPr>
              <a:t>Best examples</a:t>
            </a:r>
            <a:r>
              <a:rPr lang="en-US" sz="2800" dirty="0">
                <a:cs typeface="Times New Roman" pitchFamily="18" charset="0"/>
              </a:rPr>
              <a:t>:</a:t>
            </a:r>
          </a:p>
          <a:p>
            <a:pPr marL="914400" lvl="1" indent="-457200" eaLnBrk="1" fontAlgn="auto" hangingPunct="1">
              <a:lnSpc>
                <a:spcPct val="90000"/>
              </a:lnSpc>
              <a:spcAft>
                <a:spcPts val="0"/>
              </a:spcAft>
              <a:buFont typeface="Arial" panose="020B0604020202020204" pitchFamily="34" charset="0"/>
              <a:buChar char="•"/>
              <a:defRPr/>
            </a:pPr>
            <a:r>
              <a:rPr lang="en-US" sz="2400" dirty="0">
                <a:cs typeface="Times New Roman" pitchFamily="18" charset="0"/>
              </a:rPr>
              <a:t>Prudential’s response, including donations and volunteers, to Japan’s earthquake and tsunami</a:t>
            </a:r>
          </a:p>
          <a:p>
            <a:pPr marL="914400" lvl="1" indent="-457200" eaLnBrk="1" fontAlgn="auto" hangingPunct="1">
              <a:lnSpc>
                <a:spcPct val="90000"/>
              </a:lnSpc>
              <a:spcAft>
                <a:spcPts val="0"/>
              </a:spcAft>
              <a:buFont typeface="Arial" panose="020B0604020202020204" pitchFamily="34" charset="0"/>
              <a:buChar char="•"/>
              <a:defRPr/>
            </a:pPr>
            <a:r>
              <a:rPr lang="en-US" sz="2400" dirty="0">
                <a:cs typeface="Times New Roman" pitchFamily="18" charset="0"/>
              </a:rPr>
              <a:t>Johnson &amp; Johnson’s recall of their product  Tylenol, tainted through no fault of their own</a:t>
            </a:r>
            <a:endParaRPr lang="en-IN" dirty="0"/>
          </a:p>
        </p:txBody>
      </p:sp>
    </p:spTree>
    <p:extLst>
      <p:ext uri="{BB962C8B-B14F-4D97-AF65-F5344CB8AC3E}">
        <p14:creationId xmlns:p14="http://schemas.microsoft.com/office/powerpoint/2010/main" val="1429873539"/>
      </p:ext>
    </p:extLst>
  </p:cSld>
  <p:clrMapOvr>
    <a:masterClrMapping/>
  </p:clrMapOvr>
  <p:transition spd="slow">
    <p:split orient="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Crisis Management</a:t>
            </a:r>
            <a:endParaRPr lang="en-IN" dirty="0">
              <a:solidFill>
                <a:srgbClr val="3B491E"/>
              </a:solidFill>
            </a:endParaRPr>
          </a:p>
        </p:txBody>
      </p:sp>
      <p:sp>
        <p:nvSpPr>
          <p:cNvPr id="7" name="Content Placeholder 2"/>
          <p:cNvSpPr>
            <a:spLocks noGrp="1"/>
          </p:cNvSpPr>
          <p:nvPr>
            <p:ph idx="1"/>
          </p:nvPr>
        </p:nvSpPr>
        <p:spPr/>
        <p:txBody>
          <a:bodyPr/>
          <a:lstStyle/>
          <a:p>
            <a:pPr marL="0" indent="0" eaLnBrk="1" fontAlgn="auto" hangingPunct="1">
              <a:spcBef>
                <a:spcPts val="0"/>
              </a:spcBef>
              <a:spcAft>
                <a:spcPts val="1200"/>
              </a:spcAft>
              <a:buClr>
                <a:schemeClr val="tx2"/>
              </a:buClr>
              <a:buNone/>
              <a:defRPr/>
            </a:pPr>
            <a:r>
              <a:rPr lang="en-US" sz="2800" b="1" dirty="0">
                <a:cs typeface="Times New Roman" pitchFamily="18" charset="0"/>
              </a:rPr>
              <a:t>How NOT to manage a crisis:</a:t>
            </a:r>
            <a:r>
              <a:rPr lang="en-US" sz="3600" b="1" dirty="0">
                <a:cs typeface="Times New Roman" pitchFamily="18" charset="0"/>
              </a:rPr>
              <a:t> </a:t>
            </a:r>
          </a:p>
          <a:p>
            <a:pPr eaLnBrk="1" fontAlgn="auto" hangingPunct="1">
              <a:spcBef>
                <a:spcPts val="0"/>
              </a:spcBef>
              <a:spcAft>
                <a:spcPts val="1200"/>
              </a:spcAft>
              <a:buClr>
                <a:srgbClr val="3B491E"/>
              </a:buClr>
              <a:defRPr/>
            </a:pPr>
            <a:r>
              <a:rPr lang="en-US" sz="2400" dirty="0">
                <a:cs typeface="Times New Roman" pitchFamily="18" charset="0"/>
              </a:rPr>
              <a:t>When Tiger Woods crashed his Cadillac into a tree in his community, the media converged. Allegations of serial infidelity arose, and the crisis escalated into an organizational crisis for his billion dollar empire. Woods said nothing for days, then spoke vaguely regarding the accusations.</a:t>
            </a:r>
            <a:r>
              <a:rPr lang="en-US" dirty="0">
                <a:cs typeface="Times New Roman" pitchFamily="18" charset="0"/>
              </a:rPr>
              <a:t> </a:t>
            </a:r>
          </a:p>
          <a:p>
            <a:pPr marL="0" indent="0" eaLnBrk="1" fontAlgn="auto" hangingPunct="1">
              <a:spcBef>
                <a:spcPts val="0"/>
              </a:spcBef>
              <a:spcAft>
                <a:spcPts val="1200"/>
              </a:spcAft>
              <a:buNone/>
              <a:defRPr/>
            </a:pPr>
            <a:r>
              <a:rPr lang="en-US" sz="2400" b="1" dirty="0">
                <a:cs typeface="Times New Roman" pitchFamily="18" charset="0"/>
              </a:rPr>
              <a:t>Rules of crisis management:</a:t>
            </a:r>
          </a:p>
          <a:p>
            <a:pPr marL="514350" indent="-514350" eaLnBrk="1" fontAlgn="auto" hangingPunct="1">
              <a:spcBef>
                <a:spcPts val="0"/>
              </a:spcBef>
              <a:spcAft>
                <a:spcPts val="1200"/>
              </a:spcAft>
              <a:buClr>
                <a:srgbClr val="3B491E"/>
              </a:buClr>
              <a:buFont typeface="+mj-lt"/>
              <a:buAutoNum type="arabicPeriod"/>
              <a:defRPr/>
            </a:pPr>
            <a:r>
              <a:rPr lang="en-US" sz="2400" dirty="0">
                <a:cs typeface="Times New Roman" pitchFamily="18" charset="0"/>
              </a:rPr>
              <a:t>Don’t wait.</a:t>
            </a:r>
          </a:p>
          <a:p>
            <a:pPr marL="514350" indent="-514350" eaLnBrk="1" fontAlgn="auto" hangingPunct="1">
              <a:spcBef>
                <a:spcPts val="0"/>
              </a:spcBef>
              <a:spcAft>
                <a:spcPts val="1200"/>
              </a:spcAft>
              <a:buClr>
                <a:srgbClr val="3B491E"/>
              </a:buClr>
              <a:buFont typeface="+mj-lt"/>
              <a:buAutoNum type="arabicPeriod"/>
              <a:defRPr/>
            </a:pPr>
            <a:r>
              <a:rPr lang="en-US" sz="2400" dirty="0">
                <a:cs typeface="Times New Roman" pitchFamily="18" charset="0"/>
              </a:rPr>
              <a:t>Don’t run from the truth.</a:t>
            </a:r>
          </a:p>
          <a:p>
            <a:pPr marL="514350" indent="-514350" eaLnBrk="1" fontAlgn="auto" hangingPunct="1">
              <a:spcBef>
                <a:spcPts val="0"/>
              </a:spcBef>
              <a:spcAft>
                <a:spcPts val="1200"/>
              </a:spcAft>
              <a:buClr>
                <a:srgbClr val="3B491E"/>
              </a:buClr>
              <a:buFont typeface="+mj-lt"/>
              <a:buAutoNum type="arabicPeriod"/>
              <a:defRPr/>
            </a:pPr>
            <a:r>
              <a:rPr lang="en-US" sz="2400" dirty="0">
                <a:cs typeface="Times New Roman" pitchFamily="18" charset="0"/>
              </a:rPr>
              <a:t>Don’t hide.</a:t>
            </a:r>
            <a:endParaRPr lang="en-IN" sz="2400" dirty="0"/>
          </a:p>
        </p:txBody>
      </p:sp>
    </p:spTree>
    <p:extLst>
      <p:ext uri="{BB962C8B-B14F-4D97-AF65-F5344CB8AC3E}">
        <p14:creationId xmlns:p14="http://schemas.microsoft.com/office/powerpoint/2010/main" val="2936706832"/>
      </p:ext>
    </p:extLst>
  </p:cSld>
  <p:clrMapOvr>
    <a:masterClrMapping/>
  </p:clrMapOvr>
  <p:transition spd="slow">
    <p:split orient="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The Nature of Crises</a:t>
            </a:r>
            <a:endParaRPr lang="en-IN" dirty="0">
              <a:solidFill>
                <a:srgbClr val="3B491E"/>
              </a:solidFill>
            </a:endParaRPr>
          </a:p>
        </p:txBody>
      </p:sp>
      <p:sp>
        <p:nvSpPr>
          <p:cNvPr id="9" name="Content Placeholder 2"/>
          <p:cNvSpPr>
            <a:spLocks noGrp="1"/>
          </p:cNvSpPr>
          <p:nvPr>
            <p:ph idx="1"/>
          </p:nvPr>
        </p:nvSpPr>
        <p:spPr/>
        <p:txBody>
          <a:bodyPr/>
          <a:lstStyle/>
          <a:p>
            <a:pPr eaLnBrk="1" fontAlgn="auto" hangingPunct="1">
              <a:spcBef>
                <a:spcPts val="0"/>
              </a:spcBef>
              <a:spcAft>
                <a:spcPts val="1200"/>
              </a:spcAft>
              <a:buSzPct val="140000"/>
              <a:defRPr/>
            </a:pPr>
            <a:r>
              <a:rPr lang="en-US" sz="2600" dirty="0">
                <a:cs typeface="Times New Roman" pitchFamily="18" charset="0"/>
              </a:rPr>
              <a:t>There are many </a:t>
            </a:r>
            <a:r>
              <a:rPr lang="en-US" sz="2600" b="1" dirty="0">
                <a:cs typeface="Times New Roman" pitchFamily="18" charset="0"/>
              </a:rPr>
              <a:t>definitions of crisis; </a:t>
            </a:r>
            <a:r>
              <a:rPr lang="en-US" sz="2600" dirty="0">
                <a:cs typeface="Times New Roman" pitchFamily="18" charset="0"/>
              </a:rPr>
              <a:t>here are two:</a:t>
            </a:r>
          </a:p>
          <a:p>
            <a:pPr eaLnBrk="1" fontAlgn="auto" hangingPunct="1">
              <a:spcBef>
                <a:spcPts val="0"/>
              </a:spcBef>
              <a:spcAft>
                <a:spcPts val="1200"/>
              </a:spcAft>
              <a:buSzPct val="140000"/>
              <a:defRPr/>
            </a:pPr>
            <a:r>
              <a:rPr lang="en-US" sz="2600" dirty="0">
                <a:cs typeface="Times New Roman" pitchFamily="18" charset="0"/>
              </a:rPr>
              <a:t>A crisis is an extreme event that may threaten your very existence. At the very least, it causes substantial injuries, deaths, and financial costs, as well as serious damage to your reputation.</a:t>
            </a:r>
          </a:p>
          <a:p>
            <a:pPr eaLnBrk="1" fontAlgn="auto" hangingPunct="1">
              <a:spcBef>
                <a:spcPts val="0"/>
              </a:spcBef>
              <a:spcAft>
                <a:spcPts val="1200"/>
              </a:spcAft>
              <a:buSzPct val="140000"/>
              <a:defRPr/>
            </a:pPr>
            <a:r>
              <a:rPr lang="en-US" sz="2600" dirty="0">
                <a:cs typeface="Times New Roman" pitchFamily="18" charset="0"/>
              </a:rPr>
              <a:t>An organizational crisis is a low-probability, high-impact event that threatens the viability of the organization and is characterized by ambiguity of cause, effect, and means of resolution, as well as by a belief that decisions must be made swiftly.</a:t>
            </a:r>
            <a:endParaRPr lang="en-IN" sz="2600" dirty="0"/>
          </a:p>
        </p:txBody>
      </p:sp>
    </p:spTree>
    <p:extLst>
      <p:ext uri="{BB962C8B-B14F-4D97-AF65-F5344CB8AC3E}">
        <p14:creationId xmlns:p14="http://schemas.microsoft.com/office/powerpoint/2010/main" val="2267086955"/>
      </p:ext>
    </p:extLst>
  </p:cSld>
  <p:clrMapOvr>
    <a:masterClrMapping/>
  </p:clrMapOvr>
  <p:transition spd="slow">
    <p:split orient="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a:lstStyle/>
          <a:p>
            <a:r>
              <a:rPr lang="en-US" altLang="en-US" dirty="0">
                <a:solidFill>
                  <a:srgbClr val="3B491E"/>
                </a:solidFill>
                <a:cs typeface="Times New Roman" panose="02020603050405020304" pitchFamily="18" charset="0"/>
              </a:rPr>
              <a:t>Types of Crises</a:t>
            </a:r>
            <a:endParaRPr lang="en-IN" dirty="0">
              <a:solidFill>
                <a:srgbClr val="3B491E"/>
              </a:solidFill>
            </a:endParaRPr>
          </a:p>
        </p:txBody>
      </p:sp>
      <p:pic>
        <p:nvPicPr>
          <p:cNvPr id="7170" name="Picture 2" descr="An illustration shows a set of seven text boxes arranged vertically.&#10;&#10;Text in the boxes, from the uppermost to the lowermost, reads: Economic; Physical; Personnel; Criminal; Information; Reputational; Natural disaster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04951" y="1262271"/>
            <a:ext cx="5010498" cy="4833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32602"/>
      </p:ext>
    </p:extLst>
  </p:cSld>
  <p:clrMapOvr>
    <a:masterClrMapping/>
  </p:clrMapOvr>
  <p:transition spd="slow">
    <p:split orient="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Outcomes of Major Crises</a:t>
            </a:r>
            <a:endParaRPr lang="en-IN" dirty="0">
              <a:solidFill>
                <a:srgbClr val="3B491E"/>
              </a:solidFill>
            </a:endParaRPr>
          </a:p>
        </p:txBody>
      </p:sp>
      <p:sp>
        <p:nvSpPr>
          <p:cNvPr id="7" name="Content Placeholder 2"/>
          <p:cNvSpPr>
            <a:spLocks noGrp="1"/>
          </p:cNvSpPr>
          <p:nvPr>
            <p:ph idx="1"/>
          </p:nvPr>
        </p:nvSpPr>
        <p:spPr/>
        <p:txBody>
          <a:bodyPr/>
          <a:lstStyle/>
          <a:p>
            <a:pPr marL="0" indent="0" eaLnBrk="1" fontAlgn="auto" hangingPunct="1">
              <a:lnSpc>
                <a:spcPct val="90000"/>
              </a:lnSpc>
              <a:spcBef>
                <a:spcPts val="0"/>
              </a:spcBef>
              <a:spcAft>
                <a:spcPts val="1200"/>
              </a:spcAft>
              <a:buNone/>
              <a:defRPr/>
            </a:pPr>
            <a:r>
              <a:rPr lang="en-US" sz="2800" dirty="0">
                <a:cs typeface="Times New Roman" pitchFamily="18" charset="0"/>
              </a:rPr>
              <a:t>After major crises, companies reported: </a:t>
            </a:r>
          </a:p>
          <a:p>
            <a:pPr marL="457200" indent="-457200" eaLnBrk="1" fontAlgn="auto" hangingPunct="1">
              <a:lnSpc>
                <a:spcPct val="90000"/>
              </a:lnSpc>
              <a:spcBef>
                <a:spcPts val="0"/>
              </a:spcBef>
              <a:spcAft>
                <a:spcPts val="1200"/>
              </a:spcAft>
              <a:defRPr/>
            </a:pPr>
            <a:r>
              <a:rPr lang="en-US" sz="2800" dirty="0">
                <a:cs typeface="Times New Roman" pitchFamily="18" charset="0"/>
              </a:rPr>
              <a:t>The </a:t>
            </a:r>
            <a:r>
              <a:rPr lang="en-US" sz="2800" b="1" dirty="0">
                <a:cs typeface="Times New Roman" pitchFamily="18" charset="0"/>
              </a:rPr>
              <a:t>crises escalated </a:t>
            </a:r>
            <a:r>
              <a:rPr lang="en-US" sz="2800" dirty="0">
                <a:cs typeface="Times New Roman" pitchFamily="18" charset="0"/>
              </a:rPr>
              <a:t>in intensity</a:t>
            </a:r>
          </a:p>
          <a:p>
            <a:pPr marL="457200" indent="-457200" eaLnBrk="1" fontAlgn="auto" hangingPunct="1">
              <a:lnSpc>
                <a:spcPct val="90000"/>
              </a:lnSpc>
              <a:spcBef>
                <a:spcPts val="0"/>
              </a:spcBef>
              <a:spcAft>
                <a:spcPts val="1200"/>
              </a:spcAft>
              <a:defRPr/>
            </a:pPr>
            <a:r>
              <a:rPr lang="en-US" sz="2800" dirty="0">
                <a:cs typeface="Times New Roman" pitchFamily="18" charset="0"/>
              </a:rPr>
              <a:t>The firm was subjected to </a:t>
            </a:r>
            <a:r>
              <a:rPr lang="en-US" sz="2800" b="1" dirty="0">
                <a:cs typeface="Times New Roman" pitchFamily="18" charset="0"/>
              </a:rPr>
              <a:t>media and government scrutiny</a:t>
            </a:r>
          </a:p>
          <a:p>
            <a:pPr marL="457200" indent="-457200" eaLnBrk="1" fontAlgn="auto" hangingPunct="1">
              <a:lnSpc>
                <a:spcPct val="90000"/>
              </a:lnSpc>
              <a:spcBef>
                <a:spcPts val="0"/>
              </a:spcBef>
              <a:spcAft>
                <a:spcPts val="1200"/>
              </a:spcAft>
              <a:defRPr/>
            </a:pPr>
            <a:r>
              <a:rPr lang="en-US" sz="2800" dirty="0">
                <a:cs typeface="Times New Roman" pitchFamily="18" charset="0"/>
              </a:rPr>
              <a:t>The crises </a:t>
            </a:r>
            <a:r>
              <a:rPr lang="en-US" sz="2800" b="1" dirty="0">
                <a:cs typeface="Times New Roman" pitchFamily="18" charset="0"/>
              </a:rPr>
              <a:t>interfered with normal business </a:t>
            </a:r>
            <a:r>
              <a:rPr lang="en-US" sz="2800" dirty="0">
                <a:cs typeface="Times New Roman" pitchFamily="18" charset="0"/>
              </a:rPr>
              <a:t>operations</a:t>
            </a:r>
          </a:p>
          <a:p>
            <a:pPr marL="457200" indent="-457200" eaLnBrk="1" fontAlgn="auto" hangingPunct="1">
              <a:lnSpc>
                <a:spcPct val="90000"/>
              </a:lnSpc>
              <a:spcBef>
                <a:spcPts val="0"/>
              </a:spcBef>
              <a:spcAft>
                <a:spcPts val="1200"/>
              </a:spcAft>
              <a:defRPr/>
            </a:pPr>
            <a:r>
              <a:rPr lang="en-US" sz="2800" dirty="0">
                <a:cs typeface="Times New Roman" pitchFamily="18" charset="0"/>
              </a:rPr>
              <a:t>The crises </a:t>
            </a:r>
            <a:r>
              <a:rPr lang="en-US" sz="2800" b="1" dirty="0">
                <a:cs typeface="Times New Roman" pitchFamily="18" charset="0"/>
              </a:rPr>
              <a:t>damaged the companies bottom line</a:t>
            </a:r>
          </a:p>
          <a:p>
            <a:pPr marL="457200" indent="-457200" eaLnBrk="1" fontAlgn="auto" hangingPunct="1">
              <a:lnSpc>
                <a:spcPct val="90000"/>
              </a:lnSpc>
              <a:spcBef>
                <a:spcPts val="0"/>
              </a:spcBef>
              <a:spcAft>
                <a:spcPts val="1200"/>
              </a:spcAft>
              <a:defRPr/>
            </a:pPr>
            <a:r>
              <a:rPr lang="en-US" sz="2800" dirty="0">
                <a:cs typeface="Times New Roman" pitchFamily="18" charset="0"/>
              </a:rPr>
              <a:t>Resulted in </a:t>
            </a:r>
            <a:r>
              <a:rPr lang="en-US" sz="2800" b="1" dirty="0">
                <a:cs typeface="Times New Roman" pitchFamily="18" charset="0"/>
              </a:rPr>
              <a:t>major power shifts</a:t>
            </a:r>
            <a:r>
              <a:rPr lang="en-US" sz="2800" dirty="0">
                <a:cs typeface="Times New Roman" pitchFamily="18" charset="0"/>
              </a:rPr>
              <a:t>; those who handled the crisis well, rose; those who fumbled, lost</a:t>
            </a:r>
            <a:endParaRPr lang="en-IN" sz="2800" dirty="0"/>
          </a:p>
        </p:txBody>
      </p:sp>
    </p:spTree>
    <p:extLst>
      <p:ext uri="{BB962C8B-B14F-4D97-AF65-F5344CB8AC3E}">
        <p14:creationId xmlns:p14="http://schemas.microsoft.com/office/powerpoint/2010/main" val="2379800550"/>
      </p:ext>
    </p:extLst>
  </p:cSld>
  <p:clrMapOvr>
    <a:masterClrMapping/>
  </p:clrMapOvr>
  <p:transition spd="slow">
    <p:split orient="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r>
              <a:rPr lang="en-US" altLang="en-US" dirty="0">
                <a:solidFill>
                  <a:srgbClr val="3B491E"/>
                </a:solidFill>
                <a:cs typeface="Times New Roman" panose="02020603050405020304" pitchFamily="18" charset="0"/>
              </a:rPr>
              <a:t>Crisis Management: Four Stages</a:t>
            </a:r>
            <a:endParaRPr lang="en-IN" dirty="0">
              <a:solidFill>
                <a:srgbClr val="3B491E"/>
              </a:solidFill>
            </a:endParaRPr>
          </a:p>
        </p:txBody>
      </p:sp>
      <p:pic>
        <p:nvPicPr>
          <p:cNvPr id="8194" name="Picture 2" descr="A flowchart shows the four stages in the management process in the following order: Prodromal crisis stage (warning-precursor, symptom-precrisis); Acute crisis stage (point of no return, crisis has occurred); Chronic crisis stage (lingering on- perhaps indefinitely, period of self-doubt, self-analysis); Crisis resolution stage (patient is well/ whole again). The Crisis resolution stage connects back to the Prodromal crisis stage by means of an arrow labeled, “Learni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67834" y="1674898"/>
            <a:ext cx="7808331" cy="4376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953086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solidFill>
                  <a:srgbClr val="3B491E"/>
                </a:solidFill>
                <a:cs typeface="Times New Roman" panose="02020603050405020304" pitchFamily="18" charset="0"/>
              </a:rPr>
              <a:t>Managing Business Crises</a:t>
            </a:r>
            <a:endParaRPr lang="en-IN" dirty="0">
              <a:solidFill>
                <a:srgbClr val="3B491E"/>
              </a:solidFill>
            </a:endParaRPr>
          </a:p>
        </p:txBody>
      </p:sp>
      <p:sp>
        <p:nvSpPr>
          <p:cNvPr id="7" name="Content Placeholder 2"/>
          <p:cNvSpPr>
            <a:spLocks noGrp="1"/>
          </p:cNvSpPr>
          <p:nvPr>
            <p:ph idx="1"/>
          </p:nvPr>
        </p:nvSpPr>
        <p:spPr/>
        <p:txBody>
          <a:bodyPr/>
          <a:lstStyle/>
          <a:p>
            <a:pPr marL="0" indent="0" eaLnBrk="1" fontAlgn="auto" hangingPunct="1">
              <a:spcBef>
                <a:spcPts val="0"/>
              </a:spcBef>
              <a:spcAft>
                <a:spcPts val="600"/>
              </a:spcAft>
              <a:buNone/>
              <a:defRPr/>
            </a:pPr>
            <a:r>
              <a:rPr lang="en-US" b="1" dirty="0">
                <a:cs typeface="Times New Roman" pitchFamily="18" charset="0"/>
              </a:rPr>
              <a:t>Five practical steps in managing crises</a:t>
            </a:r>
          </a:p>
          <a:p>
            <a:pPr marL="1079500" lvl="1" indent="-622300" eaLnBrk="1" fontAlgn="auto" hangingPunct="1">
              <a:spcBef>
                <a:spcPts val="0"/>
              </a:spcBef>
              <a:spcAft>
                <a:spcPts val="600"/>
              </a:spcAft>
              <a:buClr>
                <a:srgbClr val="385370"/>
              </a:buClr>
              <a:buFont typeface="Wingdings" pitchFamily="2" charset="2"/>
              <a:buAutoNum type="arabicPeriod"/>
              <a:defRPr/>
            </a:pPr>
            <a:r>
              <a:rPr lang="en-US" sz="2600" b="1" dirty="0">
                <a:cs typeface="Times New Roman" pitchFamily="18" charset="0"/>
              </a:rPr>
              <a:t>Identifying</a:t>
            </a:r>
            <a:r>
              <a:rPr lang="en-US" sz="2600" dirty="0">
                <a:cs typeface="Times New Roman" pitchFamily="18" charset="0"/>
              </a:rPr>
              <a:t>  areas of vulnerability</a:t>
            </a:r>
          </a:p>
          <a:p>
            <a:pPr marL="1079500" lvl="1" indent="-622300" eaLnBrk="1" fontAlgn="auto" hangingPunct="1">
              <a:spcBef>
                <a:spcPts val="0"/>
              </a:spcBef>
              <a:spcAft>
                <a:spcPts val="600"/>
              </a:spcAft>
              <a:buClr>
                <a:srgbClr val="385370"/>
              </a:buClr>
              <a:buFont typeface="Wingdings" pitchFamily="2" charset="2"/>
              <a:buAutoNum type="arabicPeriod"/>
              <a:defRPr/>
            </a:pPr>
            <a:r>
              <a:rPr lang="en-US" sz="2600" b="1" dirty="0">
                <a:cs typeface="Times New Roman" pitchFamily="18" charset="0"/>
              </a:rPr>
              <a:t>Develop</a:t>
            </a:r>
            <a:r>
              <a:rPr lang="en-US" sz="2600" b="1" i="1" dirty="0">
                <a:cs typeface="Times New Roman" pitchFamily="18" charset="0"/>
              </a:rPr>
              <a:t> </a:t>
            </a:r>
            <a:r>
              <a:rPr lang="en-US" sz="2600" dirty="0">
                <a:cs typeface="Times New Roman" pitchFamily="18" charset="0"/>
              </a:rPr>
              <a:t>a plan for dealing with threats</a:t>
            </a:r>
          </a:p>
          <a:p>
            <a:pPr marL="1079500" lvl="1" indent="-622300" eaLnBrk="1" fontAlgn="auto" hangingPunct="1">
              <a:spcBef>
                <a:spcPts val="0"/>
              </a:spcBef>
              <a:spcAft>
                <a:spcPts val="600"/>
              </a:spcAft>
              <a:buClr>
                <a:srgbClr val="385370"/>
              </a:buClr>
              <a:buFont typeface="Wingdings" pitchFamily="2" charset="2"/>
              <a:buAutoNum type="arabicPeriod"/>
              <a:defRPr/>
            </a:pPr>
            <a:r>
              <a:rPr lang="en-US" sz="2600" b="1" dirty="0">
                <a:cs typeface="Times New Roman" pitchFamily="18" charset="0"/>
              </a:rPr>
              <a:t>Forming</a:t>
            </a:r>
            <a:r>
              <a:rPr lang="en-US" sz="2600" b="1" i="1" dirty="0">
                <a:cs typeface="Times New Roman" pitchFamily="18" charset="0"/>
              </a:rPr>
              <a:t> </a:t>
            </a:r>
            <a:r>
              <a:rPr lang="en-US" sz="2600" b="1" dirty="0">
                <a:cs typeface="Times New Roman" pitchFamily="18" charset="0"/>
              </a:rPr>
              <a:t>crisis teams</a:t>
            </a:r>
          </a:p>
          <a:p>
            <a:pPr marL="1079500" lvl="1" indent="-622300" eaLnBrk="1" fontAlgn="auto" hangingPunct="1">
              <a:spcBef>
                <a:spcPts val="0"/>
              </a:spcBef>
              <a:spcAft>
                <a:spcPts val="600"/>
              </a:spcAft>
              <a:buClr>
                <a:srgbClr val="385370"/>
              </a:buClr>
              <a:buFont typeface="Wingdings" pitchFamily="2" charset="2"/>
              <a:buAutoNum type="arabicPeriod"/>
              <a:defRPr/>
            </a:pPr>
            <a:r>
              <a:rPr lang="en-US" sz="2600" b="1" dirty="0">
                <a:cs typeface="Times New Roman" pitchFamily="18" charset="0"/>
              </a:rPr>
              <a:t>Simulating </a:t>
            </a:r>
            <a:r>
              <a:rPr lang="en-US" sz="2600" dirty="0">
                <a:cs typeface="Times New Roman" pitchFamily="18" charset="0"/>
              </a:rPr>
              <a:t>crisis drills</a:t>
            </a:r>
          </a:p>
          <a:p>
            <a:pPr marL="1079500" lvl="1" indent="-622300" eaLnBrk="1" fontAlgn="auto" hangingPunct="1">
              <a:spcBef>
                <a:spcPts val="0"/>
              </a:spcBef>
              <a:spcAft>
                <a:spcPts val="600"/>
              </a:spcAft>
              <a:buClr>
                <a:srgbClr val="385370"/>
              </a:buClr>
              <a:buFont typeface="Wingdings" pitchFamily="2" charset="2"/>
              <a:buAutoNum type="arabicPeriod"/>
              <a:defRPr/>
            </a:pPr>
            <a:r>
              <a:rPr lang="en-US" sz="2600" b="1" dirty="0">
                <a:cs typeface="Times New Roman" pitchFamily="18" charset="0"/>
              </a:rPr>
              <a:t>Learning</a:t>
            </a:r>
            <a:r>
              <a:rPr lang="en-US" sz="2600" dirty="0">
                <a:cs typeface="Times New Roman" pitchFamily="18" charset="0"/>
              </a:rPr>
              <a:t> from experience</a:t>
            </a:r>
          </a:p>
          <a:p>
            <a:pPr marL="622300" indent="-622300" eaLnBrk="1" fontAlgn="auto" hangingPunct="1">
              <a:spcBef>
                <a:spcPts val="0"/>
              </a:spcBef>
              <a:spcAft>
                <a:spcPts val="1200"/>
              </a:spcAft>
              <a:defRPr/>
            </a:pPr>
            <a:r>
              <a:rPr lang="en-US" sz="2800" dirty="0">
                <a:cs typeface="Times New Roman" pitchFamily="18" charset="0"/>
              </a:rPr>
              <a:t>Effective crisis management requires tailoring a program to a firm’s industry, business environment and crisis management experience.</a:t>
            </a:r>
            <a:endParaRPr lang="en-IN" dirty="0"/>
          </a:p>
        </p:txBody>
      </p:sp>
    </p:spTree>
    <p:extLst>
      <p:ext uri="{BB962C8B-B14F-4D97-AF65-F5344CB8AC3E}">
        <p14:creationId xmlns:p14="http://schemas.microsoft.com/office/powerpoint/2010/main" val="3511994400"/>
      </p:ext>
    </p:extLst>
  </p:cSld>
  <p:clrMapOvr>
    <a:masterClrMapping/>
  </p:clrMapOvr>
  <p:transition spd="slow">
    <p:split orient="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200" dirty="0">
                <a:solidFill>
                  <a:srgbClr val="3B491E"/>
                </a:solidFill>
                <a:cs typeface="Times New Roman" panose="02020603050405020304" pitchFamily="18" charset="0"/>
              </a:rPr>
              <a:t>Ten Steps of Crisis Communications</a:t>
            </a:r>
            <a:endParaRPr lang="en-IN" sz="3200" dirty="0">
              <a:solidFill>
                <a:srgbClr val="3B491E"/>
              </a:solidFill>
            </a:endParaRPr>
          </a:p>
        </p:txBody>
      </p:sp>
      <p:sp>
        <p:nvSpPr>
          <p:cNvPr id="7" name="Content Placeholder 2"/>
          <p:cNvSpPr>
            <a:spLocks noGrp="1"/>
          </p:cNvSpPr>
          <p:nvPr>
            <p:ph idx="1"/>
          </p:nvPr>
        </p:nvSpPr>
        <p:spPr/>
        <p:txBody>
          <a:bodyPr/>
          <a:lstStyle/>
          <a:p>
            <a:pPr marL="563563" indent="-563563" eaLnBrk="1" fontAlgn="auto" hangingPunct="1">
              <a:lnSpc>
                <a:spcPct val="80000"/>
              </a:lnSpc>
              <a:spcBef>
                <a:spcPts val="0"/>
              </a:spcBef>
              <a:spcAft>
                <a:spcPts val="1200"/>
              </a:spcAft>
              <a:buClr>
                <a:srgbClr val="3B491E"/>
              </a:buClr>
              <a:buSzPct val="110000"/>
              <a:buFont typeface="Wingdings" pitchFamily="2" charset="2"/>
              <a:buAutoNum type="arabicPeriod"/>
              <a:defRPr/>
            </a:pPr>
            <a:r>
              <a:rPr lang="en-US" sz="2500" dirty="0">
                <a:cs typeface="Times New Roman" pitchFamily="18" charset="0"/>
              </a:rPr>
              <a:t>Identify your crisis communication team</a:t>
            </a:r>
          </a:p>
          <a:p>
            <a:pPr marL="563563" indent="-563563" eaLnBrk="1" fontAlgn="auto" hangingPunct="1">
              <a:lnSpc>
                <a:spcPct val="80000"/>
              </a:lnSpc>
              <a:spcBef>
                <a:spcPts val="0"/>
              </a:spcBef>
              <a:spcAft>
                <a:spcPts val="1200"/>
              </a:spcAft>
              <a:buClr>
                <a:srgbClr val="3B491E"/>
              </a:buClr>
              <a:buSzPct val="110000"/>
              <a:buFont typeface="Wingdings" pitchFamily="2" charset="2"/>
              <a:buAutoNum type="arabicPeriod"/>
              <a:defRPr/>
            </a:pPr>
            <a:r>
              <a:rPr lang="en-US" sz="2500" dirty="0">
                <a:cs typeface="Times New Roman" pitchFamily="18" charset="0"/>
              </a:rPr>
              <a:t>Identify key spokespersons, authorized to speak for the organization.</a:t>
            </a:r>
          </a:p>
          <a:p>
            <a:pPr marL="563563" indent="-563563" eaLnBrk="1" fontAlgn="auto" hangingPunct="1">
              <a:lnSpc>
                <a:spcPct val="80000"/>
              </a:lnSpc>
              <a:spcBef>
                <a:spcPts val="0"/>
              </a:spcBef>
              <a:spcAft>
                <a:spcPts val="1200"/>
              </a:spcAft>
              <a:buClr>
                <a:srgbClr val="3B491E"/>
              </a:buClr>
              <a:buSzPct val="110000"/>
              <a:buFont typeface="Wingdings" pitchFamily="2" charset="2"/>
              <a:buAutoNum type="arabicPeriod"/>
              <a:defRPr/>
            </a:pPr>
            <a:r>
              <a:rPr lang="en-US" sz="2500" dirty="0">
                <a:cs typeface="Times New Roman" pitchFamily="18" charset="0"/>
              </a:rPr>
              <a:t>Train your spokespersons.</a:t>
            </a:r>
          </a:p>
          <a:p>
            <a:pPr marL="563563" indent="-563563" eaLnBrk="1" fontAlgn="auto" hangingPunct="1">
              <a:lnSpc>
                <a:spcPct val="80000"/>
              </a:lnSpc>
              <a:spcBef>
                <a:spcPts val="0"/>
              </a:spcBef>
              <a:spcAft>
                <a:spcPts val="1200"/>
              </a:spcAft>
              <a:buClr>
                <a:srgbClr val="3B491E"/>
              </a:buClr>
              <a:buSzPct val="110000"/>
              <a:buFont typeface="Wingdings" pitchFamily="2" charset="2"/>
              <a:buAutoNum type="arabicPeriod"/>
              <a:defRPr/>
            </a:pPr>
            <a:r>
              <a:rPr lang="en-US" sz="2500" dirty="0">
                <a:cs typeface="Times New Roman" pitchFamily="18" charset="0"/>
              </a:rPr>
              <a:t>Establish communications protocols.</a:t>
            </a:r>
          </a:p>
          <a:p>
            <a:pPr marL="563563" indent="-563563" eaLnBrk="1" fontAlgn="auto" hangingPunct="1">
              <a:lnSpc>
                <a:spcPct val="80000"/>
              </a:lnSpc>
              <a:spcBef>
                <a:spcPts val="0"/>
              </a:spcBef>
              <a:spcAft>
                <a:spcPts val="1200"/>
              </a:spcAft>
              <a:buClr>
                <a:srgbClr val="3B491E"/>
              </a:buClr>
              <a:buSzPct val="110000"/>
              <a:buFont typeface="Wingdings" pitchFamily="2" charset="2"/>
              <a:buAutoNum type="arabicPeriod"/>
              <a:defRPr/>
            </a:pPr>
            <a:r>
              <a:rPr lang="en-US" sz="2500" dirty="0">
                <a:cs typeface="Times New Roman" pitchFamily="18" charset="0"/>
              </a:rPr>
              <a:t>Identify and know your audience.</a:t>
            </a:r>
          </a:p>
          <a:p>
            <a:pPr marL="563563" indent="-563563" eaLnBrk="1" fontAlgn="auto" hangingPunct="1">
              <a:lnSpc>
                <a:spcPct val="80000"/>
              </a:lnSpc>
              <a:spcBef>
                <a:spcPts val="0"/>
              </a:spcBef>
              <a:spcAft>
                <a:spcPts val="1200"/>
              </a:spcAft>
              <a:buClr>
                <a:srgbClr val="3B491E"/>
              </a:buClr>
              <a:buSzPct val="110000"/>
              <a:buFont typeface="Wingdings" pitchFamily="2" charset="2"/>
              <a:buAutoNum type="arabicPeriod"/>
              <a:defRPr/>
            </a:pPr>
            <a:r>
              <a:rPr lang="en-US" sz="2500" dirty="0">
                <a:cs typeface="Times New Roman" pitchFamily="18" charset="0"/>
              </a:rPr>
              <a:t>Anticipate crises.</a:t>
            </a:r>
          </a:p>
          <a:p>
            <a:pPr marL="563563" indent="-563563" eaLnBrk="1" fontAlgn="auto" hangingPunct="1">
              <a:lnSpc>
                <a:spcPct val="80000"/>
              </a:lnSpc>
              <a:spcBef>
                <a:spcPts val="0"/>
              </a:spcBef>
              <a:spcAft>
                <a:spcPts val="1200"/>
              </a:spcAft>
              <a:buClr>
                <a:srgbClr val="3B491E"/>
              </a:buClr>
              <a:buSzPct val="110000"/>
              <a:buFont typeface="Wingdings" pitchFamily="2" charset="2"/>
              <a:buAutoNum type="arabicPeriod"/>
              <a:defRPr/>
            </a:pPr>
            <a:r>
              <a:rPr lang="en-US" sz="2500" dirty="0">
                <a:cs typeface="Times New Roman" pitchFamily="18" charset="0"/>
              </a:rPr>
              <a:t>Assess the crisis situation.</a:t>
            </a:r>
          </a:p>
          <a:p>
            <a:pPr marL="563563" indent="-563563" eaLnBrk="1" fontAlgn="auto" hangingPunct="1">
              <a:lnSpc>
                <a:spcPct val="80000"/>
              </a:lnSpc>
              <a:spcBef>
                <a:spcPts val="0"/>
              </a:spcBef>
              <a:spcAft>
                <a:spcPts val="1200"/>
              </a:spcAft>
              <a:buClr>
                <a:srgbClr val="3B491E"/>
              </a:buClr>
              <a:buSzPct val="110000"/>
              <a:buFont typeface="Wingdings" pitchFamily="2" charset="2"/>
              <a:buAutoNum type="arabicPeriod"/>
              <a:defRPr/>
            </a:pPr>
            <a:r>
              <a:rPr lang="en-US" sz="2500" dirty="0">
                <a:cs typeface="Times New Roman" pitchFamily="18" charset="0"/>
              </a:rPr>
              <a:t>Identify key messages to communicate to key groups (speak first to internal stakeholders).</a:t>
            </a:r>
          </a:p>
          <a:p>
            <a:pPr marL="563563" indent="-563563" eaLnBrk="1" fontAlgn="auto" hangingPunct="1">
              <a:lnSpc>
                <a:spcPct val="80000"/>
              </a:lnSpc>
              <a:spcBef>
                <a:spcPts val="0"/>
              </a:spcBef>
              <a:spcAft>
                <a:spcPts val="1200"/>
              </a:spcAft>
              <a:buClr>
                <a:srgbClr val="3B491E"/>
              </a:buClr>
              <a:buSzPct val="110000"/>
              <a:buFont typeface="Wingdings" pitchFamily="2" charset="2"/>
              <a:buAutoNum type="arabicPeriod"/>
              <a:defRPr/>
            </a:pPr>
            <a:r>
              <a:rPr lang="en-US" sz="2500" dirty="0">
                <a:cs typeface="Times New Roman" pitchFamily="18" charset="0"/>
              </a:rPr>
              <a:t>Decide on communication methods.</a:t>
            </a:r>
          </a:p>
          <a:p>
            <a:pPr marL="563563" indent="-563563" eaLnBrk="1" fontAlgn="auto" hangingPunct="1">
              <a:lnSpc>
                <a:spcPct val="80000"/>
              </a:lnSpc>
              <a:spcBef>
                <a:spcPts val="0"/>
              </a:spcBef>
              <a:spcAft>
                <a:spcPts val="1200"/>
              </a:spcAft>
              <a:buClr>
                <a:srgbClr val="3B491E"/>
              </a:buClr>
              <a:buSzPct val="110000"/>
              <a:buFont typeface="Wingdings" pitchFamily="2" charset="2"/>
              <a:buAutoNum type="arabicPeriod"/>
              <a:defRPr/>
            </a:pPr>
            <a:r>
              <a:rPr lang="en-US" sz="2500" dirty="0">
                <a:cs typeface="Times New Roman" pitchFamily="18" charset="0"/>
              </a:rPr>
              <a:t>Be prepared to ride out the storm.</a:t>
            </a:r>
            <a:endParaRPr lang="en-IN" sz="2500" dirty="0"/>
          </a:p>
        </p:txBody>
      </p:sp>
    </p:spTree>
    <p:extLst>
      <p:ext uri="{BB962C8B-B14F-4D97-AF65-F5344CB8AC3E}">
        <p14:creationId xmlns:p14="http://schemas.microsoft.com/office/powerpoint/2010/main" val="4039019676"/>
      </p:ext>
    </p:extLst>
  </p:cSld>
  <p:clrMapOvr>
    <a:masterClrMapping/>
  </p:clrMapOvr>
  <p:transition spd="slow">
    <p:split orient="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a:lstStyle/>
          <a:p>
            <a:r>
              <a:rPr lang="en-US" sz="3600" dirty="0">
                <a:solidFill>
                  <a:srgbClr val="3B491E"/>
                </a:solidFill>
                <a:cs typeface="Times New Roman" pitchFamily="18" charset="0"/>
              </a:rPr>
              <a:t>Successful Crisis Management</a:t>
            </a:r>
            <a:r>
              <a:rPr lang="en-US" dirty="0">
                <a:solidFill>
                  <a:srgbClr val="3B491E"/>
                </a:solidFill>
                <a:cs typeface="Times New Roman" pitchFamily="18" charset="0"/>
              </a:rPr>
              <a:t> </a:t>
            </a:r>
            <a:r>
              <a:rPr lang="en-US" sz="1800" dirty="0">
                <a:solidFill>
                  <a:srgbClr val="3B491E"/>
                </a:solidFill>
                <a:cs typeface="Times New Roman" pitchFamily="18" charset="0"/>
              </a:rPr>
              <a:t>(1 of 2)</a:t>
            </a:r>
            <a:endParaRPr lang="en-IN" dirty="0">
              <a:solidFill>
                <a:srgbClr val="3B491E"/>
              </a:solidFill>
            </a:endParaRPr>
          </a:p>
        </p:txBody>
      </p:sp>
      <p:sp>
        <p:nvSpPr>
          <p:cNvPr id="9" name="Content Placeholder 2"/>
          <p:cNvSpPr>
            <a:spLocks noGrp="1"/>
          </p:cNvSpPr>
          <p:nvPr>
            <p:ph idx="1"/>
          </p:nvPr>
        </p:nvSpPr>
        <p:spPr>
          <a:xfrm>
            <a:off x="1981200" y="1143000"/>
            <a:ext cx="6858000" cy="5212080"/>
          </a:xfrm>
        </p:spPr>
        <p:txBody>
          <a:bodyPr/>
          <a:lstStyle/>
          <a:p>
            <a:pPr marL="0" indent="0" eaLnBrk="1" fontAlgn="auto" hangingPunct="1">
              <a:spcBef>
                <a:spcPts val="0"/>
              </a:spcBef>
              <a:spcAft>
                <a:spcPts val="1200"/>
              </a:spcAft>
              <a:buClr>
                <a:schemeClr val="tx1"/>
              </a:buClr>
              <a:buSzPct val="100000"/>
              <a:buNone/>
              <a:defRPr/>
            </a:pPr>
            <a:r>
              <a:rPr lang="en-US" b="1" dirty="0">
                <a:cs typeface="Times New Roman" pitchFamily="18" charset="0"/>
              </a:rPr>
              <a:t>Being prepared for a crisis:</a:t>
            </a:r>
          </a:p>
          <a:p>
            <a:pPr marL="563563" indent="-563563" eaLnBrk="1" fontAlgn="auto" hangingPunct="1">
              <a:spcBef>
                <a:spcPts val="0"/>
              </a:spcBef>
              <a:spcAft>
                <a:spcPts val="1200"/>
              </a:spcAft>
              <a:buClr>
                <a:schemeClr val="tx1"/>
              </a:buClr>
              <a:buSzPct val="100000"/>
              <a:defRPr/>
            </a:pPr>
            <a:r>
              <a:rPr lang="en-US" sz="2800" u="sng" dirty="0">
                <a:cs typeface="Times New Roman" pitchFamily="18" charset="0"/>
              </a:rPr>
              <a:t>Example</a:t>
            </a:r>
            <a:r>
              <a:rPr lang="en-US" sz="2800" dirty="0">
                <a:cs typeface="Times New Roman" pitchFamily="18" charset="0"/>
              </a:rPr>
              <a:t>: After Hurricane Katrina,  both </a:t>
            </a:r>
            <a:r>
              <a:rPr lang="en-US" sz="2800" dirty="0" err="1">
                <a:cs typeface="Times New Roman" pitchFamily="18" charset="0"/>
              </a:rPr>
              <a:t>Walmart</a:t>
            </a:r>
            <a:r>
              <a:rPr lang="en-US" sz="2800" dirty="0">
                <a:cs typeface="Times New Roman" pitchFamily="18" charset="0"/>
              </a:rPr>
              <a:t> and Home Depot stood out for their preparedness and assistance. </a:t>
            </a:r>
          </a:p>
          <a:p>
            <a:pPr marL="0" indent="0" eaLnBrk="1" fontAlgn="auto" hangingPunct="1">
              <a:spcBef>
                <a:spcPts val="0"/>
              </a:spcBef>
              <a:spcAft>
                <a:spcPts val="1200"/>
              </a:spcAft>
              <a:buClr>
                <a:schemeClr val="tx1"/>
              </a:buClr>
              <a:buSzPct val="100000"/>
              <a:buNone/>
              <a:defRPr/>
            </a:pPr>
            <a:r>
              <a:rPr lang="en-US" b="1" dirty="0">
                <a:cs typeface="Times New Roman" pitchFamily="18" charset="0"/>
              </a:rPr>
              <a:t>Learning from Crises: </a:t>
            </a:r>
          </a:p>
          <a:p>
            <a:pPr marL="563563" indent="-563563" eaLnBrk="1" fontAlgn="auto" hangingPunct="1">
              <a:spcBef>
                <a:spcPts val="0"/>
              </a:spcBef>
              <a:spcAft>
                <a:spcPts val="1200"/>
              </a:spcAft>
              <a:buClr>
                <a:schemeClr val="tx1"/>
              </a:buClr>
              <a:buSzPct val="100000"/>
              <a:defRPr/>
            </a:pPr>
            <a:r>
              <a:rPr lang="en-US" sz="2800" dirty="0">
                <a:cs typeface="Times New Roman" pitchFamily="18" charset="0"/>
              </a:rPr>
              <a:t>CEOs coping with Katrina learned:</a:t>
            </a:r>
          </a:p>
          <a:p>
            <a:pPr marL="1020763" lvl="1" indent="-563563" eaLnBrk="1" fontAlgn="auto" hangingPunct="1">
              <a:spcBef>
                <a:spcPts val="0"/>
              </a:spcBef>
              <a:spcAft>
                <a:spcPts val="1200"/>
              </a:spcAft>
              <a:buClr>
                <a:schemeClr val="tx1"/>
              </a:buClr>
              <a:buSzPct val="100000"/>
              <a:buFont typeface="Arial" panose="020B0604020202020204" pitchFamily="34" charset="0"/>
              <a:buChar char="•"/>
              <a:defRPr/>
            </a:pPr>
            <a:r>
              <a:rPr lang="en-US" sz="2600" dirty="0">
                <a:cs typeface="Times New Roman" pitchFamily="18" charset="0"/>
              </a:rPr>
              <a:t>Take care of your employees</a:t>
            </a:r>
          </a:p>
          <a:p>
            <a:pPr marL="1020763" lvl="1" indent="-563563" eaLnBrk="1" fontAlgn="auto" hangingPunct="1">
              <a:spcBef>
                <a:spcPts val="0"/>
              </a:spcBef>
              <a:spcAft>
                <a:spcPts val="1200"/>
              </a:spcAft>
              <a:buClr>
                <a:schemeClr val="tx1"/>
              </a:buClr>
              <a:buSzPct val="100000"/>
              <a:buFont typeface="Arial" panose="020B0604020202020204" pitchFamily="34" charset="0"/>
              <a:buChar char="•"/>
              <a:defRPr/>
            </a:pPr>
            <a:r>
              <a:rPr lang="en-US" sz="2600" dirty="0">
                <a:cs typeface="Times New Roman" pitchFamily="18" charset="0"/>
              </a:rPr>
              <a:t>Keep communication lines open</a:t>
            </a:r>
          </a:p>
          <a:p>
            <a:pPr marL="1020763" lvl="1" indent="-563563" eaLnBrk="1" fontAlgn="auto" hangingPunct="1">
              <a:spcBef>
                <a:spcPts val="0"/>
              </a:spcBef>
              <a:spcAft>
                <a:spcPts val="1200"/>
              </a:spcAft>
              <a:buClr>
                <a:schemeClr val="tx1"/>
              </a:buClr>
              <a:buSzPct val="100000"/>
              <a:buFont typeface="Arial" panose="020B0604020202020204" pitchFamily="34" charset="0"/>
              <a:buChar char="•"/>
              <a:defRPr/>
            </a:pPr>
            <a:r>
              <a:rPr lang="en-US" sz="2600" dirty="0">
                <a:cs typeface="Times New Roman" pitchFamily="18" charset="0"/>
              </a:rPr>
              <a:t>Get ready for the next disaster</a:t>
            </a:r>
            <a:endParaRPr lang="en-IN" dirty="0"/>
          </a:p>
        </p:txBody>
      </p:sp>
    </p:spTree>
    <p:extLst>
      <p:ext uri="{BB962C8B-B14F-4D97-AF65-F5344CB8AC3E}">
        <p14:creationId xmlns:p14="http://schemas.microsoft.com/office/powerpoint/2010/main" val="3154495888"/>
      </p:ext>
    </p:extLst>
  </p:cSld>
  <p:clrMapOvr>
    <a:masterClrMapping/>
  </p:clrMapOvr>
  <p:transition spd="slow">
    <p:split orient="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a:lstStyle/>
          <a:p>
            <a:r>
              <a:rPr lang="en-US" sz="3600" dirty="0">
                <a:solidFill>
                  <a:srgbClr val="3B491E"/>
                </a:solidFill>
                <a:cs typeface="Times New Roman" pitchFamily="18" charset="0"/>
              </a:rPr>
              <a:t>Successful Crisis Management</a:t>
            </a:r>
            <a:r>
              <a:rPr lang="en-US" dirty="0">
                <a:solidFill>
                  <a:srgbClr val="3B491E"/>
                </a:solidFill>
                <a:cs typeface="Times New Roman" pitchFamily="18" charset="0"/>
              </a:rPr>
              <a:t> </a:t>
            </a:r>
            <a:r>
              <a:rPr lang="en-US" sz="1800" dirty="0">
                <a:solidFill>
                  <a:srgbClr val="3B491E"/>
                </a:solidFill>
                <a:cs typeface="Times New Roman" pitchFamily="18" charset="0"/>
              </a:rPr>
              <a:t>(2 of 2)</a:t>
            </a:r>
            <a:endParaRPr lang="en-IN" dirty="0">
              <a:solidFill>
                <a:srgbClr val="3B491E"/>
              </a:solidFill>
            </a:endParaRPr>
          </a:p>
        </p:txBody>
      </p:sp>
      <p:sp>
        <p:nvSpPr>
          <p:cNvPr id="9" name="Content Placeholder 2"/>
          <p:cNvSpPr>
            <a:spLocks noGrp="1"/>
          </p:cNvSpPr>
          <p:nvPr>
            <p:ph idx="1"/>
          </p:nvPr>
        </p:nvSpPr>
        <p:spPr/>
        <p:txBody>
          <a:bodyPr/>
          <a:lstStyle/>
          <a:p>
            <a:pPr marL="457200" indent="-457200" eaLnBrk="1" fontAlgn="auto" hangingPunct="1">
              <a:lnSpc>
                <a:spcPct val="80000"/>
              </a:lnSpc>
              <a:spcBef>
                <a:spcPts val="0"/>
              </a:spcBef>
              <a:spcAft>
                <a:spcPts val="1200"/>
              </a:spcAft>
              <a:buClr>
                <a:schemeClr val="tx1"/>
              </a:buClr>
              <a:buSzPct val="100000"/>
              <a:defRPr/>
            </a:pPr>
            <a:r>
              <a:rPr lang="en-US" sz="2400" dirty="0">
                <a:cs typeface="Times New Roman" pitchFamily="18" charset="0"/>
              </a:rPr>
              <a:t>Schwan’s was notified of a possible salmonella outbreak involving its products. </a:t>
            </a:r>
          </a:p>
          <a:p>
            <a:pPr marL="457200" indent="-457200" eaLnBrk="1" fontAlgn="auto" hangingPunct="1">
              <a:lnSpc>
                <a:spcPct val="80000"/>
              </a:lnSpc>
              <a:spcBef>
                <a:spcPts val="0"/>
              </a:spcBef>
              <a:spcAft>
                <a:spcPts val="1200"/>
              </a:spcAft>
              <a:buClr>
                <a:schemeClr val="tx1"/>
              </a:buClr>
              <a:buSzPct val="100000"/>
              <a:defRPr/>
            </a:pPr>
            <a:r>
              <a:rPr lang="en-US" sz="2400" dirty="0">
                <a:cs typeface="Times New Roman" pitchFamily="18" charset="0"/>
              </a:rPr>
              <a:t>It immediately shut down, halted all sales and production, and invited the state health department, the department of agriculture, and the FDA in to the plant to investigate.</a:t>
            </a:r>
          </a:p>
          <a:p>
            <a:pPr marL="457200" indent="-457200" eaLnBrk="1" fontAlgn="auto" hangingPunct="1">
              <a:lnSpc>
                <a:spcPct val="80000"/>
              </a:lnSpc>
              <a:spcBef>
                <a:spcPts val="0"/>
              </a:spcBef>
              <a:spcAft>
                <a:spcPts val="1200"/>
              </a:spcAft>
              <a:buClr>
                <a:schemeClr val="tx1"/>
              </a:buClr>
              <a:buSzPct val="100000"/>
              <a:defRPr/>
            </a:pPr>
            <a:r>
              <a:rPr lang="en-US" sz="2400" dirty="0">
                <a:cs typeface="Times New Roman" pitchFamily="18" charset="0"/>
              </a:rPr>
              <a:t>Within 24 hours, it set up a hotline to answer consumer questions, contacted employees and managers to staff the hotline, prepared for a product recall, and began working with its insurer.</a:t>
            </a:r>
          </a:p>
          <a:p>
            <a:pPr marL="457200" indent="-457200" eaLnBrk="1" fontAlgn="auto" hangingPunct="1">
              <a:lnSpc>
                <a:spcPct val="80000"/>
              </a:lnSpc>
              <a:spcBef>
                <a:spcPts val="0"/>
              </a:spcBef>
              <a:spcAft>
                <a:spcPts val="1200"/>
              </a:spcAft>
              <a:buClr>
                <a:schemeClr val="tx1"/>
              </a:buClr>
              <a:buSzPct val="100000"/>
              <a:defRPr/>
            </a:pPr>
            <a:r>
              <a:rPr lang="en-US" sz="2400" dirty="0">
                <a:cs typeface="Times New Roman" pitchFamily="18" charset="0"/>
              </a:rPr>
              <a:t>Medical treatment was given, bills paid and losses reimbursed to those affected, and after one year, most claims were resolved. The source of contamination was discovered (a supplier) and Schwan’s began preparing to prevent a reoccurrence.</a:t>
            </a:r>
            <a:endParaRPr lang="en-IN" sz="2400" dirty="0"/>
          </a:p>
        </p:txBody>
      </p:sp>
    </p:spTree>
    <p:extLst>
      <p:ext uri="{BB962C8B-B14F-4D97-AF65-F5344CB8AC3E}">
        <p14:creationId xmlns:p14="http://schemas.microsoft.com/office/powerpoint/2010/main" val="802045525"/>
      </p:ext>
    </p:extLst>
  </p:cSld>
  <p:clrMapOvr>
    <a:masterClrMapping/>
  </p:clrMapOvr>
  <p:transition spd="slow">
    <p:split orient="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D8E4BE"/>
          </a:solidFill>
          <a:effectLst>
            <a:softEdge rad="127000"/>
          </a:effectLst>
        </p:spPr>
        <p:txBody>
          <a:bodyPr/>
          <a:lstStyle/>
          <a:p>
            <a:r>
              <a:rPr lang="en-US" dirty="0">
                <a:solidFill>
                  <a:schemeClr val="tx2">
                    <a:lumMod val="50000"/>
                  </a:schemeClr>
                </a:solidFill>
                <a:cs typeface="Times New Roman" pitchFamily="18" charset="0"/>
              </a:rPr>
              <a:t>Key Terms</a:t>
            </a:r>
            <a:endParaRPr lang="en-IN" dirty="0"/>
          </a:p>
        </p:txBody>
      </p:sp>
      <p:sp>
        <p:nvSpPr>
          <p:cNvPr id="9" name="Content Placeholder 2"/>
          <p:cNvSpPr>
            <a:spLocks noGrp="1"/>
          </p:cNvSpPr>
          <p:nvPr>
            <p:ph idx="1"/>
          </p:nvPr>
        </p:nvSpPr>
        <p:spPr/>
        <p:txBody>
          <a:bodyPr/>
          <a:lstStyle/>
          <a:p>
            <a:pPr eaLnBrk="1" fontAlgn="auto" hangingPunct="1">
              <a:spcBef>
                <a:spcPts val="0"/>
              </a:spcBef>
              <a:spcAft>
                <a:spcPts val="0"/>
              </a:spcAft>
              <a:defRPr/>
            </a:pPr>
            <a:r>
              <a:rPr lang="en-US" sz="2400" dirty="0">
                <a:cs typeface="Times New Roman" pitchFamily="18" charset="0"/>
              </a:rPr>
              <a:t>acute crisis stage</a:t>
            </a:r>
          </a:p>
          <a:p>
            <a:pPr eaLnBrk="1" fontAlgn="auto" hangingPunct="1">
              <a:spcBef>
                <a:spcPts val="0"/>
              </a:spcBef>
              <a:spcAft>
                <a:spcPts val="0"/>
              </a:spcAft>
              <a:defRPr/>
            </a:pPr>
            <a:r>
              <a:rPr lang="en-US" sz="2400" dirty="0">
                <a:cs typeface="Times New Roman" pitchFamily="18" charset="0"/>
              </a:rPr>
              <a:t>chronic crisis stage</a:t>
            </a:r>
          </a:p>
          <a:p>
            <a:pPr eaLnBrk="1" fontAlgn="auto" hangingPunct="1">
              <a:spcBef>
                <a:spcPts val="0"/>
              </a:spcBef>
              <a:spcAft>
                <a:spcPts val="0"/>
              </a:spcAft>
              <a:defRPr/>
            </a:pPr>
            <a:r>
              <a:rPr lang="en-US" sz="2400" dirty="0">
                <a:cs typeface="Times New Roman" pitchFamily="18" charset="0"/>
              </a:rPr>
              <a:t>crisis</a:t>
            </a:r>
          </a:p>
          <a:p>
            <a:pPr eaLnBrk="1" fontAlgn="auto" hangingPunct="1">
              <a:spcBef>
                <a:spcPts val="0"/>
              </a:spcBef>
              <a:spcAft>
                <a:spcPts val="0"/>
              </a:spcAft>
              <a:defRPr/>
            </a:pPr>
            <a:r>
              <a:rPr lang="en-US" sz="2400" dirty="0">
                <a:cs typeface="Times New Roman" pitchFamily="18" charset="0"/>
              </a:rPr>
              <a:t>crisis communications</a:t>
            </a:r>
          </a:p>
          <a:p>
            <a:pPr eaLnBrk="1" fontAlgn="auto" hangingPunct="1">
              <a:spcBef>
                <a:spcPts val="0"/>
              </a:spcBef>
              <a:spcAft>
                <a:spcPts val="0"/>
              </a:spcAft>
              <a:defRPr/>
            </a:pPr>
            <a:r>
              <a:rPr lang="en-US" sz="2400" dirty="0">
                <a:cs typeface="Times New Roman" pitchFamily="18" charset="0"/>
              </a:rPr>
              <a:t>crisis management</a:t>
            </a:r>
          </a:p>
          <a:p>
            <a:pPr eaLnBrk="1" fontAlgn="auto" hangingPunct="1">
              <a:spcBef>
                <a:spcPts val="0"/>
              </a:spcBef>
              <a:spcAft>
                <a:spcPts val="0"/>
              </a:spcAft>
              <a:defRPr/>
            </a:pPr>
            <a:r>
              <a:rPr lang="en-US" sz="2400" dirty="0">
                <a:cs typeface="Times New Roman" pitchFamily="18" charset="0"/>
              </a:rPr>
              <a:t>crisis resolution stage</a:t>
            </a:r>
          </a:p>
          <a:p>
            <a:pPr eaLnBrk="1" fontAlgn="auto" hangingPunct="1">
              <a:spcBef>
                <a:spcPts val="0"/>
              </a:spcBef>
              <a:spcAft>
                <a:spcPts val="0"/>
              </a:spcAft>
              <a:defRPr/>
            </a:pPr>
            <a:r>
              <a:rPr lang="en-US" sz="2400" dirty="0">
                <a:cs typeface="Times New Roman" pitchFamily="18" charset="0"/>
              </a:rPr>
              <a:t>crisis teams</a:t>
            </a:r>
          </a:p>
          <a:p>
            <a:pPr eaLnBrk="1" fontAlgn="auto" hangingPunct="1">
              <a:spcBef>
                <a:spcPts val="0"/>
              </a:spcBef>
              <a:spcAft>
                <a:spcPts val="0"/>
              </a:spcAft>
              <a:defRPr/>
            </a:pPr>
            <a:r>
              <a:rPr lang="en-US" sz="2400" dirty="0">
                <a:cs typeface="Times New Roman" pitchFamily="18" charset="0"/>
              </a:rPr>
              <a:t>emerging issue</a:t>
            </a:r>
          </a:p>
          <a:p>
            <a:pPr eaLnBrk="1" fontAlgn="auto" hangingPunct="1">
              <a:spcBef>
                <a:spcPts val="0"/>
              </a:spcBef>
              <a:spcAft>
                <a:spcPts val="0"/>
              </a:spcAft>
              <a:defRPr/>
            </a:pPr>
            <a:r>
              <a:rPr lang="en-US" sz="2400" dirty="0">
                <a:cs typeface="Times New Roman" pitchFamily="18" charset="0"/>
              </a:rPr>
              <a:t>external risks</a:t>
            </a:r>
          </a:p>
          <a:p>
            <a:pPr eaLnBrk="1" fontAlgn="auto" hangingPunct="1">
              <a:spcBef>
                <a:spcPts val="0"/>
              </a:spcBef>
              <a:spcAft>
                <a:spcPts val="0"/>
              </a:spcAft>
              <a:defRPr/>
            </a:pPr>
            <a:r>
              <a:rPr lang="en-US" sz="2400" dirty="0">
                <a:cs typeface="Times New Roman" pitchFamily="18" charset="0"/>
              </a:rPr>
              <a:t>issue</a:t>
            </a:r>
          </a:p>
          <a:p>
            <a:pPr eaLnBrk="1" fontAlgn="auto" hangingPunct="1">
              <a:spcBef>
                <a:spcPts val="0"/>
              </a:spcBef>
              <a:spcAft>
                <a:spcPts val="0"/>
              </a:spcAft>
              <a:defRPr/>
            </a:pPr>
            <a:r>
              <a:rPr lang="en-US" sz="2400" dirty="0">
                <a:cs typeface="Times New Roman" pitchFamily="18" charset="0"/>
              </a:rPr>
              <a:t>issue buying</a:t>
            </a:r>
            <a:endParaRPr lang="en-IN" sz="2400" dirty="0"/>
          </a:p>
        </p:txBody>
      </p:sp>
      <p:sp>
        <p:nvSpPr>
          <p:cNvPr id="10" name="Content Placeholder 3"/>
          <p:cNvSpPr>
            <a:spLocks noGrp="1"/>
          </p:cNvSpPr>
          <p:nvPr>
            <p:ph idx="10"/>
          </p:nvPr>
        </p:nvSpPr>
        <p:spPr/>
        <p:txBody>
          <a:bodyPr/>
          <a:lstStyle/>
          <a:p>
            <a:pPr eaLnBrk="1" fontAlgn="auto" hangingPunct="1">
              <a:spcBef>
                <a:spcPts val="0"/>
              </a:spcBef>
              <a:spcAft>
                <a:spcPts val="0"/>
              </a:spcAft>
              <a:defRPr/>
            </a:pPr>
            <a:r>
              <a:rPr lang="en-US" sz="2400" dirty="0">
                <a:cs typeface="Times New Roman" pitchFamily="18" charset="0"/>
              </a:rPr>
              <a:t>issue definition</a:t>
            </a:r>
          </a:p>
          <a:p>
            <a:pPr eaLnBrk="1" fontAlgn="auto" hangingPunct="1">
              <a:spcBef>
                <a:spcPts val="0"/>
              </a:spcBef>
              <a:spcAft>
                <a:spcPts val="0"/>
              </a:spcAft>
              <a:defRPr/>
            </a:pPr>
            <a:r>
              <a:rPr lang="en-US" sz="2400" dirty="0">
                <a:cs typeface="Times New Roman" pitchFamily="18" charset="0"/>
              </a:rPr>
              <a:t>issue development process</a:t>
            </a:r>
          </a:p>
          <a:p>
            <a:pPr eaLnBrk="1" fontAlgn="auto" hangingPunct="1">
              <a:spcBef>
                <a:spcPts val="0"/>
              </a:spcBef>
              <a:spcAft>
                <a:spcPts val="0"/>
              </a:spcAft>
              <a:defRPr/>
            </a:pPr>
            <a:r>
              <a:rPr lang="en-US" sz="2400" dirty="0">
                <a:cs typeface="Times New Roman" pitchFamily="18" charset="0"/>
              </a:rPr>
              <a:t>issue management</a:t>
            </a:r>
          </a:p>
          <a:p>
            <a:pPr eaLnBrk="1" fontAlgn="auto" hangingPunct="1">
              <a:spcBef>
                <a:spcPts val="0"/>
              </a:spcBef>
              <a:spcAft>
                <a:spcPts val="0"/>
              </a:spcAft>
              <a:defRPr/>
            </a:pPr>
            <a:r>
              <a:rPr lang="en-US" sz="2400" dirty="0">
                <a:cs typeface="Times New Roman" pitchFamily="18" charset="0"/>
              </a:rPr>
              <a:t>issue selling</a:t>
            </a:r>
          </a:p>
          <a:p>
            <a:pPr eaLnBrk="1" fontAlgn="auto" hangingPunct="1">
              <a:spcBef>
                <a:spcPts val="0"/>
              </a:spcBef>
              <a:spcAft>
                <a:spcPts val="0"/>
              </a:spcAft>
              <a:defRPr/>
            </a:pPr>
            <a:r>
              <a:rPr lang="en-US" sz="2400" dirty="0">
                <a:cs typeface="Times New Roman" pitchFamily="18" charset="0"/>
              </a:rPr>
              <a:t>portfolio approach</a:t>
            </a:r>
          </a:p>
          <a:p>
            <a:pPr eaLnBrk="1" fontAlgn="auto" hangingPunct="1">
              <a:spcBef>
                <a:spcPts val="0"/>
              </a:spcBef>
              <a:spcAft>
                <a:spcPts val="0"/>
              </a:spcAft>
              <a:defRPr/>
            </a:pPr>
            <a:r>
              <a:rPr lang="en-US" sz="2400" dirty="0">
                <a:cs typeface="Times New Roman" pitchFamily="18" charset="0"/>
              </a:rPr>
              <a:t>preventable risks</a:t>
            </a:r>
          </a:p>
          <a:p>
            <a:pPr eaLnBrk="1" fontAlgn="auto" hangingPunct="1">
              <a:spcBef>
                <a:spcPts val="0"/>
              </a:spcBef>
              <a:spcAft>
                <a:spcPts val="0"/>
              </a:spcAft>
              <a:defRPr/>
            </a:pPr>
            <a:r>
              <a:rPr lang="en-US" sz="2400" dirty="0">
                <a:cs typeface="Times New Roman" pitchFamily="18" charset="0"/>
              </a:rPr>
              <a:t>prodromal crisis stage</a:t>
            </a:r>
          </a:p>
          <a:p>
            <a:pPr eaLnBrk="1" fontAlgn="auto" hangingPunct="1">
              <a:spcBef>
                <a:spcPts val="0"/>
              </a:spcBef>
              <a:spcAft>
                <a:spcPts val="0"/>
              </a:spcAft>
              <a:defRPr/>
            </a:pPr>
            <a:r>
              <a:rPr lang="en-US" sz="2400" dirty="0">
                <a:cs typeface="Times New Roman" pitchFamily="18" charset="0"/>
              </a:rPr>
              <a:t>risk management</a:t>
            </a:r>
          </a:p>
          <a:p>
            <a:pPr eaLnBrk="1" fontAlgn="auto" hangingPunct="1">
              <a:spcBef>
                <a:spcPts val="0"/>
              </a:spcBef>
              <a:spcAft>
                <a:spcPts val="0"/>
              </a:spcAft>
              <a:defRPr/>
            </a:pPr>
            <a:r>
              <a:rPr lang="en-US" sz="2400" dirty="0">
                <a:cs typeface="Times New Roman" pitchFamily="18" charset="0"/>
              </a:rPr>
              <a:t>strategic risks</a:t>
            </a:r>
            <a:endParaRPr lang="en-IN" sz="2400" dirty="0"/>
          </a:p>
        </p:txBody>
      </p:sp>
    </p:spTree>
    <p:extLst>
      <p:ext uri="{BB962C8B-B14F-4D97-AF65-F5344CB8AC3E}">
        <p14:creationId xmlns:p14="http://schemas.microsoft.com/office/powerpoint/2010/main" val="1435412496"/>
      </p:ext>
    </p:extLst>
  </p:cSld>
  <p:clrMapOvr>
    <a:masterClrMapping/>
  </p:clrMapOvr>
  <p:transition spd="slow">
    <p:split orient="vert"/>
  </p:transition>
  <p:timing>
    <p:tnLst>
      <p:par>
        <p:cTn id="1" dur="indefinite" restart="never" nodeType="tmRoot"/>
      </p:par>
    </p:tnLst>
  </p:timing>
</p:sld>
</file>

<file path=ppt/theme/theme1.xml><?xml version="1.0" encoding="utf-8"?>
<a:theme xmlns:a="http://schemas.openxmlformats.org/drawingml/2006/main" name="Carroll 9e">
  <a:themeElements>
    <a:clrScheme name="CARROLL 10e">
      <a:dk1>
        <a:sysClr val="windowText" lastClr="000000"/>
      </a:dk1>
      <a:lt1>
        <a:sysClr val="window" lastClr="FFFFFF"/>
      </a:lt1>
      <a:dk2>
        <a:srgbClr val="76923C"/>
      </a:dk2>
      <a:lt2>
        <a:srgbClr val="EEECE1"/>
      </a:lt2>
      <a:accent1>
        <a:srgbClr val="00B0F0"/>
      </a:accent1>
      <a:accent2>
        <a:srgbClr val="F79646"/>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1302</TotalTime>
  <Words>2146</Words>
  <Application>Microsoft Office PowerPoint</Application>
  <PresentationFormat>On-screen Show (4:3)</PresentationFormat>
  <Paragraphs>238</Paragraphs>
  <Slides>41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Times New Roman</vt:lpstr>
      <vt:lpstr>Wingdings</vt:lpstr>
      <vt:lpstr>Carroll 9e</vt:lpstr>
      <vt:lpstr>Business &amp; Society Ethics, Sustainability &amp; Stakeholder Management 10th Edition</vt:lpstr>
      <vt:lpstr>Chapter 6 Issue, Risk  and Crisis Management</vt:lpstr>
      <vt:lpstr>Learning Outcomes</vt:lpstr>
      <vt:lpstr>Chapter Outline</vt:lpstr>
      <vt:lpstr>Risk, Issue &amp; Crisis Management</vt:lpstr>
      <vt:lpstr>Relationships Between Risk, Issue, and Crisis Management (1 of 2)</vt:lpstr>
      <vt:lpstr>Relationships Between Risk, Issue, and Crisis Management (2 of 2)</vt:lpstr>
      <vt:lpstr>Risk Management (1 of 2)</vt:lpstr>
      <vt:lpstr>Risk Management (2 of 2)</vt:lpstr>
      <vt:lpstr>Risk Management &amp; Sustainability</vt:lpstr>
      <vt:lpstr>Issue Management -</vt:lpstr>
      <vt:lpstr>Fig 6-1</vt:lpstr>
      <vt:lpstr>Portfolio Approach -</vt:lpstr>
      <vt:lpstr>Issue Definition -</vt:lpstr>
      <vt:lpstr>Emerging Issues -</vt:lpstr>
      <vt:lpstr>Issues Management Process-</vt:lpstr>
      <vt:lpstr>Model of Issues Management Process</vt:lpstr>
      <vt:lpstr>Identification of Issues (1 of 2)</vt:lpstr>
      <vt:lpstr>Identification of Issues (2 of 2)</vt:lpstr>
      <vt:lpstr>Examples of Forces Leading Social Change</vt:lpstr>
      <vt:lpstr>Issue Selling and Buying</vt:lpstr>
      <vt:lpstr>Analysis of Issues -</vt:lpstr>
      <vt:lpstr>Ranking or Prioritization of Issues</vt:lpstr>
      <vt:lpstr>Other Issues: Ranking Techniques</vt:lpstr>
      <vt:lpstr>Formulation and  Implementation of Response</vt:lpstr>
      <vt:lpstr>Evaluation,  Monitoring, and Control</vt:lpstr>
      <vt:lpstr>Issue Development Process</vt:lpstr>
      <vt:lpstr>Issues Development Life Cycle Process</vt:lpstr>
      <vt:lpstr>Illustrations of Issue Development</vt:lpstr>
      <vt:lpstr>Issue Management in Practice</vt:lpstr>
      <vt:lpstr>Crisis Management -</vt:lpstr>
      <vt:lpstr>Crisis Management</vt:lpstr>
      <vt:lpstr>The Nature of Crises</vt:lpstr>
      <vt:lpstr>Types of Crises</vt:lpstr>
      <vt:lpstr>Outcomes of Major Crises</vt:lpstr>
      <vt:lpstr>Crisis Management: Four Stages</vt:lpstr>
      <vt:lpstr>Managing Business Crises</vt:lpstr>
      <vt:lpstr>Ten Steps of Crisis Communications</vt:lpstr>
      <vt:lpstr>Successful Crisis Management (1 of 2)</vt:lpstr>
      <vt:lpstr>Successful Crisis Management (2 of 2)</vt:lpstr>
      <vt:lpstr>Key Terms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professor</dc:creator>
  <cp:lastModifiedBy>Irina Neaga</cp:lastModifiedBy>
  <cp:revision>145</cp:revision>
  <dcterms:created xsi:type="dcterms:W3CDTF">2013-08-31T20:18:31Z</dcterms:created>
  <dcterms:modified xsi:type="dcterms:W3CDTF">2019-03-06T21:00:43Z</dcterms:modified>
</cp:coreProperties>
</file>