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2"/>
  </p:notes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</p:sldIdLst>
  <p:sldSz cx="12192000" cy="6858000"/>
  <p:notesSz cx="6888163" cy="100187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676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676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r">
              <a:defRPr sz="1300"/>
            </a:lvl1pPr>
          </a:lstStyle>
          <a:p>
            <a:fld id="{EDE0A0D5-8F98-4CC1-A28E-021F0B6B475C}" type="datetimeFigureOut">
              <a:rPr lang="en-US" smtClean="0"/>
              <a:t>10/30/2022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06" tIns="48303" rIns="96606" bIns="48303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1506"/>
            <a:ext cx="5510530" cy="3944868"/>
          </a:xfrm>
          <a:prstGeom prst="rect">
            <a:avLst/>
          </a:prstGeom>
        </p:spPr>
        <p:txBody>
          <a:bodyPr vert="horz" lIns="96606" tIns="48303" rIns="96606" bIns="4830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4871" cy="502674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l">
              <a:defRPr sz="13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6039"/>
            <a:ext cx="2984871" cy="502674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r">
              <a:defRPr sz="13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10/30/2022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cal.gov.uk/our-support/workforce-and-hr-support/employment-law-topics-and-e-guides/age-0" TargetMode="External"/><Relationship Id="rId3" Type="http://schemas.openxmlformats.org/officeDocument/2006/relationships/hyperlink" Target="https://www.gov.wales/student-finance/postgraduate-and-doctoral-students" TargetMode="External"/><Relationship Id="rId7" Type="http://schemas.openxmlformats.org/officeDocument/2006/relationships/hyperlink" Target="https://www.ageuk.org.uk/information-advice/money-legal/pensions/state-pension/changes-to-state-pension-age/" TargetMode="External"/><Relationship Id="rId2" Type="http://schemas.openxmlformats.org/officeDocument/2006/relationships/hyperlink" Target="https://www.thecompleteuniversityguide.co.uk/student-advice/finance/university-tuition-fees-and-financial-support-in-wa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dsi/2012/9780111525692" TargetMode="External"/><Relationship Id="rId11" Type="http://schemas.openxmlformats.org/officeDocument/2006/relationships/hyperlink" Target="https://www.peoplemanagement.co.uk/article/1789705/latest-tribunal-cases-relating-to-age-disrimination" TargetMode="External"/><Relationship Id="rId5" Type="http://schemas.openxmlformats.org/officeDocument/2006/relationships/hyperlink" Target="https://www.equalityhumanrights.com/" TargetMode="External"/><Relationship Id="rId10" Type="http://schemas.openxmlformats.org/officeDocument/2006/relationships/hyperlink" Target="https://www.link.springer.com/article/10.1007/s10780-016-9286-6" TargetMode="External"/><Relationship Id="rId4" Type="http://schemas.openxmlformats.org/officeDocument/2006/relationships/hyperlink" Target="https://www.studentfinancewales.co.uk/postgraduate-finance/master-s/who-qualifies/" TargetMode="External"/><Relationship Id="rId9" Type="http://schemas.openxmlformats.org/officeDocument/2006/relationships/hyperlink" Target="https://www.gov.uk/government/news/second-state-pension-age-review-launch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7470" y="1"/>
            <a:ext cx="2760292" cy="369332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US" sz="2400" dirty="0"/>
              <a:t>Elevator Pitch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93135"/>
          </a:xfrm>
        </p:spPr>
        <p:txBody>
          <a:bodyPr anchor="ctr">
            <a:normAutofit fontScale="25000" lnSpcReduction="20000"/>
          </a:bodyPr>
          <a:lstStyle/>
          <a:p>
            <a:endParaRPr lang="en-US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B15406-F5B8-06AD-C395-4C9418EC065B}"/>
              </a:ext>
            </a:extLst>
          </p:cNvPr>
          <p:cNvSpPr txBox="1"/>
          <p:nvPr/>
        </p:nvSpPr>
        <p:spPr>
          <a:xfrm>
            <a:off x="367470" y="1059679"/>
            <a:ext cx="6904999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My Dissertation Question is </a:t>
            </a:r>
            <a:endParaRPr lang="en-GB" dirty="0"/>
          </a:p>
          <a:p>
            <a:pPr marL="342900" indent="-342900">
              <a:buAutoNum type="arabicPeriod"/>
            </a:pPr>
            <a:r>
              <a:rPr lang="en-GB" sz="2800" b="1" dirty="0"/>
              <a:t>‘Ageism/ Bias/ discrimination in Further Education Masters Study Funding’.</a:t>
            </a:r>
          </a:p>
          <a:p>
            <a:pPr marL="342900" indent="-342900">
              <a:buAutoNum type="arabicPeriod"/>
            </a:pPr>
            <a:r>
              <a:rPr lang="en-GB" sz="2800" b="1" dirty="0"/>
              <a:t>Are English and Welsh Governments Age Biased in relation to Masters Funding. As persons over 60 years of age can be denied purely because of their age.</a:t>
            </a:r>
          </a:p>
          <a:p>
            <a:pPr marL="342900" indent="-342900">
              <a:buAutoNum type="arabicPeriod"/>
            </a:pPr>
            <a:r>
              <a:rPr lang="en-GB" sz="2800" b="1" dirty="0"/>
              <a:t>Why are persons over 60 years being disempowered and discriminated against and denied their lawful human rights.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C32E53-98E0-EE3E-230E-60B1CA8C366B}"/>
              </a:ext>
            </a:extLst>
          </p:cNvPr>
          <p:cNvSpPr txBox="1"/>
          <p:nvPr/>
        </p:nvSpPr>
        <p:spPr>
          <a:xfrm>
            <a:off x="3341406" y="196553"/>
            <a:ext cx="6391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Dissertation,  ECGE6003Q,  Dennis Warwick.</a:t>
            </a:r>
          </a:p>
        </p:txBody>
      </p:sp>
    </p:spTree>
    <p:extLst>
      <p:ext uri="{BB962C8B-B14F-4D97-AF65-F5344CB8AC3E}">
        <p14:creationId xmlns:p14="http://schemas.microsoft.com/office/powerpoint/2010/main" val="3754664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6693E-BAC8-21DF-2EE6-E533F75E9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470" y="734938"/>
            <a:ext cx="2076627" cy="546931"/>
          </a:xfrm>
        </p:spPr>
        <p:txBody>
          <a:bodyPr>
            <a:normAutofit/>
          </a:bodyPr>
          <a:lstStyle/>
          <a:p>
            <a:r>
              <a:rPr lang="en-GB" sz="1600" dirty="0"/>
              <a:t>Why this subject.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6C453-B4C0-F542-9A94-5854034E0E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67328"/>
            <a:ext cx="10820400" cy="4851358"/>
          </a:xfrm>
        </p:spPr>
        <p:txBody>
          <a:bodyPr/>
          <a:lstStyle/>
          <a:p>
            <a:r>
              <a:rPr lang="en-GB" dirty="0"/>
              <a:t>To allow me to continue my education, after Undergraduate studies.</a:t>
            </a:r>
          </a:p>
          <a:p>
            <a:endParaRPr lang="en-GB" dirty="0"/>
          </a:p>
          <a:p>
            <a:r>
              <a:rPr lang="en-GB" dirty="0"/>
              <a:t>To allow me to advocate for myself and to get the current guidance/ Instructions on Masters Finance repealed so that it becomes Inclusive and not exclusive, /biased  and is currently form of systemic oppression against those over 60 years.</a:t>
            </a:r>
          </a:p>
          <a:p>
            <a:endParaRPr lang="en-GB" dirty="0"/>
          </a:p>
          <a:p>
            <a:r>
              <a:rPr lang="en-GB" dirty="0"/>
              <a:t>To allow me to assume a mandate to advocate for anyone over 60 years who wants funding for a Masters degree. The current policy amounts to Government and Institutional  Ageism, which has been in place for years.</a:t>
            </a:r>
          </a:p>
          <a:p>
            <a:endParaRPr lang="en-GB" dirty="0"/>
          </a:p>
          <a:p>
            <a:r>
              <a:rPr lang="en-GB" dirty="0"/>
              <a:t>To challenge Discrimination wherever it is found. </a:t>
            </a:r>
          </a:p>
        </p:txBody>
      </p:sp>
    </p:spTree>
    <p:extLst>
      <p:ext uri="{BB962C8B-B14F-4D97-AF65-F5344CB8AC3E}">
        <p14:creationId xmlns:p14="http://schemas.microsoft.com/office/powerpoint/2010/main" val="21018999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119641"/>
            <a:ext cx="3557979" cy="393107"/>
          </a:xfrm>
        </p:spPr>
        <p:txBody>
          <a:bodyPr>
            <a:normAutofit/>
          </a:bodyPr>
          <a:lstStyle/>
          <a:p>
            <a:r>
              <a:rPr lang="en-US" sz="2000" dirty="0"/>
              <a:t>Current guidance Says.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41FAF-730D-47FE-9638-C05616C31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0507" y="632390"/>
            <a:ext cx="7454077" cy="5093292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7030A0"/>
                </a:solidFill>
              </a:rPr>
              <a:t>Student Finance Wales guidance </a:t>
            </a:r>
            <a:r>
              <a:rPr lang="en-US" sz="2000" b="1" dirty="0"/>
              <a:t>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7030A0"/>
                </a:solidFill>
              </a:rPr>
              <a:t>Who Qualifies</a:t>
            </a:r>
            <a:r>
              <a:rPr lang="en-US" sz="2000" b="1" dirty="0"/>
              <a:t>; post graduate funding: depends On.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 b="1" dirty="0"/>
          </a:p>
          <a:p>
            <a:pPr marL="0" indent="0">
              <a:lnSpc>
                <a:spcPct val="100000"/>
              </a:lnSpc>
              <a:buNone/>
            </a:pPr>
            <a:endParaRPr lang="en-US" sz="2000" b="1" dirty="0"/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2000" b="1" dirty="0"/>
              <a:t>Your Nationality and place of Residence.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2000" b="1" dirty="0"/>
              <a:t>Your Course chosen.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2000" b="1" dirty="0"/>
              <a:t>Your University or College.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2000" b="1" dirty="0">
                <a:solidFill>
                  <a:srgbClr val="7030A0"/>
                </a:solidFill>
              </a:rPr>
              <a:t>Your Age.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US" sz="2000" b="1" dirty="0"/>
              <a:t>Your Previous Study.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/>
              <a:t>You must normally live in Wales. Have lived here for 3 years,. Your University must be in the UK.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/>
              <a:t>You must be under 60 years on the first day of your course.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 marL="0" indent="0">
              <a:lnSpc>
                <a:spcPct val="100000"/>
              </a:lnSpc>
              <a:buNone/>
            </a:pPr>
            <a:endParaRPr lang="en-US" sz="2000" dirty="0"/>
          </a:p>
          <a:p>
            <a:pPr>
              <a:lnSpc>
                <a:spcPct val="100000"/>
              </a:lnSpc>
            </a:pP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8E0B7C-1637-2542-AF59-B1BFAF154139}"/>
              </a:ext>
            </a:extLst>
          </p:cNvPr>
          <p:cNvSpPr txBox="1"/>
          <p:nvPr/>
        </p:nvSpPr>
        <p:spPr>
          <a:xfrm>
            <a:off x="4443813" y="6093151"/>
            <a:ext cx="72810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Equality Act (2010).         Student Finance Wales Technical Guidance.</a:t>
            </a:r>
          </a:p>
        </p:txBody>
      </p:sp>
    </p:spTree>
    <p:extLst>
      <p:ext uri="{BB962C8B-B14F-4D97-AF65-F5344CB8AC3E}">
        <p14:creationId xmlns:p14="http://schemas.microsoft.com/office/powerpoint/2010/main" val="2194233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B6AC0-81D0-DFA4-641C-BF2D5703D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736" y="111095"/>
            <a:ext cx="2939754" cy="350378"/>
          </a:xfrm>
        </p:spPr>
        <p:txBody>
          <a:bodyPr>
            <a:normAutofit/>
          </a:bodyPr>
          <a:lstStyle/>
          <a:p>
            <a:r>
              <a:rPr lang="en-GB" sz="1800" dirty="0"/>
              <a:t>Who </a:t>
            </a:r>
            <a:r>
              <a:rPr lang="en-GB" sz="1800" b="1" dirty="0">
                <a:solidFill>
                  <a:srgbClr val="FFFF00"/>
                </a:solidFill>
              </a:rPr>
              <a:t>can</a:t>
            </a:r>
            <a:r>
              <a:rPr lang="en-GB" sz="1800" dirty="0"/>
              <a:t> get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327A3-CCB0-2F50-EBF4-3DFC63F2D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461474"/>
            <a:ext cx="10820400" cy="5426578"/>
          </a:xfrm>
        </p:spPr>
        <p:txBody>
          <a:bodyPr/>
          <a:lstStyle/>
          <a:p>
            <a:r>
              <a:rPr lang="en-GB" b="1" dirty="0"/>
              <a:t>If You:</a:t>
            </a:r>
          </a:p>
          <a:p>
            <a:r>
              <a:rPr lang="en-GB" b="1" dirty="0"/>
              <a:t>1. Are the Child of a Turkish worker.</a:t>
            </a:r>
          </a:p>
          <a:p>
            <a:r>
              <a:rPr lang="en-GB" b="1" dirty="0"/>
              <a:t>2. Under Humanitarian Protection.</a:t>
            </a:r>
          </a:p>
          <a:p>
            <a:r>
              <a:rPr lang="en-GB" b="1" dirty="0"/>
              <a:t>3. A family member is under humanitarian protection.</a:t>
            </a:r>
          </a:p>
          <a:p>
            <a:r>
              <a:rPr lang="en-GB" b="1" dirty="0"/>
              <a:t>4. If you have failed an asylum application.</a:t>
            </a:r>
          </a:p>
          <a:p>
            <a:r>
              <a:rPr lang="en-GB" b="1" dirty="0"/>
              <a:t>5. If you or a family member have been granted leave to remain.</a:t>
            </a:r>
          </a:p>
          <a:p>
            <a:r>
              <a:rPr lang="en-GB" b="1" dirty="0"/>
              <a:t>6. Are a stateless person or a family member.</a:t>
            </a:r>
          </a:p>
          <a:p>
            <a:r>
              <a:rPr lang="en-GB" b="1" dirty="0"/>
              <a:t>7. Are or have family who are refugees.</a:t>
            </a:r>
          </a:p>
          <a:p>
            <a:r>
              <a:rPr lang="en-GB" b="1" dirty="0"/>
              <a:t>8. granted Calais leave.</a:t>
            </a:r>
          </a:p>
          <a:p>
            <a:r>
              <a:rPr lang="en-GB" b="1" dirty="0"/>
              <a:t>9. If you are an Afghan resettlement scheme.</a:t>
            </a:r>
          </a:p>
          <a:p>
            <a:r>
              <a:rPr lang="en-GB" b="1" dirty="0"/>
              <a:t>10. An </a:t>
            </a:r>
            <a:r>
              <a:rPr lang="en-GB" b="1" dirty="0" err="1"/>
              <a:t>E.U.National</a:t>
            </a:r>
            <a:r>
              <a:rPr lang="en-GB" b="1" dirty="0"/>
              <a:t> or living in Gibraltar, the E.E.A. or Switzerland for three years.</a:t>
            </a:r>
          </a:p>
          <a:p>
            <a:r>
              <a:rPr lang="en-GB" b="1" dirty="0"/>
              <a:t>11. An Irish Citizen.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C6B97C-1E91-1676-D6E3-3268D0340972}"/>
              </a:ext>
            </a:extLst>
          </p:cNvPr>
          <p:cNvSpPr txBox="1"/>
          <p:nvPr/>
        </p:nvSpPr>
        <p:spPr>
          <a:xfrm>
            <a:off x="794759" y="6229884"/>
            <a:ext cx="4520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Student Finance Wales. Who Qualifies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0685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0667C-1D29-B9D9-9842-1FD26DEFE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011" y="128187"/>
            <a:ext cx="4512180" cy="82039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You cannot get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0F5CD-79B0-F877-3F0A-0C96167C6F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Even if you fit all the other criteria but you are: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sz="3600" dirty="0">
              <a:solidFill>
                <a:srgbClr val="FFFF00"/>
              </a:solidFill>
            </a:endParaRPr>
          </a:p>
          <a:p>
            <a:r>
              <a:rPr lang="en-GB" sz="3600" dirty="0">
                <a:solidFill>
                  <a:srgbClr val="FFFF00"/>
                </a:solidFill>
              </a:rPr>
              <a:t>Over 60 years old on the first day of the course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65818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E6B71-C48C-7225-93AB-B83BB942F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824" y="102550"/>
            <a:ext cx="4418176" cy="452927"/>
          </a:xfrm>
        </p:spPr>
        <p:txBody>
          <a:bodyPr>
            <a:normAutofit fontScale="90000"/>
          </a:bodyPr>
          <a:lstStyle/>
          <a:p>
            <a:r>
              <a:rPr lang="en-GB" sz="2700" dirty="0">
                <a:solidFill>
                  <a:srgbClr val="FFFF00"/>
                </a:solidFill>
              </a:rPr>
              <a:t>What can I do about this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E62BD-7F6E-BEB3-524D-784BD2B0E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675118"/>
            <a:ext cx="10820400" cy="6080332"/>
          </a:xfrm>
        </p:spPr>
        <p:txBody>
          <a:bodyPr/>
          <a:lstStyle/>
          <a:p>
            <a:r>
              <a:rPr lang="en-GB" dirty="0"/>
              <a:t>Challenge it using the, </a:t>
            </a:r>
            <a:r>
              <a:rPr lang="en-GB" dirty="0">
                <a:solidFill>
                  <a:srgbClr val="FFFF00"/>
                </a:solidFill>
              </a:rPr>
              <a:t>Equality Act (2010).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b="1" dirty="0">
                <a:solidFill>
                  <a:srgbClr val="FFFF00"/>
                </a:solidFill>
              </a:rPr>
              <a:t>You must not be discriminated against because</a:t>
            </a:r>
          </a:p>
          <a:p>
            <a:r>
              <a:rPr lang="en-GB" b="1" dirty="0">
                <a:solidFill>
                  <a:srgbClr val="FFFF00"/>
                </a:solidFill>
              </a:rPr>
              <a:t>You are (or are not) a certain age group. If you are this is known as </a:t>
            </a:r>
            <a:r>
              <a:rPr lang="en-GB" b="1" u="sng" dirty="0">
                <a:solidFill>
                  <a:srgbClr val="FFFF00"/>
                </a:solidFill>
              </a:rPr>
              <a:t>Direct Discrimination.</a:t>
            </a:r>
          </a:p>
          <a:p>
            <a:r>
              <a:rPr lang="en-GB" b="1" u="sng" dirty="0">
                <a:solidFill>
                  <a:srgbClr val="FFFF00"/>
                </a:solidFill>
              </a:rPr>
              <a:t>This happens when someone treats you worse than another person in a similar situation because of your age.</a:t>
            </a:r>
          </a:p>
          <a:p>
            <a:endParaRPr lang="en-GB" u="sng" dirty="0">
              <a:solidFill>
                <a:srgbClr val="FFFF00"/>
              </a:solidFill>
            </a:endParaRPr>
          </a:p>
          <a:p>
            <a:r>
              <a:rPr lang="en-GB" b="1" u="sng" dirty="0">
                <a:solidFill>
                  <a:srgbClr val="FFFF00"/>
                </a:solidFill>
              </a:rPr>
              <a:t>Direct Discrimination is permitted providing the organisation can show there is a good reason for it. Known as (objective Justification).</a:t>
            </a:r>
          </a:p>
          <a:p>
            <a:r>
              <a:rPr lang="en-GB" b="1" u="sng" dirty="0">
                <a:solidFill>
                  <a:srgbClr val="FFFF00"/>
                </a:solidFill>
              </a:rPr>
              <a:t>The company must prove A. There is a good business reason behind it. B. The Discrimination is ‘Proportionate, Appropriate and Necessary’. </a:t>
            </a:r>
          </a:p>
          <a:p>
            <a:r>
              <a:rPr lang="en-GB" b="1" u="sng" dirty="0">
                <a:solidFill>
                  <a:srgbClr val="FFFF00"/>
                </a:solidFill>
              </a:rPr>
              <a:t>Financial reasons alone are unlikely to justify discrimination.</a:t>
            </a:r>
          </a:p>
          <a:p>
            <a:endParaRPr lang="en-GB" b="1" u="sng" dirty="0">
              <a:solidFill>
                <a:srgbClr val="FFFF00"/>
              </a:solidFill>
            </a:endParaRPr>
          </a:p>
          <a:p>
            <a:r>
              <a:rPr lang="en-GB" b="1" u="sng" dirty="0">
                <a:solidFill>
                  <a:srgbClr val="FFFF00"/>
                </a:solidFill>
              </a:rPr>
              <a:t>I will challenge this using the Retirement age Increases which are ongoing.</a:t>
            </a:r>
          </a:p>
        </p:txBody>
      </p:sp>
    </p:spTree>
    <p:extLst>
      <p:ext uri="{BB962C8B-B14F-4D97-AF65-F5344CB8AC3E}">
        <p14:creationId xmlns:p14="http://schemas.microsoft.com/office/powerpoint/2010/main" val="1437858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D698F-4956-23AC-3F7A-CBFFC47AA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733" y="94005"/>
            <a:ext cx="11369467" cy="12818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21709-8F80-9308-4A4C-49CC787BC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316194"/>
            <a:ext cx="10820400" cy="5902491"/>
          </a:xfrm>
        </p:spPr>
        <p:txBody>
          <a:bodyPr>
            <a:normAutofit fontScale="47500" lnSpcReduction="20000"/>
          </a:bodyPr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References.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University tuition fees and financial support in Wales.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https://www.thecompleteuniversityguide.co.uk/student-advice/finance/university-tuition-fees-and-financial-support-in-wales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 29th October 2022.)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finance: higher education.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https://www.gov.wales/student-finance/postgraduate-and-doctoral-students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 29th October 2022.)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Who qualifies and the criteria for funding.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https://www.studentfinancewales.co.uk/postgraduate-finance/master-s/who-qualifies/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 29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October 2022.)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Equality Act (2010) Technical Guidance on Further and Higher Education.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https://www.equalityhumanrights.com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(Accessed 29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October 2022.)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Equality Act (2010) (Age Exceptions) Order (2012).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https://www.legislation.gov.uk/ukdsi/2012/9780111525692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 29th October 2022.)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What Equality Law Means for You as an Education Provider- Further and Higher education.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https://www.equalityhumanrights.com</a:t>
            </a:r>
            <a:r>
              <a:rPr lang="en-GB" sz="1800" b="1" dirty="0">
                <a:solidFill>
                  <a:srgbClr val="4F81BD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4F81BD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Changes to State Pension Age.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7"/>
              </a:rPr>
              <a:t>https://www.ageuk.org.uk/information-advice/money-legal/pensions/state-pension/changes-to-state-pension-age/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 29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October 2022.)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Removal of Default Retirement Age. Employment Equality (repeal of Retirement Age Provisions) Regulations (2011)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https://www.local.gov.uk/our-support/workforce-and-hr-support/employment-law-topics-and-e-guides/age-0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Second State Pension Age Review Launches Jan 2022.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9"/>
              </a:rPr>
              <a:t>https://www.gov.uk/government/news/second-state-pension-age-review-launches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findings to be released March 2023. (Accessed 29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October 2022.)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Ageism against Older U.S. College Students: A View from Social Closure Theory.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0"/>
              </a:rPr>
              <a:t>https://www.link.springer.com/article/10.1007/s10780-016-9286-6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(Accessed 29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October 2022)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Latest Tribunal cases relating to Age discrimination. Available at: </a:t>
            </a:r>
            <a:r>
              <a:rPr lang="en-GB" sz="1800" b="1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11"/>
              </a:rPr>
              <a:t>https://www.peoplemanagement.co.uk/article/1789705/latest-tribunal-cases-relating-to-age-disrimination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55520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710EE66-8707-456F-8F2E-091D581CB030}">
  <ds:schemaRefs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openxmlformats.org/package/2006/metadata/core-properties"/>
    <ds:schemaRef ds:uri="71af3243-3dd4-4a8d-8c0d-dd76da1f02a5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B96CC85-5758-41C0-8EFD-737AFB6912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 design</Template>
  <TotalTime>132</TotalTime>
  <Words>946</Words>
  <Application>Microsoft Office PowerPoint</Application>
  <PresentationFormat>Widescreen</PresentationFormat>
  <Paragraphs>83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Times New Roman</vt:lpstr>
      <vt:lpstr>Vapor Trail</vt:lpstr>
      <vt:lpstr>Elevator Pitch</vt:lpstr>
      <vt:lpstr>Why this subject.</vt:lpstr>
      <vt:lpstr>Current guidance Says.</vt:lpstr>
      <vt:lpstr>Who can get funding</vt:lpstr>
      <vt:lpstr>You cannot get funding</vt:lpstr>
      <vt:lpstr>What can I do about this.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Elevator Pitch</dc:title>
  <dc:creator>Dennis</dc:creator>
  <cp:lastModifiedBy>Dennis</cp:lastModifiedBy>
  <cp:revision>16</cp:revision>
  <cp:lastPrinted>2022-10-30T10:29:50Z</cp:lastPrinted>
  <dcterms:created xsi:type="dcterms:W3CDTF">2022-10-29T12:52:05Z</dcterms:created>
  <dcterms:modified xsi:type="dcterms:W3CDTF">2022-10-30T10:38:37Z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