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67" r:id="rId3"/>
    <p:sldId id="258" r:id="rId4"/>
    <p:sldId id="265" r:id="rId5"/>
    <p:sldId id="266" r:id="rId6"/>
    <p:sldId id="259" r:id="rId7"/>
    <p:sldId id="260" r:id="rId8"/>
    <p:sldId id="261" r:id="rId9"/>
    <p:sldId id="262"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08F877-DB27-4491-B75A-6100F1EEB4A4}" v="4" dt="2023-07-10T22:38:37.9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7/7/2023</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423912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7/7/2023</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290163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7/7/2023</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5034405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7/7/2023</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072111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7/7/2023</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586301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7/7/2023</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072356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7/7/2023</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535079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7/7/2023</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942121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7/7/2023</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997505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7/7/2023</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761384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7/7/2023</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879328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7/7/2023</a:t>
            </a:fld>
            <a:endParaRPr lang="en-US" dirty="0"/>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dirty="0"/>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1423645372"/>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40" r:id="rId5"/>
    <p:sldLayoutId id="2147483745" r:id="rId6"/>
    <p:sldLayoutId id="2147483741" r:id="rId7"/>
    <p:sldLayoutId id="2147483742" r:id="rId8"/>
    <p:sldLayoutId id="2147483743" r:id="rId9"/>
    <p:sldLayoutId id="2147483744" r:id="rId10"/>
    <p:sldLayoutId id="2147483746"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D84B89-83B1-AA44-B9BE-C68A3A346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F3B9D9F-2555-4B2E-AD17-056B66596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4" y="812056"/>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rgbClr val="000000">
              <a:alpha val="499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7CB482EB-1147-5AA8-76FB-4D85259D1E63}"/>
              </a:ext>
            </a:extLst>
          </p:cNvPr>
          <p:cNvSpPr>
            <a:spLocks noGrp="1"/>
          </p:cNvSpPr>
          <p:nvPr>
            <p:ph type="subTitle" idx="1"/>
          </p:nvPr>
        </p:nvSpPr>
        <p:spPr>
          <a:xfrm>
            <a:off x="1109594" y="2124805"/>
            <a:ext cx="3876811" cy="1563275"/>
          </a:xfrm>
        </p:spPr>
        <p:txBody>
          <a:bodyPr>
            <a:normAutofit fontScale="85000" lnSpcReduction="10000"/>
          </a:bodyPr>
          <a:lstStyle/>
          <a:p>
            <a:pPr algn="ctr"/>
            <a:r>
              <a:rPr lang="en-GB" sz="1800" dirty="0">
                <a:solidFill>
                  <a:srgbClr val="FFFFFF"/>
                </a:solidFill>
              </a:rPr>
              <a:t>Student: Tantou sisay</a:t>
            </a:r>
          </a:p>
          <a:p>
            <a:pPr algn="ctr"/>
            <a:r>
              <a:rPr lang="en-GB" dirty="0">
                <a:solidFill>
                  <a:srgbClr val="FFFFFF"/>
                </a:solidFill>
              </a:rPr>
              <a:t>Student no: 2121741</a:t>
            </a:r>
          </a:p>
          <a:p>
            <a:pPr algn="ctr"/>
            <a:r>
              <a:rPr lang="en-GB" dirty="0">
                <a:solidFill>
                  <a:srgbClr val="FFFFFF"/>
                </a:solidFill>
              </a:rPr>
              <a:t>Modul code:BMSW4002</a:t>
            </a:r>
          </a:p>
          <a:p>
            <a:pPr algn="ctr"/>
            <a:r>
              <a:rPr lang="en-GB" dirty="0">
                <a:solidFill>
                  <a:srgbClr val="FFFFFF"/>
                </a:solidFill>
              </a:rPr>
              <a:t>Lecturer: </a:t>
            </a:r>
            <a:r>
              <a:rPr lang="en-GB" dirty="0" err="1">
                <a:solidFill>
                  <a:srgbClr val="FFFFFF"/>
                </a:solidFill>
              </a:rPr>
              <a:t>Dami</a:t>
            </a:r>
            <a:r>
              <a:rPr lang="en-GB" dirty="0">
                <a:solidFill>
                  <a:srgbClr val="FFFFFF"/>
                </a:solidFill>
              </a:rPr>
              <a:t> </a:t>
            </a:r>
            <a:r>
              <a:rPr lang="en-GB" dirty="0" err="1">
                <a:solidFill>
                  <a:srgbClr val="FFFFFF"/>
                </a:solidFill>
              </a:rPr>
              <a:t>Pokubo</a:t>
            </a:r>
            <a:endParaRPr lang="en-GB" dirty="0">
              <a:solidFill>
                <a:srgbClr val="FFFFFF"/>
              </a:solidFill>
            </a:endParaRPr>
          </a:p>
          <a:p>
            <a:pPr algn="ctr"/>
            <a:endParaRPr lang="en-GB" dirty="0">
              <a:solidFill>
                <a:srgbClr val="FFFFFF"/>
              </a:solidFill>
            </a:endParaRPr>
          </a:p>
        </p:txBody>
      </p:sp>
    </p:spTree>
    <p:extLst>
      <p:ext uri="{BB962C8B-B14F-4D97-AF65-F5344CB8AC3E}">
        <p14:creationId xmlns:p14="http://schemas.microsoft.com/office/powerpoint/2010/main" val="3526079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04293-4CDB-92D9-493E-CA607D4448F0}"/>
              </a:ext>
            </a:extLst>
          </p:cNvPr>
          <p:cNvSpPr>
            <a:spLocks noGrp="1"/>
          </p:cNvSpPr>
          <p:nvPr>
            <p:ph type="title"/>
          </p:nvPr>
        </p:nvSpPr>
        <p:spPr/>
        <p:txBody>
          <a:bodyPr/>
          <a:lstStyle/>
          <a:p>
            <a:r>
              <a:rPr lang="en-GB" dirty="0"/>
              <a:t>Content page  </a:t>
            </a:r>
          </a:p>
        </p:txBody>
      </p:sp>
      <p:sp>
        <p:nvSpPr>
          <p:cNvPr id="3" name="Content Placeholder 2">
            <a:extLst>
              <a:ext uri="{FF2B5EF4-FFF2-40B4-BE49-F238E27FC236}">
                <a16:creationId xmlns:a16="http://schemas.microsoft.com/office/drawing/2014/main" id="{015CFA2E-CD09-8CE0-FF03-34ADB6D47252}"/>
              </a:ext>
            </a:extLst>
          </p:cNvPr>
          <p:cNvSpPr>
            <a:spLocks noGrp="1"/>
          </p:cNvSpPr>
          <p:nvPr>
            <p:ph idx="1"/>
          </p:nvPr>
        </p:nvSpPr>
        <p:spPr>
          <a:xfrm>
            <a:off x="0" y="2248257"/>
            <a:ext cx="12192000" cy="3650155"/>
          </a:xfrm>
        </p:spPr>
        <p:txBody>
          <a:bodyPr/>
          <a:lstStyle/>
          <a:p>
            <a:pPr marL="0" indent="0">
              <a:buNone/>
            </a:pPr>
            <a:r>
              <a:rPr lang="en-GB" dirty="0"/>
              <a:t>Theories relating to models of communication…………………………………………………..page 3-5</a:t>
            </a:r>
          </a:p>
          <a:p>
            <a:pPr marL="0" indent="0">
              <a:buNone/>
            </a:pPr>
            <a:r>
              <a:rPr lang="en-GB" dirty="0"/>
              <a:t>The channels of communication that can be used to improve communication………page 6</a:t>
            </a:r>
          </a:p>
          <a:p>
            <a:pPr marL="0" indent="0">
              <a:buNone/>
            </a:pPr>
            <a:r>
              <a:rPr lang="en-GB" dirty="0"/>
              <a:t>The types of barriers that can prevent effective communication between Green-Crop and their clients…..page 7 </a:t>
            </a:r>
          </a:p>
          <a:p>
            <a:pPr marL="0" indent="0">
              <a:buNone/>
            </a:pPr>
            <a:r>
              <a:rPr lang="en-GB" dirty="0"/>
              <a:t>The impact of poor communication to Green-Crop…………………………………….page 8</a:t>
            </a:r>
          </a:p>
          <a:p>
            <a:pPr marL="0" indent="0">
              <a:buNone/>
            </a:pPr>
            <a:r>
              <a:rPr lang="en-GB" dirty="0"/>
              <a:t>The advantages of effective communication to the organisation………………………..page 9</a:t>
            </a:r>
          </a:p>
          <a:p>
            <a:pPr marL="0" indent="0">
              <a:buNone/>
            </a:pPr>
            <a:r>
              <a:rPr lang="en-GB" dirty="0"/>
              <a:t>Reference………………………………………………………………………………………………………….page 10</a:t>
            </a:r>
          </a:p>
          <a:p>
            <a:endParaRPr lang="en-GB" dirty="0"/>
          </a:p>
        </p:txBody>
      </p:sp>
    </p:spTree>
    <p:extLst>
      <p:ext uri="{BB962C8B-B14F-4D97-AF65-F5344CB8AC3E}">
        <p14:creationId xmlns:p14="http://schemas.microsoft.com/office/powerpoint/2010/main" val="3855057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B04054-9023-8941-A94B-771CBBABE3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69011-4E59-443A-1C0A-82CF79105808}"/>
              </a:ext>
            </a:extLst>
          </p:cNvPr>
          <p:cNvSpPr>
            <a:spLocks noGrp="1"/>
          </p:cNvSpPr>
          <p:nvPr>
            <p:ph type="title"/>
          </p:nvPr>
        </p:nvSpPr>
        <p:spPr>
          <a:xfrm>
            <a:off x="76200" y="190476"/>
            <a:ext cx="5428423" cy="1508760"/>
          </a:xfrm>
        </p:spPr>
        <p:txBody>
          <a:bodyPr anchor="ctr">
            <a:normAutofit/>
          </a:bodyPr>
          <a:lstStyle/>
          <a:p>
            <a:pPr>
              <a:lnSpc>
                <a:spcPct val="90000"/>
              </a:lnSpc>
            </a:pPr>
            <a:r>
              <a:rPr lang="en-GB" sz="3400" dirty="0"/>
              <a:t>THERORIS RELATING TO MODELS OF COMMUNITCATION </a:t>
            </a:r>
          </a:p>
        </p:txBody>
      </p:sp>
      <p:sp>
        <p:nvSpPr>
          <p:cNvPr id="3" name="Content Placeholder 2">
            <a:extLst>
              <a:ext uri="{FF2B5EF4-FFF2-40B4-BE49-F238E27FC236}">
                <a16:creationId xmlns:a16="http://schemas.microsoft.com/office/drawing/2014/main" id="{63790A9F-6AC3-9D6C-9741-8FE7B51DFEE6}"/>
              </a:ext>
            </a:extLst>
          </p:cNvPr>
          <p:cNvSpPr>
            <a:spLocks noGrp="1"/>
          </p:cNvSpPr>
          <p:nvPr>
            <p:ph idx="1"/>
          </p:nvPr>
        </p:nvSpPr>
        <p:spPr>
          <a:xfrm>
            <a:off x="149067" y="2099533"/>
            <a:ext cx="6557779" cy="3497645"/>
          </a:xfrm>
        </p:spPr>
        <p:txBody>
          <a:bodyPr anchor="t">
            <a:normAutofit/>
          </a:bodyPr>
          <a:lstStyle/>
          <a:p>
            <a:pPr>
              <a:lnSpc>
                <a:spcPct val="100000"/>
              </a:lnSpc>
            </a:pPr>
            <a:r>
              <a:rPr lang="en-GB" b="1" dirty="0"/>
              <a:t>Tuckman’s Model 1965</a:t>
            </a:r>
          </a:p>
          <a:p>
            <a:pPr>
              <a:lnSpc>
                <a:spcPct val="100000"/>
              </a:lnSpc>
            </a:pPr>
            <a:r>
              <a:rPr lang="en-GB" sz="2300" dirty="0"/>
              <a:t>Psychologist Bruce Tuckman came up with the memorable phrase "forming, storming, norming, and performing" in his 1965 paper, "Developmental Sequence in Small Groups." [1] It describes the path that teams follow on their way to high performance. Later, he added a fifth stage, "adjourning" (also known as "mourning") to mark the end of a team's journey. (Anon., 2020)</a:t>
            </a:r>
          </a:p>
          <a:p>
            <a:pPr>
              <a:lnSpc>
                <a:spcPct val="100000"/>
              </a:lnSpc>
            </a:pPr>
            <a:endParaRPr lang="en-GB" sz="2300" dirty="0"/>
          </a:p>
          <a:p>
            <a:pPr>
              <a:lnSpc>
                <a:spcPct val="100000"/>
              </a:lnSpc>
            </a:pPr>
            <a:endParaRPr lang="en-GB" b="1" dirty="0"/>
          </a:p>
          <a:p>
            <a:pPr>
              <a:lnSpc>
                <a:spcPct val="100000"/>
              </a:lnSpc>
            </a:pPr>
            <a:endParaRPr lang="en-GB" b="1" dirty="0"/>
          </a:p>
        </p:txBody>
      </p:sp>
      <p:pic>
        <p:nvPicPr>
          <p:cNvPr id="4" name="Picture 3" descr="A diagram of a diagram&#10;&#10;Description automatically generated">
            <a:extLst>
              <a:ext uri="{FF2B5EF4-FFF2-40B4-BE49-F238E27FC236}">
                <a16:creationId xmlns:a16="http://schemas.microsoft.com/office/drawing/2014/main" id="{E822CDDF-F5FD-69A2-D411-A3429B0A0CB4}"/>
              </a:ext>
            </a:extLst>
          </p:cNvPr>
          <p:cNvPicPr>
            <a:picLocks noChangeAspect="1"/>
          </p:cNvPicPr>
          <p:nvPr/>
        </p:nvPicPr>
        <p:blipFill>
          <a:blip r:embed="rId2"/>
          <a:stretch>
            <a:fillRect/>
          </a:stretch>
        </p:blipFill>
        <p:spPr>
          <a:xfrm>
            <a:off x="6687379" y="0"/>
            <a:ext cx="5577841" cy="3508250"/>
          </a:xfrm>
          <a:prstGeom prst="rect">
            <a:avLst/>
          </a:prstGeom>
        </p:spPr>
      </p:pic>
      <p:cxnSp>
        <p:nvCxnSpPr>
          <p:cNvPr id="12" name="Straight Connector 11">
            <a:extLst>
              <a:ext uri="{FF2B5EF4-FFF2-40B4-BE49-F238E27FC236}">
                <a16:creationId xmlns:a16="http://schemas.microsoft.com/office/drawing/2014/main" id="{10778A53-7ADF-F948-B939-0EB454DA2C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8812" y="3429000"/>
            <a:ext cx="3350727" cy="0"/>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3694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FB764-D717-524B-20E7-74C9CEB1099E}"/>
              </a:ext>
            </a:extLst>
          </p:cNvPr>
          <p:cNvSpPr>
            <a:spLocks noGrp="1"/>
          </p:cNvSpPr>
          <p:nvPr>
            <p:ph type="title"/>
          </p:nvPr>
        </p:nvSpPr>
        <p:spPr/>
        <p:txBody>
          <a:bodyPr/>
          <a:lstStyle/>
          <a:p>
            <a:r>
              <a:rPr lang="en-GB" dirty="0"/>
              <a:t>Shannon weaver model </a:t>
            </a:r>
          </a:p>
        </p:txBody>
      </p:sp>
      <p:pic>
        <p:nvPicPr>
          <p:cNvPr id="4" name="Content Placeholder 3">
            <a:extLst>
              <a:ext uri="{FF2B5EF4-FFF2-40B4-BE49-F238E27FC236}">
                <a16:creationId xmlns:a16="http://schemas.microsoft.com/office/drawing/2014/main" id="{25E7175F-DB03-C446-CBB3-B91298214D83}"/>
              </a:ext>
            </a:extLst>
          </p:cNvPr>
          <p:cNvPicPr>
            <a:picLocks noGrp="1" noChangeAspect="1"/>
          </p:cNvPicPr>
          <p:nvPr>
            <p:ph idx="1"/>
          </p:nvPr>
        </p:nvPicPr>
        <p:blipFill>
          <a:blip r:embed="rId2"/>
          <a:stretch>
            <a:fillRect/>
          </a:stretch>
        </p:blipFill>
        <p:spPr>
          <a:xfrm>
            <a:off x="7010378" y="111760"/>
            <a:ext cx="5181622" cy="3606800"/>
          </a:xfrm>
          <a:prstGeom prst="rect">
            <a:avLst/>
          </a:prstGeom>
        </p:spPr>
      </p:pic>
      <p:sp>
        <p:nvSpPr>
          <p:cNvPr id="6" name="TextBox 5">
            <a:extLst>
              <a:ext uri="{FF2B5EF4-FFF2-40B4-BE49-F238E27FC236}">
                <a16:creationId xmlns:a16="http://schemas.microsoft.com/office/drawing/2014/main" id="{28946421-D945-3216-7BFD-C83E63AB40CA}"/>
              </a:ext>
            </a:extLst>
          </p:cNvPr>
          <p:cNvSpPr txBox="1"/>
          <p:nvPr/>
        </p:nvSpPr>
        <p:spPr>
          <a:xfrm>
            <a:off x="218440" y="2551836"/>
            <a:ext cx="6791938" cy="1477328"/>
          </a:xfrm>
          <a:prstGeom prst="rect">
            <a:avLst/>
          </a:prstGeom>
          <a:noFill/>
        </p:spPr>
        <p:txBody>
          <a:bodyPr wrap="square">
            <a:spAutoFit/>
          </a:bodyPr>
          <a:lstStyle/>
          <a:p>
            <a:r>
              <a:rPr lang="en-GB" dirty="0"/>
              <a:t>This model is specially designed to develop the effective communication between sender and receiver. Also they find factors which affecting the communication process called “Noise”. At first the model was developed to improve the Technical communication. Later it’s widely applied in the field of Communication. (Anon., 2020)</a:t>
            </a:r>
          </a:p>
        </p:txBody>
      </p:sp>
    </p:spTree>
    <p:extLst>
      <p:ext uri="{BB962C8B-B14F-4D97-AF65-F5344CB8AC3E}">
        <p14:creationId xmlns:p14="http://schemas.microsoft.com/office/powerpoint/2010/main" val="8341172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4F956-B579-0F8C-9986-1E3EBA0DDF31}"/>
              </a:ext>
            </a:extLst>
          </p:cNvPr>
          <p:cNvSpPr>
            <a:spLocks noGrp="1"/>
          </p:cNvSpPr>
          <p:nvPr>
            <p:ph type="title"/>
          </p:nvPr>
        </p:nvSpPr>
        <p:spPr/>
        <p:txBody>
          <a:bodyPr>
            <a:normAutofit fontScale="90000"/>
          </a:bodyPr>
          <a:lstStyle/>
          <a:p>
            <a:r>
              <a:rPr lang="en-GB" dirty="0"/>
              <a:t>Wheelan’s Model 2005 </a:t>
            </a:r>
            <a:br>
              <a:rPr lang="en-GB" dirty="0"/>
            </a:br>
            <a:endParaRPr lang="en-GB" dirty="0"/>
          </a:p>
        </p:txBody>
      </p:sp>
      <p:sp>
        <p:nvSpPr>
          <p:cNvPr id="3" name="Content Placeholder 2">
            <a:extLst>
              <a:ext uri="{FF2B5EF4-FFF2-40B4-BE49-F238E27FC236}">
                <a16:creationId xmlns:a16="http://schemas.microsoft.com/office/drawing/2014/main" id="{07FFF388-0B54-F012-F00E-B8E487EA1B43}"/>
              </a:ext>
            </a:extLst>
          </p:cNvPr>
          <p:cNvSpPr>
            <a:spLocks noGrp="1"/>
          </p:cNvSpPr>
          <p:nvPr>
            <p:ph idx="1"/>
          </p:nvPr>
        </p:nvSpPr>
        <p:spPr>
          <a:xfrm>
            <a:off x="194584" y="1862177"/>
            <a:ext cx="9076329" cy="3650155"/>
          </a:xfrm>
        </p:spPr>
        <p:txBody>
          <a:bodyPr>
            <a:normAutofit fontScale="85000" lnSpcReduction="20000"/>
          </a:bodyPr>
          <a:lstStyle/>
          <a:p>
            <a:r>
              <a:rPr lang="en-GB" dirty="0"/>
              <a:t>Developed by Susan Wheelan in 2005</a:t>
            </a:r>
          </a:p>
          <a:p>
            <a:r>
              <a:rPr lang="en-GB" dirty="0"/>
              <a:t>A Professor in psychological studies and Faculty Director of the Centre for the Study of Psychoeducational Processes at Temple University, Philadelphia</a:t>
            </a:r>
          </a:p>
          <a:p>
            <a:endParaRPr lang="en-GB" dirty="0"/>
          </a:p>
          <a:p>
            <a:r>
              <a:rPr lang="en-GB" dirty="0"/>
              <a:t>The stages include; </a:t>
            </a:r>
          </a:p>
          <a:p>
            <a:endParaRPr lang="en-GB" dirty="0"/>
          </a:p>
          <a:p>
            <a:r>
              <a:rPr lang="en-GB" dirty="0"/>
              <a:t>Dependency and Inclusion</a:t>
            </a:r>
          </a:p>
          <a:p>
            <a:r>
              <a:rPr lang="en-GB" dirty="0"/>
              <a:t>Counter-dependency and Fighting</a:t>
            </a:r>
          </a:p>
          <a:p>
            <a:r>
              <a:rPr lang="en-GB" dirty="0"/>
              <a:t>Trust and Structure</a:t>
            </a:r>
          </a:p>
          <a:p>
            <a:r>
              <a:rPr lang="en-GB" dirty="0"/>
              <a:t>Work and Productivity</a:t>
            </a:r>
          </a:p>
          <a:p>
            <a:endParaRPr lang="en-GB" dirty="0"/>
          </a:p>
        </p:txBody>
      </p:sp>
      <p:pic>
        <p:nvPicPr>
          <p:cNvPr id="4" name="Picture 3">
            <a:extLst>
              <a:ext uri="{FF2B5EF4-FFF2-40B4-BE49-F238E27FC236}">
                <a16:creationId xmlns:a16="http://schemas.microsoft.com/office/drawing/2014/main" id="{ACECAD99-CBDF-98CE-917A-4D6596EA73C9}"/>
              </a:ext>
            </a:extLst>
          </p:cNvPr>
          <p:cNvPicPr>
            <a:picLocks noChangeAspect="1"/>
          </p:cNvPicPr>
          <p:nvPr/>
        </p:nvPicPr>
        <p:blipFill>
          <a:blip r:embed="rId2"/>
          <a:stretch>
            <a:fillRect/>
          </a:stretch>
        </p:blipFill>
        <p:spPr>
          <a:xfrm>
            <a:off x="6480260" y="2926454"/>
            <a:ext cx="5647874" cy="3650154"/>
          </a:xfrm>
          <a:prstGeom prst="rect">
            <a:avLst/>
          </a:prstGeom>
        </p:spPr>
      </p:pic>
    </p:spTree>
    <p:extLst>
      <p:ext uri="{BB962C8B-B14F-4D97-AF65-F5344CB8AC3E}">
        <p14:creationId xmlns:p14="http://schemas.microsoft.com/office/powerpoint/2010/main" val="15841200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E21A3-6DB6-3FE0-7776-2B1F8F0B42B6}"/>
              </a:ext>
            </a:extLst>
          </p:cNvPr>
          <p:cNvSpPr>
            <a:spLocks noGrp="1"/>
          </p:cNvSpPr>
          <p:nvPr>
            <p:ph type="title"/>
          </p:nvPr>
        </p:nvSpPr>
        <p:spPr>
          <a:xfrm>
            <a:off x="1322344" y="427449"/>
            <a:ext cx="9076329" cy="1064277"/>
          </a:xfrm>
        </p:spPr>
        <p:txBody>
          <a:bodyPr>
            <a:noAutofit/>
          </a:bodyPr>
          <a:lstStyle/>
          <a:p>
            <a:r>
              <a:rPr lang="en-GB" sz="2400" dirty="0"/>
              <a:t>THE CHANELS OF COMMUNICATION THAT CAN BE USED TO IMPROVE COMMUNICATION </a:t>
            </a:r>
          </a:p>
        </p:txBody>
      </p:sp>
      <p:sp>
        <p:nvSpPr>
          <p:cNvPr id="3" name="Content Placeholder 2">
            <a:extLst>
              <a:ext uri="{FF2B5EF4-FFF2-40B4-BE49-F238E27FC236}">
                <a16:creationId xmlns:a16="http://schemas.microsoft.com/office/drawing/2014/main" id="{D10E6BFC-ECD3-2896-4E42-E954EAF84A0F}"/>
              </a:ext>
            </a:extLst>
          </p:cNvPr>
          <p:cNvSpPr>
            <a:spLocks noGrp="1"/>
          </p:cNvSpPr>
          <p:nvPr>
            <p:ph idx="1"/>
          </p:nvPr>
        </p:nvSpPr>
        <p:spPr>
          <a:xfrm>
            <a:off x="966744" y="2299057"/>
            <a:ext cx="9076329" cy="3650155"/>
          </a:xfrm>
        </p:spPr>
        <p:txBody>
          <a:bodyPr>
            <a:normAutofit fontScale="92500" lnSpcReduction="10000"/>
          </a:bodyPr>
          <a:lstStyle/>
          <a:p>
            <a:r>
              <a:rPr lang="en-GB" dirty="0"/>
              <a:t>Face to face </a:t>
            </a:r>
          </a:p>
          <a:p>
            <a:r>
              <a:rPr lang="en-GB" dirty="0"/>
              <a:t>Emails </a:t>
            </a:r>
          </a:p>
          <a:p>
            <a:r>
              <a:rPr lang="en-GB" dirty="0"/>
              <a:t>Video conferences </a:t>
            </a:r>
          </a:p>
          <a:p>
            <a:r>
              <a:rPr lang="en-GB" dirty="0"/>
              <a:t>Social media </a:t>
            </a:r>
          </a:p>
          <a:p>
            <a:r>
              <a:rPr lang="en-GB" dirty="0"/>
              <a:t>Internet /Internal Portals</a:t>
            </a:r>
          </a:p>
          <a:p>
            <a:r>
              <a:rPr lang="en-GB" dirty="0"/>
              <a:t>The type of communication channel that is most suitable to this scenario is internet /Internal Portals because many businesses have internal websites or portals where employees may access information, papers, and company news, as well as collaborate via discussion boards or chat functions. These channels improve internal communication and foster information exchange.</a:t>
            </a:r>
          </a:p>
        </p:txBody>
      </p:sp>
    </p:spTree>
    <p:extLst>
      <p:ext uri="{BB962C8B-B14F-4D97-AF65-F5344CB8AC3E}">
        <p14:creationId xmlns:p14="http://schemas.microsoft.com/office/powerpoint/2010/main" val="286829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B6E96-714F-68A4-2ABD-BA7E85671CAA}"/>
              </a:ext>
            </a:extLst>
          </p:cNvPr>
          <p:cNvSpPr>
            <a:spLocks noGrp="1"/>
          </p:cNvSpPr>
          <p:nvPr>
            <p:ph type="title"/>
          </p:nvPr>
        </p:nvSpPr>
        <p:spPr/>
        <p:txBody>
          <a:bodyPr>
            <a:noAutofit/>
          </a:bodyPr>
          <a:lstStyle/>
          <a:p>
            <a:r>
              <a:rPr lang="en-GB" sz="2800" dirty="0"/>
              <a:t>THE TYPES OF BARRIES THAT CAN PREVENT EFFECTIVE COMMUNICATION BETWEEN GREEN COOP AND THIR CLIENTS </a:t>
            </a:r>
          </a:p>
        </p:txBody>
      </p:sp>
      <p:sp>
        <p:nvSpPr>
          <p:cNvPr id="3" name="Content Placeholder 2">
            <a:extLst>
              <a:ext uri="{FF2B5EF4-FFF2-40B4-BE49-F238E27FC236}">
                <a16:creationId xmlns:a16="http://schemas.microsoft.com/office/drawing/2014/main" id="{91E26D94-BA48-237B-179B-73D8EFA91393}"/>
              </a:ext>
            </a:extLst>
          </p:cNvPr>
          <p:cNvSpPr>
            <a:spLocks noGrp="1"/>
          </p:cNvSpPr>
          <p:nvPr>
            <p:ph idx="1"/>
          </p:nvPr>
        </p:nvSpPr>
        <p:spPr>
          <a:xfrm>
            <a:off x="479064" y="2705457"/>
            <a:ext cx="9076329" cy="3650155"/>
          </a:xfrm>
        </p:spPr>
        <p:txBody>
          <a:bodyPr>
            <a:normAutofit fontScale="92500" lnSpcReduction="10000"/>
          </a:bodyPr>
          <a:lstStyle/>
          <a:p>
            <a:r>
              <a:rPr lang="en-GB" dirty="0"/>
              <a:t>Cultural differences</a:t>
            </a:r>
          </a:p>
          <a:p>
            <a:r>
              <a:rPr lang="en-GB" dirty="0"/>
              <a:t>Language</a:t>
            </a:r>
          </a:p>
          <a:p>
            <a:r>
              <a:rPr lang="en-GB" dirty="0"/>
              <a:t>Physical barrier </a:t>
            </a:r>
          </a:p>
          <a:p>
            <a:r>
              <a:rPr lang="en-GB" dirty="0"/>
              <a:t>Information overloaded</a:t>
            </a:r>
          </a:p>
          <a:p>
            <a:r>
              <a:rPr lang="en-GB" dirty="0"/>
              <a:t>Differences in understanding </a:t>
            </a:r>
          </a:p>
          <a:p>
            <a:r>
              <a:rPr lang="en-GB" dirty="0"/>
              <a:t>The most important barrier that can prevent effective communication is language , vocabulary, and jargon differences can lead to misconceptions and impede efficient communication, especially in multicultural or multinational organisations. Language limitations can cause misinterpretation of messages and the inability to communicate ideas clearly  </a:t>
            </a:r>
          </a:p>
          <a:p>
            <a:endParaRPr lang="en-GB" dirty="0"/>
          </a:p>
        </p:txBody>
      </p:sp>
    </p:spTree>
    <p:extLst>
      <p:ext uri="{BB962C8B-B14F-4D97-AF65-F5344CB8AC3E}">
        <p14:creationId xmlns:p14="http://schemas.microsoft.com/office/powerpoint/2010/main" val="15877866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829F5-06D8-AD19-5295-274C9BFA48C8}"/>
              </a:ext>
            </a:extLst>
          </p:cNvPr>
          <p:cNvSpPr>
            <a:spLocks noGrp="1"/>
          </p:cNvSpPr>
          <p:nvPr>
            <p:ph type="title"/>
          </p:nvPr>
        </p:nvSpPr>
        <p:spPr/>
        <p:txBody>
          <a:bodyPr>
            <a:normAutofit fontScale="90000"/>
          </a:bodyPr>
          <a:lstStyle/>
          <a:p>
            <a:r>
              <a:rPr lang="en-GB"/>
              <a:t>THE IMPACT OF POOR COMMUNICATION </a:t>
            </a:r>
            <a:endParaRPr lang="en-GB" dirty="0"/>
          </a:p>
        </p:txBody>
      </p:sp>
      <p:sp>
        <p:nvSpPr>
          <p:cNvPr id="3" name="Content Placeholder 2">
            <a:extLst>
              <a:ext uri="{FF2B5EF4-FFF2-40B4-BE49-F238E27FC236}">
                <a16:creationId xmlns:a16="http://schemas.microsoft.com/office/drawing/2014/main" id="{81B26525-E10E-29B8-2C34-49D6109EA212}"/>
              </a:ext>
            </a:extLst>
          </p:cNvPr>
          <p:cNvSpPr>
            <a:spLocks noGrp="1"/>
          </p:cNvSpPr>
          <p:nvPr>
            <p:ph idx="1"/>
          </p:nvPr>
        </p:nvSpPr>
        <p:spPr/>
        <p:txBody>
          <a:bodyPr/>
          <a:lstStyle/>
          <a:p>
            <a:r>
              <a:rPr lang="en-GB" dirty="0"/>
              <a:t>Increased absenteeism</a:t>
            </a:r>
          </a:p>
          <a:p>
            <a:r>
              <a:rPr lang="en-GB" dirty="0"/>
              <a:t>Lower employee productivity</a:t>
            </a:r>
          </a:p>
          <a:p>
            <a:r>
              <a:rPr lang="en-GB" dirty="0"/>
              <a:t>Misunderstandings</a:t>
            </a:r>
          </a:p>
          <a:p>
            <a:r>
              <a:rPr lang="en-GB" dirty="0"/>
              <a:t>Reduced customer satisfaction</a:t>
            </a:r>
          </a:p>
          <a:p>
            <a:endParaRPr lang="en-GB" dirty="0"/>
          </a:p>
        </p:txBody>
      </p:sp>
      <p:pic>
        <p:nvPicPr>
          <p:cNvPr id="5" name="Picture 4">
            <a:extLst>
              <a:ext uri="{FF2B5EF4-FFF2-40B4-BE49-F238E27FC236}">
                <a16:creationId xmlns:a16="http://schemas.microsoft.com/office/drawing/2014/main" id="{3C98D967-F2AA-79EE-4E0A-B588998129D5}"/>
              </a:ext>
            </a:extLst>
          </p:cNvPr>
          <p:cNvPicPr>
            <a:picLocks noChangeAspect="1"/>
          </p:cNvPicPr>
          <p:nvPr/>
        </p:nvPicPr>
        <p:blipFill>
          <a:blip r:embed="rId2"/>
          <a:stretch>
            <a:fillRect/>
          </a:stretch>
        </p:blipFill>
        <p:spPr>
          <a:xfrm>
            <a:off x="7971385" y="1838325"/>
            <a:ext cx="4143375" cy="2571750"/>
          </a:xfrm>
          <a:prstGeom prst="rect">
            <a:avLst/>
          </a:prstGeom>
        </p:spPr>
      </p:pic>
      <p:pic>
        <p:nvPicPr>
          <p:cNvPr id="6" name="Picture 5">
            <a:extLst>
              <a:ext uri="{FF2B5EF4-FFF2-40B4-BE49-F238E27FC236}">
                <a16:creationId xmlns:a16="http://schemas.microsoft.com/office/drawing/2014/main" id="{4E1073AB-1CB7-B9EC-8F10-54B76193515D}"/>
              </a:ext>
            </a:extLst>
          </p:cNvPr>
          <p:cNvPicPr>
            <a:picLocks noChangeAspect="1"/>
          </p:cNvPicPr>
          <p:nvPr/>
        </p:nvPicPr>
        <p:blipFill>
          <a:blip r:embed="rId3"/>
          <a:stretch>
            <a:fillRect/>
          </a:stretch>
        </p:blipFill>
        <p:spPr>
          <a:xfrm>
            <a:off x="9390610" y="4634468"/>
            <a:ext cx="2724150" cy="1809750"/>
          </a:xfrm>
          <a:prstGeom prst="rect">
            <a:avLst/>
          </a:prstGeom>
        </p:spPr>
      </p:pic>
      <p:pic>
        <p:nvPicPr>
          <p:cNvPr id="7" name="Picture 6">
            <a:extLst>
              <a:ext uri="{FF2B5EF4-FFF2-40B4-BE49-F238E27FC236}">
                <a16:creationId xmlns:a16="http://schemas.microsoft.com/office/drawing/2014/main" id="{ACD7315C-C0A6-6884-D609-7CDEC37547FC}"/>
              </a:ext>
            </a:extLst>
          </p:cNvPr>
          <p:cNvPicPr>
            <a:picLocks noChangeAspect="1"/>
          </p:cNvPicPr>
          <p:nvPr/>
        </p:nvPicPr>
        <p:blipFill>
          <a:blip r:embed="rId4"/>
          <a:stretch>
            <a:fillRect/>
          </a:stretch>
        </p:blipFill>
        <p:spPr>
          <a:xfrm>
            <a:off x="6096000" y="4509453"/>
            <a:ext cx="3125019" cy="2084388"/>
          </a:xfrm>
          <a:prstGeom prst="rect">
            <a:avLst/>
          </a:prstGeom>
        </p:spPr>
      </p:pic>
    </p:spTree>
    <p:extLst>
      <p:ext uri="{BB962C8B-B14F-4D97-AF65-F5344CB8AC3E}">
        <p14:creationId xmlns:p14="http://schemas.microsoft.com/office/powerpoint/2010/main" val="102448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C20F7-1FE2-0F7B-0CCB-C0874A53D599}"/>
              </a:ext>
            </a:extLst>
          </p:cNvPr>
          <p:cNvSpPr>
            <a:spLocks noGrp="1"/>
          </p:cNvSpPr>
          <p:nvPr>
            <p:ph type="title"/>
          </p:nvPr>
        </p:nvSpPr>
        <p:spPr/>
        <p:txBody>
          <a:bodyPr>
            <a:normAutofit fontScale="90000"/>
          </a:bodyPr>
          <a:lstStyle/>
          <a:p>
            <a:r>
              <a:rPr lang="en-GB" dirty="0"/>
              <a:t>THE ADVANTGE OF EFFECTIVE COMMUNICATION </a:t>
            </a:r>
          </a:p>
        </p:txBody>
      </p:sp>
      <p:sp>
        <p:nvSpPr>
          <p:cNvPr id="3" name="Content Placeholder 2">
            <a:extLst>
              <a:ext uri="{FF2B5EF4-FFF2-40B4-BE49-F238E27FC236}">
                <a16:creationId xmlns:a16="http://schemas.microsoft.com/office/drawing/2014/main" id="{8D2265A5-A4EC-7E01-BC99-2469457CFE2A}"/>
              </a:ext>
            </a:extLst>
          </p:cNvPr>
          <p:cNvSpPr>
            <a:spLocks noGrp="1"/>
          </p:cNvSpPr>
          <p:nvPr>
            <p:ph idx="1"/>
          </p:nvPr>
        </p:nvSpPr>
        <p:spPr/>
        <p:txBody>
          <a:bodyPr>
            <a:normAutofit/>
          </a:bodyPr>
          <a:lstStyle/>
          <a:p>
            <a:r>
              <a:rPr lang="en-GB" dirty="0"/>
              <a:t>build and maintain relationships</a:t>
            </a:r>
          </a:p>
          <a:p>
            <a:r>
              <a:rPr lang="en-GB" dirty="0"/>
              <a:t>Increase proactivity</a:t>
            </a:r>
          </a:p>
          <a:p>
            <a:r>
              <a:rPr lang="en-GB" dirty="0"/>
              <a:t>Better decision making </a:t>
            </a:r>
          </a:p>
          <a:p>
            <a:r>
              <a:rPr lang="en-GB" dirty="0"/>
              <a:t>Enhance customer service </a:t>
            </a:r>
          </a:p>
          <a:p>
            <a:r>
              <a:rPr lang="en-GB" dirty="0"/>
              <a:t>Positive organization culture </a:t>
            </a:r>
          </a:p>
          <a:p>
            <a:endParaRPr lang="en-GB" dirty="0"/>
          </a:p>
        </p:txBody>
      </p:sp>
      <p:pic>
        <p:nvPicPr>
          <p:cNvPr id="4" name="Picture 3">
            <a:extLst>
              <a:ext uri="{FF2B5EF4-FFF2-40B4-BE49-F238E27FC236}">
                <a16:creationId xmlns:a16="http://schemas.microsoft.com/office/drawing/2014/main" id="{B5F30487-C6C5-B924-F06E-540445F9ECF2}"/>
              </a:ext>
            </a:extLst>
          </p:cNvPr>
          <p:cNvPicPr>
            <a:picLocks noChangeAspect="1"/>
          </p:cNvPicPr>
          <p:nvPr/>
        </p:nvPicPr>
        <p:blipFill>
          <a:blip r:embed="rId2"/>
          <a:stretch>
            <a:fillRect/>
          </a:stretch>
        </p:blipFill>
        <p:spPr>
          <a:xfrm>
            <a:off x="7436803" y="1876107"/>
            <a:ext cx="4924852" cy="3285173"/>
          </a:xfrm>
          <a:prstGeom prst="rect">
            <a:avLst/>
          </a:prstGeom>
        </p:spPr>
      </p:pic>
    </p:spTree>
    <p:extLst>
      <p:ext uri="{BB962C8B-B14F-4D97-AF65-F5344CB8AC3E}">
        <p14:creationId xmlns:p14="http://schemas.microsoft.com/office/powerpoint/2010/main" val="1573077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EC462-6ADA-9F64-B296-245AF021FAA1}"/>
              </a:ext>
            </a:extLst>
          </p:cNvPr>
          <p:cNvSpPr>
            <a:spLocks noGrp="1"/>
          </p:cNvSpPr>
          <p:nvPr>
            <p:ph type="title"/>
          </p:nvPr>
        </p:nvSpPr>
        <p:spPr/>
        <p:txBody>
          <a:bodyPr/>
          <a:lstStyle/>
          <a:p>
            <a:r>
              <a:rPr lang="en-GB" dirty="0"/>
              <a:t>Thank you </a:t>
            </a:r>
          </a:p>
        </p:txBody>
      </p:sp>
      <p:sp>
        <p:nvSpPr>
          <p:cNvPr id="3" name="Content Placeholder 2">
            <a:extLst>
              <a:ext uri="{FF2B5EF4-FFF2-40B4-BE49-F238E27FC236}">
                <a16:creationId xmlns:a16="http://schemas.microsoft.com/office/drawing/2014/main" id="{C1AB0725-CB6C-D6EC-9176-D6FDDE2BDDD7}"/>
              </a:ext>
            </a:extLst>
          </p:cNvPr>
          <p:cNvSpPr>
            <a:spLocks noGrp="1"/>
          </p:cNvSpPr>
          <p:nvPr>
            <p:ph idx="1"/>
          </p:nvPr>
        </p:nvSpPr>
        <p:spPr/>
        <p:txBody>
          <a:bodyPr/>
          <a:lstStyle/>
          <a:p>
            <a:r>
              <a:rPr lang="en-GB" dirty="0"/>
              <a:t>Any questions?</a:t>
            </a:r>
          </a:p>
        </p:txBody>
      </p:sp>
    </p:spTree>
    <p:extLst>
      <p:ext uri="{BB962C8B-B14F-4D97-AF65-F5344CB8AC3E}">
        <p14:creationId xmlns:p14="http://schemas.microsoft.com/office/powerpoint/2010/main" val="1533608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C6E48-5441-7B54-4BB1-CA4ED890E446}"/>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C12AF64D-3DEF-3338-73A3-CA1CEF06081D}"/>
              </a:ext>
            </a:extLst>
          </p:cNvPr>
          <p:cNvSpPr>
            <a:spLocks noGrp="1"/>
          </p:cNvSpPr>
          <p:nvPr>
            <p:ph idx="1"/>
          </p:nvPr>
        </p:nvSpPr>
        <p:spPr/>
        <p:txBody>
          <a:bodyPr>
            <a:normAutofit fontScale="85000" lnSpcReduction="20000"/>
          </a:bodyPr>
          <a:lstStyle/>
          <a:p>
            <a:r>
              <a:rPr lang="en-GB" dirty="0"/>
              <a:t>References</a:t>
            </a:r>
          </a:p>
          <a:p>
            <a:r>
              <a:rPr lang="en-GB" dirty="0"/>
              <a:t>Anon., 2020. .mindtools. [Online] </a:t>
            </a:r>
          </a:p>
          <a:p>
            <a:r>
              <a:rPr lang="en-GB" dirty="0"/>
              <a:t>Available at: https://www.mindtools.com/abyj5fi/forming-storming-norming-and-performing</a:t>
            </a:r>
          </a:p>
          <a:p>
            <a:r>
              <a:rPr lang="en-GB" dirty="0"/>
              <a:t>[Accessed 10 07 2023].</a:t>
            </a:r>
          </a:p>
          <a:p>
            <a:r>
              <a:rPr lang="en-GB" dirty="0"/>
              <a:t>Anon., 2020. communicationtheory.org. [Online] </a:t>
            </a:r>
          </a:p>
          <a:p>
            <a:r>
              <a:rPr lang="en-GB" dirty="0"/>
              <a:t>Available at: https://www.communicationtheory.org/shannon-and-weaver-model-of-communication/</a:t>
            </a:r>
          </a:p>
          <a:p>
            <a:r>
              <a:rPr lang="en-GB" dirty="0"/>
              <a:t>[Accessed 10 07 2023].</a:t>
            </a:r>
          </a:p>
          <a:p>
            <a:r>
              <a:rPr lang="en-GB" dirty="0"/>
              <a:t>Anon., 2023. ebrary.net. [Online] </a:t>
            </a:r>
          </a:p>
          <a:p>
            <a:r>
              <a:rPr lang="en-GB" dirty="0"/>
              <a:t>Available at: https://ebrary.net/3071/management/wheelans_integrated_model_group_development</a:t>
            </a:r>
          </a:p>
          <a:p>
            <a:r>
              <a:rPr lang="en-GB" dirty="0"/>
              <a:t>[Accessed 10 07 2023].</a:t>
            </a:r>
          </a:p>
          <a:p>
            <a:endParaRPr lang="en-GB" dirty="0"/>
          </a:p>
          <a:p>
            <a:endParaRPr lang="en-GB" dirty="0"/>
          </a:p>
          <a:p>
            <a:endParaRPr lang="en-GB" dirty="0"/>
          </a:p>
        </p:txBody>
      </p:sp>
    </p:spTree>
    <p:extLst>
      <p:ext uri="{BB962C8B-B14F-4D97-AF65-F5344CB8AC3E}">
        <p14:creationId xmlns:p14="http://schemas.microsoft.com/office/powerpoint/2010/main" val="2573718738"/>
      </p:ext>
    </p:extLst>
  </p:cSld>
  <p:clrMapOvr>
    <a:masterClrMapping/>
  </p:clrMapOvr>
</p:sld>
</file>

<file path=ppt/theme/theme1.xml><?xml version="1.0" encoding="utf-8"?>
<a:theme xmlns:a="http://schemas.openxmlformats.org/drawingml/2006/main" name="MarrakeshVTI">
  <a:themeElements>
    <a:clrScheme name="AnalogousFromDarkSeedLeftStep">
      <a:dk1>
        <a:srgbClr val="000000"/>
      </a:dk1>
      <a:lt1>
        <a:srgbClr val="FFFFFF"/>
      </a:lt1>
      <a:dk2>
        <a:srgbClr val="1B2830"/>
      </a:dk2>
      <a:lt2>
        <a:srgbClr val="F1F3F0"/>
      </a:lt2>
      <a:accent1>
        <a:srgbClr val="A629E7"/>
      </a:accent1>
      <a:accent2>
        <a:srgbClr val="592FD9"/>
      </a:accent2>
      <a:accent3>
        <a:srgbClr val="294AE7"/>
      </a:accent3>
      <a:accent4>
        <a:srgbClr val="1787D5"/>
      </a:accent4>
      <a:accent5>
        <a:srgbClr val="22BFBE"/>
      </a:accent5>
      <a:accent6>
        <a:srgbClr val="16C67B"/>
      </a:accent6>
      <a:hlink>
        <a:srgbClr val="3897A9"/>
      </a:hlink>
      <a:folHlink>
        <a:srgbClr val="7F7F7F"/>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docProps/app.xml><?xml version="1.0" encoding="utf-8"?>
<Properties xmlns="http://schemas.openxmlformats.org/officeDocument/2006/extended-properties" xmlns:vt="http://schemas.openxmlformats.org/officeDocument/2006/docPropsVTypes">
  <TotalTime>20958</TotalTime>
  <Words>571</Words>
  <Application>Microsoft Office PowerPoint</Application>
  <PresentationFormat>Widescreen</PresentationFormat>
  <Paragraphs>66</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Goudy Old Style</vt:lpstr>
      <vt:lpstr>MarrakeshVTI</vt:lpstr>
      <vt:lpstr>PowerPoint Presentation</vt:lpstr>
      <vt:lpstr>Content page  </vt:lpstr>
      <vt:lpstr>THERORIS RELATING TO MODELS OF COMMUNITCATION </vt:lpstr>
      <vt:lpstr>Shannon weaver model </vt:lpstr>
      <vt:lpstr>Wheelan’s Model 2005  </vt:lpstr>
      <vt:lpstr>THE CHANELS OF COMMUNICATION THAT CAN BE USED TO IMPROVE COMMUNICATION </vt:lpstr>
      <vt:lpstr>THE TYPES OF BARRIES THAT CAN PREVENT EFFECTIVE COMMUNICATION BETWEEN GREEN COOP AND THIR CLIENTS </vt:lpstr>
      <vt:lpstr>THE IMPACT OF POOR COMMUNICATION </vt:lpstr>
      <vt:lpstr>THE ADVANTGE OF EFFECTIVE COMMUNICATION </vt:lpstr>
      <vt:lpstr>Thank you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tantou sisay</dc:creator>
  <cp:lastModifiedBy>tantou sisay</cp:lastModifiedBy>
  <cp:revision>3</cp:revision>
  <dcterms:created xsi:type="dcterms:W3CDTF">2023-06-26T09:34:41Z</dcterms:created>
  <dcterms:modified xsi:type="dcterms:W3CDTF">2023-07-10T22:54:35Z</dcterms:modified>
</cp:coreProperties>
</file>