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494" r:id="rId2"/>
    <p:sldId id="495" r:id="rId3"/>
    <p:sldId id="496" r:id="rId4"/>
    <p:sldId id="497" r:id="rId5"/>
    <p:sldId id="498" r:id="rId6"/>
    <p:sldId id="499" r:id="rId7"/>
    <p:sldId id="500" r:id="rId8"/>
    <p:sldId id="501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92309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5190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7.2   - </a:t>
            </a:r>
            <a:r>
              <a:rPr lang="en-US" altLang="en-US" b="1" dirty="0" smtClean="0">
                <a:solidFill>
                  <a:srgbClr val="FFFF00"/>
                </a:solidFill>
              </a:rPr>
              <a:t>MNCs </a:t>
            </a:r>
            <a:r>
              <a:rPr lang="en-US" altLang="en-US" b="1" dirty="0">
                <a:solidFill>
                  <a:srgbClr val="FFFF00"/>
                </a:solidFill>
              </a:rPr>
              <a:t>Cost of </a:t>
            </a:r>
            <a:r>
              <a:rPr lang="en-US" altLang="en-US" b="1" dirty="0" smtClean="0">
                <a:solidFill>
                  <a:srgbClr val="FFFF00"/>
                </a:solidFill>
              </a:rPr>
              <a:t>Capital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6282CF4-F11D-4118-ADBB-5F84001E3BD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814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3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332656"/>
            <a:ext cx="6629400" cy="720080"/>
          </a:xfrm>
        </p:spPr>
        <p:txBody>
          <a:bodyPr/>
          <a:lstStyle/>
          <a:p>
            <a:r>
              <a:rPr lang="en-US" altLang="en-US" sz="3200" dirty="0"/>
              <a:t>Cost of Capital</a:t>
            </a:r>
          </a:p>
        </p:txBody>
      </p:sp>
      <p:sp>
        <p:nvSpPr>
          <p:cNvPr id="993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79240"/>
            <a:ext cx="8229600" cy="4187551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firm’s </a:t>
            </a:r>
            <a:r>
              <a:rPr lang="en-US" altLang="en-US" sz="2800" i="1" dirty="0">
                <a:solidFill>
                  <a:srgbClr val="CC0000"/>
                </a:solidFill>
              </a:rPr>
              <a:t>capital</a:t>
            </a:r>
            <a:r>
              <a:rPr lang="en-US" altLang="en-US" sz="2800" dirty="0"/>
              <a:t> consists of </a:t>
            </a:r>
            <a:r>
              <a:rPr lang="en-US" altLang="en-US" sz="2800" i="1" dirty="0">
                <a:solidFill>
                  <a:srgbClr val="CC0000"/>
                </a:solidFill>
              </a:rPr>
              <a:t>equity</a:t>
            </a:r>
            <a:r>
              <a:rPr lang="en-US" altLang="en-US" sz="2800" dirty="0"/>
              <a:t> (retained earnings and funds obtained by issuing stock) and </a:t>
            </a:r>
            <a:r>
              <a:rPr lang="en-US" altLang="en-US" sz="2800" i="1" dirty="0">
                <a:solidFill>
                  <a:srgbClr val="CC0000"/>
                </a:solidFill>
              </a:rPr>
              <a:t>debt</a:t>
            </a:r>
            <a:r>
              <a:rPr lang="en-US" altLang="en-US" sz="2800" dirty="0"/>
              <a:t> (borrowed funds).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 cost of equity reflects an opportunity cost, while the cost of debt is reflected in interest expenses.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Firms want a capital structure that will minimize their cost of capital, and hence the required rate of return on projects.</a:t>
            </a:r>
          </a:p>
        </p:txBody>
      </p:sp>
      <p:sp>
        <p:nvSpPr>
          <p:cNvPr id="5" name="Text Box 167"/>
          <p:cNvSpPr txBox="1">
            <a:spLocks noChangeArrowheads="1"/>
          </p:cNvSpPr>
          <p:nvPr/>
        </p:nvSpPr>
        <p:spPr bwMode="auto">
          <a:xfrm>
            <a:off x="5166676" y="5661248"/>
            <a:ext cx="3549080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(South-Western/Thomson </a:t>
            </a:r>
            <a:r>
              <a:rPr kumimoji="0" lang="en-US" alt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Learning </a:t>
            </a:r>
            <a:r>
              <a:rPr kumimoji="0" lang="en-US" altLang="en-US" sz="14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2003)</a:t>
            </a:r>
            <a:endParaRPr kumimoji="0" lang="en-US" alt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4044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063824"/>
            <a:ext cx="8712968" cy="40933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interest payments on debt are tax deductible. However, as interest expenses increase, the probability of bankruptcy will increase too.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It is favorable to increase the use of debt financing until the point at which the bankruptcy probability becomes large enough to offset the tax advantage of using debt.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875184"/>
          </a:xfrm>
          <a:noFill/>
          <a:ln/>
        </p:spPr>
        <p:txBody>
          <a:bodyPr/>
          <a:lstStyle/>
          <a:p>
            <a:r>
              <a:rPr lang="en-US" altLang="en-US" sz="3200" dirty="0"/>
              <a:t>Cost of Capital</a:t>
            </a:r>
          </a:p>
        </p:txBody>
      </p:sp>
    </p:spTree>
    <p:extLst>
      <p:ext uri="{BB962C8B-B14F-4D97-AF65-F5344CB8AC3E}">
        <p14:creationId xmlns:p14="http://schemas.microsoft.com/office/powerpoint/2010/main" val="3436612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0648"/>
            <a:ext cx="6400800" cy="803176"/>
          </a:xfrm>
        </p:spPr>
        <p:txBody>
          <a:bodyPr/>
          <a:lstStyle/>
          <a:p>
            <a:r>
              <a:rPr lang="en-US" altLang="en-US" sz="3200" dirty="0"/>
              <a:t>Cost of Capital for MNCs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08890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The cost of capital for MNCs may differ from that for domestic firms because of the following differences.</a:t>
            </a:r>
          </a:p>
          <a:p>
            <a:pPr>
              <a:buSzPct val="90000"/>
              <a:buFont typeface="Wingdings" panose="05000000000000000000" pitchFamily="2" charset="2"/>
              <a:buChar char=""/>
            </a:pPr>
            <a:r>
              <a:rPr lang="en-US" altLang="en-US" i="1" dirty="0"/>
              <a:t>Size of Firm.</a:t>
            </a:r>
            <a:r>
              <a:rPr lang="en-US" altLang="en-US" dirty="0"/>
              <a:t> Because of their size, MNCs are often given preferential treatment by creditors. They can usually achieve smaller per unit flotation costs too.</a:t>
            </a:r>
          </a:p>
        </p:txBody>
      </p:sp>
    </p:spTree>
    <p:extLst>
      <p:ext uri="{BB962C8B-B14F-4D97-AF65-F5344CB8AC3E}">
        <p14:creationId xmlns:p14="http://schemas.microsoft.com/office/powerpoint/2010/main" val="89705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4248472"/>
          </a:xfrm>
        </p:spPr>
        <p:txBody>
          <a:bodyPr/>
          <a:lstStyle/>
          <a:p>
            <a:pPr>
              <a:buSzPct val="90000"/>
              <a:buFont typeface="Wingdings" panose="05000000000000000000" pitchFamily="2" charset="2"/>
              <a:buChar char=""/>
            </a:pPr>
            <a:r>
              <a:rPr lang="en-US" altLang="en-US" i="1" dirty="0" smtClean="0"/>
              <a:t>Access </a:t>
            </a:r>
            <a:r>
              <a:rPr lang="en-US" altLang="en-US" i="1" dirty="0"/>
              <a:t>to International Capital Markets.</a:t>
            </a:r>
            <a:r>
              <a:rPr lang="en-US" altLang="en-US" dirty="0"/>
              <a:t> MNCs are normally able to obtain funds through international capital markets, where the cost of funds may be lower.</a:t>
            </a:r>
          </a:p>
          <a:p>
            <a:pPr>
              <a:buSzPct val="90000"/>
              <a:buFont typeface="Wingdings" panose="05000000000000000000" pitchFamily="2" charset="2"/>
              <a:buChar char=""/>
            </a:pPr>
            <a:r>
              <a:rPr lang="en-US" altLang="en-US" i="1" dirty="0"/>
              <a:t>International Diversification.</a:t>
            </a:r>
            <a:r>
              <a:rPr lang="en-US" altLang="en-US" dirty="0"/>
              <a:t> M</a:t>
            </a:r>
            <a:r>
              <a:rPr lang="en-US" altLang="en-US" sz="400" dirty="0"/>
              <a:t> </a:t>
            </a:r>
            <a:r>
              <a:rPr lang="en-US" altLang="en-US" dirty="0"/>
              <a:t>NCs may have more stable cash inflows due to international diversification, such that their probability of bankruptcy may be lower.</a:t>
            </a:r>
          </a:p>
        </p:txBody>
      </p:sp>
      <p:sp>
        <p:nvSpPr>
          <p:cNvPr id="105480" name="Rectangle 8"/>
          <p:cNvSpPr>
            <a:spLocks noGrp="1" noChangeArrowheads="1"/>
          </p:cNvSpPr>
          <p:nvPr>
            <p:ph type="title"/>
          </p:nvPr>
        </p:nvSpPr>
        <p:spPr>
          <a:xfrm>
            <a:off x="1043608" y="116632"/>
            <a:ext cx="6400800" cy="739551"/>
          </a:xfrm>
          <a:noFill/>
          <a:ln/>
        </p:spPr>
        <p:txBody>
          <a:bodyPr/>
          <a:lstStyle/>
          <a:p>
            <a:r>
              <a:rPr lang="en-US" altLang="en-US" sz="3200" dirty="0"/>
              <a:t>Cost of Capital for MNCs</a:t>
            </a:r>
          </a:p>
        </p:txBody>
      </p:sp>
    </p:spTree>
    <p:extLst>
      <p:ext uri="{BB962C8B-B14F-4D97-AF65-F5344CB8AC3E}">
        <p14:creationId xmlns:p14="http://schemas.microsoft.com/office/powerpoint/2010/main" val="6882042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54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6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79512" y="1052736"/>
            <a:ext cx="8683352" cy="4608512"/>
          </a:xfrm>
          <a:noFill/>
          <a:ln/>
        </p:spPr>
        <p:txBody>
          <a:bodyPr/>
          <a:lstStyle/>
          <a:p>
            <a:pPr>
              <a:buSzPct val="90000"/>
              <a:buFont typeface="Wingdings" panose="05000000000000000000" pitchFamily="2" charset="2"/>
              <a:buChar char=""/>
            </a:pPr>
            <a:r>
              <a:rPr lang="en-US" altLang="en-US" i="1" dirty="0"/>
              <a:t>Exposure to Exchange Rate Risk.</a:t>
            </a:r>
            <a:r>
              <a:rPr lang="en-US" altLang="en-US" dirty="0"/>
              <a:t> MNCs may be more exposed to exchange rate fluctuations, such that their cash flows may be more uncertain and their probability of bankruptcy higher.</a:t>
            </a:r>
          </a:p>
          <a:p>
            <a:pPr>
              <a:buSzPct val="90000"/>
              <a:buFont typeface="Wingdings" panose="05000000000000000000" pitchFamily="2" charset="2"/>
              <a:buChar char=""/>
            </a:pPr>
            <a:r>
              <a:rPr lang="en-US" altLang="en-US" i="1" dirty="0"/>
              <a:t>Exposure to Country Risk.</a:t>
            </a:r>
            <a:r>
              <a:rPr lang="en-US" altLang="en-US" dirty="0"/>
              <a:t> M</a:t>
            </a:r>
            <a:r>
              <a:rPr lang="en-US" altLang="en-US" sz="400" dirty="0"/>
              <a:t> </a:t>
            </a:r>
            <a:r>
              <a:rPr lang="en-US" altLang="en-US" dirty="0"/>
              <a:t>NCs that have a higher percentage of assets invested in foreign countries are more exposed to country risk.</a:t>
            </a:r>
          </a:p>
        </p:txBody>
      </p:sp>
      <p:sp>
        <p:nvSpPr>
          <p:cNvPr id="146437" name="Rectangle 5"/>
          <p:cNvSpPr>
            <a:spLocks noGrp="1" noChangeArrowheads="1"/>
          </p:cNvSpPr>
          <p:nvPr>
            <p:ph type="title"/>
          </p:nvPr>
        </p:nvSpPr>
        <p:spPr>
          <a:xfrm>
            <a:off x="1547664" y="116632"/>
            <a:ext cx="64008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Cost of Capital for MNCs</a:t>
            </a:r>
          </a:p>
        </p:txBody>
      </p:sp>
    </p:spTree>
    <p:extLst>
      <p:ext uri="{BB962C8B-B14F-4D97-AF65-F5344CB8AC3E}">
        <p14:creationId xmlns:p14="http://schemas.microsoft.com/office/powerpoint/2010/main" val="1010663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6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64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6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altLang="en-US" sz="3200" dirty="0"/>
              <a:t>Costs of Capital Across Countries</a:t>
            </a:r>
          </a:p>
        </p:txBody>
      </p:sp>
      <p:sp>
        <p:nvSpPr>
          <p:cNvPr id="15155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1520" y="1124744"/>
            <a:ext cx="8589640" cy="4464496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The cost of capital may vary across countries, such that:</a:t>
            </a:r>
          </a:p>
          <a:p>
            <a:pPr marL="800100" lvl="1" indent="-342900">
              <a:buSzPct val="90000"/>
              <a:buFont typeface="Wingdings" panose="05000000000000000000" pitchFamily="2" charset="2"/>
              <a:buChar char=""/>
            </a:pPr>
            <a:r>
              <a:rPr lang="en-US" altLang="en-US" dirty="0"/>
              <a:t>MNCs based in some countries may have a competitive advantage over others;</a:t>
            </a:r>
          </a:p>
          <a:p>
            <a:pPr marL="800100" lvl="1" indent="-342900">
              <a:buSzPct val="90000"/>
              <a:buFont typeface="Wingdings" panose="05000000000000000000" pitchFamily="2" charset="2"/>
              <a:buChar char=""/>
            </a:pPr>
            <a:r>
              <a:rPr lang="en-US" altLang="en-US" dirty="0"/>
              <a:t>MNCs may be able to adjust their international operations and sources of funds to capitalize on the differences; and</a:t>
            </a:r>
          </a:p>
          <a:p>
            <a:pPr marL="800100" lvl="1" indent="-342900">
              <a:buSzPct val="90000"/>
              <a:buFont typeface="Wingdings" panose="05000000000000000000" pitchFamily="2" charset="2"/>
              <a:buChar char=""/>
            </a:pPr>
            <a:r>
              <a:rPr lang="en-US" altLang="en-US" dirty="0"/>
              <a:t>MNCs based in some countries may have a more debt-intensive capital structure.</a:t>
            </a:r>
          </a:p>
        </p:txBody>
      </p:sp>
    </p:spTree>
    <p:extLst>
      <p:ext uri="{BB962C8B-B14F-4D97-AF65-F5344CB8AC3E}">
        <p14:creationId xmlns:p14="http://schemas.microsoft.com/office/powerpoint/2010/main" val="354000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26/03/2022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66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2687</TotalTime>
  <Words>388</Words>
  <Application>Microsoft Office PowerPoint</Application>
  <PresentationFormat>On-screen Show (4:3)</PresentationFormat>
  <Paragraphs>32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LCBB6002</vt:lpstr>
      <vt:lpstr>Cost of Capital</vt:lpstr>
      <vt:lpstr>Cost of Capital</vt:lpstr>
      <vt:lpstr>Cost of Capital for MNCs</vt:lpstr>
      <vt:lpstr>Cost of Capital for MNCs</vt:lpstr>
      <vt:lpstr>Cost of Capital for MNCs</vt:lpstr>
      <vt:lpstr>Costs of Capital Across Countries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219</cp:revision>
  <cp:lastPrinted>2018-07-09T15:27:01Z</cp:lastPrinted>
  <dcterms:created xsi:type="dcterms:W3CDTF">2002-10-07T19:43:58Z</dcterms:created>
  <dcterms:modified xsi:type="dcterms:W3CDTF">2022-03-26T19:05:06Z</dcterms:modified>
</cp:coreProperties>
</file>