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69" r:id="rId3"/>
    <p:sldId id="270" r:id="rId4"/>
    <p:sldId id="257" r:id="rId5"/>
    <p:sldId id="27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2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1644" autoAdjust="0"/>
  </p:normalViewPr>
  <p:slideViewPr>
    <p:cSldViewPr snapToGrid="0">
      <p:cViewPr varScale="1">
        <p:scale>
          <a:sx n="102" d="100"/>
          <a:sy n="102" d="100"/>
        </p:scale>
        <p:origin x="1496" y="4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10" Type="http://schemas.openxmlformats.org/officeDocument/2006/relationships/image" Target="../media/image16.svg" /><Relationship Id="rId4" Type="http://schemas.openxmlformats.org/officeDocument/2006/relationships/image" Target="../media/image10.svg" /><Relationship Id="rId9" Type="http://schemas.openxmlformats.org/officeDocument/2006/relationships/image" Target="../media/image15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 /><Relationship Id="rId3" Type="http://schemas.openxmlformats.org/officeDocument/2006/relationships/image" Target="../media/image9.png" /><Relationship Id="rId7" Type="http://schemas.openxmlformats.org/officeDocument/2006/relationships/image" Target="../media/image13.png" /><Relationship Id="rId2" Type="http://schemas.openxmlformats.org/officeDocument/2006/relationships/image" Target="../media/image8.svg" /><Relationship Id="rId1" Type="http://schemas.openxmlformats.org/officeDocument/2006/relationships/image" Target="../media/image7.png" /><Relationship Id="rId6" Type="http://schemas.openxmlformats.org/officeDocument/2006/relationships/image" Target="../media/image12.svg" /><Relationship Id="rId5" Type="http://schemas.openxmlformats.org/officeDocument/2006/relationships/image" Target="../media/image11.png" /><Relationship Id="rId10" Type="http://schemas.openxmlformats.org/officeDocument/2006/relationships/image" Target="../media/image16.svg" /><Relationship Id="rId4" Type="http://schemas.openxmlformats.org/officeDocument/2006/relationships/image" Target="../media/image10.svg" /><Relationship Id="rId9" Type="http://schemas.openxmlformats.org/officeDocument/2006/relationships/image" Target="../media/image15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E39A7A-1048-4432-9C72-1B241B4D302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9287DBF-47D5-4AA3-B541-5912C46AEA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True passionate about Italy and coffee</a:t>
          </a:r>
          <a:endParaRPr lang="en-US"/>
        </a:p>
      </dgm:t>
    </dgm:pt>
    <dgm:pt modelId="{F4BAC412-85D2-43A2-8C5B-0D1D5DBD7276}" type="parTrans" cxnId="{566C2215-3C47-497A-BC93-E9E89A9516F5}">
      <dgm:prSet/>
      <dgm:spPr/>
      <dgm:t>
        <a:bodyPr/>
        <a:lstStyle/>
        <a:p>
          <a:endParaRPr lang="en-US"/>
        </a:p>
      </dgm:t>
    </dgm:pt>
    <dgm:pt modelId="{C4CEA7A8-F776-41E0-992A-9A72CEBC094A}" type="sibTrans" cxnId="{566C2215-3C47-497A-BC93-E9E89A9516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1CA29CF-8CC0-40C7-9A5A-B7CFF49811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Business idea supported and demand for coffee experiences supported by research (Mintel,2023; Allegra, 2023)</a:t>
          </a:r>
          <a:endParaRPr lang="en-US"/>
        </a:p>
      </dgm:t>
    </dgm:pt>
    <dgm:pt modelId="{11851022-AE13-4731-A6C0-0497D5C32B7D}" type="parTrans" cxnId="{C6EE2500-1BBB-40CA-A095-7BC336844056}">
      <dgm:prSet/>
      <dgm:spPr/>
      <dgm:t>
        <a:bodyPr/>
        <a:lstStyle/>
        <a:p>
          <a:endParaRPr lang="en-US"/>
        </a:p>
      </dgm:t>
    </dgm:pt>
    <dgm:pt modelId="{25C4C76E-0BEA-429C-ACCB-244DA73FC19F}" type="sibTrans" cxnId="{C6EE2500-1BBB-40CA-A095-7BC3368440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CFA5F06-DFBE-43B0-849A-2890D9AB62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story behind the brand has a touch of emotional appeal, being truly inspired from real life experiences</a:t>
          </a:r>
          <a:endParaRPr lang="en-US"/>
        </a:p>
      </dgm:t>
    </dgm:pt>
    <dgm:pt modelId="{277A1CD0-102C-4E3B-B24E-212430808A6C}" type="parTrans" cxnId="{33B4330E-7AE9-4A8E-953A-BB9313B90D0B}">
      <dgm:prSet/>
      <dgm:spPr/>
      <dgm:t>
        <a:bodyPr/>
        <a:lstStyle/>
        <a:p>
          <a:endParaRPr lang="en-US"/>
        </a:p>
      </dgm:t>
    </dgm:pt>
    <dgm:pt modelId="{7D4DF6F4-F029-4225-9283-CC6228FBB51F}" type="sibTrans" cxnId="{33B4330E-7AE9-4A8E-953A-BB9313B90D0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0B5DE15-4567-4792-A200-71ECB2F6F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name and theme related to Romeo &amp; Julietta story</a:t>
          </a:r>
          <a:endParaRPr lang="en-US"/>
        </a:p>
      </dgm:t>
    </dgm:pt>
    <dgm:pt modelId="{41011584-E8E3-4049-A18A-62DD786C67D4}" type="parTrans" cxnId="{6DEAC046-3DB6-4B7F-8A13-A02F2E00E587}">
      <dgm:prSet/>
      <dgm:spPr/>
      <dgm:t>
        <a:bodyPr/>
        <a:lstStyle/>
        <a:p>
          <a:endParaRPr lang="en-US"/>
        </a:p>
      </dgm:t>
    </dgm:pt>
    <dgm:pt modelId="{E6686E66-C67B-483E-A79F-EFA5DDA22F2F}" type="sibTrans" cxnId="{6DEAC046-3DB6-4B7F-8A13-A02F2E00E5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FFA09B-72DD-4B7B-ABD8-621E4A0EB7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Clear plan to grow the business, ROI potential, and financially feasible and scalable</a:t>
          </a:r>
          <a:endParaRPr lang="en-US" dirty="0"/>
        </a:p>
      </dgm:t>
    </dgm:pt>
    <dgm:pt modelId="{3556D72A-8656-4A66-A7B7-19AEC296F0D6}" type="parTrans" cxnId="{8BF0BADD-AFE3-415F-9498-8FECF8869F89}">
      <dgm:prSet/>
      <dgm:spPr/>
      <dgm:t>
        <a:bodyPr/>
        <a:lstStyle/>
        <a:p>
          <a:endParaRPr lang="en-US"/>
        </a:p>
      </dgm:t>
    </dgm:pt>
    <dgm:pt modelId="{60283249-2198-44F6-976D-661CE8B668EB}" type="sibTrans" cxnId="{8BF0BADD-AFE3-415F-9498-8FECF8869F89}">
      <dgm:prSet/>
      <dgm:spPr/>
      <dgm:t>
        <a:bodyPr/>
        <a:lstStyle/>
        <a:p>
          <a:endParaRPr lang="en-US"/>
        </a:p>
      </dgm:t>
    </dgm:pt>
    <dgm:pt modelId="{EE21FD43-9F69-4B01-AF54-DC0C64FADC7F}" type="pres">
      <dgm:prSet presAssocID="{72E39A7A-1048-4432-9C72-1B241B4D3026}" presName="root" presStyleCnt="0">
        <dgm:presLayoutVars>
          <dgm:dir/>
          <dgm:resizeHandles val="exact"/>
        </dgm:presLayoutVars>
      </dgm:prSet>
      <dgm:spPr/>
    </dgm:pt>
    <dgm:pt modelId="{BF18A4B6-3764-4C94-A51F-CFF2734CFFCE}" type="pres">
      <dgm:prSet presAssocID="{72E39A7A-1048-4432-9C72-1B241B4D3026}" presName="container" presStyleCnt="0">
        <dgm:presLayoutVars>
          <dgm:dir/>
          <dgm:resizeHandles val="exact"/>
        </dgm:presLayoutVars>
      </dgm:prSet>
      <dgm:spPr/>
    </dgm:pt>
    <dgm:pt modelId="{942A87A2-253B-45AE-8089-25A66EA2780B}" type="pres">
      <dgm:prSet presAssocID="{C9287DBF-47D5-4AA3-B541-5912C46AEA75}" presName="compNode" presStyleCnt="0"/>
      <dgm:spPr/>
    </dgm:pt>
    <dgm:pt modelId="{F09B7133-1BAD-4EB3-BC6D-F858BDDF36F1}" type="pres">
      <dgm:prSet presAssocID="{C9287DBF-47D5-4AA3-B541-5912C46AEA75}" presName="iconBgRect" presStyleLbl="bgShp" presStyleIdx="0" presStyleCnt="5"/>
      <dgm:spPr/>
    </dgm:pt>
    <dgm:pt modelId="{E302D5AE-8976-46A1-B15A-F12FCA14A88E}" type="pres">
      <dgm:prSet presAssocID="{C9287DBF-47D5-4AA3-B541-5912C46AEA7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A8E7DC44-EE0F-4F69-B960-F221BF68B768}" type="pres">
      <dgm:prSet presAssocID="{C9287DBF-47D5-4AA3-B541-5912C46AEA75}" presName="spaceRect" presStyleCnt="0"/>
      <dgm:spPr/>
    </dgm:pt>
    <dgm:pt modelId="{AA784E85-D0D7-4A6E-8D13-A2D56CDF550C}" type="pres">
      <dgm:prSet presAssocID="{C9287DBF-47D5-4AA3-B541-5912C46AEA75}" presName="textRect" presStyleLbl="revTx" presStyleIdx="0" presStyleCnt="5">
        <dgm:presLayoutVars>
          <dgm:chMax val="1"/>
          <dgm:chPref val="1"/>
        </dgm:presLayoutVars>
      </dgm:prSet>
      <dgm:spPr/>
    </dgm:pt>
    <dgm:pt modelId="{733924D0-8CC5-43E4-A732-35759D29BADB}" type="pres">
      <dgm:prSet presAssocID="{C4CEA7A8-F776-41E0-992A-9A72CEBC094A}" presName="sibTrans" presStyleLbl="sibTrans2D1" presStyleIdx="0" presStyleCnt="0"/>
      <dgm:spPr/>
    </dgm:pt>
    <dgm:pt modelId="{CB5E4C62-3816-401F-A96C-0BCFEBE6D3A8}" type="pres">
      <dgm:prSet presAssocID="{31CA29CF-8CC0-40C7-9A5A-B7CFF4981151}" presName="compNode" presStyleCnt="0"/>
      <dgm:spPr/>
    </dgm:pt>
    <dgm:pt modelId="{F801E5D2-7031-4DB4-B026-D8D163FB0137}" type="pres">
      <dgm:prSet presAssocID="{31CA29CF-8CC0-40C7-9A5A-B7CFF4981151}" presName="iconBgRect" presStyleLbl="bgShp" presStyleIdx="1" presStyleCnt="5"/>
      <dgm:spPr/>
    </dgm:pt>
    <dgm:pt modelId="{1409DC79-7DF4-455B-A35D-196BF8F9EF5E}" type="pres">
      <dgm:prSet presAssocID="{31CA29CF-8CC0-40C7-9A5A-B7CFF498115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30C3C7E5-2610-474F-B754-4FA9C1961364}" type="pres">
      <dgm:prSet presAssocID="{31CA29CF-8CC0-40C7-9A5A-B7CFF4981151}" presName="spaceRect" presStyleCnt="0"/>
      <dgm:spPr/>
    </dgm:pt>
    <dgm:pt modelId="{B229DAE6-97C9-47A3-A1E1-5446AD255939}" type="pres">
      <dgm:prSet presAssocID="{31CA29CF-8CC0-40C7-9A5A-B7CFF4981151}" presName="textRect" presStyleLbl="revTx" presStyleIdx="1" presStyleCnt="5">
        <dgm:presLayoutVars>
          <dgm:chMax val="1"/>
          <dgm:chPref val="1"/>
        </dgm:presLayoutVars>
      </dgm:prSet>
      <dgm:spPr/>
    </dgm:pt>
    <dgm:pt modelId="{748902B8-A665-4550-9B69-866DBA35F3AB}" type="pres">
      <dgm:prSet presAssocID="{25C4C76E-0BEA-429C-ACCB-244DA73FC19F}" presName="sibTrans" presStyleLbl="sibTrans2D1" presStyleIdx="0" presStyleCnt="0"/>
      <dgm:spPr/>
    </dgm:pt>
    <dgm:pt modelId="{4BCA34B0-86B0-4687-9DF0-BCB6361E6110}" type="pres">
      <dgm:prSet presAssocID="{1CFA5F06-DFBE-43B0-849A-2890D9AB62BB}" presName="compNode" presStyleCnt="0"/>
      <dgm:spPr/>
    </dgm:pt>
    <dgm:pt modelId="{6F378186-4E10-4842-9876-062D34D509F6}" type="pres">
      <dgm:prSet presAssocID="{1CFA5F06-DFBE-43B0-849A-2890D9AB62BB}" presName="iconBgRect" presStyleLbl="bgShp" presStyleIdx="2" presStyleCnt="5"/>
      <dgm:spPr/>
    </dgm:pt>
    <dgm:pt modelId="{4346E97E-6E1A-4879-A37E-66E6B8AF1D76}" type="pres">
      <dgm:prSet presAssocID="{1CFA5F06-DFBE-43B0-849A-2890D9AB62B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F7F41628-ADBA-4054-BFB9-0D7A887853C9}" type="pres">
      <dgm:prSet presAssocID="{1CFA5F06-DFBE-43B0-849A-2890D9AB62BB}" presName="spaceRect" presStyleCnt="0"/>
      <dgm:spPr/>
    </dgm:pt>
    <dgm:pt modelId="{FD0AE019-19A3-4C71-8A1A-02231BD8ECD4}" type="pres">
      <dgm:prSet presAssocID="{1CFA5F06-DFBE-43B0-849A-2890D9AB62BB}" presName="textRect" presStyleLbl="revTx" presStyleIdx="2" presStyleCnt="5">
        <dgm:presLayoutVars>
          <dgm:chMax val="1"/>
          <dgm:chPref val="1"/>
        </dgm:presLayoutVars>
      </dgm:prSet>
      <dgm:spPr/>
    </dgm:pt>
    <dgm:pt modelId="{8C27B4B0-9A56-4086-B456-2FBAD69E367C}" type="pres">
      <dgm:prSet presAssocID="{7D4DF6F4-F029-4225-9283-CC6228FBB51F}" presName="sibTrans" presStyleLbl="sibTrans2D1" presStyleIdx="0" presStyleCnt="0"/>
      <dgm:spPr/>
    </dgm:pt>
    <dgm:pt modelId="{A6FD5730-35D9-41A8-A8AD-202E5A1927D0}" type="pres">
      <dgm:prSet presAssocID="{30B5DE15-4567-4792-A200-71ECB2F6F1EE}" presName="compNode" presStyleCnt="0"/>
      <dgm:spPr/>
    </dgm:pt>
    <dgm:pt modelId="{B6B3D6D6-2AC2-4079-9610-D3B0223811B0}" type="pres">
      <dgm:prSet presAssocID="{30B5DE15-4567-4792-A200-71ECB2F6F1EE}" presName="iconBgRect" presStyleLbl="bgShp" presStyleIdx="3" presStyleCnt="5"/>
      <dgm:spPr/>
    </dgm:pt>
    <dgm:pt modelId="{E43167EB-36D8-4CEB-B468-1106ADA49A6E}" type="pres">
      <dgm:prSet presAssocID="{30B5DE15-4567-4792-A200-71ECB2F6F1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59C9D97F-2FF8-49F2-95BA-9DFE4F67F059}" type="pres">
      <dgm:prSet presAssocID="{30B5DE15-4567-4792-A200-71ECB2F6F1EE}" presName="spaceRect" presStyleCnt="0"/>
      <dgm:spPr/>
    </dgm:pt>
    <dgm:pt modelId="{2483B91A-CB66-4450-B568-677183B23352}" type="pres">
      <dgm:prSet presAssocID="{30B5DE15-4567-4792-A200-71ECB2F6F1EE}" presName="textRect" presStyleLbl="revTx" presStyleIdx="3" presStyleCnt="5">
        <dgm:presLayoutVars>
          <dgm:chMax val="1"/>
          <dgm:chPref val="1"/>
        </dgm:presLayoutVars>
      </dgm:prSet>
      <dgm:spPr/>
    </dgm:pt>
    <dgm:pt modelId="{BFAA329A-B170-4773-972D-1B507AD55EF2}" type="pres">
      <dgm:prSet presAssocID="{E6686E66-C67B-483E-A79F-EFA5DDA22F2F}" presName="sibTrans" presStyleLbl="sibTrans2D1" presStyleIdx="0" presStyleCnt="0"/>
      <dgm:spPr/>
    </dgm:pt>
    <dgm:pt modelId="{063A7DF5-B3C9-4355-8DF5-7798E475BFC9}" type="pres">
      <dgm:prSet presAssocID="{24FFA09B-72DD-4B7B-ABD8-621E4A0EB759}" presName="compNode" presStyleCnt="0"/>
      <dgm:spPr/>
    </dgm:pt>
    <dgm:pt modelId="{8DDD32DB-7DA9-4751-A687-D822B1183EE9}" type="pres">
      <dgm:prSet presAssocID="{24FFA09B-72DD-4B7B-ABD8-621E4A0EB759}" presName="iconBgRect" presStyleLbl="bgShp" presStyleIdx="4" presStyleCnt="5"/>
      <dgm:spPr/>
    </dgm:pt>
    <dgm:pt modelId="{C813B05B-7B2A-4F2B-BC17-CBFA291EAB1F}" type="pres">
      <dgm:prSet presAssocID="{24FFA09B-72DD-4B7B-ABD8-621E4A0EB75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AB58F8DC-92E2-46D3-A644-8BB55EB16D24}" type="pres">
      <dgm:prSet presAssocID="{24FFA09B-72DD-4B7B-ABD8-621E4A0EB759}" presName="spaceRect" presStyleCnt="0"/>
      <dgm:spPr/>
    </dgm:pt>
    <dgm:pt modelId="{188880AA-E05C-431B-89B4-3BD68DE9B548}" type="pres">
      <dgm:prSet presAssocID="{24FFA09B-72DD-4B7B-ABD8-621E4A0EB75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EE2500-1BBB-40CA-A095-7BC336844056}" srcId="{72E39A7A-1048-4432-9C72-1B241B4D3026}" destId="{31CA29CF-8CC0-40C7-9A5A-B7CFF4981151}" srcOrd="1" destOrd="0" parTransId="{11851022-AE13-4731-A6C0-0497D5C32B7D}" sibTransId="{25C4C76E-0BEA-429C-ACCB-244DA73FC19F}"/>
    <dgm:cxn modelId="{46A4DE03-216B-4F48-9F86-54D66F3BB341}" type="presOf" srcId="{25C4C76E-0BEA-429C-ACCB-244DA73FC19F}" destId="{748902B8-A665-4550-9B69-866DBA35F3AB}" srcOrd="0" destOrd="0" presId="urn:microsoft.com/office/officeart/2018/2/layout/IconCircleList"/>
    <dgm:cxn modelId="{33B4330E-7AE9-4A8E-953A-BB9313B90D0B}" srcId="{72E39A7A-1048-4432-9C72-1B241B4D3026}" destId="{1CFA5F06-DFBE-43B0-849A-2890D9AB62BB}" srcOrd="2" destOrd="0" parTransId="{277A1CD0-102C-4E3B-B24E-212430808A6C}" sibTransId="{7D4DF6F4-F029-4225-9283-CC6228FBB51F}"/>
    <dgm:cxn modelId="{D7902A10-6196-4041-8D59-8E4691D9BE89}" type="presOf" srcId="{C9287DBF-47D5-4AA3-B541-5912C46AEA75}" destId="{AA784E85-D0D7-4A6E-8D13-A2D56CDF550C}" srcOrd="0" destOrd="0" presId="urn:microsoft.com/office/officeart/2018/2/layout/IconCircleList"/>
    <dgm:cxn modelId="{566C2215-3C47-497A-BC93-E9E89A9516F5}" srcId="{72E39A7A-1048-4432-9C72-1B241B4D3026}" destId="{C9287DBF-47D5-4AA3-B541-5912C46AEA75}" srcOrd="0" destOrd="0" parTransId="{F4BAC412-85D2-43A2-8C5B-0D1D5DBD7276}" sibTransId="{C4CEA7A8-F776-41E0-992A-9A72CEBC094A}"/>
    <dgm:cxn modelId="{DE478317-AC4D-4116-B9C3-9AAFA6BBBAB9}" type="presOf" srcId="{C4CEA7A8-F776-41E0-992A-9A72CEBC094A}" destId="{733924D0-8CC5-43E4-A732-35759D29BADB}" srcOrd="0" destOrd="0" presId="urn:microsoft.com/office/officeart/2018/2/layout/IconCircleList"/>
    <dgm:cxn modelId="{E831CB61-789A-4E38-A79D-EF341A94EE80}" type="presOf" srcId="{24FFA09B-72DD-4B7B-ABD8-621E4A0EB759}" destId="{188880AA-E05C-431B-89B4-3BD68DE9B548}" srcOrd="0" destOrd="0" presId="urn:microsoft.com/office/officeart/2018/2/layout/IconCircleList"/>
    <dgm:cxn modelId="{6DEAC046-3DB6-4B7F-8A13-A02F2E00E587}" srcId="{72E39A7A-1048-4432-9C72-1B241B4D3026}" destId="{30B5DE15-4567-4792-A200-71ECB2F6F1EE}" srcOrd="3" destOrd="0" parTransId="{41011584-E8E3-4049-A18A-62DD786C67D4}" sibTransId="{E6686E66-C67B-483E-A79F-EFA5DDA22F2F}"/>
    <dgm:cxn modelId="{80DBCD5A-3C24-4BAB-A85F-29D1E523E35C}" type="presOf" srcId="{72E39A7A-1048-4432-9C72-1B241B4D3026}" destId="{EE21FD43-9F69-4B01-AF54-DC0C64FADC7F}" srcOrd="0" destOrd="0" presId="urn:microsoft.com/office/officeart/2018/2/layout/IconCircleList"/>
    <dgm:cxn modelId="{23A6C1A3-1E31-4D89-9FCF-9E6FC6FDE855}" type="presOf" srcId="{E6686E66-C67B-483E-A79F-EFA5DDA22F2F}" destId="{BFAA329A-B170-4773-972D-1B507AD55EF2}" srcOrd="0" destOrd="0" presId="urn:microsoft.com/office/officeart/2018/2/layout/IconCircleList"/>
    <dgm:cxn modelId="{4461E1BD-CE1E-47FB-904F-B4E3E4F53380}" type="presOf" srcId="{7D4DF6F4-F029-4225-9283-CC6228FBB51F}" destId="{8C27B4B0-9A56-4086-B456-2FBAD69E367C}" srcOrd="0" destOrd="0" presId="urn:microsoft.com/office/officeart/2018/2/layout/IconCircleList"/>
    <dgm:cxn modelId="{8BF0BADD-AFE3-415F-9498-8FECF8869F89}" srcId="{72E39A7A-1048-4432-9C72-1B241B4D3026}" destId="{24FFA09B-72DD-4B7B-ABD8-621E4A0EB759}" srcOrd="4" destOrd="0" parTransId="{3556D72A-8656-4A66-A7B7-19AEC296F0D6}" sibTransId="{60283249-2198-44F6-976D-661CE8B668EB}"/>
    <dgm:cxn modelId="{D5DD0DE4-1EA5-4ECE-AB30-8CD8F5B93840}" type="presOf" srcId="{31CA29CF-8CC0-40C7-9A5A-B7CFF4981151}" destId="{B229DAE6-97C9-47A3-A1E1-5446AD255939}" srcOrd="0" destOrd="0" presId="urn:microsoft.com/office/officeart/2018/2/layout/IconCircleList"/>
    <dgm:cxn modelId="{049293F7-3D1C-464F-BF4D-F57B0BC3D53D}" type="presOf" srcId="{1CFA5F06-DFBE-43B0-849A-2890D9AB62BB}" destId="{FD0AE019-19A3-4C71-8A1A-02231BD8ECD4}" srcOrd="0" destOrd="0" presId="urn:microsoft.com/office/officeart/2018/2/layout/IconCircleList"/>
    <dgm:cxn modelId="{762818FB-526E-44FC-97DE-050A35B68E9F}" type="presOf" srcId="{30B5DE15-4567-4792-A200-71ECB2F6F1EE}" destId="{2483B91A-CB66-4450-B568-677183B23352}" srcOrd="0" destOrd="0" presId="urn:microsoft.com/office/officeart/2018/2/layout/IconCircleList"/>
    <dgm:cxn modelId="{5AE07749-7E1D-41D4-AFD0-D3785BD6A7FB}" type="presParOf" srcId="{EE21FD43-9F69-4B01-AF54-DC0C64FADC7F}" destId="{BF18A4B6-3764-4C94-A51F-CFF2734CFFCE}" srcOrd="0" destOrd="0" presId="urn:microsoft.com/office/officeart/2018/2/layout/IconCircleList"/>
    <dgm:cxn modelId="{F624A82A-C460-4319-814F-B04CB3B75983}" type="presParOf" srcId="{BF18A4B6-3764-4C94-A51F-CFF2734CFFCE}" destId="{942A87A2-253B-45AE-8089-25A66EA2780B}" srcOrd="0" destOrd="0" presId="urn:microsoft.com/office/officeart/2018/2/layout/IconCircleList"/>
    <dgm:cxn modelId="{D3383C15-762E-4828-9AD2-590CCD1024F1}" type="presParOf" srcId="{942A87A2-253B-45AE-8089-25A66EA2780B}" destId="{F09B7133-1BAD-4EB3-BC6D-F858BDDF36F1}" srcOrd="0" destOrd="0" presId="urn:microsoft.com/office/officeart/2018/2/layout/IconCircleList"/>
    <dgm:cxn modelId="{15A153DD-30B3-4ACF-A029-196A9C277D17}" type="presParOf" srcId="{942A87A2-253B-45AE-8089-25A66EA2780B}" destId="{E302D5AE-8976-46A1-B15A-F12FCA14A88E}" srcOrd="1" destOrd="0" presId="urn:microsoft.com/office/officeart/2018/2/layout/IconCircleList"/>
    <dgm:cxn modelId="{671D2B7A-7530-4142-B052-19D2022FC255}" type="presParOf" srcId="{942A87A2-253B-45AE-8089-25A66EA2780B}" destId="{A8E7DC44-EE0F-4F69-B960-F221BF68B768}" srcOrd="2" destOrd="0" presId="urn:microsoft.com/office/officeart/2018/2/layout/IconCircleList"/>
    <dgm:cxn modelId="{6411F864-7CCC-43CC-8DFC-1B2BF20705C4}" type="presParOf" srcId="{942A87A2-253B-45AE-8089-25A66EA2780B}" destId="{AA784E85-D0D7-4A6E-8D13-A2D56CDF550C}" srcOrd="3" destOrd="0" presId="urn:microsoft.com/office/officeart/2018/2/layout/IconCircleList"/>
    <dgm:cxn modelId="{E0882D42-CD51-45C9-8E74-99CB3BD1F2A7}" type="presParOf" srcId="{BF18A4B6-3764-4C94-A51F-CFF2734CFFCE}" destId="{733924D0-8CC5-43E4-A732-35759D29BADB}" srcOrd="1" destOrd="0" presId="urn:microsoft.com/office/officeart/2018/2/layout/IconCircleList"/>
    <dgm:cxn modelId="{C66CBEEF-5A8F-4C23-AED7-389A1586CDD6}" type="presParOf" srcId="{BF18A4B6-3764-4C94-A51F-CFF2734CFFCE}" destId="{CB5E4C62-3816-401F-A96C-0BCFEBE6D3A8}" srcOrd="2" destOrd="0" presId="urn:microsoft.com/office/officeart/2018/2/layout/IconCircleList"/>
    <dgm:cxn modelId="{DE260206-8FAC-4758-ABBD-BE3317C550A7}" type="presParOf" srcId="{CB5E4C62-3816-401F-A96C-0BCFEBE6D3A8}" destId="{F801E5D2-7031-4DB4-B026-D8D163FB0137}" srcOrd="0" destOrd="0" presId="urn:microsoft.com/office/officeart/2018/2/layout/IconCircleList"/>
    <dgm:cxn modelId="{A80525E0-DF83-426E-BFB6-44FCAB53EC51}" type="presParOf" srcId="{CB5E4C62-3816-401F-A96C-0BCFEBE6D3A8}" destId="{1409DC79-7DF4-455B-A35D-196BF8F9EF5E}" srcOrd="1" destOrd="0" presId="urn:microsoft.com/office/officeart/2018/2/layout/IconCircleList"/>
    <dgm:cxn modelId="{87D00B1B-519C-4298-8FAD-9FC4A9284308}" type="presParOf" srcId="{CB5E4C62-3816-401F-A96C-0BCFEBE6D3A8}" destId="{30C3C7E5-2610-474F-B754-4FA9C1961364}" srcOrd="2" destOrd="0" presId="urn:microsoft.com/office/officeart/2018/2/layout/IconCircleList"/>
    <dgm:cxn modelId="{4C0C3709-F403-43DE-98B6-BD395429D6BD}" type="presParOf" srcId="{CB5E4C62-3816-401F-A96C-0BCFEBE6D3A8}" destId="{B229DAE6-97C9-47A3-A1E1-5446AD255939}" srcOrd="3" destOrd="0" presId="urn:microsoft.com/office/officeart/2018/2/layout/IconCircleList"/>
    <dgm:cxn modelId="{918CF1B2-89D5-4BCF-A035-518A3B821CC7}" type="presParOf" srcId="{BF18A4B6-3764-4C94-A51F-CFF2734CFFCE}" destId="{748902B8-A665-4550-9B69-866DBA35F3AB}" srcOrd="3" destOrd="0" presId="urn:microsoft.com/office/officeart/2018/2/layout/IconCircleList"/>
    <dgm:cxn modelId="{0E3386A2-33D5-4D94-949C-0FA3EA4B7B0B}" type="presParOf" srcId="{BF18A4B6-3764-4C94-A51F-CFF2734CFFCE}" destId="{4BCA34B0-86B0-4687-9DF0-BCB6361E6110}" srcOrd="4" destOrd="0" presId="urn:microsoft.com/office/officeart/2018/2/layout/IconCircleList"/>
    <dgm:cxn modelId="{766A876C-8EF7-493C-AC1C-FAFCE191E26D}" type="presParOf" srcId="{4BCA34B0-86B0-4687-9DF0-BCB6361E6110}" destId="{6F378186-4E10-4842-9876-062D34D509F6}" srcOrd="0" destOrd="0" presId="urn:microsoft.com/office/officeart/2018/2/layout/IconCircleList"/>
    <dgm:cxn modelId="{8CA09A08-A265-4400-B513-CF69C0A41ACC}" type="presParOf" srcId="{4BCA34B0-86B0-4687-9DF0-BCB6361E6110}" destId="{4346E97E-6E1A-4879-A37E-66E6B8AF1D76}" srcOrd="1" destOrd="0" presId="urn:microsoft.com/office/officeart/2018/2/layout/IconCircleList"/>
    <dgm:cxn modelId="{F430CB98-55A4-4E26-8C81-3F7B2B97F322}" type="presParOf" srcId="{4BCA34B0-86B0-4687-9DF0-BCB6361E6110}" destId="{F7F41628-ADBA-4054-BFB9-0D7A887853C9}" srcOrd="2" destOrd="0" presId="urn:microsoft.com/office/officeart/2018/2/layout/IconCircleList"/>
    <dgm:cxn modelId="{71A90A51-1AD8-4E78-B990-DD84F6ED5848}" type="presParOf" srcId="{4BCA34B0-86B0-4687-9DF0-BCB6361E6110}" destId="{FD0AE019-19A3-4C71-8A1A-02231BD8ECD4}" srcOrd="3" destOrd="0" presId="urn:microsoft.com/office/officeart/2018/2/layout/IconCircleList"/>
    <dgm:cxn modelId="{8A012C58-496C-4415-A4E2-2CCE1CB02CCB}" type="presParOf" srcId="{BF18A4B6-3764-4C94-A51F-CFF2734CFFCE}" destId="{8C27B4B0-9A56-4086-B456-2FBAD69E367C}" srcOrd="5" destOrd="0" presId="urn:microsoft.com/office/officeart/2018/2/layout/IconCircleList"/>
    <dgm:cxn modelId="{FD65AB3D-5393-4E6B-8D81-D3C69FC2083A}" type="presParOf" srcId="{BF18A4B6-3764-4C94-A51F-CFF2734CFFCE}" destId="{A6FD5730-35D9-41A8-A8AD-202E5A1927D0}" srcOrd="6" destOrd="0" presId="urn:microsoft.com/office/officeart/2018/2/layout/IconCircleList"/>
    <dgm:cxn modelId="{72DE5729-2627-47D6-840C-A1626A58B85F}" type="presParOf" srcId="{A6FD5730-35D9-41A8-A8AD-202E5A1927D0}" destId="{B6B3D6D6-2AC2-4079-9610-D3B0223811B0}" srcOrd="0" destOrd="0" presId="urn:microsoft.com/office/officeart/2018/2/layout/IconCircleList"/>
    <dgm:cxn modelId="{02D20157-1608-42FD-9C7B-21A2646FFD4C}" type="presParOf" srcId="{A6FD5730-35D9-41A8-A8AD-202E5A1927D0}" destId="{E43167EB-36D8-4CEB-B468-1106ADA49A6E}" srcOrd="1" destOrd="0" presId="urn:microsoft.com/office/officeart/2018/2/layout/IconCircleList"/>
    <dgm:cxn modelId="{02CC54CE-47BD-4C4F-AC75-7255B17B197A}" type="presParOf" srcId="{A6FD5730-35D9-41A8-A8AD-202E5A1927D0}" destId="{59C9D97F-2FF8-49F2-95BA-9DFE4F67F059}" srcOrd="2" destOrd="0" presId="urn:microsoft.com/office/officeart/2018/2/layout/IconCircleList"/>
    <dgm:cxn modelId="{74029C5A-AA8A-4805-9F50-48FE41E7838C}" type="presParOf" srcId="{A6FD5730-35D9-41A8-A8AD-202E5A1927D0}" destId="{2483B91A-CB66-4450-B568-677183B23352}" srcOrd="3" destOrd="0" presId="urn:microsoft.com/office/officeart/2018/2/layout/IconCircleList"/>
    <dgm:cxn modelId="{C4BDB59E-1B7B-4F46-B37C-EEF4C1A31541}" type="presParOf" srcId="{BF18A4B6-3764-4C94-A51F-CFF2734CFFCE}" destId="{BFAA329A-B170-4773-972D-1B507AD55EF2}" srcOrd="7" destOrd="0" presId="urn:microsoft.com/office/officeart/2018/2/layout/IconCircleList"/>
    <dgm:cxn modelId="{1694C399-4EB9-44B0-9658-5EC2814C9196}" type="presParOf" srcId="{BF18A4B6-3764-4C94-A51F-CFF2734CFFCE}" destId="{063A7DF5-B3C9-4355-8DF5-7798E475BFC9}" srcOrd="8" destOrd="0" presId="urn:microsoft.com/office/officeart/2018/2/layout/IconCircleList"/>
    <dgm:cxn modelId="{A443C599-79D8-4EC2-8E25-6596746A3113}" type="presParOf" srcId="{063A7DF5-B3C9-4355-8DF5-7798E475BFC9}" destId="{8DDD32DB-7DA9-4751-A687-D822B1183EE9}" srcOrd="0" destOrd="0" presId="urn:microsoft.com/office/officeart/2018/2/layout/IconCircleList"/>
    <dgm:cxn modelId="{46D82396-E244-4BB7-B6B6-D14B2C38622A}" type="presParOf" srcId="{063A7DF5-B3C9-4355-8DF5-7798E475BFC9}" destId="{C813B05B-7B2A-4F2B-BC17-CBFA291EAB1F}" srcOrd="1" destOrd="0" presId="urn:microsoft.com/office/officeart/2018/2/layout/IconCircleList"/>
    <dgm:cxn modelId="{08887ACA-5ACC-42A3-87E2-24E49A63C5B0}" type="presParOf" srcId="{063A7DF5-B3C9-4355-8DF5-7798E475BFC9}" destId="{AB58F8DC-92E2-46D3-A644-8BB55EB16D24}" srcOrd="2" destOrd="0" presId="urn:microsoft.com/office/officeart/2018/2/layout/IconCircleList"/>
    <dgm:cxn modelId="{7146BCE8-3C86-4F35-9367-B39D7C939FB6}" type="presParOf" srcId="{063A7DF5-B3C9-4355-8DF5-7798E475BFC9}" destId="{188880AA-E05C-431B-89B4-3BD68DE9B5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9B7133-1BAD-4EB3-BC6D-F858BDDF36F1}">
      <dsp:nvSpPr>
        <dsp:cNvPr id="0" name=""/>
        <dsp:cNvSpPr/>
      </dsp:nvSpPr>
      <dsp:spPr>
        <a:xfrm>
          <a:off x="10288" y="312192"/>
          <a:ext cx="653781" cy="65378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02D5AE-8976-46A1-B15A-F12FCA14A88E}">
      <dsp:nvSpPr>
        <dsp:cNvPr id="0" name=""/>
        <dsp:cNvSpPr/>
      </dsp:nvSpPr>
      <dsp:spPr>
        <a:xfrm>
          <a:off x="147583" y="449486"/>
          <a:ext cx="379193" cy="3791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784E85-D0D7-4A6E-8D13-A2D56CDF550C}">
      <dsp:nvSpPr>
        <dsp:cNvPr id="0" name=""/>
        <dsp:cNvSpPr/>
      </dsp:nvSpPr>
      <dsp:spPr>
        <a:xfrm>
          <a:off x="804166" y="312192"/>
          <a:ext cx="1541057" cy="653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True passionate about Italy and coffee</a:t>
          </a:r>
          <a:endParaRPr lang="en-US" sz="1100" kern="1200"/>
        </a:p>
      </dsp:txBody>
      <dsp:txXfrm>
        <a:off x="804166" y="312192"/>
        <a:ext cx="1541057" cy="653781"/>
      </dsp:txXfrm>
    </dsp:sp>
    <dsp:sp modelId="{F801E5D2-7031-4DB4-B026-D8D163FB0137}">
      <dsp:nvSpPr>
        <dsp:cNvPr id="0" name=""/>
        <dsp:cNvSpPr/>
      </dsp:nvSpPr>
      <dsp:spPr>
        <a:xfrm>
          <a:off x="2613741" y="312192"/>
          <a:ext cx="653781" cy="65378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9DC79-7DF4-455B-A35D-196BF8F9EF5E}">
      <dsp:nvSpPr>
        <dsp:cNvPr id="0" name=""/>
        <dsp:cNvSpPr/>
      </dsp:nvSpPr>
      <dsp:spPr>
        <a:xfrm>
          <a:off x="2751035" y="449486"/>
          <a:ext cx="379193" cy="3791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DAE6-97C9-47A3-A1E1-5446AD255939}">
      <dsp:nvSpPr>
        <dsp:cNvPr id="0" name=""/>
        <dsp:cNvSpPr/>
      </dsp:nvSpPr>
      <dsp:spPr>
        <a:xfrm>
          <a:off x="3407619" y="312192"/>
          <a:ext cx="1541057" cy="653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Business idea supported and demand for coffee experiences supported by research (Mintel,2023; Allegra, 2023)</a:t>
          </a:r>
          <a:endParaRPr lang="en-US" sz="1100" kern="1200"/>
        </a:p>
      </dsp:txBody>
      <dsp:txXfrm>
        <a:off x="3407619" y="312192"/>
        <a:ext cx="1541057" cy="653781"/>
      </dsp:txXfrm>
    </dsp:sp>
    <dsp:sp modelId="{6F378186-4E10-4842-9876-062D34D509F6}">
      <dsp:nvSpPr>
        <dsp:cNvPr id="0" name=""/>
        <dsp:cNvSpPr/>
      </dsp:nvSpPr>
      <dsp:spPr>
        <a:xfrm>
          <a:off x="10288" y="1631995"/>
          <a:ext cx="653781" cy="65378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46E97E-6E1A-4879-A37E-66E6B8AF1D76}">
      <dsp:nvSpPr>
        <dsp:cNvPr id="0" name=""/>
        <dsp:cNvSpPr/>
      </dsp:nvSpPr>
      <dsp:spPr>
        <a:xfrm>
          <a:off x="147583" y="1769289"/>
          <a:ext cx="379193" cy="3791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AE019-19A3-4C71-8A1A-02231BD8ECD4}">
      <dsp:nvSpPr>
        <dsp:cNvPr id="0" name=""/>
        <dsp:cNvSpPr/>
      </dsp:nvSpPr>
      <dsp:spPr>
        <a:xfrm>
          <a:off x="804166" y="1631995"/>
          <a:ext cx="1541057" cy="653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story behind the brand has a touch of emotional appeal, being truly inspired from real life experiences</a:t>
          </a:r>
          <a:endParaRPr lang="en-US" sz="1100" kern="1200"/>
        </a:p>
      </dsp:txBody>
      <dsp:txXfrm>
        <a:off x="804166" y="1631995"/>
        <a:ext cx="1541057" cy="653781"/>
      </dsp:txXfrm>
    </dsp:sp>
    <dsp:sp modelId="{B6B3D6D6-2AC2-4079-9610-D3B0223811B0}">
      <dsp:nvSpPr>
        <dsp:cNvPr id="0" name=""/>
        <dsp:cNvSpPr/>
      </dsp:nvSpPr>
      <dsp:spPr>
        <a:xfrm>
          <a:off x="2613741" y="1631995"/>
          <a:ext cx="653781" cy="65378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167EB-36D8-4CEB-B468-1106ADA49A6E}">
      <dsp:nvSpPr>
        <dsp:cNvPr id="0" name=""/>
        <dsp:cNvSpPr/>
      </dsp:nvSpPr>
      <dsp:spPr>
        <a:xfrm>
          <a:off x="2751035" y="1769289"/>
          <a:ext cx="379193" cy="3791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3B91A-CB66-4450-B568-677183B23352}">
      <dsp:nvSpPr>
        <dsp:cNvPr id="0" name=""/>
        <dsp:cNvSpPr/>
      </dsp:nvSpPr>
      <dsp:spPr>
        <a:xfrm>
          <a:off x="3407619" y="1631995"/>
          <a:ext cx="1541057" cy="653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name and theme related to Romeo &amp; Julietta story</a:t>
          </a:r>
          <a:endParaRPr lang="en-US" sz="1100" kern="1200"/>
        </a:p>
      </dsp:txBody>
      <dsp:txXfrm>
        <a:off x="3407619" y="1631995"/>
        <a:ext cx="1541057" cy="653781"/>
      </dsp:txXfrm>
    </dsp:sp>
    <dsp:sp modelId="{8DDD32DB-7DA9-4751-A687-D822B1183EE9}">
      <dsp:nvSpPr>
        <dsp:cNvPr id="0" name=""/>
        <dsp:cNvSpPr/>
      </dsp:nvSpPr>
      <dsp:spPr>
        <a:xfrm>
          <a:off x="10288" y="2951798"/>
          <a:ext cx="653781" cy="65378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3B05B-7B2A-4F2B-BC17-CBFA291EAB1F}">
      <dsp:nvSpPr>
        <dsp:cNvPr id="0" name=""/>
        <dsp:cNvSpPr/>
      </dsp:nvSpPr>
      <dsp:spPr>
        <a:xfrm>
          <a:off x="147583" y="3089093"/>
          <a:ext cx="379193" cy="37919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880AA-E05C-431B-89B4-3BD68DE9B548}">
      <dsp:nvSpPr>
        <dsp:cNvPr id="0" name=""/>
        <dsp:cNvSpPr/>
      </dsp:nvSpPr>
      <dsp:spPr>
        <a:xfrm>
          <a:off x="804166" y="2951798"/>
          <a:ext cx="1541057" cy="653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Clear plan to grow the business, ROI potential, and financially feasible and scalable</a:t>
          </a:r>
          <a:endParaRPr lang="en-US" sz="1100" kern="1200" dirty="0"/>
        </a:p>
      </dsp:txBody>
      <dsp:txXfrm>
        <a:off x="804166" y="2951798"/>
        <a:ext cx="1541057" cy="653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555BB-23CD-ABBD-0A79-F63A4707F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54A108-DC5D-FC35-7F3C-84E0B184D7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8A9F5D-428F-CB0D-55FA-DAF31E672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DE9CC-3632-3AFC-CA15-205EBD71E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90036-C7E4-DCC4-E571-DBBE489B3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2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98823-6C7C-31A9-55FB-7BF05FBC4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7D351-4C55-475D-93CC-680EC5705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6CEEEA-C2C9-C81C-1AAC-33AA8EBDF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E8124-0528-6487-5AB5-B90CA73B5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75262-26B4-FCE4-8A21-7D7510CCC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895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1B74-804D-BD68-A09C-F581CD191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283DC-C4BC-547C-4352-3B4CB2A2BC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D448A-EA43-616E-C378-258F44F38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F4AA9-B6F2-2712-4230-E5FAAE304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46058-A40D-F400-D568-544801DB1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01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34859-E5CD-64AD-CC3C-18030FEB4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86735-E2A6-2B6A-1662-B45F06972A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91C7-6A00-B6F5-868A-BE3B04E6C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E81125-A21F-48F6-0FD7-6598FCBA3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A9D22E-52EF-00EB-1EC0-017723F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C1E9E-251B-C475-CBAE-CF648A106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30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DAA3-03B9-C128-E92C-42BB624DE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6B979-2238-C37E-FDBD-8E7E7C07E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29288A-6AF0-3CCF-D9FC-EADB3309AE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4027C4-3A30-9641-9AC2-3114C06D2E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AD0484-D810-DD58-C3CE-72C7260E83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142488-C697-184C-AA91-ECEBF0521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2BA17E-0469-25FE-BECA-5D2992670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9A5C6D-47E7-9308-8B21-CC081E1C3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45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21C07-2498-C798-F3D3-177A759D1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B31299-50DE-1180-AD96-A1E693232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989B9E-C952-A2CE-BB4B-CDD9947A0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C7FD61-1BFF-603F-4335-9D85C48E9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015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815857-E143-2F01-127F-22E41DA9E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2B2A9D-4C27-EF63-A36C-2D4ED43A1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98CBE-3B4A-2A62-2167-0EC77FE3E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17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28ADC-408A-8958-AC33-56DF0E054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DA9D1-9820-E8AD-54BA-A5310C6F1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A84E3D-4062-55FA-5DE1-110940A19E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F17D3-6089-774D-0E9D-3AC428C1D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9D3A98-07BB-73D2-12E6-AE151D03A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56029-98CC-4C63-35DE-36266F046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857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15E21-682D-E65D-46A0-D091BED3F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C8F3E2-B257-78EC-1BA6-34B49FA402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70748-F3BD-7ED8-2AEE-9EA15539FA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540166-D3C3-5DCD-9CBF-8FDFDFC4E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C7EC3-D9A3-3D2F-5EE9-6CF3C75EE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559AB-4737-BA2E-350F-67AC08B9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87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3A37B-FEAD-67DF-D1D2-391AF3604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02FF1-11CD-DDDB-3F6C-F8768046B1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1E0A-1B71-1CF5-E2A1-1E25622F9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9262E-524F-52DF-E682-E58988863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A7258-9A35-1EE2-072A-D8E080772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47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F2D45E-3A20-A54C-9D81-6B4576D3CF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1F2C21-5740-2A42-6231-E3E2232492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5AC57-267E-9887-94FB-ADAD3DF27F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8FD2B-8AC2-E635-1F91-055678F55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56799-334E-810F-8423-0D63E37B5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84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F5ED5E-59B0-24FE-60F4-EC9286947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382E9-7C30-6A2C-7745-1ECC8A931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F8BC7-E98C-8251-9DEB-73E84E50D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FF15E3-F79F-4FD3-82C2-12102682E69E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A1DBA8-97DF-29A8-FA1F-E8072A97C5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D993D-EE77-1E70-348E-A7270D3CF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F6D798-703E-4774-94AE-CD4D921BA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48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6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image" Target="../media/image17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1016/j.bushor.2009.09.00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F5515-5057-1565-96DF-6F4232539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846" y="4813651"/>
            <a:ext cx="10592174" cy="1000655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</a:rPr>
              <a:t>Romeo&amp;Julietta: An Authentic Italian Coffee Experience</a:t>
            </a:r>
          </a:p>
        </p:txBody>
      </p:sp>
      <p:pic>
        <p:nvPicPr>
          <p:cNvPr id="5" name="Picture 4" descr="A close up of a sign&#10;&#10;AI-generated content may be incorrect.">
            <a:extLst>
              <a:ext uri="{FF2B5EF4-FFF2-40B4-BE49-F238E27FC236}">
                <a16:creationId xmlns:a16="http://schemas.microsoft.com/office/drawing/2014/main" id="{2485163E-5C07-6922-D439-14A5AB0D0C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A8CB223-E9D9-0755-525E-5468D2DD62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846" y="5857343"/>
            <a:ext cx="9416898" cy="768045"/>
          </a:xfrm>
        </p:spPr>
        <p:txBody>
          <a:bodyPr anchor="b">
            <a:normAutofit lnSpcReduction="10000"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Student Name: Mariana Moldoveanu</a:t>
            </a:r>
          </a:p>
          <a:p>
            <a:pPr algn="l"/>
            <a:r>
              <a:rPr lang="en-GB" sz="2000" dirty="0">
                <a:solidFill>
                  <a:schemeClr val="tx2"/>
                </a:solidFill>
              </a:rPr>
              <a:t>Student ID: 2322301</a:t>
            </a:r>
          </a:p>
        </p:txBody>
      </p:sp>
    </p:spTree>
    <p:extLst>
      <p:ext uri="{BB962C8B-B14F-4D97-AF65-F5344CB8AC3E}">
        <p14:creationId xmlns:p14="http://schemas.microsoft.com/office/powerpoint/2010/main" val="2976489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712A7-AC77-0E53-CE2D-CE2616995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3176C-8BDB-D407-787E-DFA0760544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600"/>
              <a:t>Introduction</a:t>
            </a:r>
          </a:p>
          <a:p>
            <a:r>
              <a:rPr lang="en-GB" sz="1600"/>
              <a:t>Business Overview</a:t>
            </a:r>
          </a:p>
          <a:p>
            <a:r>
              <a:rPr lang="en-GB" sz="1600"/>
              <a:t>Mission, Aims and Objectives</a:t>
            </a:r>
          </a:p>
          <a:p>
            <a:r>
              <a:rPr lang="en-GB" sz="1600"/>
              <a:t>Legal Structure and Location</a:t>
            </a:r>
          </a:p>
          <a:p>
            <a:r>
              <a:rPr lang="en-GB" sz="1600"/>
              <a:t>HR Strategy</a:t>
            </a:r>
          </a:p>
          <a:p>
            <a:r>
              <a:rPr lang="en-GB" sz="1600"/>
              <a:t>Financial Overview</a:t>
            </a:r>
          </a:p>
          <a:p>
            <a:r>
              <a:rPr lang="en-GB" sz="1600"/>
              <a:t>Marketing Strategies and Branding</a:t>
            </a:r>
          </a:p>
          <a:p>
            <a:r>
              <a:rPr lang="en-GB" sz="1600"/>
              <a:t>12 Months Marketing Plan</a:t>
            </a:r>
          </a:p>
          <a:p>
            <a:r>
              <a:rPr lang="en-GB" sz="1600"/>
              <a:t>Why to Invest with us?</a:t>
            </a:r>
          </a:p>
          <a:p>
            <a:r>
              <a:rPr lang="en-GB" sz="1600"/>
              <a:t>What we need?</a:t>
            </a:r>
          </a:p>
          <a:p>
            <a:r>
              <a:rPr lang="en-GB" sz="1600"/>
              <a:t>References</a:t>
            </a:r>
          </a:p>
          <a:p>
            <a:endParaRPr lang="en-GB" sz="1600"/>
          </a:p>
          <a:p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C01449-CF5B-CA8C-D2C8-183E33C13A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36854"/>
            <a:ext cx="4788505" cy="1652034"/>
          </a:xfrm>
          <a:prstGeom prst="rect">
            <a:avLst/>
          </a:pr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70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E5D16-B9CE-79AF-2A2C-02EB739CA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F1917-64D7-5C13-52C8-F4E00E494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/>
              <a:t>Romeo&amp;Julietta will be an unique coffee shop, inspired by true experiences from Italy.</a:t>
            </a:r>
          </a:p>
          <a:p>
            <a:r>
              <a:rPr lang="en-GB" sz="2000"/>
              <a:t>The business is looking for investment to cover start-up cost and the first months of running before starting to make real profit.</a:t>
            </a:r>
          </a:p>
          <a:p>
            <a:r>
              <a:rPr lang="en-GB" sz="2000"/>
              <a:t>The purpose of this presentation is to present our business concept, brand identity, financial projections, marketing strategy and business potential.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4F737F-CE1F-388D-5B06-C4D3AFB77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36854"/>
            <a:ext cx="4788505" cy="1652034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332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9628B-7233-E46D-9BE7-4766C547A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BD72-9B0E-AA5B-5893-75C6B6E00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900"/>
              <a:t>Name: Romeo&amp;Julietta Coffee Shop</a:t>
            </a:r>
          </a:p>
          <a:p>
            <a:r>
              <a:rPr lang="en-GB" sz="1900"/>
              <a:t>Type: Partnership – 1 partner with 51% of the shares, the other one with 49% shares</a:t>
            </a:r>
          </a:p>
          <a:p>
            <a:r>
              <a:rPr lang="en-GB" sz="1900"/>
              <a:t>Concept: Italian style coffee shop which offers </a:t>
            </a:r>
            <a:r>
              <a:rPr lang="en-GB" sz="1900">
                <a:effectLst/>
              </a:rPr>
              <a:t>variety of espresso-based drinks and pastries, the possibility to add Italian gelato.</a:t>
            </a:r>
          </a:p>
          <a:p>
            <a:r>
              <a:rPr lang="en-GB" sz="1900"/>
              <a:t>Story: Summers spent in Italy, enjoying social life while drinking the authentic Italian espresso</a:t>
            </a:r>
          </a:p>
          <a:p>
            <a:r>
              <a:rPr lang="en-GB" sz="1900"/>
              <a:t>USP: authentic Italian products, made with fresh and high-quality ingredients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17DA62-F0CE-A7BD-0FA7-BE52FAA0F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36854"/>
            <a:ext cx="4788505" cy="1652034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75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9628B-7233-E46D-9BE7-4766C547A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Mission,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BD72-9B0E-AA5B-5893-75C6B6E00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 dirty="0"/>
              <a:t>Mission: Have the authentic Italian experience in the UK</a:t>
            </a:r>
          </a:p>
          <a:p>
            <a:r>
              <a:rPr lang="en-GB" sz="2000" dirty="0"/>
              <a:t>Aims: build a recognisable brand and establish a sustainable and successful coffee shop that will become a vital part of the community.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DB55D80-F453-763A-557C-02AEFAFC93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9245928"/>
              </p:ext>
            </p:extLst>
          </p:nvPr>
        </p:nvGraphicFramePr>
        <p:xfrm>
          <a:off x="6451600" y="2679427"/>
          <a:ext cx="5314576" cy="3010572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762837">
                  <a:extLst>
                    <a:ext uri="{9D8B030D-6E8A-4147-A177-3AD203B41FA5}">
                      <a16:colId xmlns:a16="http://schemas.microsoft.com/office/drawing/2014/main" val="1552186995"/>
                    </a:ext>
                  </a:extLst>
                </a:gridCol>
                <a:gridCol w="2551739">
                  <a:extLst>
                    <a:ext uri="{9D8B030D-6E8A-4147-A177-3AD203B41FA5}">
                      <a16:colId xmlns:a16="http://schemas.microsoft.com/office/drawing/2014/main" val="3300928855"/>
                    </a:ext>
                  </a:extLst>
                </a:gridCol>
              </a:tblGrid>
              <a:tr h="949842">
                <a:tc>
                  <a:txBody>
                    <a:bodyPr/>
                    <a:lstStyle/>
                    <a:p>
                      <a:r>
                        <a:rPr lang="en-GB" sz="2100" b="0" cap="none" spc="60">
                          <a:solidFill>
                            <a:schemeClr val="bg1"/>
                          </a:solidFill>
                        </a:rPr>
                        <a:t>Short-term objectives</a:t>
                      </a:r>
                    </a:p>
                  </a:txBody>
                  <a:tcPr marL="159488" marR="159488" marT="117804" marB="79745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cap="none" spc="60">
                          <a:solidFill>
                            <a:schemeClr val="bg1"/>
                          </a:solidFill>
                        </a:rPr>
                        <a:t>Long-term objectives</a:t>
                      </a:r>
                    </a:p>
                  </a:txBody>
                  <a:tcPr marL="159488" marR="159488" marT="117804" marB="79745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523723"/>
                  </a:ext>
                </a:extLst>
              </a:tr>
              <a:tr h="206073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Start-up loan/ Angel Investment for £50,000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Regular customers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Break even in the first year</a:t>
                      </a:r>
                    </a:p>
                  </a:txBody>
                  <a:tcPr marL="159488" marR="159488" marT="117804" marB="797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Have a £100.000 profit annually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Expand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cap="none" spc="0" dirty="0">
                          <a:solidFill>
                            <a:schemeClr val="tx1"/>
                          </a:solidFill>
                        </a:rPr>
                        <a:t>Add new products</a:t>
                      </a:r>
                    </a:p>
                  </a:txBody>
                  <a:tcPr marL="159488" marR="159488" marT="117804" marB="7974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308795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5AFB2583-66F9-A0E1-B8F3-4B71AB3EF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034" y="4157248"/>
            <a:ext cx="4442759" cy="153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691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96D8C-0F21-7D1C-13D3-E6CBB66E9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Legal Structure and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CF5B5-9389-81A1-B474-C76F488C4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 dirty="0"/>
              <a:t>Partnership is the best option for our coffee shop, because the responsibilities can be shared by the two partners involved (Gov.uk, 2024).</a:t>
            </a:r>
          </a:p>
          <a:p>
            <a:r>
              <a:rPr lang="en-GB" sz="2000" dirty="0"/>
              <a:t>The ideal location could a place similar with Italian “piazza”, high footfall with easy access to transport (Statista, 2024).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50E80-48FF-1098-579D-970BE6A271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9747" y="2602983"/>
            <a:ext cx="4788505" cy="1652034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568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19162-A8D4-9F5C-846C-B157A049E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HR Strategy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155765D-D4BF-F40E-4B39-1A9B11438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/>
              <a:t>5 team members</a:t>
            </a:r>
          </a:p>
          <a:p>
            <a:r>
              <a:rPr lang="en-US" sz="2000"/>
              <a:t>Recruitment from job sites (Indeed, 2024) and local colleges (North Kent College, 2024).</a:t>
            </a:r>
          </a:p>
        </p:txBody>
      </p:sp>
      <p:pic>
        <p:nvPicPr>
          <p:cNvPr id="5" name="Content Placeholder 4" descr="A diagram of a company&#10;&#10;AI-generated content may be incorrect.">
            <a:extLst>
              <a:ext uri="{FF2B5EF4-FFF2-40B4-BE49-F238E27FC236}">
                <a16:creationId xmlns:a16="http://schemas.microsoft.com/office/drawing/2014/main" id="{32429F1F-F9A2-3054-9BAE-F2F619CC34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279154"/>
            <a:ext cx="4788505" cy="3567435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34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E4C77E0-AD32-4D51-A420-0A861D5A8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6F91D-9CA8-DB0C-AF1C-10EE97814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9"/>
            <a:ext cx="7071301" cy="1322888"/>
          </a:xfrm>
        </p:spPr>
        <p:txBody>
          <a:bodyPr>
            <a:normAutofit/>
          </a:bodyPr>
          <a:lstStyle/>
          <a:p>
            <a:r>
              <a:rPr lang="en-GB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F8FF3-CB24-1006-D844-25575477B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330789"/>
            <a:ext cx="3265027" cy="3680387"/>
          </a:xfrm>
        </p:spPr>
        <p:txBody>
          <a:bodyPr>
            <a:normAutofit/>
          </a:bodyPr>
          <a:lstStyle/>
          <a:p>
            <a:r>
              <a:rPr lang="en-GB" sz="2000" dirty="0"/>
              <a:t>Suitable financial sources = continuous development of the business (Hoffman, 2021).</a:t>
            </a:r>
          </a:p>
          <a:p>
            <a:r>
              <a:rPr lang="en-GB" sz="2000" dirty="0"/>
              <a:t>Financial source: £50,000 from start-up loan (British Business Bank, 2024) and/or Angel Investment</a:t>
            </a:r>
          </a:p>
          <a:p>
            <a:endParaRPr lang="en-GB" sz="2000" dirty="0"/>
          </a:p>
        </p:txBody>
      </p:sp>
      <p:pic>
        <p:nvPicPr>
          <p:cNvPr id="5" name="Picture 4" descr="A screenshot of a screen&#10;&#10;AI-generated content may be incorrect.">
            <a:extLst>
              <a:ext uri="{FF2B5EF4-FFF2-40B4-BE49-F238E27FC236}">
                <a16:creationId xmlns:a16="http://schemas.microsoft.com/office/drawing/2014/main" id="{43288B7F-6A67-7D4B-3DDF-F3DB9ABA3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680" y="2337641"/>
            <a:ext cx="6548120" cy="3562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AC6521-CF97-303F-CC2A-1718CC3F2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1121" y="616455"/>
            <a:ext cx="2402679" cy="828924"/>
          </a:xfrm>
          <a:prstGeom prst="rect">
            <a:avLst/>
          </a:prstGeom>
        </p:spPr>
      </p:pic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7900702D-FF4F-4820-9979-F623BBCC6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02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45678-ABBC-022B-855C-37945FF9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Marketing strategies and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E1231-1BD5-44FE-A172-44BCC3B1A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900"/>
              <a:t>Target market: coffee lovers, professionals, students, local people</a:t>
            </a:r>
          </a:p>
          <a:p>
            <a:r>
              <a:rPr lang="en-GB" sz="1900"/>
              <a:t>Promoting online and offline: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Social Media posts/ campaigns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Flyers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Loyalty rewards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Influencer collaborations (Kaplan &amp;Haenlein, 2010)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/>
              <a:t>Sponsorship</a:t>
            </a:r>
          </a:p>
          <a:p>
            <a:r>
              <a:rPr lang="en-GB" sz="1900"/>
              <a:t>Branding: cosy decor, italian music, matching the Romeo &amp; Julietta theme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D03C12-5741-8DC6-7652-BEBE438A6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36854"/>
            <a:ext cx="4788505" cy="1652034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98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D450-E137-5658-A139-B5F7C7F4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836243" cy="1325563"/>
          </a:xfrm>
        </p:spPr>
        <p:txBody>
          <a:bodyPr/>
          <a:lstStyle/>
          <a:p>
            <a:r>
              <a:rPr lang="en-GB" dirty="0"/>
              <a:t>12 Months Marketing Plan: January 2026- December 2026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E930BB7-0D66-540E-1C72-8523745E2F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2714187"/>
              </p:ext>
            </p:extLst>
          </p:nvPr>
        </p:nvGraphicFramePr>
        <p:xfrm>
          <a:off x="838200" y="1825625"/>
          <a:ext cx="10515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14889775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150189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Month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Idea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45592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January &amp; 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“Coming Soon” advertising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92620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Grand Opening Party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8581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&amp; 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Create brand </a:t>
                      </a:r>
                      <a:r>
                        <a:rPr lang="en-GB" dirty="0" err="1"/>
                        <a:t>awarness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4103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June &amp; 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Integrate in the local community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21287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Seasonal offers and products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965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September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Back to school campaign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20793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October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Implement festive drinks and atmosphere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1191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November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Loyalty offers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97071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December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Holiday vibes and joy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96115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A9E25F6-E45F-D919-796F-2D02228656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4886" y="486373"/>
            <a:ext cx="3148914" cy="108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8767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C98A213-5994-475E-B327-DC6EC27FB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3D4C7-3A54-A2E5-D166-D655031C3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670218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/>
              <a:t>Marketing materials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4B030A0D-0DAD-4A99-89BB-419527D6A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9376" y="1800088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2FFD92-44EC-5FFB-6E6B-58BB66B57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679" y="2619784"/>
            <a:ext cx="3600041" cy="36000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F84583-597C-C2F9-3F56-5F4CE463D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934" y="2619784"/>
            <a:ext cx="3618131" cy="3600041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13D18D-1DD7-D455-2507-621CF7C7F3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06677" y="2619784"/>
            <a:ext cx="3627245" cy="360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932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FDFA8-71C8-D894-6D36-A4B33ECAF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Why to invest with us?</a:t>
            </a:r>
          </a:p>
        </p:txBody>
      </p:sp>
      <p:pic>
        <p:nvPicPr>
          <p:cNvPr id="4" name="Picture 3" descr="A close up of a sign&#10;&#10;AI-generated content may be incorrect.">
            <a:extLst>
              <a:ext uri="{FF2B5EF4-FFF2-40B4-BE49-F238E27FC236}">
                <a16:creationId xmlns:a16="http://schemas.microsoft.com/office/drawing/2014/main" id="{3CEFFE0A-2376-58A4-6C94-CA071D999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3236854"/>
            <a:ext cx="4788505" cy="1652034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F1DD8F2-398F-20B6-806D-E1F084B30E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3828570"/>
              </p:ext>
            </p:extLst>
          </p:nvPr>
        </p:nvGraphicFramePr>
        <p:xfrm>
          <a:off x="1137034" y="2198362"/>
          <a:ext cx="4958966" cy="3917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7296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67D0F-71D2-6C86-F711-5FBF67B69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What we need?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20604-DA5E-8E9C-7AC1-B6671526C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Initial investment of £50,000 to cover the start-up cost of £25,000 and have the rest for running a few months and unexpected situations.</a:t>
            </a:r>
          </a:p>
          <a:p>
            <a:endParaRPr lang="en-GB" sz="2200" dirty="0"/>
          </a:p>
        </p:txBody>
      </p:sp>
      <p:pic>
        <p:nvPicPr>
          <p:cNvPr id="5" name="Picture 4" descr="A list of items on a table&#10;&#10;AI-generated content may be incorrect.">
            <a:extLst>
              <a:ext uri="{FF2B5EF4-FFF2-40B4-BE49-F238E27FC236}">
                <a16:creationId xmlns:a16="http://schemas.microsoft.com/office/drawing/2014/main" id="{964F9AA3-75FF-E517-CEB5-D49B645E0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660156"/>
            <a:ext cx="6903720" cy="55376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5F80FE-1CF7-E3AC-46D0-A2DCDFAE8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278" y="5326220"/>
            <a:ext cx="3589331" cy="1234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915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C1407-679B-D68D-FD84-52BE8657F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992" y="114604"/>
            <a:ext cx="10515600" cy="1325563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D404AB-3149-1882-63DC-4949F7B89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5128"/>
            <a:ext cx="11011422" cy="53110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>
              <a:lnSpc>
                <a:spcPct val="160000"/>
              </a:lnSpc>
            </a:pPr>
            <a:r>
              <a:rPr lang="en-US" dirty="0"/>
              <a:t>To conclude, Romeo&amp;Julietta is more than a business — it’s a passion project rooted in real-life inspiration, strong market demand, and a commitment to quality and community. Our financial forecast demonstrates clear profitability, and our unique branding and authentic offering give us a strong competitive edge in a crowded market.</a:t>
            </a:r>
          </a:p>
          <a:p>
            <a:pPr>
              <a:lnSpc>
                <a:spcPct val="160000"/>
              </a:lnSpc>
            </a:pPr>
            <a:endParaRPr lang="en-US" dirty="0"/>
          </a:p>
          <a:p>
            <a:pPr>
              <a:lnSpc>
                <a:spcPct val="160000"/>
              </a:lnSpc>
            </a:pPr>
            <a:r>
              <a:rPr lang="en-US" dirty="0"/>
              <a:t>With your £50,000 investment, we’ll be able to scale up, invest in equipment, boost marketing, and bring this dream to life on a much greater level. We believe this partnership could result in real returns — both financially and in customer loyalty.</a:t>
            </a:r>
          </a:p>
          <a:p>
            <a:pPr>
              <a:lnSpc>
                <a:spcPct val="160000"/>
              </a:lnSpc>
            </a:pPr>
            <a:endParaRPr lang="en-US" dirty="0"/>
          </a:p>
          <a:p>
            <a:pPr>
              <a:lnSpc>
                <a:spcPct val="160000"/>
              </a:lnSpc>
            </a:pPr>
            <a:r>
              <a:rPr lang="en-US" dirty="0"/>
              <a:t>Thank you for considering Romeo&amp;Julietta. I’m excited about the journey ahead.</a:t>
            </a:r>
          </a:p>
        </p:txBody>
      </p:sp>
    </p:spTree>
    <p:extLst>
      <p:ext uri="{BB962C8B-B14F-4D97-AF65-F5344CB8AC3E}">
        <p14:creationId xmlns:p14="http://schemas.microsoft.com/office/powerpoint/2010/main" val="450031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F26FC2-463C-F17F-FAA4-C71C1793A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your attention!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787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CDA3E-56BF-CC8F-EBBA-A1391AB04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B4FA4-984C-E798-8F17-15C0521436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Allegra, 2023. Project Café Italy 2023. (online). Available at: https://www.worldcoffeeportal.com/Research/LatestReports/ProjectCafeItaly23.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Bessant, J. and Tidd, J., 2007. Innovation and entrepreneurship. 3</a:t>
            </a:r>
            <a:r>
              <a:rPr lang="en-GB" sz="18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ed. Chichester: Wiley.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Business Bank, 2024. Start Up Loans. (online). Available at: https://www.startuploans.co.uk/. (Accessed on 13 March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Burns, P., 2022. Entrepreneurship and small business. 4</a:t>
            </a:r>
            <a:r>
              <a:rPr lang="en-GB" sz="1800" kern="100" baseline="300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ed. London: Palgrave Macmillan.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Gov.uk, 2024. Set up a business partnership. (online). Available at: https://www.gov.uk/set-up-business-partnership.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Indeed, 2024. How to post a job on Indeed: employer guide. (online). Available at: https://www.indeed.com/hire/resources/howtohub/how-to-post-a-job-on-indeed. (Accessed on 13 March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Hoffman, A.J., 2021. Management as a calling: Leading business, serving society. Stanford University Press.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Kaplan, A.M., and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Haenlein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M. ,2010. Users of the World, Unite! The Challenges and Opportunities of Social Media. Business Horizons, 53, 59-68.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http://dx.doi.org/10.1016/j.bushor.2009.09.00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North Kent College, n.d. About Hospitality and Catering. (online). Available at: https://www.northkent.ac.uk/courses/hospitality-and-catering.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Kotler, P.  and Keller, K.L., 2016. Marketing Management. 15 ed. Harlow: Pearson.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Mintel, 2023. UK Coffee Market Report 2023. (online). Available at: https://store.mintel.com/report/uk-coffee-market-report-2023.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Pine, B.J. and Gilmore, J.H., 2011. The experience economy. Boston: Harvard Business Review Press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Statista, 2024. Coffee - United Kingdom. (online). Available at: https://www.statista.com/outlook/cmo/hot-drinks/coffee/united-kingdom.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Allegra, 2024. 5 dynamics shaping the UK branded coffee shop market in 2024. (online). Available at: https://www.worldcoffeeportal.com/Latest/InsightAnalysis/2024/April/5-dynamics-shaping-the-UK-branded-coffee-shop-mark. (Accessed on 13 March 2025).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5901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1210</Words>
  <Application>Microsoft Office PowerPoint</Application>
  <PresentationFormat>Ecran lat</PresentationFormat>
  <Paragraphs>107</Paragraphs>
  <Slides>16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16</vt:i4>
      </vt:variant>
    </vt:vector>
  </HeadingPairs>
  <TitlesOfParts>
    <vt:vector size="17" baseType="lpstr">
      <vt:lpstr>Office Theme</vt:lpstr>
      <vt:lpstr>Romeo&amp;Julietta: An Authentic Italian Coffee Experience</vt:lpstr>
      <vt:lpstr>Content</vt:lpstr>
      <vt:lpstr>Introduction</vt:lpstr>
      <vt:lpstr>Business Overview</vt:lpstr>
      <vt:lpstr>Mission, Aims and Objectives</vt:lpstr>
      <vt:lpstr>Legal Structure and Location</vt:lpstr>
      <vt:lpstr>HR Strategy</vt:lpstr>
      <vt:lpstr>Financial Overview</vt:lpstr>
      <vt:lpstr>Marketing strategies and Branding</vt:lpstr>
      <vt:lpstr>12 Months Marketing Plan: January 2026- December 2026</vt:lpstr>
      <vt:lpstr>Marketing materials</vt:lpstr>
      <vt:lpstr>Why to invest with us?</vt:lpstr>
      <vt:lpstr>What we need?</vt:lpstr>
      <vt:lpstr>Conclusion</vt:lpstr>
      <vt:lpstr>Thank you for your attention!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Romeo&amp;Julietta: An Authentic Italian Coffee Experience</dc:title>
  <dc:creator/>
  <cp:lastModifiedBy>Mariana Moldoveanu</cp:lastModifiedBy>
  <cp:revision>3</cp:revision>
  <dcterms:created xsi:type="dcterms:W3CDTF">2025-03-22T09:38:05Z</dcterms:created>
  <dcterms:modified xsi:type="dcterms:W3CDTF">2025-03-24T10:00:25Z</dcterms:modified>
</cp:coreProperties>
</file>