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262A32-DA44-5A4A-8406-4E17DB84E528}" v="17" dt="2026-02-27T09:34:41.1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66"/>
    <p:restoredTop sz="94678"/>
  </p:normalViewPr>
  <p:slideViewPr>
    <p:cSldViewPr snapToGrid="0">
      <p:cViewPr varScale="1">
        <p:scale>
          <a:sx n="149" d="100"/>
          <a:sy n="149" d="100"/>
        </p:scale>
        <p:origin x="18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1B027-891E-B571-17BC-BB6B31EDD4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25EEAA3-64A2-20AC-F40C-5A5FC5DC2C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B602A7C-4BA2-F570-D2C5-4F17E773F318}"/>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5" name="Footer Placeholder 4">
            <a:extLst>
              <a:ext uri="{FF2B5EF4-FFF2-40B4-BE49-F238E27FC236}">
                <a16:creationId xmlns:a16="http://schemas.microsoft.com/office/drawing/2014/main" id="{1913636B-E92D-34A5-4F37-E370EDBBCE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5A1D62-4612-3038-B64E-B5EB72D70F39}"/>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1473429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50D67-CDD1-3120-1763-3D2642DAB84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338C35-FF60-1BF3-10F1-766B656AD7C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87ADAD-43B1-57A8-D513-9766898185C4}"/>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5" name="Footer Placeholder 4">
            <a:extLst>
              <a:ext uri="{FF2B5EF4-FFF2-40B4-BE49-F238E27FC236}">
                <a16:creationId xmlns:a16="http://schemas.microsoft.com/office/drawing/2014/main" id="{F3CFA2F7-E655-58A9-3929-E5B2D3180E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5B351F-2AC3-2BEC-A911-3DF5B74826F4}"/>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2227297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EC20C-BF3C-AEE9-C8C1-4F71677434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1667E6-B930-BAC4-601A-A0ADBBD850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C64C0F0-E73F-68C3-FFDA-B81ADCA3558F}"/>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5" name="Footer Placeholder 4">
            <a:extLst>
              <a:ext uri="{FF2B5EF4-FFF2-40B4-BE49-F238E27FC236}">
                <a16:creationId xmlns:a16="http://schemas.microsoft.com/office/drawing/2014/main" id="{2B5F862B-954A-7E6F-5CD0-0C64F0B34C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EC5E33-740E-7CE7-24F9-AFAB9B24832A}"/>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1455771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269E8-CA70-5050-EA67-4A6750E12D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0F6DE3-99A4-B9C0-BE88-01D1771F16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A9FE490-E9A5-1D28-63D5-1DE4407569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79AD14-C1D4-4F04-2498-CC8C3FFE124C}"/>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6" name="Footer Placeholder 5">
            <a:extLst>
              <a:ext uri="{FF2B5EF4-FFF2-40B4-BE49-F238E27FC236}">
                <a16:creationId xmlns:a16="http://schemas.microsoft.com/office/drawing/2014/main" id="{E4BD9805-77D2-B184-761F-93A16EF957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3188CC-2234-09AF-47C0-7A651FA1D98E}"/>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304305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E4CF2-E405-9694-0ADB-552041FA811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56AB3B-7D25-5502-A35A-53E3BD1B95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65B442-E6C2-41EF-1DCC-320BB597757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41211C2-63AF-9A1D-316D-AB1B1D6EC2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726D5C2-3FC2-BC2E-F350-15A03BC88B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87FCCE8-2BD3-6E35-A6DB-6A0CA03EC34E}"/>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8" name="Footer Placeholder 7">
            <a:extLst>
              <a:ext uri="{FF2B5EF4-FFF2-40B4-BE49-F238E27FC236}">
                <a16:creationId xmlns:a16="http://schemas.microsoft.com/office/drawing/2014/main" id="{EB420F93-04FC-0461-210F-69B39A2D037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C37625-777A-E083-DC63-51DC622DEE5A}"/>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3578161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34D76-8437-4A6A-E077-B1D6126528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8C4685-3D79-8B42-D331-A44F4117EE06}"/>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4" name="Footer Placeholder 3">
            <a:extLst>
              <a:ext uri="{FF2B5EF4-FFF2-40B4-BE49-F238E27FC236}">
                <a16:creationId xmlns:a16="http://schemas.microsoft.com/office/drawing/2014/main" id="{2C342965-D624-308E-C363-82CD64D5AF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A4C0DE-4114-78DD-31D6-94C3DFE9044B}"/>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3889899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58D476-B46A-965D-602F-26804ADCB2E0}"/>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3" name="Footer Placeholder 2">
            <a:extLst>
              <a:ext uri="{FF2B5EF4-FFF2-40B4-BE49-F238E27FC236}">
                <a16:creationId xmlns:a16="http://schemas.microsoft.com/office/drawing/2014/main" id="{C8B69AA3-EE61-649D-FDE1-0305C93606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B9F93E8-0CBB-68AE-B6D8-2C2301E45BA0}"/>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3586556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6D78-3AF8-9BD5-B15A-CDA99CE191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F963733-B504-6164-FBB6-E705CA3F02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F28237-867D-08D6-F0F4-9EB6B8B8A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98F966-36FC-75DA-B426-E1389BB92243}"/>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6" name="Footer Placeholder 5">
            <a:extLst>
              <a:ext uri="{FF2B5EF4-FFF2-40B4-BE49-F238E27FC236}">
                <a16:creationId xmlns:a16="http://schemas.microsoft.com/office/drawing/2014/main" id="{380B26A3-BE0C-FEB5-FAE2-FB088C57FA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9719D-E7A8-2FDA-7E5B-B06AFCAB6951}"/>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1454313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E61F-7ADF-5D83-ED79-2BD52EC2CB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F0A3463-462B-9F10-DF15-B98B85C83C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628582-4004-37F1-76AA-51C879A151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2B8046-86D4-0D02-085C-069365DF8792}"/>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6" name="Footer Placeholder 5">
            <a:extLst>
              <a:ext uri="{FF2B5EF4-FFF2-40B4-BE49-F238E27FC236}">
                <a16:creationId xmlns:a16="http://schemas.microsoft.com/office/drawing/2014/main" id="{AF96DA70-7A19-8547-28C5-899E7399F5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0F3FF1-CDF5-BBED-F11B-51F5564CF149}"/>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2136888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41CAC-C6E3-0EB1-8E66-BECE55F072E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9BCAE8-5A0C-C46C-72E2-A7F126C1AF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7F48BB-A4FD-5FEA-E5C2-0A9B6AEA6F40}"/>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5" name="Footer Placeholder 4">
            <a:extLst>
              <a:ext uri="{FF2B5EF4-FFF2-40B4-BE49-F238E27FC236}">
                <a16:creationId xmlns:a16="http://schemas.microsoft.com/office/drawing/2014/main" id="{043BD5CE-50B0-4844-EB93-5BA1CB0D84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9E1551-9CCB-C80E-AAC0-81497168D95C}"/>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1325478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0E4FDD-D26B-F011-F139-C6BEA2ED1BE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DC30CE-8882-DCB4-93B1-53B2A07119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241F62-AB57-FA84-0736-415BFBCC3D0E}"/>
              </a:ext>
            </a:extLst>
          </p:cNvPr>
          <p:cNvSpPr>
            <a:spLocks noGrp="1"/>
          </p:cNvSpPr>
          <p:nvPr>
            <p:ph type="dt" sz="half" idx="10"/>
          </p:nvPr>
        </p:nvSpPr>
        <p:spPr/>
        <p:txBody>
          <a:bodyPr/>
          <a:lstStyle/>
          <a:p>
            <a:fld id="{F8913794-4DC8-704D-A63B-D19DAC62C9BC}" type="datetimeFigureOut">
              <a:rPr lang="en-US" smtClean="0"/>
              <a:t>3/2/26</a:t>
            </a:fld>
            <a:endParaRPr lang="en-US"/>
          </a:p>
        </p:txBody>
      </p:sp>
      <p:sp>
        <p:nvSpPr>
          <p:cNvPr id="5" name="Footer Placeholder 4">
            <a:extLst>
              <a:ext uri="{FF2B5EF4-FFF2-40B4-BE49-F238E27FC236}">
                <a16:creationId xmlns:a16="http://schemas.microsoft.com/office/drawing/2014/main" id="{A06DD114-AAB2-819F-B392-60E60163E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0FC1BD-FCDA-515D-31DB-58F6A1C3A379}"/>
              </a:ext>
            </a:extLst>
          </p:cNvPr>
          <p:cNvSpPr>
            <a:spLocks noGrp="1"/>
          </p:cNvSpPr>
          <p:nvPr>
            <p:ph type="sldNum" sz="quarter" idx="12"/>
          </p:nvPr>
        </p:nvSpPr>
        <p:spPr/>
        <p:txBody>
          <a:bodyPr/>
          <a:lstStyle/>
          <a:p>
            <a:fld id="{757859B2-8E0C-7F4D-BE33-7108ED07AF51}" type="slidenum">
              <a:rPr lang="en-US" smtClean="0"/>
              <a:t>‹#›</a:t>
            </a:fld>
            <a:endParaRPr lang="en-US"/>
          </a:p>
        </p:txBody>
      </p:sp>
    </p:spTree>
    <p:extLst>
      <p:ext uri="{BB962C8B-B14F-4D97-AF65-F5344CB8AC3E}">
        <p14:creationId xmlns:p14="http://schemas.microsoft.com/office/powerpoint/2010/main" val="1702691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7E0B58-7BF1-9EE7-7B57-FB9B96FDC0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7889F0-E5C0-B17F-C52F-80AD5D035C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0E1B78-335E-21E7-7F25-3262315B6E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8913794-4DC8-704D-A63B-D19DAC62C9BC}" type="datetimeFigureOut">
              <a:rPr lang="en-US" smtClean="0"/>
              <a:t>3/2/26</a:t>
            </a:fld>
            <a:endParaRPr lang="en-US"/>
          </a:p>
        </p:txBody>
      </p:sp>
      <p:sp>
        <p:nvSpPr>
          <p:cNvPr id="5" name="Footer Placeholder 4">
            <a:extLst>
              <a:ext uri="{FF2B5EF4-FFF2-40B4-BE49-F238E27FC236}">
                <a16:creationId xmlns:a16="http://schemas.microsoft.com/office/drawing/2014/main" id="{43B6A1C8-9741-1F63-C895-9593F8C123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5B04744-D076-F76A-4DB5-04E01EA63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7859B2-8E0C-7F4D-BE33-7108ED07AF51}" type="slidenum">
              <a:rPr lang="en-US" smtClean="0"/>
              <a:t>‹#›</a:t>
            </a:fld>
            <a:endParaRPr lang="en-US"/>
          </a:p>
        </p:txBody>
      </p:sp>
    </p:spTree>
    <p:extLst>
      <p:ext uri="{BB962C8B-B14F-4D97-AF65-F5344CB8AC3E}">
        <p14:creationId xmlns:p14="http://schemas.microsoft.com/office/powerpoint/2010/main" val="96367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bbc.co.uk/sport/football/teams/manchester-c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1D55A8-306F-5F6F-E570-00E4E1823F6B}"/>
              </a:ext>
            </a:extLst>
          </p:cNvPr>
          <p:cNvSpPr>
            <a:spLocks noGrp="1"/>
          </p:cNvSpPr>
          <p:nvPr>
            <p:ph type="ctrTitle"/>
          </p:nvPr>
        </p:nvSpPr>
        <p:spPr>
          <a:xfrm>
            <a:off x="908454" y="1360481"/>
            <a:ext cx="4605340" cy="2387600"/>
          </a:xfrm>
        </p:spPr>
        <p:txBody>
          <a:bodyPr>
            <a:normAutofit/>
          </a:bodyPr>
          <a:lstStyle/>
          <a:p>
            <a:pPr algn="l"/>
            <a:r>
              <a:rPr lang="en-GB" sz="3500" b="0" i="0" u="none" strike="noStrike" dirty="0">
                <a:solidFill>
                  <a:schemeClr val="bg1"/>
                </a:solidFill>
                <a:effectLst/>
                <a:latin typeface="+mn-lt"/>
              </a:rPr>
              <a:t>Leadership in Sport: A Critical Evaluation Leadership Approach</a:t>
            </a:r>
            <a:endParaRPr lang="en-US" sz="3500" dirty="0">
              <a:solidFill>
                <a:schemeClr val="bg1"/>
              </a:solidFill>
              <a:latin typeface="+mn-lt"/>
            </a:endParaRPr>
          </a:p>
        </p:txBody>
      </p:sp>
      <p:sp>
        <p:nvSpPr>
          <p:cNvPr id="3" name="Subtitle 2">
            <a:extLst>
              <a:ext uri="{FF2B5EF4-FFF2-40B4-BE49-F238E27FC236}">
                <a16:creationId xmlns:a16="http://schemas.microsoft.com/office/drawing/2014/main" id="{A632A922-018E-BE29-D71D-5AB89C177BD0}"/>
              </a:ext>
            </a:extLst>
          </p:cNvPr>
          <p:cNvSpPr>
            <a:spLocks noGrp="1"/>
          </p:cNvSpPr>
          <p:nvPr>
            <p:ph type="subTitle" idx="1"/>
          </p:nvPr>
        </p:nvSpPr>
        <p:spPr>
          <a:xfrm>
            <a:off x="908454" y="3840156"/>
            <a:ext cx="4605340" cy="1655762"/>
          </a:xfrm>
        </p:spPr>
        <p:txBody>
          <a:bodyPr>
            <a:normAutofit/>
          </a:bodyPr>
          <a:lstStyle/>
          <a:p>
            <a:pPr algn="l"/>
            <a:r>
              <a:rPr lang="en-US" sz="2000">
                <a:solidFill>
                  <a:schemeClr val="bg1"/>
                </a:solidFill>
              </a:rPr>
              <a:t>Harrison Thomas </a:t>
            </a:r>
          </a:p>
        </p:txBody>
      </p:sp>
      <p:pic>
        <p:nvPicPr>
          <p:cNvPr id="1026" name="Picture 2" descr="Pep Guardiola to take coaching break ...">
            <a:extLst>
              <a:ext uri="{FF2B5EF4-FFF2-40B4-BE49-F238E27FC236}">
                <a16:creationId xmlns:a16="http://schemas.microsoft.com/office/drawing/2014/main" id="{E34718D0-AAAA-D5E3-8C4B-BF8F1B59A44B}"/>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l="25570" r="4571" b="1"/>
          <a:stretch>
            <a:fillRect/>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5267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32F9F-32B6-C8EF-7053-5FC35D04CBE3}"/>
              </a:ext>
            </a:extLst>
          </p:cNvPr>
          <p:cNvSpPr>
            <a:spLocks noGrp="1"/>
          </p:cNvSpPr>
          <p:nvPr>
            <p:ph type="title"/>
          </p:nvPr>
        </p:nvSpPr>
        <p:spPr>
          <a:xfrm>
            <a:off x="838200" y="3513931"/>
            <a:ext cx="3143250" cy="2601119"/>
          </a:xfrm>
        </p:spPr>
        <p:txBody>
          <a:bodyPr anchor="t">
            <a:normAutofit/>
          </a:bodyPr>
          <a:lstStyle/>
          <a:p>
            <a:pPr algn="ctr"/>
            <a:r>
              <a:rPr lang="en-US" sz="4000"/>
              <a:t>Introduction </a:t>
            </a:r>
          </a:p>
        </p:txBody>
      </p:sp>
      <p:pic>
        <p:nvPicPr>
          <p:cNvPr id="48" name="Graphic 47" descr="Fingerprint">
            <a:extLst>
              <a:ext uri="{FF2B5EF4-FFF2-40B4-BE49-F238E27FC236}">
                <a16:creationId xmlns:a16="http://schemas.microsoft.com/office/drawing/2014/main" id="{5241B120-233A-6237-A76E-AFE936F812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BC74BFF7-3D0B-7F19-1158-4E905414075E}"/>
              </a:ext>
            </a:extLst>
          </p:cNvPr>
          <p:cNvSpPr>
            <a:spLocks noGrp="1"/>
          </p:cNvSpPr>
          <p:nvPr>
            <p:ph idx="1"/>
          </p:nvPr>
        </p:nvSpPr>
        <p:spPr>
          <a:xfrm>
            <a:off x="4200652" y="730249"/>
            <a:ext cx="7153147" cy="5384801"/>
          </a:xfrm>
        </p:spPr>
        <p:txBody>
          <a:bodyPr anchor="ctr">
            <a:normAutofit lnSpcReduction="10000"/>
          </a:bodyPr>
          <a:lstStyle/>
          <a:p>
            <a:pPr marL="0" indent="0">
              <a:buNone/>
            </a:pPr>
            <a:r>
              <a:rPr lang="en-GB" sz="1800" b="1" i="0" dirty="0">
                <a:effectLst/>
              </a:rPr>
              <a:t>Aims</a:t>
            </a:r>
          </a:p>
          <a:p>
            <a:pPr>
              <a:buFont typeface="Arial" panose="020B0604020202020204" pitchFamily="34" charset="0"/>
              <a:buChar char="•"/>
            </a:pPr>
            <a:r>
              <a:rPr lang="en-GB" sz="1800" b="0" i="0" dirty="0">
                <a:effectLst/>
              </a:rPr>
              <a:t>To identify and critically evaluate four established leadership theories</a:t>
            </a:r>
          </a:p>
          <a:p>
            <a:pPr>
              <a:buFont typeface="Arial" panose="020B0604020202020204" pitchFamily="34" charset="0"/>
              <a:buChar char="•"/>
            </a:pPr>
            <a:r>
              <a:rPr lang="en-GB" sz="1800" b="0" i="0" dirty="0">
                <a:effectLst/>
              </a:rPr>
              <a:t>To analyse the leadership approach of Pep Guardiola using these theories</a:t>
            </a:r>
          </a:p>
          <a:p>
            <a:pPr>
              <a:buFont typeface="Arial" panose="020B0604020202020204" pitchFamily="34" charset="0"/>
              <a:buChar char="•"/>
            </a:pPr>
            <a:r>
              <a:rPr lang="en-GB" sz="1800" b="0" i="0" dirty="0">
                <a:effectLst/>
              </a:rPr>
              <a:t>To examine the leadership challenges faced by Guardiola in elite sport</a:t>
            </a:r>
          </a:p>
          <a:p>
            <a:pPr>
              <a:buFont typeface="Arial" panose="020B0604020202020204" pitchFamily="34" charset="0"/>
              <a:buChar char="•"/>
            </a:pPr>
            <a:r>
              <a:rPr lang="en-GB" sz="1800" b="0" i="0" dirty="0">
                <a:effectLst/>
              </a:rPr>
              <a:t>To provide recommendations to improve leadership effectiveness based </a:t>
            </a:r>
            <a:r>
              <a:rPr lang="en-GB" sz="1800" b="0" i="0">
                <a:effectLst/>
              </a:rPr>
              <a:t>on theory</a:t>
            </a:r>
          </a:p>
          <a:p>
            <a:pPr>
              <a:buFont typeface="Arial" panose="020B0604020202020204" pitchFamily="34" charset="0"/>
              <a:buChar char="•"/>
            </a:pPr>
            <a:endParaRPr lang="en-GB" sz="1800" b="0" i="0" dirty="0">
              <a:effectLst/>
            </a:endParaRPr>
          </a:p>
          <a:p>
            <a:pPr marL="0" indent="0">
              <a:buNone/>
            </a:pPr>
            <a:r>
              <a:rPr lang="en-GB" sz="1800" b="1" i="0" dirty="0">
                <a:effectLst/>
              </a:rPr>
              <a:t>Structure</a:t>
            </a:r>
          </a:p>
          <a:p>
            <a:pPr>
              <a:buFont typeface="Arial" panose="020B0604020202020204" pitchFamily="34" charset="0"/>
              <a:buChar char="•"/>
            </a:pPr>
            <a:r>
              <a:rPr lang="en-GB" sz="1800" b="0" i="0" dirty="0">
                <a:effectLst/>
              </a:rPr>
              <a:t>Overview and critical evaluation of four leadership theories</a:t>
            </a:r>
          </a:p>
          <a:p>
            <a:pPr>
              <a:buFont typeface="Arial" panose="020B0604020202020204" pitchFamily="34" charset="0"/>
              <a:buChar char="•"/>
            </a:pPr>
            <a:r>
              <a:rPr lang="en-GB" sz="1800" b="0" i="0" dirty="0">
                <a:effectLst/>
              </a:rPr>
              <a:t>Application of leadership theories to Pep Guardiola</a:t>
            </a:r>
          </a:p>
          <a:p>
            <a:pPr>
              <a:buFont typeface="Arial" panose="020B0604020202020204" pitchFamily="34" charset="0"/>
              <a:buChar char="•"/>
            </a:pPr>
            <a:r>
              <a:rPr lang="en-GB" sz="1800" b="0" i="0" dirty="0">
                <a:effectLst/>
              </a:rPr>
              <a:t>Identification of key leadership challenges in elite football</a:t>
            </a:r>
          </a:p>
          <a:p>
            <a:pPr>
              <a:buFont typeface="Arial" panose="020B0604020202020204" pitchFamily="34" charset="0"/>
              <a:buChar char="•"/>
            </a:pPr>
            <a:r>
              <a:rPr lang="en-GB" sz="1800" b="0" i="0" dirty="0">
                <a:effectLst/>
              </a:rPr>
              <a:t>Recommendations based on leadership theory</a:t>
            </a:r>
          </a:p>
          <a:p>
            <a:pPr>
              <a:buFont typeface="Arial" panose="020B0604020202020204" pitchFamily="34" charset="0"/>
              <a:buChar char="•"/>
            </a:pPr>
            <a:r>
              <a:rPr lang="en-GB" sz="1800" b="0" i="0" dirty="0">
                <a:effectLst/>
              </a:rPr>
              <a:t>Conclusion summarising key findings</a:t>
            </a:r>
          </a:p>
          <a:p>
            <a:endParaRPr lang="en-US" sz="1800" dirty="0"/>
          </a:p>
        </p:txBody>
      </p:sp>
    </p:spTree>
    <p:extLst>
      <p:ext uri="{BB962C8B-B14F-4D97-AF65-F5344CB8AC3E}">
        <p14:creationId xmlns:p14="http://schemas.microsoft.com/office/powerpoint/2010/main" val="3220530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0" name="Rectangle 208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Rectangle 209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CB23E-F0D9-DFB6-EFE8-A31F5F3BEBC0}"/>
              </a:ext>
            </a:extLst>
          </p:cNvPr>
          <p:cNvSpPr>
            <a:spLocks noGrp="1"/>
          </p:cNvSpPr>
          <p:nvPr>
            <p:ph type="title"/>
          </p:nvPr>
        </p:nvSpPr>
        <p:spPr>
          <a:xfrm>
            <a:off x="1137033" y="670559"/>
            <a:ext cx="4683321" cy="2148841"/>
          </a:xfrm>
        </p:spPr>
        <p:txBody>
          <a:bodyPr anchor="t">
            <a:normAutofit/>
          </a:bodyPr>
          <a:lstStyle/>
          <a:p>
            <a:r>
              <a:rPr lang="en-GB" sz="3700" i="0">
                <a:effectLst/>
                <a:latin typeface="+mn-lt"/>
              </a:rPr>
              <a:t>Leadership Theory 1 – Transformational Leadership</a:t>
            </a:r>
            <a:br>
              <a:rPr lang="en-GB" sz="3700" b="1" i="0">
                <a:effectLst/>
              </a:rPr>
            </a:br>
            <a:endParaRPr lang="en-US" sz="3700"/>
          </a:p>
        </p:txBody>
      </p:sp>
      <p:pic>
        <p:nvPicPr>
          <p:cNvPr id="2050" name="Picture 2" descr="Gareth Southgate a successful manager ...">
            <a:extLst>
              <a:ext uri="{FF2B5EF4-FFF2-40B4-BE49-F238E27FC236}">
                <a16:creationId xmlns:a16="http://schemas.microsoft.com/office/drawing/2014/main" id="{CBB1336B-6A9A-C01E-93C1-3DAF6C0FE5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5207"/>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9D3440F-EC70-A0FC-B49A-2C25E8E07578}"/>
              </a:ext>
            </a:extLst>
          </p:cNvPr>
          <p:cNvSpPr>
            <a:spLocks noGrp="1"/>
          </p:cNvSpPr>
          <p:nvPr>
            <p:ph idx="1"/>
          </p:nvPr>
        </p:nvSpPr>
        <p:spPr>
          <a:xfrm>
            <a:off x="6371648" y="670558"/>
            <a:ext cx="5672306" cy="6000207"/>
          </a:xfrm>
        </p:spPr>
        <p:txBody>
          <a:bodyPr anchor="t">
            <a:normAutofit fontScale="77500" lnSpcReduction="20000"/>
          </a:bodyPr>
          <a:lstStyle/>
          <a:p>
            <a:pPr marL="0" indent="0">
              <a:buNone/>
            </a:pPr>
            <a:r>
              <a:rPr lang="en-GB" sz="1800" b="1" i="0" dirty="0">
                <a:effectLst/>
              </a:rPr>
              <a:t>Definition</a:t>
            </a:r>
          </a:p>
          <a:p>
            <a:r>
              <a:rPr lang="en-GB" sz="1800" b="0" i="0" dirty="0">
                <a:effectLst/>
              </a:rPr>
              <a:t>Transformational leadership is a style where leaders inspire and motivate followers to exceed expectations by creating a strong vision and supporting individual development (Bass, 1985).</a:t>
            </a:r>
          </a:p>
          <a:p>
            <a:pPr marL="0" indent="0">
              <a:buNone/>
            </a:pPr>
            <a:endParaRPr lang="en-GB" sz="1800" b="0" i="0" dirty="0">
              <a:effectLst/>
            </a:endParaRPr>
          </a:p>
          <a:p>
            <a:pPr marL="0" indent="0">
              <a:buNone/>
            </a:pPr>
            <a:r>
              <a:rPr lang="en-GB" sz="1800" b="1" i="0" dirty="0">
                <a:effectLst/>
              </a:rPr>
              <a:t>Key Characteristics</a:t>
            </a:r>
          </a:p>
          <a:p>
            <a:pPr>
              <a:buFont typeface="Arial" panose="020B0604020202020204" pitchFamily="34" charset="0"/>
              <a:buChar char="•"/>
            </a:pPr>
            <a:r>
              <a:rPr lang="en-GB" sz="1800" b="0" i="0" dirty="0">
                <a:effectLst/>
              </a:rPr>
              <a:t>Inspires and motivates athletes</a:t>
            </a:r>
          </a:p>
          <a:p>
            <a:pPr>
              <a:buFont typeface="Arial" panose="020B0604020202020204" pitchFamily="34" charset="0"/>
              <a:buChar char="•"/>
            </a:pPr>
            <a:r>
              <a:rPr lang="en-GB" sz="1800" b="0" i="0" dirty="0">
                <a:effectLst/>
              </a:rPr>
              <a:t>Creates a clear vision and purpose</a:t>
            </a:r>
          </a:p>
          <a:p>
            <a:pPr>
              <a:buFont typeface="Arial" panose="020B0604020202020204" pitchFamily="34" charset="0"/>
              <a:buChar char="•"/>
            </a:pPr>
            <a:r>
              <a:rPr lang="en-GB" sz="1800" b="0" i="0" dirty="0">
                <a:effectLst/>
              </a:rPr>
              <a:t>Focuses on individual development</a:t>
            </a:r>
          </a:p>
          <a:p>
            <a:pPr>
              <a:buFont typeface="Arial" panose="020B0604020202020204" pitchFamily="34" charset="0"/>
              <a:buChar char="•"/>
            </a:pPr>
            <a:r>
              <a:rPr lang="en-GB" sz="1800" b="0" i="0" dirty="0">
                <a:effectLst/>
              </a:rPr>
              <a:t>Builds strong team culture</a:t>
            </a:r>
          </a:p>
          <a:p>
            <a:pPr marL="0" indent="0">
              <a:buNone/>
            </a:pPr>
            <a:endParaRPr lang="en-GB" sz="1800" b="0" i="0" dirty="0">
              <a:effectLst/>
            </a:endParaRPr>
          </a:p>
          <a:p>
            <a:pPr marL="0" indent="0">
              <a:buNone/>
            </a:pPr>
            <a:r>
              <a:rPr lang="en-GB" sz="1800" b="1" i="0" dirty="0">
                <a:effectLst/>
              </a:rPr>
              <a:t>Strengths</a:t>
            </a:r>
          </a:p>
          <a:p>
            <a:pPr>
              <a:buFont typeface="Arial" panose="020B0604020202020204" pitchFamily="34" charset="0"/>
              <a:buChar char="•"/>
            </a:pPr>
            <a:r>
              <a:rPr lang="en-GB" sz="1800" b="0" i="0" dirty="0">
                <a:effectLst/>
              </a:rPr>
              <a:t>Increases athlete motivation and performance</a:t>
            </a:r>
          </a:p>
          <a:p>
            <a:pPr>
              <a:buFont typeface="Arial" panose="020B0604020202020204" pitchFamily="34" charset="0"/>
              <a:buChar char="•"/>
            </a:pPr>
            <a:r>
              <a:rPr lang="en-GB" sz="1800" b="0" i="0" dirty="0">
                <a:effectLst/>
              </a:rPr>
              <a:t>Develops confidence and personal growth</a:t>
            </a:r>
          </a:p>
          <a:p>
            <a:pPr>
              <a:buFont typeface="Arial" panose="020B0604020202020204" pitchFamily="34" charset="0"/>
              <a:buChar char="•"/>
            </a:pPr>
            <a:r>
              <a:rPr lang="en-GB" sz="1800" b="0" i="0" dirty="0">
                <a:effectLst/>
              </a:rPr>
              <a:t>Improves team cohesion and commitment</a:t>
            </a:r>
          </a:p>
          <a:p>
            <a:pPr marL="0" indent="0">
              <a:buNone/>
            </a:pPr>
            <a:endParaRPr lang="en-GB" sz="1800" b="0" i="0" dirty="0">
              <a:effectLst/>
            </a:endParaRPr>
          </a:p>
          <a:p>
            <a:pPr marL="0" indent="0">
              <a:buNone/>
            </a:pPr>
            <a:r>
              <a:rPr lang="en-GB" sz="1800" b="1" i="0" dirty="0">
                <a:effectLst/>
              </a:rPr>
              <a:t>Weaknesses </a:t>
            </a:r>
          </a:p>
          <a:p>
            <a:r>
              <a:rPr lang="en-GB" sz="1800" b="0" i="0" dirty="0">
                <a:effectLst/>
              </a:rPr>
              <a:t>Relies heavily on the leader’s personality and communication skills</a:t>
            </a:r>
          </a:p>
          <a:p>
            <a:pPr>
              <a:buFont typeface="Arial" panose="020B0604020202020204" pitchFamily="34" charset="0"/>
              <a:buChar char="•"/>
            </a:pPr>
            <a:r>
              <a:rPr lang="en-GB" sz="1800" b="0" i="0" dirty="0">
                <a:effectLst/>
              </a:rPr>
              <a:t>May not be effective with unmotivated or resistant athletes</a:t>
            </a:r>
          </a:p>
          <a:p>
            <a:pPr>
              <a:buFont typeface="Arial" panose="020B0604020202020204" pitchFamily="34" charset="0"/>
              <a:buChar char="•"/>
            </a:pPr>
            <a:r>
              <a:rPr lang="en-GB" sz="1800" b="0" i="0" dirty="0">
                <a:effectLst/>
              </a:rPr>
              <a:t>Can create dependence on the leader</a:t>
            </a:r>
          </a:p>
          <a:p>
            <a:pPr>
              <a:buFont typeface="Arial" panose="020B0604020202020204" pitchFamily="34" charset="0"/>
              <a:buChar char="•"/>
            </a:pPr>
            <a:r>
              <a:rPr lang="en-GB" sz="1800" b="0" i="0" dirty="0">
                <a:effectLst/>
              </a:rPr>
              <a:t>Difficult to sustain over long periods due to pressure and emotional demands</a:t>
            </a:r>
          </a:p>
          <a:p>
            <a:endParaRPr lang="en-US" sz="1000" dirty="0"/>
          </a:p>
        </p:txBody>
      </p:sp>
    </p:spTree>
    <p:extLst>
      <p:ext uri="{BB962C8B-B14F-4D97-AF65-F5344CB8AC3E}">
        <p14:creationId xmlns:p14="http://schemas.microsoft.com/office/powerpoint/2010/main" val="678421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D693F-6F89-5799-8BCA-75B7D1E9A98F}"/>
              </a:ext>
            </a:extLst>
          </p:cNvPr>
          <p:cNvSpPr>
            <a:spLocks noGrp="1"/>
          </p:cNvSpPr>
          <p:nvPr>
            <p:ph type="title"/>
          </p:nvPr>
        </p:nvSpPr>
        <p:spPr>
          <a:xfrm>
            <a:off x="1137033" y="670559"/>
            <a:ext cx="4683321" cy="2148841"/>
          </a:xfrm>
        </p:spPr>
        <p:txBody>
          <a:bodyPr anchor="t">
            <a:normAutofit/>
          </a:bodyPr>
          <a:lstStyle/>
          <a:p>
            <a:r>
              <a:rPr lang="en-GB" b="0" i="0" u="none" strike="noStrike">
                <a:effectLst/>
                <a:latin typeface="-webkit-standard"/>
              </a:rPr>
              <a:t>Leadership Theory 2 – Transactional Leadership</a:t>
            </a:r>
            <a:endParaRPr lang="en-US" dirty="0"/>
          </a:p>
        </p:txBody>
      </p:sp>
      <p:pic>
        <p:nvPicPr>
          <p:cNvPr id="3074" name="Picture 2" descr="What Is Transactional Leadership - Theory, Style &amp; Examples">
            <a:extLst>
              <a:ext uri="{FF2B5EF4-FFF2-40B4-BE49-F238E27FC236}">
                <a16:creationId xmlns:a16="http://schemas.microsoft.com/office/drawing/2014/main" id="{239DAE09-8ED0-DB38-74E3-61D07F7EB3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47" r="-2"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8863ADF-B6C7-B174-39E9-46A70495E88A}"/>
              </a:ext>
            </a:extLst>
          </p:cNvPr>
          <p:cNvSpPr>
            <a:spLocks noGrp="1"/>
          </p:cNvSpPr>
          <p:nvPr>
            <p:ph idx="1"/>
          </p:nvPr>
        </p:nvSpPr>
        <p:spPr>
          <a:xfrm>
            <a:off x="6287589" y="670559"/>
            <a:ext cx="5898908" cy="5445076"/>
          </a:xfrm>
        </p:spPr>
        <p:txBody>
          <a:bodyPr anchor="t">
            <a:normAutofit fontScale="85000" lnSpcReduction="20000"/>
          </a:bodyPr>
          <a:lstStyle/>
          <a:p>
            <a:pPr marL="0" indent="0">
              <a:buNone/>
            </a:pPr>
            <a:r>
              <a:rPr lang="en-GB" sz="1400" b="1" i="0" dirty="0">
                <a:effectLst/>
              </a:rPr>
              <a:t>Definition</a:t>
            </a:r>
          </a:p>
          <a:p>
            <a:r>
              <a:rPr lang="en-GB" sz="1400" b="0" i="0" dirty="0">
                <a:effectLst/>
              </a:rPr>
              <a:t>Transactional leadership is based on an exchange process where leaders use rewards and punishments to influence performance and ensure tasks are completed (Burns, 1978).</a:t>
            </a:r>
          </a:p>
          <a:p>
            <a:pPr marL="0" indent="0">
              <a:buNone/>
            </a:pPr>
            <a:endParaRPr lang="en-GB" sz="1400" b="0" i="0" dirty="0">
              <a:effectLst/>
            </a:endParaRPr>
          </a:p>
          <a:p>
            <a:pPr marL="0" indent="0">
              <a:buNone/>
            </a:pPr>
            <a:r>
              <a:rPr lang="en-GB" sz="1400" b="1" i="0" dirty="0">
                <a:effectLst/>
              </a:rPr>
              <a:t>Key Characteristics</a:t>
            </a:r>
          </a:p>
          <a:p>
            <a:pPr>
              <a:buFont typeface="Arial" panose="020B0604020202020204" pitchFamily="34" charset="0"/>
              <a:buChar char="•"/>
            </a:pPr>
            <a:r>
              <a:rPr lang="en-GB" sz="1400" b="0" i="0" dirty="0">
                <a:effectLst/>
              </a:rPr>
              <a:t>Focus on structure, rules, and organisation</a:t>
            </a:r>
          </a:p>
          <a:p>
            <a:pPr>
              <a:buFont typeface="Arial" panose="020B0604020202020204" pitchFamily="34" charset="0"/>
              <a:buChar char="•"/>
            </a:pPr>
            <a:r>
              <a:rPr lang="en-GB" sz="1400" b="0" i="0" dirty="0">
                <a:effectLst/>
              </a:rPr>
              <a:t>Use of rewards for good performance</a:t>
            </a:r>
          </a:p>
          <a:p>
            <a:pPr>
              <a:buFont typeface="Arial" panose="020B0604020202020204" pitchFamily="34" charset="0"/>
              <a:buChar char="•"/>
            </a:pPr>
            <a:r>
              <a:rPr lang="en-GB" sz="1400" b="0" i="0" dirty="0">
                <a:effectLst/>
              </a:rPr>
              <a:t>Use of punishment or sanctions for poor performance</a:t>
            </a:r>
          </a:p>
          <a:p>
            <a:pPr>
              <a:buFont typeface="Arial" panose="020B0604020202020204" pitchFamily="34" charset="0"/>
              <a:buChar char="•"/>
            </a:pPr>
            <a:r>
              <a:rPr lang="en-GB" sz="1400" b="0" i="0" dirty="0">
                <a:effectLst/>
              </a:rPr>
              <a:t>Emphasis on achieving specific goals</a:t>
            </a:r>
          </a:p>
          <a:p>
            <a:pPr marL="0" indent="0">
              <a:buNone/>
            </a:pPr>
            <a:endParaRPr lang="en-GB" sz="1400" b="0" i="0" dirty="0">
              <a:effectLst/>
            </a:endParaRPr>
          </a:p>
          <a:p>
            <a:pPr marL="0" indent="0">
              <a:buNone/>
            </a:pPr>
            <a:r>
              <a:rPr lang="en-GB" sz="1400" b="1" i="0" dirty="0">
                <a:effectLst/>
              </a:rPr>
              <a:t>Strengths</a:t>
            </a:r>
          </a:p>
          <a:p>
            <a:pPr>
              <a:buFont typeface="Arial" panose="020B0604020202020204" pitchFamily="34" charset="0"/>
              <a:buChar char="•"/>
            </a:pPr>
            <a:r>
              <a:rPr lang="en-GB" sz="1400" b="0" i="0" dirty="0">
                <a:effectLst/>
              </a:rPr>
              <a:t>Provides clear expectations and structure</a:t>
            </a:r>
          </a:p>
          <a:p>
            <a:pPr>
              <a:buFont typeface="Arial" panose="020B0604020202020204" pitchFamily="34" charset="0"/>
              <a:buChar char="•"/>
            </a:pPr>
            <a:r>
              <a:rPr lang="en-GB" sz="1400" b="0" i="0" dirty="0">
                <a:effectLst/>
              </a:rPr>
              <a:t>Effective in high-performance sport environments</a:t>
            </a:r>
          </a:p>
          <a:p>
            <a:pPr>
              <a:buFont typeface="Arial" panose="020B0604020202020204" pitchFamily="34" charset="0"/>
              <a:buChar char="•"/>
            </a:pPr>
            <a:r>
              <a:rPr lang="en-GB" sz="1400" b="0" i="0" dirty="0">
                <a:effectLst/>
              </a:rPr>
              <a:t>Helps maintain discipline and accountability</a:t>
            </a:r>
          </a:p>
          <a:p>
            <a:pPr>
              <a:buFont typeface="Arial" panose="020B0604020202020204" pitchFamily="34" charset="0"/>
              <a:buChar char="•"/>
            </a:pPr>
            <a:r>
              <a:rPr lang="en-GB" sz="1400" b="0" i="0" dirty="0">
                <a:effectLst/>
              </a:rPr>
              <a:t>Ensures consistent performance standards</a:t>
            </a:r>
          </a:p>
          <a:p>
            <a:pPr marL="0" indent="0">
              <a:buNone/>
            </a:pPr>
            <a:endParaRPr lang="en-GB" sz="1400" b="0" i="0" dirty="0">
              <a:effectLst/>
            </a:endParaRPr>
          </a:p>
          <a:p>
            <a:pPr marL="0" indent="0">
              <a:buNone/>
            </a:pPr>
            <a:r>
              <a:rPr lang="en-GB" sz="1400" b="1" i="0" dirty="0">
                <a:effectLst/>
              </a:rPr>
              <a:t>Weaknesses </a:t>
            </a:r>
          </a:p>
          <a:p>
            <a:pPr>
              <a:buFont typeface="Arial" panose="020B0604020202020204" pitchFamily="34" charset="0"/>
              <a:buChar char="•"/>
            </a:pPr>
            <a:r>
              <a:rPr lang="en-GB" sz="1400" b="0" i="0" dirty="0">
                <a:effectLst/>
              </a:rPr>
              <a:t>Focuses on extrinsic motivation rather than intrinsic motivation</a:t>
            </a:r>
          </a:p>
          <a:p>
            <a:pPr>
              <a:buFont typeface="Arial" panose="020B0604020202020204" pitchFamily="34" charset="0"/>
              <a:buChar char="•"/>
            </a:pPr>
            <a:r>
              <a:rPr lang="en-GB" sz="1400" b="0" i="0" dirty="0">
                <a:effectLst/>
              </a:rPr>
              <a:t>Does not promote creativity or innovation</a:t>
            </a:r>
          </a:p>
          <a:p>
            <a:pPr>
              <a:buFont typeface="Arial" panose="020B0604020202020204" pitchFamily="34" charset="0"/>
              <a:buChar char="•"/>
            </a:pPr>
            <a:r>
              <a:rPr lang="en-GB" sz="1400" b="0" i="0" dirty="0">
                <a:effectLst/>
              </a:rPr>
              <a:t>Limited focus on athlete personal development</a:t>
            </a:r>
          </a:p>
          <a:p>
            <a:pPr>
              <a:buFont typeface="Arial" panose="020B0604020202020204" pitchFamily="34" charset="0"/>
              <a:buChar char="•"/>
            </a:pPr>
            <a:r>
              <a:rPr lang="en-GB" sz="1400" b="0" i="0" dirty="0">
                <a:effectLst/>
              </a:rPr>
              <a:t>Can reduce athlete satisfaction and long-term motivation</a:t>
            </a:r>
          </a:p>
          <a:p>
            <a:endParaRPr lang="en-US" sz="1100" dirty="0"/>
          </a:p>
        </p:txBody>
      </p:sp>
    </p:spTree>
    <p:extLst>
      <p:ext uri="{BB962C8B-B14F-4D97-AF65-F5344CB8AC3E}">
        <p14:creationId xmlns:p14="http://schemas.microsoft.com/office/powerpoint/2010/main" val="3732001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7" name="Rectangle 411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54FDB-0BCF-2DD0-1024-D17D1D696D34}"/>
              </a:ext>
            </a:extLst>
          </p:cNvPr>
          <p:cNvSpPr>
            <a:spLocks noGrp="1"/>
          </p:cNvSpPr>
          <p:nvPr>
            <p:ph type="title"/>
          </p:nvPr>
        </p:nvSpPr>
        <p:spPr>
          <a:xfrm>
            <a:off x="1137033" y="670559"/>
            <a:ext cx="4683321" cy="2148841"/>
          </a:xfrm>
        </p:spPr>
        <p:txBody>
          <a:bodyPr anchor="t">
            <a:normAutofit/>
          </a:bodyPr>
          <a:lstStyle/>
          <a:p>
            <a:r>
              <a:rPr lang="en-GB" b="0" i="0" u="none" strike="noStrike" dirty="0">
                <a:effectLst/>
                <a:latin typeface="-webkit-standard"/>
              </a:rPr>
              <a:t>Leadership Theory 3 – Democratic Leadership</a:t>
            </a:r>
            <a:endParaRPr lang="en-US" dirty="0"/>
          </a:p>
        </p:txBody>
      </p:sp>
      <p:pic>
        <p:nvPicPr>
          <p:cNvPr id="4098" name="Picture 2" descr="Manchester United manager Van Gaal ...">
            <a:extLst>
              <a:ext uri="{FF2B5EF4-FFF2-40B4-BE49-F238E27FC236}">
                <a16:creationId xmlns:a16="http://schemas.microsoft.com/office/drawing/2014/main" id="{0AFE17A3-5EC0-8CFB-DE75-F07BFB9129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333" r="-2" b="17969"/>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2B1D329-E3E1-024F-2E7C-2E84A267B05F}"/>
              </a:ext>
            </a:extLst>
          </p:cNvPr>
          <p:cNvSpPr>
            <a:spLocks noGrp="1"/>
          </p:cNvSpPr>
          <p:nvPr>
            <p:ph idx="1"/>
          </p:nvPr>
        </p:nvSpPr>
        <p:spPr>
          <a:xfrm>
            <a:off x="6209211" y="670559"/>
            <a:ext cx="5895703" cy="5445076"/>
          </a:xfrm>
        </p:spPr>
        <p:txBody>
          <a:bodyPr anchor="t">
            <a:normAutofit fontScale="77500" lnSpcReduction="20000"/>
          </a:bodyPr>
          <a:lstStyle/>
          <a:p>
            <a:pPr marL="0" indent="0">
              <a:buNone/>
            </a:pPr>
            <a:r>
              <a:rPr lang="en-GB" sz="1600" b="1" i="0" dirty="0">
                <a:effectLst/>
              </a:rPr>
              <a:t>Definition</a:t>
            </a:r>
          </a:p>
          <a:p>
            <a:r>
              <a:rPr lang="en-GB" sz="1600" b="0" i="0" dirty="0">
                <a:effectLst/>
              </a:rPr>
              <a:t>Democratic leadership involves athletes in the decision-making process, allowing them to contribute ideas and feedback (Lewin, Lippitt and White, 1939).</a:t>
            </a:r>
          </a:p>
          <a:p>
            <a:pPr marL="0" indent="0">
              <a:buNone/>
            </a:pPr>
            <a:endParaRPr lang="en-GB" sz="1600" b="0" i="0" dirty="0">
              <a:effectLst/>
            </a:endParaRPr>
          </a:p>
          <a:p>
            <a:pPr marL="0" indent="0">
              <a:buNone/>
            </a:pPr>
            <a:r>
              <a:rPr lang="en-GB" sz="1600" b="1" i="0" dirty="0">
                <a:effectLst/>
              </a:rPr>
              <a:t>Key Characteristics</a:t>
            </a:r>
          </a:p>
          <a:p>
            <a:pPr>
              <a:buFont typeface="Arial" panose="020B0604020202020204" pitchFamily="34" charset="0"/>
              <a:buChar char="•"/>
            </a:pPr>
            <a:r>
              <a:rPr lang="en-GB" sz="1600" b="0" i="0" dirty="0">
                <a:effectLst/>
              </a:rPr>
              <a:t>Athlete participation in decision making</a:t>
            </a:r>
          </a:p>
          <a:p>
            <a:pPr>
              <a:buFont typeface="Arial" panose="020B0604020202020204" pitchFamily="34" charset="0"/>
              <a:buChar char="•"/>
            </a:pPr>
            <a:r>
              <a:rPr lang="en-GB" sz="1600" b="0" i="0" dirty="0">
                <a:effectLst/>
              </a:rPr>
              <a:t>Two-way communication</a:t>
            </a:r>
          </a:p>
          <a:p>
            <a:pPr>
              <a:buFont typeface="Arial" panose="020B0604020202020204" pitchFamily="34" charset="0"/>
              <a:buChar char="•"/>
            </a:pPr>
            <a:r>
              <a:rPr lang="en-GB" sz="1600" b="0" i="0" dirty="0">
                <a:effectLst/>
              </a:rPr>
              <a:t>Shared responsibility</a:t>
            </a:r>
          </a:p>
          <a:p>
            <a:pPr>
              <a:buFont typeface="Arial" panose="020B0604020202020204" pitchFamily="34" charset="0"/>
              <a:buChar char="•"/>
            </a:pPr>
            <a:r>
              <a:rPr lang="en-GB" sz="1600" b="0" i="0" dirty="0">
                <a:effectLst/>
              </a:rPr>
              <a:t>Focus on teamwork and collaboration</a:t>
            </a:r>
          </a:p>
          <a:p>
            <a:pPr marL="0" indent="0">
              <a:buNone/>
            </a:pPr>
            <a:endParaRPr lang="en-GB" sz="1600" b="0" i="0" dirty="0">
              <a:effectLst/>
            </a:endParaRPr>
          </a:p>
          <a:p>
            <a:pPr marL="0" indent="0">
              <a:buNone/>
            </a:pPr>
            <a:r>
              <a:rPr lang="en-GB" sz="1600" b="1" i="0" dirty="0">
                <a:effectLst/>
              </a:rPr>
              <a:t>Strengths</a:t>
            </a:r>
          </a:p>
          <a:p>
            <a:pPr>
              <a:buFont typeface="Arial" panose="020B0604020202020204" pitchFamily="34" charset="0"/>
              <a:buChar char="•"/>
            </a:pPr>
            <a:r>
              <a:rPr lang="en-GB" sz="1600" b="0" i="0" dirty="0">
                <a:effectLst/>
              </a:rPr>
              <a:t>Improves athlete motivation and satisfaction</a:t>
            </a:r>
          </a:p>
          <a:p>
            <a:pPr>
              <a:buFont typeface="Arial" panose="020B0604020202020204" pitchFamily="34" charset="0"/>
              <a:buChar char="•"/>
            </a:pPr>
            <a:r>
              <a:rPr lang="en-GB" sz="1600" b="0" i="0" dirty="0">
                <a:effectLst/>
              </a:rPr>
              <a:t>Develops trust between leader and athletes</a:t>
            </a:r>
          </a:p>
          <a:p>
            <a:pPr>
              <a:buFont typeface="Arial" panose="020B0604020202020204" pitchFamily="34" charset="0"/>
              <a:buChar char="•"/>
            </a:pPr>
            <a:r>
              <a:rPr lang="en-GB" sz="1600" b="0" i="0" dirty="0">
                <a:effectLst/>
              </a:rPr>
              <a:t>Enhances team cohesion and communication</a:t>
            </a:r>
          </a:p>
          <a:p>
            <a:pPr>
              <a:buFont typeface="Arial" panose="020B0604020202020204" pitchFamily="34" charset="0"/>
              <a:buChar char="•"/>
            </a:pPr>
            <a:r>
              <a:rPr lang="en-GB" sz="1600" b="0" i="0" dirty="0">
                <a:effectLst/>
              </a:rPr>
              <a:t>Encourages athlete autonomy and confidence</a:t>
            </a:r>
          </a:p>
          <a:p>
            <a:pPr marL="0" indent="0">
              <a:buNone/>
            </a:pPr>
            <a:endParaRPr lang="en-GB" sz="1600" b="0" i="0" dirty="0">
              <a:effectLst/>
            </a:endParaRPr>
          </a:p>
          <a:p>
            <a:pPr marL="0" indent="0">
              <a:buNone/>
            </a:pPr>
            <a:r>
              <a:rPr lang="en-GB" sz="1600" b="1" i="0" dirty="0">
                <a:effectLst/>
              </a:rPr>
              <a:t>Weaknesses </a:t>
            </a:r>
          </a:p>
          <a:p>
            <a:r>
              <a:rPr lang="en-GB" sz="1600" b="0" i="0" dirty="0">
                <a:effectLst/>
              </a:rPr>
              <a:t>Decision-making can be slower</a:t>
            </a:r>
          </a:p>
          <a:p>
            <a:pPr>
              <a:buFont typeface="Arial" panose="020B0604020202020204" pitchFamily="34" charset="0"/>
              <a:buChar char="•"/>
            </a:pPr>
            <a:r>
              <a:rPr lang="en-GB" sz="1600" b="0" i="0" dirty="0">
                <a:effectLst/>
              </a:rPr>
              <a:t>May reduce leader authority</a:t>
            </a:r>
          </a:p>
          <a:p>
            <a:pPr>
              <a:buFont typeface="Arial" panose="020B0604020202020204" pitchFamily="34" charset="0"/>
              <a:buChar char="•"/>
            </a:pPr>
            <a:r>
              <a:rPr lang="en-GB" sz="1600" b="0" i="0" dirty="0">
                <a:effectLst/>
              </a:rPr>
              <a:t>Not always effective in high-pressure situations</a:t>
            </a:r>
          </a:p>
          <a:p>
            <a:pPr>
              <a:buFont typeface="Arial" panose="020B0604020202020204" pitchFamily="34" charset="0"/>
              <a:buChar char="•"/>
            </a:pPr>
            <a:r>
              <a:rPr lang="en-GB" sz="1600" b="0" i="0" dirty="0">
                <a:effectLst/>
              </a:rPr>
              <a:t>Some athletes may lack the knowledge to contribute effectively</a:t>
            </a:r>
          </a:p>
          <a:p>
            <a:endParaRPr lang="en-US" sz="1100" dirty="0"/>
          </a:p>
        </p:txBody>
      </p:sp>
    </p:spTree>
    <p:extLst>
      <p:ext uri="{BB962C8B-B14F-4D97-AF65-F5344CB8AC3E}">
        <p14:creationId xmlns:p14="http://schemas.microsoft.com/office/powerpoint/2010/main" val="577834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CA310-9F70-908E-5B67-3E7ED269739D}"/>
              </a:ext>
            </a:extLst>
          </p:cNvPr>
          <p:cNvSpPr>
            <a:spLocks noGrp="1"/>
          </p:cNvSpPr>
          <p:nvPr>
            <p:ph type="title"/>
          </p:nvPr>
        </p:nvSpPr>
        <p:spPr>
          <a:xfrm>
            <a:off x="1137033" y="670559"/>
            <a:ext cx="4683321" cy="2148841"/>
          </a:xfrm>
        </p:spPr>
        <p:txBody>
          <a:bodyPr anchor="t">
            <a:normAutofit/>
          </a:bodyPr>
          <a:lstStyle/>
          <a:p>
            <a:r>
              <a:rPr lang="en-GB" b="0" i="0" u="none" strike="noStrike">
                <a:effectLst/>
                <a:latin typeface="-webkit-standard"/>
              </a:rPr>
              <a:t>Leadership Theory 4 – Autocratic Leadership</a:t>
            </a:r>
            <a:endParaRPr lang="en-US" dirty="0"/>
          </a:p>
        </p:txBody>
      </p:sp>
      <p:pic>
        <p:nvPicPr>
          <p:cNvPr id="5122" name="Picture 2" descr="Is an autocratic style of coaching more ...">
            <a:extLst>
              <a:ext uri="{FF2B5EF4-FFF2-40B4-BE49-F238E27FC236}">
                <a16:creationId xmlns:a16="http://schemas.microsoft.com/office/drawing/2014/main" id="{0512046A-F394-2E46-5C24-1DDE04A0CD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523" r="1" b="1002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6B8407-7B3F-6BA0-B9B3-652309AFDDF9}"/>
              </a:ext>
            </a:extLst>
          </p:cNvPr>
          <p:cNvSpPr>
            <a:spLocks noGrp="1"/>
          </p:cNvSpPr>
          <p:nvPr>
            <p:ph idx="1"/>
          </p:nvPr>
        </p:nvSpPr>
        <p:spPr>
          <a:xfrm>
            <a:off x="6189481" y="644432"/>
            <a:ext cx="6255960" cy="5445076"/>
          </a:xfrm>
        </p:spPr>
        <p:txBody>
          <a:bodyPr anchor="t">
            <a:normAutofit fontScale="47500" lnSpcReduction="20000"/>
          </a:bodyPr>
          <a:lstStyle/>
          <a:p>
            <a:pPr marL="0" indent="0">
              <a:buNone/>
            </a:pPr>
            <a:r>
              <a:rPr lang="en-GB" sz="2500" b="1" i="0" dirty="0">
                <a:effectLst/>
              </a:rPr>
              <a:t>Definition</a:t>
            </a:r>
          </a:p>
          <a:p>
            <a:r>
              <a:rPr lang="en-GB" sz="2500" b="0" i="0" dirty="0">
                <a:effectLst/>
              </a:rPr>
              <a:t>Autocratic leadership is a style where the leader makes decisions independently with little or no input from athletes (Lewin, Lippitt and White, 1939).</a:t>
            </a:r>
          </a:p>
          <a:p>
            <a:endParaRPr lang="en-GB" sz="2500" b="0" i="0" dirty="0">
              <a:effectLst/>
            </a:endParaRPr>
          </a:p>
          <a:p>
            <a:pPr marL="0" indent="0">
              <a:buNone/>
            </a:pPr>
            <a:r>
              <a:rPr lang="en-GB" sz="2500" b="1" i="0" dirty="0">
                <a:effectLst/>
              </a:rPr>
              <a:t>Key Characteristics</a:t>
            </a:r>
          </a:p>
          <a:p>
            <a:pPr>
              <a:buFont typeface="Arial" panose="020B0604020202020204" pitchFamily="34" charset="0"/>
              <a:buChar char="•"/>
            </a:pPr>
            <a:r>
              <a:rPr lang="en-GB" sz="2500" b="0" i="0" dirty="0">
                <a:effectLst/>
              </a:rPr>
              <a:t>Leader makes all decisions</a:t>
            </a:r>
          </a:p>
          <a:p>
            <a:pPr>
              <a:buFont typeface="Arial" panose="020B0604020202020204" pitchFamily="34" charset="0"/>
              <a:buChar char="•"/>
            </a:pPr>
            <a:r>
              <a:rPr lang="en-GB" sz="2500" b="0" i="0" dirty="0">
                <a:effectLst/>
              </a:rPr>
              <a:t>Clear authority and control</a:t>
            </a:r>
          </a:p>
          <a:p>
            <a:pPr>
              <a:buFont typeface="Arial" panose="020B0604020202020204" pitchFamily="34" charset="0"/>
              <a:buChar char="•"/>
            </a:pPr>
            <a:r>
              <a:rPr lang="en-GB" sz="2500" b="0" i="0" dirty="0">
                <a:effectLst/>
              </a:rPr>
              <a:t>Limited athlete input</a:t>
            </a:r>
          </a:p>
          <a:p>
            <a:pPr>
              <a:buFont typeface="Arial" panose="020B0604020202020204" pitchFamily="34" charset="0"/>
              <a:buChar char="•"/>
            </a:pPr>
            <a:r>
              <a:rPr lang="en-GB" sz="2500" b="0" i="0" dirty="0">
                <a:effectLst/>
              </a:rPr>
              <a:t>Strong focus on performance and results</a:t>
            </a:r>
          </a:p>
          <a:p>
            <a:pPr>
              <a:buFont typeface="Arial" panose="020B0604020202020204" pitchFamily="34" charset="0"/>
              <a:buChar char="•"/>
            </a:pPr>
            <a:endParaRPr lang="en-GB" sz="2500" b="0" i="0" dirty="0">
              <a:effectLst/>
            </a:endParaRPr>
          </a:p>
          <a:p>
            <a:pPr marL="0" indent="0">
              <a:buNone/>
            </a:pPr>
            <a:r>
              <a:rPr lang="en-GB" sz="2500" b="1" i="0" dirty="0">
                <a:effectLst/>
              </a:rPr>
              <a:t>Strengths</a:t>
            </a:r>
          </a:p>
          <a:p>
            <a:pPr>
              <a:buFont typeface="Arial" panose="020B0604020202020204" pitchFamily="34" charset="0"/>
              <a:buChar char="•"/>
            </a:pPr>
            <a:r>
              <a:rPr lang="en-GB" sz="2500" b="0" i="0" dirty="0">
                <a:effectLst/>
              </a:rPr>
              <a:t>Allows fast decision-making</a:t>
            </a:r>
          </a:p>
          <a:p>
            <a:pPr>
              <a:buFont typeface="Arial" panose="020B0604020202020204" pitchFamily="34" charset="0"/>
              <a:buChar char="•"/>
            </a:pPr>
            <a:r>
              <a:rPr lang="en-GB" sz="2500" b="0" i="0" dirty="0">
                <a:effectLst/>
              </a:rPr>
              <a:t>Effective in high-pressure situations</a:t>
            </a:r>
          </a:p>
          <a:p>
            <a:pPr>
              <a:buFont typeface="Arial" panose="020B0604020202020204" pitchFamily="34" charset="0"/>
              <a:buChar char="•"/>
            </a:pPr>
            <a:r>
              <a:rPr lang="en-GB" sz="2500" b="0" i="0" dirty="0">
                <a:effectLst/>
              </a:rPr>
              <a:t>Provides clear structure and direction</a:t>
            </a:r>
          </a:p>
          <a:p>
            <a:pPr>
              <a:buFont typeface="Arial" panose="020B0604020202020204" pitchFamily="34" charset="0"/>
              <a:buChar char="•"/>
            </a:pPr>
            <a:r>
              <a:rPr lang="en-GB" sz="2500" b="0" i="0" dirty="0">
                <a:effectLst/>
              </a:rPr>
              <a:t>Useful with inexperienced athletes</a:t>
            </a:r>
          </a:p>
          <a:p>
            <a:pPr>
              <a:buFont typeface="Arial" panose="020B0604020202020204" pitchFamily="34" charset="0"/>
              <a:buChar char="•"/>
            </a:pPr>
            <a:endParaRPr lang="en-GB" sz="2500" b="0" i="0" dirty="0">
              <a:effectLst/>
            </a:endParaRPr>
          </a:p>
          <a:p>
            <a:pPr marL="0" indent="0">
              <a:buNone/>
            </a:pPr>
            <a:r>
              <a:rPr lang="en-GB" sz="2500" b="1" i="0" dirty="0">
                <a:effectLst/>
              </a:rPr>
              <a:t>Weaknesses </a:t>
            </a:r>
          </a:p>
          <a:p>
            <a:pPr>
              <a:buFont typeface="Arial" panose="020B0604020202020204" pitchFamily="34" charset="0"/>
              <a:buChar char="•"/>
            </a:pPr>
            <a:r>
              <a:rPr lang="en-GB" sz="2500" b="0" i="0" dirty="0">
                <a:effectLst/>
              </a:rPr>
              <a:t>Can reduce athlete motivation and satisfaction</a:t>
            </a:r>
          </a:p>
          <a:p>
            <a:pPr>
              <a:buFont typeface="Arial" panose="020B0604020202020204" pitchFamily="34" charset="0"/>
              <a:buChar char="•"/>
            </a:pPr>
            <a:r>
              <a:rPr lang="en-GB" sz="2500" b="0" i="0" dirty="0">
                <a:effectLst/>
              </a:rPr>
              <a:t>Limits athlete creativity and independence</a:t>
            </a:r>
          </a:p>
          <a:p>
            <a:pPr>
              <a:buFont typeface="Arial" panose="020B0604020202020204" pitchFamily="34" charset="0"/>
              <a:buChar char="•"/>
            </a:pPr>
            <a:r>
              <a:rPr lang="en-GB" sz="2500" b="0" i="0" dirty="0">
                <a:effectLst/>
              </a:rPr>
              <a:t>May damage leader–athlete relationships</a:t>
            </a:r>
          </a:p>
          <a:p>
            <a:pPr>
              <a:buFont typeface="Arial" panose="020B0604020202020204" pitchFamily="34" charset="0"/>
              <a:buChar char="•"/>
            </a:pPr>
            <a:r>
              <a:rPr lang="en-GB" sz="2500" b="0" i="0" dirty="0">
                <a:effectLst/>
              </a:rPr>
              <a:t>Can create a negative team environment</a:t>
            </a:r>
          </a:p>
          <a:p>
            <a:endParaRPr lang="en-US" sz="1100" dirty="0"/>
          </a:p>
        </p:txBody>
      </p:sp>
    </p:spTree>
    <p:extLst>
      <p:ext uri="{BB962C8B-B14F-4D97-AF65-F5344CB8AC3E}">
        <p14:creationId xmlns:p14="http://schemas.microsoft.com/office/powerpoint/2010/main" val="1859646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1BD64-54AF-53B8-AE2D-9FF294D62299}"/>
              </a:ext>
            </a:extLst>
          </p:cNvPr>
          <p:cNvSpPr>
            <a:spLocks noGrp="1"/>
          </p:cNvSpPr>
          <p:nvPr>
            <p:ph type="title"/>
          </p:nvPr>
        </p:nvSpPr>
        <p:spPr>
          <a:xfrm>
            <a:off x="651684" y="220337"/>
            <a:ext cx="4792635" cy="1811645"/>
          </a:xfrm>
        </p:spPr>
        <p:txBody>
          <a:bodyPr anchor="ctr">
            <a:normAutofit/>
          </a:bodyPr>
          <a:lstStyle/>
          <a:p>
            <a:r>
              <a:rPr lang="en-GB" sz="4000" b="0" i="0" u="none" strike="noStrike" dirty="0">
                <a:effectLst/>
                <a:latin typeface="-webkit-standard"/>
              </a:rPr>
              <a:t>Pep Guardiola – Leadership Profile</a:t>
            </a:r>
            <a:endParaRPr lang="en-US" sz="4000" dirty="0"/>
          </a:p>
        </p:txBody>
      </p:sp>
      <p:pic>
        <p:nvPicPr>
          <p:cNvPr id="6146" name="Picture 2" descr="Pep Guardiola sets sights on becoming ...">
            <a:extLst>
              <a:ext uri="{FF2B5EF4-FFF2-40B4-BE49-F238E27FC236}">
                <a16:creationId xmlns:a16="http://schemas.microsoft.com/office/drawing/2014/main" id="{78053C38-CC0C-84F4-5A6C-891743275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0" r="-2" b="14679"/>
          <a:stretch>
            <a:fillRect/>
          </a:stretch>
        </p:blipFill>
        <p:spPr bwMode="auto">
          <a:xfrm>
            <a:off x="2" y="2732183"/>
            <a:ext cx="6096001" cy="41258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5169CD-1B3F-BB8C-FE18-6A91C0E2B29C}"/>
              </a:ext>
            </a:extLst>
          </p:cNvPr>
          <p:cNvSpPr>
            <a:spLocks noGrp="1"/>
          </p:cNvSpPr>
          <p:nvPr>
            <p:ph idx="1"/>
          </p:nvPr>
        </p:nvSpPr>
        <p:spPr>
          <a:xfrm>
            <a:off x="6803410" y="691912"/>
            <a:ext cx="4585646" cy="5474173"/>
          </a:xfrm>
        </p:spPr>
        <p:txBody>
          <a:bodyPr anchor="ctr">
            <a:normAutofit/>
          </a:bodyPr>
          <a:lstStyle/>
          <a:p>
            <a:r>
              <a:rPr lang="en-GB" sz="1300" b="1" i="0" dirty="0">
                <a:effectLst/>
              </a:rPr>
              <a:t>Background</a:t>
            </a:r>
          </a:p>
          <a:p>
            <a:pPr>
              <a:buFont typeface="Arial" panose="020B0604020202020204" pitchFamily="34" charset="0"/>
              <a:buChar char="•"/>
            </a:pPr>
            <a:r>
              <a:rPr lang="en-GB" sz="1300" b="0" i="0" dirty="0">
                <a:effectLst/>
              </a:rPr>
              <a:t>Current manager of Manchester City</a:t>
            </a:r>
          </a:p>
          <a:p>
            <a:pPr>
              <a:buFont typeface="Arial" panose="020B0604020202020204" pitchFamily="34" charset="0"/>
              <a:buChar char="•"/>
            </a:pPr>
            <a:r>
              <a:rPr lang="en-GB" sz="1300" b="0" i="0" dirty="0">
                <a:effectLst/>
              </a:rPr>
              <a:t>Former manager of FC Barcelona and Bayern Munich</a:t>
            </a:r>
          </a:p>
          <a:p>
            <a:pPr>
              <a:buFont typeface="Arial" panose="020B0604020202020204" pitchFamily="34" charset="0"/>
              <a:buChar char="•"/>
            </a:pPr>
            <a:r>
              <a:rPr lang="en-GB" sz="1300" b="0" i="0" dirty="0">
                <a:effectLst/>
              </a:rPr>
              <a:t>One of the most successful football managers in modern sport</a:t>
            </a:r>
          </a:p>
          <a:p>
            <a:pPr>
              <a:buFont typeface="Arial" panose="020B0604020202020204" pitchFamily="34" charset="0"/>
              <a:buChar char="•"/>
            </a:pPr>
            <a:r>
              <a:rPr lang="en-GB" sz="1300" b="0" i="0" dirty="0">
                <a:effectLst/>
              </a:rPr>
              <a:t>Won multiple domestic league titles and UEFA Champions League</a:t>
            </a:r>
          </a:p>
          <a:p>
            <a:pPr>
              <a:buFont typeface="Arial" panose="020B0604020202020204" pitchFamily="34" charset="0"/>
              <a:buChar char="•"/>
            </a:pPr>
            <a:endParaRPr lang="en-GB" sz="1300" b="0" i="0" dirty="0">
              <a:effectLst/>
            </a:endParaRPr>
          </a:p>
          <a:p>
            <a:pPr marL="0" indent="0">
              <a:buNone/>
            </a:pPr>
            <a:r>
              <a:rPr lang="en-GB" sz="1300" b="1" i="0" dirty="0">
                <a:effectLst/>
              </a:rPr>
              <a:t>Leadership Characteristics</a:t>
            </a:r>
          </a:p>
          <a:p>
            <a:pPr>
              <a:buFont typeface="Arial" panose="020B0604020202020204" pitchFamily="34" charset="0"/>
              <a:buChar char="•"/>
            </a:pPr>
            <a:r>
              <a:rPr lang="en-GB" sz="1300" b="0" i="0" dirty="0">
                <a:effectLst/>
              </a:rPr>
              <a:t>Strong tactical knowledge and innovation</a:t>
            </a:r>
          </a:p>
          <a:p>
            <a:pPr>
              <a:buFont typeface="Arial" panose="020B0604020202020204" pitchFamily="34" charset="0"/>
              <a:buChar char="•"/>
            </a:pPr>
            <a:r>
              <a:rPr lang="en-GB" sz="1300" b="0" i="0" dirty="0">
                <a:effectLst/>
              </a:rPr>
              <a:t>Focus on player development and continuous improvement</a:t>
            </a:r>
          </a:p>
          <a:p>
            <a:pPr>
              <a:buFont typeface="Arial" panose="020B0604020202020204" pitchFamily="34" charset="0"/>
              <a:buChar char="•"/>
            </a:pPr>
            <a:r>
              <a:rPr lang="en-GB" sz="1300" b="0" i="0" dirty="0">
                <a:effectLst/>
              </a:rPr>
              <a:t>High performance standards and attention to detail</a:t>
            </a:r>
          </a:p>
          <a:p>
            <a:pPr>
              <a:buFont typeface="Arial" panose="020B0604020202020204" pitchFamily="34" charset="0"/>
              <a:buChar char="•"/>
            </a:pPr>
            <a:r>
              <a:rPr lang="en-GB" sz="1300" b="0" i="0" dirty="0">
                <a:effectLst/>
              </a:rPr>
              <a:t>Strong communication and clear leadership philosophy</a:t>
            </a:r>
          </a:p>
          <a:p>
            <a:pPr>
              <a:buFont typeface="Arial" panose="020B0604020202020204" pitchFamily="34" charset="0"/>
              <a:buChar char="•"/>
            </a:pPr>
            <a:endParaRPr lang="en-GB" sz="1300" b="0" i="0" dirty="0">
              <a:effectLst/>
            </a:endParaRPr>
          </a:p>
          <a:p>
            <a:pPr marL="0" indent="0">
              <a:buNone/>
            </a:pPr>
            <a:r>
              <a:rPr lang="en-GB" sz="1300" b="1" i="0" dirty="0">
                <a:effectLst/>
              </a:rPr>
              <a:t>Leadership Reputation</a:t>
            </a:r>
          </a:p>
          <a:p>
            <a:pPr>
              <a:buFont typeface="Arial" panose="020B0604020202020204" pitchFamily="34" charset="0"/>
              <a:buChar char="•"/>
            </a:pPr>
            <a:r>
              <a:rPr lang="en-GB" sz="1300" b="0" i="0" dirty="0">
                <a:effectLst/>
              </a:rPr>
              <a:t>Known for developing world-class players</a:t>
            </a:r>
          </a:p>
          <a:p>
            <a:pPr>
              <a:buFont typeface="Arial" panose="020B0604020202020204" pitchFamily="34" charset="0"/>
              <a:buChar char="•"/>
            </a:pPr>
            <a:r>
              <a:rPr lang="en-GB" sz="1300" b="0" i="0" dirty="0">
                <a:effectLst/>
              </a:rPr>
              <a:t>Builds strong team culture and identity</a:t>
            </a:r>
          </a:p>
          <a:p>
            <a:pPr>
              <a:buFont typeface="Arial" panose="020B0604020202020204" pitchFamily="34" charset="0"/>
              <a:buChar char="•"/>
            </a:pPr>
            <a:r>
              <a:rPr lang="en-GB" sz="1300" b="0" i="0" dirty="0">
                <a:effectLst/>
              </a:rPr>
              <a:t>Recognised as a transformational and influential leader</a:t>
            </a:r>
          </a:p>
          <a:p>
            <a:endParaRPr lang="en-US" sz="1300" dirty="0"/>
          </a:p>
        </p:txBody>
      </p:sp>
    </p:spTree>
    <p:extLst>
      <p:ext uri="{BB962C8B-B14F-4D97-AF65-F5344CB8AC3E}">
        <p14:creationId xmlns:p14="http://schemas.microsoft.com/office/powerpoint/2010/main" val="2272930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45D4-4ED0-93CC-85D7-10EA4033B74C}"/>
              </a:ext>
            </a:extLst>
          </p:cNvPr>
          <p:cNvSpPr>
            <a:spLocks noGrp="1"/>
          </p:cNvSpPr>
          <p:nvPr>
            <p:ph type="title"/>
          </p:nvPr>
        </p:nvSpPr>
        <p:spPr/>
        <p:txBody>
          <a:bodyPr/>
          <a:lstStyle/>
          <a:p>
            <a:r>
              <a:rPr lang="en-GB" b="0" i="0" u="none" strike="noStrike" dirty="0">
                <a:solidFill>
                  <a:srgbClr val="000000"/>
                </a:solidFill>
                <a:effectLst/>
                <a:latin typeface="-webkit-standard"/>
              </a:rPr>
              <a:t>Evaluation of Guardiola Using Leadership Theory</a:t>
            </a:r>
            <a:endParaRPr lang="en-US" dirty="0"/>
          </a:p>
        </p:txBody>
      </p:sp>
      <p:graphicFrame>
        <p:nvGraphicFramePr>
          <p:cNvPr id="4" name="Table 3">
            <a:extLst>
              <a:ext uri="{FF2B5EF4-FFF2-40B4-BE49-F238E27FC236}">
                <a16:creationId xmlns:a16="http://schemas.microsoft.com/office/drawing/2014/main" id="{998136B5-E394-1568-04B6-ED6CFAE32504}"/>
              </a:ext>
            </a:extLst>
          </p:cNvPr>
          <p:cNvGraphicFramePr>
            <a:graphicFrameLocks noGrp="1"/>
          </p:cNvGraphicFramePr>
          <p:nvPr>
            <p:extLst>
              <p:ext uri="{D42A27DB-BD31-4B8C-83A1-F6EECF244321}">
                <p14:modId xmlns:p14="http://schemas.microsoft.com/office/powerpoint/2010/main" val="3490436369"/>
              </p:ext>
            </p:extLst>
          </p:nvPr>
        </p:nvGraphicFramePr>
        <p:xfrm>
          <a:off x="348343" y="1828800"/>
          <a:ext cx="11495314" cy="4876800"/>
        </p:xfrm>
        <a:graphic>
          <a:graphicData uri="http://schemas.openxmlformats.org/drawingml/2006/table">
            <a:tbl>
              <a:tblPr firstRow="1" bandRow="1">
                <a:tableStyleId>{C4B1156A-380E-4F78-BDF5-A606A8083BF9}</a:tableStyleId>
              </a:tblPr>
              <a:tblGrid>
                <a:gridCol w="5747657">
                  <a:extLst>
                    <a:ext uri="{9D8B030D-6E8A-4147-A177-3AD203B41FA5}">
                      <a16:colId xmlns:a16="http://schemas.microsoft.com/office/drawing/2014/main" val="4250967352"/>
                    </a:ext>
                  </a:extLst>
                </a:gridCol>
                <a:gridCol w="5747657">
                  <a:extLst>
                    <a:ext uri="{9D8B030D-6E8A-4147-A177-3AD203B41FA5}">
                      <a16:colId xmlns:a16="http://schemas.microsoft.com/office/drawing/2014/main" val="2393051040"/>
                    </a:ext>
                  </a:extLst>
                </a:gridCol>
              </a:tblGrid>
              <a:tr h="2628538">
                <a:tc>
                  <a:txBody>
                    <a:bodyPr/>
                    <a:lstStyle/>
                    <a:p>
                      <a:r>
                        <a:rPr lang="en-GB" sz="1600" b="1" i="0" kern="1200" dirty="0">
                          <a:solidFill>
                            <a:schemeClr val="dk1"/>
                          </a:solidFill>
                          <a:effectLst/>
                          <a:latin typeface="+mn-lt"/>
                          <a:ea typeface="+mn-ea"/>
                          <a:cs typeface="+mn-cs"/>
                        </a:rPr>
                        <a:t>Transformational Leadership</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Guardiola inspires players to improve and reach their full potential</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Develops players such as Lionel Messi and Kevin De Bruyne</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Creates a strong team vision and identity</a:t>
                      </a:r>
                    </a:p>
                    <a:p>
                      <a:pPr marL="285750" indent="-285750">
                        <a:buFont typeface="Arial" panose="020B0604020202020204" pitchFamily="34" charset="0"/>
                        <a:buChar char="•"/>
                      </a:pPr>
                      <a:endParaRPr lang="en-GB" sz="1600" b="0" i="0" kern="1200" dirty="0">
                        <a:solidFill>
                          <a:schemeClr val="dk1"/>
                        </a:solidFill>
                        <a:effectLst/>
                        <a:latin typeface="+mn-lt"/>
                        <a:ea typeface="+mn-ea"/>
                        <a:cs typeface="+mn-cs"/>
                      </a:endParaRPr>
                    </a:p>
                    <a:p>
                      <a:r>
                        <a:rPr lang="en-GB" sz="1600" b="1" i="0" kern="1200" dirty="0">
                          <a:solidFill>
                            <a:schemeClr val="dk1"/>
                          </a:solidFill>
                          <a:effectLst/>
                          <a:latin typeface="+mn-lt"/>
                          <a:ea typeface="+mn-ea"/>
                          <a:cs typeface="+mn-cs"/>
                        </a:rPr>
                        <a:t>Evaluation:</a:t>
                      </a:r>
                      <a:br>
                        <a:rPr lang="en-GB" sz="1600" b="0" i="0" kern="1200" dirty="0">
                          <a:solidFill>
                            <a:schemeClr val="dk1"/>
                          </a:solidFill>
                          <a:effectLst/>
                          <a:latin typeface="+mn-lt"/>
                          <a:ea typeface="+mn-ea"/>
                          <a:cs typeface="+mn-cs"/>
                        </a:rPr>
                      </a:br>
                      <a:r>
                        <a:rPr lang="en-GB" sz="1600" b="0" i="0" kern="1200" dirty="0">
                          <a:solidFill>
                            <a:schemeClr val="dk1"/>
                          </a:solidFill>
                          <a:effectLst/>
                          <a:latin typeface="+mn-lt"/>
                          <a:ea typeface="+mn-ea"/>
                          <a:cs typeface="+mn-cs"/>
                        </a:rPr>
                        <a:t>Highly effective in improving player performance and motivation but requires constant emotional and mental effort from the leader.</a:t>
                      </a:r>
                    </a:p>
                    <a:p>
                      <a:endParaRPr lang="en-US" dirty="0"/>
                    </a:p>
                  </a:txBody>
                  <a:tcPr>
                    <a:solidFill>
                      <a:schemeClr val="bg1">
                        <a:lumMod val="75000"/>
                      </a:schemeClr>
                    </a:solidFill>
                  </a:tcPr>
                </a:tc>
                <a:tc>
                  <a:txBody>
                    <a:bodyPr/>
                    <a:lstStyle/>
                    <a:p>
                      <a:r>
                        <a:rPr lang="en-GB" sz="1600" b="1" i="0" kern="1200" dirty="0">
                          <a:solidFill>
                            <a:schemeClr val="dk1"/>
                          </a:solidFill>
                          <a:effectLst/>
                          <a:latin typeface="+mn-lt"/>
                          <a:ea typeface="+mn-ea"/>
                          <a:cs typeface="+mn-cs"/>
                        </a:rPr>
                        <a:t>Transactional Leadership</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Rewards players with selection and playing time for strong performance</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Maintains discipline by dropping underperforming players</a:t>
                      </a:r>
                    </a:p>
                    <a:p>
                      <a:pPr marL="285750" indent="-285750">
                        <a:buFont typeface="Arial" panose="020B0604020202020204" pitchFamily="34" charset="0"/>
                        <a:buChar char="•"/>
                      </a:pPr>
                      <a:endParaRPr lang="en-GB" sz="1600" b="0" i="0" kern="1200" dirty="0">
                        <a:solidFill>
                          <a:schemeClr val="dk1"/>
                        </a:solidFill>
                        <a:effectLst/>
                        <a:latin typeface="+mn-lt"/>
                        <a:ea typeface="+mn-ea"/>
                        <a:cs typeface="+mn-cs"/>
                      </a:endParaRPr>
                    </a:p>
                    <a:p>
                      <a:r>
                        <a:rPr lang="en-GB" sz="1600" b="1" i="0" kern="1200" dirty="0">
                          <a:solidFill>
                            <a:schemeClr val="dk1"/>
                          </a:solidFill>
                          <a:effectLst/>
                          <a:latin typeface="+mn-lt"/>
                          <a:ea typeface="+mn-ea"/>
                          <a:cs typeface="+mn-cs"/>
                        </a:rPr>
                        <a:t>Evaluation:</a:t>
                      </a:r>
                      <a:br>
                        <a:rPr lang="en-GB" sz="1600" b="0" i="0" kern="1200" dirty="0">
                          <a:solidFill>
                            <a:schemeClr val="dk1"/>
                          </a:solidFill>
                          <a:effectLst/>
                          <a:latin typeface="+mn-lt"/>
                          <a:ea typeface="+mn-ea"/>
                          <a:cs typeface="+mn-cs"/>
                        </a:rPr>
                      </a:br>
                      <a:r>
                        <a:rPr lang="en-GB" sz="1600" b="0" i="0" kern="1200" dirty="0">
                          <a:solidFill>
                            <a:schemeClr val="dk1"/>
                          </a:solidFill>
                          <a:effectLst/>
                          <a:latin typeface="+mn-lt"/>
                          <a:ea typeface="+mn-ea"/>
                          <a:cs typeface="+mn-cs"/>
                        </a:rPr>
                        <a:t>Effective in maintaining high standards, but over-reliance may reduce intrinsic motivation.</a:t>
                      </a:r>
                    </a:p>
                    <a:p>
                      <a:endParaRPr lang="en-US" dirty="0"/>
                    </a:p>
                  </a:txBody>
                  <a:tcPr>
                    <a:solidFill>
                      <a:schemeClr val="bg1">
                        <a:lumMod val="75000"/>
                      </a:schemeClr>
                    </a:solidFill>
                  </a:tcPr>
                </a:tc>
                <a:extLst>
                  <a:ext uri="{0D108BD9-81ED-4DB2-BD59-A6C34878D82A}">
                    <a16:rowId xmlns:a16="http://schemas.microsoft.com/office/drawing/2014/main" val="3174040781"/>
                  </a:ext>
                </a:extLst>
              </a:tr>
              <a:tr h="2035538">
                <a:tc>
                  <a:txBody>
                    <a:bodyPr/>
                    <a:lstStyle/>
                    <a:p>
                      <a:r>
                        <a:rPr lang="en-GB" sz="1600" b="1" i="0" kern="1200" dirty="0">
                          <a:solidFill>
                            <a:schemeClr val="dk1"/>
                          </a:solidFill>
                          <a:effectLst/>
                          <a:latin typeface="+mn-lt"/>
                          <a:ea typeface="+mn-ea"/>
                          <a:cs typeface="+mn-cs"/>
                        </a:rPr>
                        <a:t>Democratic Leadership</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Encourages communication and feedback from players</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Builds positive relationships and team cohesion</a:t>
                      </a:r>
                    </a:p>
                    <a:p>
                      <a:pPr marL="285750" indent="-285750">
                        <a:buFont typeface="Arial" panose="020B0604020202020204" pitchFamily="34" charset="0"/>
                        <a:buChar char="•"/>
                      </a:pPr>
                      <a:endParaRPr lang="en-GB" sz="1600" b="0" i="0" kern="1200" dirty="0">
                        <a:solidFill>
                          <a:schemeClr val="dk1"/>
                        </a:solidFill>
                        <a:effectLst/>
                        <a:latin typeface="+mn-lt"/>
                        <a:ea typeface="+mn-ea"/>
                        <a:cs typeface="+mn-cs"/>
                      </a:endParaRPr>
                    </a:p>
                    <a:p>
                      <a:r>
                        <a:rPr lang="en-GB" sz="1600" b="1" i="0" kern="1200" dirty="0">
                          <a:solidFill>
                            <a:schemeClr val="dk1"/>
                          </a:solidFill>
                          <a:effectLst/>
                          <a:latin typeface="+mn-lt"/>
                          <a:ea typeface="+mn-ea"/>
                          <a:cs typeface="+mn-cs"/>
                        </a:rPr>
                        <a:t>Evaluation:</a:t>
                      </a:r>
                      <a:br>
                        <a:rPr lang="en-GB" sz="1600" b="0" i="0" kern="1200" dirty="0">
                          <a:solidFill>
                            <a:schemeClr val="dk1"/>
                          </a:solidFill>
                          <a:effectLst/>
                          <a:latin typeface="+mn-lt"/>
                          <a:ea typeface="+mn-ea"/>
                          <a:cs typeface="+mn-cs"/>
                        </a:rPr>
                      </a:br>
                      <a:r>
                        <a:rPr lang="en-GB" sz="1600" b="0" i="0" kern="1200" dirty="0">
                          <a:solidFill>
                            <a:schemeClr val="dk1"/>
                          </a:solidFill>
                          <a:effectLst/>
                          <a:latin typeface="+mn-lt"/>
                          <a:ea typeface="+mn-ea"/>
                          <a:cs typeface="+mn-cs"/>
                        </a:rPr>
                        <a:t>Improves trust and motivation, but final decisions must still be made quickly by the manager.</a:t>
                      </a:r>
                    </a:p>
                    <a:p>
                      <a:endParaRPr lang="en-US" dirty="0"/>
                    </a:p>
                  </a:txBody>
                  <a:tcPr>
                    <a:solidFill>
                      <a:schemeClr val="bg1">
                        <a:lumMod val="75000"/>
                      </a:schemeClr>
                    </a:solidFill>
                  </a:tcPr>
                </a:tc>
                <a:tc>
                  <a:txBody>
                    <a:bodyPr/>
                    <a:lstStyle/>
                    <a:p>
                      <a:r>
                        <a:rPr lang="en-GB" sz="1600" b="1" i="0" kern="1200" dirty="0">
                          <a:solidFill>
                            <a:schemeClr val="dk1"/>
                          </a:solidFill>
                          <a:effectLst/>
                          <a:latin typeface="+mn-lt"/>
                          <a:ea typeface="+mn-ea"/>
                          <a:cs typeface="+mn-cs"/>
                        </a:rPr>
                        <a:t>Autocratic Leadership</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Guardiola makes final tactical and strategic decisions</a:t>
                      </a:r>
                    </a:p>
                    <a:p>
                      <a:pPr marL="285750" indent="-285750">
                        <a:buFont typeface="Arial" panose="020B0604020202020204" pitchFamily="34" charset="0"/>
                        <a:buChar char="•"/>
                      </a:pPr>
                      <a:r>
                        <a:rPr lang="en-GB" sz="1600" b="0" i="0" kern="1200" dirty="0">
                          <a:solidFill>
                            <a:schemeClr val="dk1"/>
                          </a:solidFill>
                          <a:effectLst/>
                          <a:latin typeface="+mn-lt"/>
                          <a:ea typeface="+mn-ea"/>
                          <a:cs typeface="+mn-cs"/>
                        </a:rPr>
                        <a:t>Maintains authority and control over team performance</a:t>
                      </a:r>
                    </a:p>
                    <a:p>
                      <a:pPr marL="285750" indent="-285750">
                        <a:buFont typeface="Arial" panose="020B0604020202020204" pitchFamily="34" charset="0"/>
                        <a:buChar char="•"/>
                      </a:pPr>
                      <a:endParaRPr lang="en-GB" sz="1600" b="0" i="0" kern="1200" dirty="0">
                        <a:solidFill>
                          <a:schemeClr val="dk1"/>
                        </a:solidFill>
                        <a:effectLst/>
                        <a:latin typeface="+mn-lt"/>
                        <a:ea typeface="+mn-ea"/>
                        <a:cs typeface="+mn-cs"/>
                      </a:endParaRPr>
                    </a:p>
                    <a:p>
                      <a:r>
                        <a:rPr lang="en-GB" sz="1600" b="1" i="0" kern="1200" dirty="0">
                          <a:solidFill>
                            <a:schemeClr val="dk1"/>
                          </a:solidFill>
                          <a:effectLst/>
                          <a:latin typeface="+mn-lt"/>
                          <a:ea typeface="+mn-ea"/>
                          <a:cs typeface="+mn-cs"/>
                        </a:rPr>
                        <a:t>Evaluation:</a:t>
                      </a:r>
                      <a:br>
                        <a:rPr lang="en-GB" sz="1600" b="0" i="0" kern="1200" dirty="0">
                          <a:solidFill>
                            <a:schemeClr val="dk1"/>
                          </a:solidFill>
                          <a:effectLst/>
                          <a:latin typeface="+mn-lt"/>
                          <a:ea typeface="+mn-ea"/>
                          <a:cs typeface="+mn-cs"/>
                        </a:rPr>
                      </a:br>
                      <a:r>
                        <a:rPr lang="en-GB" sz="1600" b="0" i="0" kern="1200" dirty="0">
                          <a:solidFill>
                            <a:schemeClr val="dk1"/>
                          </a:solidFill>
                          <a:effectLst/>
                          <a:latin typeface="+mn-lt"/>
                          <a:ea typeface="+mn-ea"/>
                          <a:cs typeface="+mn-cs"/>
                        </a:rPr>
                        <a:t>Necessary in elite sport, but excessive control may limit player autonomy.</a:t>
                      </a:r>
                    </a:p>
                    <a:p>
                      <a:endParaRPr lang="en-US" dirty="0"/>
                    </a:p>
                  </a:txBody>
                  <a:tcPr>
                    <a:solidFill>
                      <a:schemeClr val="bg1">
                        <a:lumMod val="75000"/>
                      </a:schemeClr>
                    </a:solidFill>
                  </a:tcPr>
                </a:tc>
                <a:extLst>
                  <a:ext uri="{0D108BD9-81ED-4DB2-BD59-A6C34878D82A}">
                    <a16:rowId xmlns:a16="http://schemas.microsoft.com/office/drawing/2014/main" val="3657557872"/>
                  </a:ext>
                </a:extLst>
              </a:tr>
            </a:tbl>
          </a:graphicData>
        </a:graphic>
      </p:graphicFrame>
    </p:spTree>
    <p:extLst>
      <p:ext uri="{BB962C8B-B14F-4D97-AF65-F5344CB8AC3E}">
        <p14:creationId xmlns:p14="http://schemas.microsoft.com/office/powerpoint/2010/main" val="2190233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F03777-0206-297C-DFD1-461B59279FE4}"/>
              </a:ext>
            </a:extLst>
          </p:cNvPr>
          <p:cNvSpPr>
            <a:spLocks noGrp="1"/>
          </p:cNvSpPr>
          <p:nvPr>
            <p:ph type="title"/>
          </p:nvPr>
        </p:nvSpPr>
        <p:spPr>
          <a:xfrm>
            <a:off x="456405" y="266997"/>
            <a:ext cx="6661702" cy="953611"/>
          </a:xfrm>
        </p:spPr>
        <p:txBody>
          <a:bodyPr anchor="ctr">
            <a:normAutofit/>
          </a:bodyPr>
          <a:lstStyle/>
          <a:p>
            <a:r>
              <a:rPr lang="en-GB" sz="3100" b="0" i="0" u="none" strike="noStrike" dirty="0">
                <a:effectLst/>
                <a:latin typeface="-webkit-standard"/>
              </a:rPr>
              <a:t>Leadership Challenges Pep Guardiola Faces</a:t>
            </a:r>
            <a:endParaRPr lang="en-US" sz="3100" dirty="0"/>
          </a:p>
        </p:txBody>
      </p:sp>
      <p:pic>
        <p:nvPicPr>
          <p:cNvPr id="7170" name="Picture 2" descr="Pep Guardiola axes Man City player ...">
            <a:extLst>
              <a:ext uri="{FF2B5EF4-FFF2-40B4-BE49-F238E27FC236}">
                <a16:creationId xmlns:a16="http://schemas.microsoft.com/office/drawing/2014/main" id="{B54CEFF5-5A9D-9802-6B13-12E22B5DA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077" r="3745" b="1"/>
          <a:stretch>
            <a:fillRect/>
          </a:stretch>
        </p:blipFill>
        <p:spPr bwMode="auto">
          <a:xfrm>
            <a:off x="22" y="1696413"/>
            <a:ext cx="7574488" cy="51615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F1FF9A2-DC1F-8D17-8A8F-2B3622F23BCA}"/>
              </a:ext>
            </a:extLst>
          </p:cNvPr>
          <p:cNvSpPr>
            <a:spLocks noGrp="1"/>
          </p:cNvSpPr>
          <p:nvPr>
            <p:ph idx="1"/>
          </p:nvPr>
        </p:nvSpPr>
        <p:spPr>
          <a:xfrm>
            <a:off x="7744858" y="743803"/>
            <a:ext cx="4340646" cy="5474173"/>
          </a:xfrm>
        </p:spPr>
        <p:txBody>
          <a:bodyPr anchor="ctr">
            <a:normAutofit fontScale="92500" lnSpcReduction="20000"/>
          </a:bodyPr>
          <a:lstStyle/>
          <a:p>
            <a:pPr marL="0" indent="0">
              <a:buNone/>
            </a:pPr>
            <a:r>
              <a:rPr lang="en-GB" sz="1500" b="1" i="0" dirty="0">
                <a:effectLst/>
              </a:rPr>
              <a:t>Nature of the Challenge</a:t>
            </a:r>
          </a:p>
          <a:p>
            <a:pPr>
              <a:buFont typeface="Arial" panose="020B0604020202020204" pitchFamily="34" charset="0"/>
              <a:buChar char="•"/>
            </a:pPr>
            <a:r>
              <a:rPr lang="en-GB" sz="1500" b="0" i="0" dirty="0">
                <a:effectLst/>
              </a:rPr>
              <a:t>Elite football players have high expectations of playing time</a:t>
            </a:r>
          </a:p>
          <a:p>
            <a:pPr>
              <a:buFont typeface="Arial" panose="020B0604020202020204" pitchFamily="34" charset="0"/>
              <a:buChar char="•"/>
            </a:pPr>
            <a:r>
              <a:rPr lang="en-GB" sz="1500" b="0" i="0" dirty="0">
                <a:effectLst/>
              </a:rPr>
              <a:t>Players often have strong personalities and individual goals</a:t>
            </a:r>
          </a:p>
          <a:p>
            <a:pPr>
              <a:buFont typeface="Arial" panose="020B0604020202020204" pitchFamily="34" charset="0"/>
              <a:buChar char="•"/>
            </a:pPr>
            <a:r>
              <a:rPr lang="en-GB" sz="1500" b="0" i="0" dirty="0">
                <a:effectLst/>
              </a:rPr>
              <a:t>Squad rotation can lead to frustration, conflict, and reduced motivation</a:t>
            </a:r>
          </a:p>
          <a:p>
            <a:pPr>
              <a:buFont typeface="Arial" panose="020B0604020202020204" pitchFamily="34" charset="0"/>
              <a:buChar char="•"/>
            </a:pPr>
            <a:endParaRPr lang="en-GB" sz="1500" b="0" i="0" dirty="0">
              <a:effectLst/>
            </a:endParaRPr>
          </a:p>
          <a:p>
            <a:pPr marL="0" indent="0">
              <a:buNone/>
            </a:pPr>
            <a:r>
              <a:rPr lang="en-GB" sz="1500" b="1" i="0" dirty="0">
                <a:effectLst/>
              </a:rPr>
              <a:t>Why This is a Leadership Challenge</a:t>
            </a:r>
          </a:p>
          <a:p>
            <a:pPr>
              <a:buFont typeface="Arial" panose="020B0604020202020204" pitchFamily="34" charset="0"/>
              <a:buChar char="•"/>
            </a:pPr>
            <a:r>
              <a:rPr lang="en-GB" sz="1500" b="0" i="0" dirty="0">
                <a:effectLst/>
              </a:rPr>
              <a:t>Players who do not play regularly may become demotivated</a:t>
            </a:r>
          </a:p>
          <a:p>
            <a:pPr>
              <a:buFont typeface="Arial" panose="020B0604020202020204" pitchFamily="34" charset="0"/>
              <a:buChar char="•"/>
            </a:pPr>
            <a:r>
              <a:rPr lang="en-GB" sz="1500" b="0" i="0" dirty="0">
                <a:effectLst/>
              </a:rPr>
              <a:t>Conflict between players can negatively affect team cohesion</a:t>
            </a:r>
          </a:p>
          <a:p>
            <a:pPr>
              <a:buFont typeface="Arial" panose="020B0604020202020204" pitchFamily="34" charset="0"/>
              <a:buChar char="•"/>
            </a:pPr>
            <a:r>
              <a:rPr lang="en-GB" sz="1500" b="0" i="0" dirty="0">
                <a:effectLst/>
              </a:rPr>
              <a:t>Maintaining both individual satisfaction and team performance is difficult</a:t>
            </a:r>
          </a:p>
          <a:p>
            <a:pPr>
              <a:buFont typeface="Arial" panose="020B0604020202020204" pitchFamily="34" charset="0"/>
              <a:buChar char="•"/>
            </a:pPr>
            <a:endParaRPr lang="en-GB" sz="1500" b="0" i="0" dirty="0">
              <a:effectLst/>
            </a:endParaRPr>
          </a:p>
          <a:p>
            <a:pPr marL="0" indent="0">
              <a:buNone/>
            </a:pPr>
            <a:r>
              <a:rPr lang="en-GB" sz="1500" b="1" i="0" dirty="0">
                <a:effectLst/>
              </a:rPr>
              <a:t>Impact on Leadership Effectiveness</a:t>
            </a:r>
          </a:p>
          <a:p>
            <a:pPr>
              <a:buFont typeface="Arial" panose="020B0604020202020204" pitchFamily="34" charset="0"/>
              <a:buChar char="•"/>
            </a:pPr>
            <a:r>
              <a:rPr lang="en-GB" sz="1500" b="0" i="0" dirty="0">
                <a:effectLst/>
              </a:rPr>
              <a:t>Requires strong communication and emotional intelligence</a:t>
            </a:r>
          </a:p>
          <a:p>
            <a:pPr>
              <a:buFont typeface="Arial" panose="020B0604020202020204" pitchFamily="34" charset="0"/>
              <a:buChar char="•"/>
            </a:pPr>
            <a:r>
              <a:rPr lang="en-GB" sz="1500" b="0" i="0" dirty="0">
                <a:effectLst/>
              </a:rPr>
              <a:t>Leader must balance fairness, discipline, and team success</a:t>
            </a:r>
          </a:p>
          <a:p>
            <a:pPr>
              <a:buFont typeface="Arial" panose="020B0604020202020204" pitchFamily="34" charset="0"/>
              <a:buChar char="•"/>
            </a:pPr>
            <a:r>
              <a:rPr lang="en-GB" sz="1500" b="0" i="0" dirty="0">
                <a:effectLst/>
              </a:rPr>
              <a:t>Poor management can reduce performance and team morale</a:t>
            </a:r>
          </a:p>
          <a:p>
            <a:endParaRPr lang="en-US" sz="1100" dirty="0"/>
          </a:p>
        </p:txBody>
      </p:sp>
    </p:spTree>
    <p:extLst>
      <p:ext uri="{BB962C8B-B14F-4D97-AF65-F5344CB8AC3E}">
        <p14:creationId xmlns:p14="http://schemas.microsoft.com/office/powerpoint/2010/main" val="155489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8BB48-2C62-F702-8B83-D88248C3AFDC}"/>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3400" b="0" i="0" u="none" strike="noStrike" kern="1200" dirty="0">
                <a:solidFill>
                  <a:schemeClr val="tx1"/>
                </a:solidFill>
                <a:effectLst/>
                <a:latin typeface="+mj-lt"/>
                <a:ea typeface="+mj-ea"/>
                <a:cs typeface="+mj-cs"/>
              </a:rPr>
              <a:t>Advice and Recommendations for Pep Guardiola (Based on Theory)</a:t>
            </a:r>
            <a:endParaRPr lang="en-US" sz="34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A9145D81-88B1-786F-467F-45E3AB48A747}"/>
              </a:ext>
            </a:extLst>
          </p:cNvPr>
          <p:cNvSpPr>
            <a:spLocks noGrp="1"/>
          </p:cNvSpPr>
          <p:nvPr>
            <p:ph idx="1"/>
          </p:nvPr>
        </p:nvSpPr>
        <p:spPr>
          <a:xfrm>
            <a:off x="6305290" y="2504529"/>
            <a:ext cx="4896779" cy="2699968"/>
          </a:xfrm>
        </p:spPr>
        <p:txBody>
          <a:bodyPr vert="horz" lIns="91440" tIns="45720" rIns="91440" bIns="45720" rtlCol="0">
            <a:normAutofit fontScale="25000" lnSpcReduction="20000"/>
          </a:bodyPr>
          <a:lstStyle/>
          <a:p>
            <a:pPr marL="0" indent="0">
              <a:buNone/>
            </a:pPr>
            <a:r>
              <a:rPr lang="en-US" sz="4800" b="1" i="0" dirty="0">
                <a:effectLst/>
              </a:rPr>
              <a:t>Use Transactional Leadership Consistently and Fairly</a:t>
            </a:r>
          </a:p>
          <a:p>
            <a:r>
              <a:rPr lang="en-US" sz="4800" b="0" i="0" dirty="0">
                <a:effectLst/>
              </a:rPr>
              <a:t>Ensure rewards such as playing time are based on performance</a:t>
            </a:r>
          </a:p>
          <a:p>
            <a:r>
              <a:rPr lang="en-US" sz="4800" b="0" i="0" dirty="0">
                <a:effectLst/>
              </a:rPr>
              <a:t>Maintain clear and fair performance standards</a:t>
            </a:r>
          </a:p>
          <a:p>
            <a:pPr marL="0" indent="0">
              <a:buNone/>
            </a:pPr>
            <a:r>
              <a:rPr lang="en-US" sz="4800" b="1" i="0" dirty="0">
                <a:effectLst/>
              </a:rPr>
              <a:t>Justification:</a:t>
            </a:r>
            <a:br>
              <a:rPr lang="en-US" sz="4800" b="0" i="0" dirty="0">
                <a:effectLst/>
              </a:rPr>
            </a:br>
            <a:r>
              <a:rPr lang="en-US" sz="4800" b="0" i="0" dirty="0">
                <a:effectLst/>
              </a:rPr>
              <a:t>Transactional leadership provides structure, accountability, and performance consistency (Burns, 1978).</a:t>
            </a:r>
          </a:p>
          <a:p>
            <a:pPr marL="0" indent="0">
              <a:buNone/>
            </a:pPr>
            <a:r>
              <a:rPr lang="en-US" sz="4800" b="1" i="0" dirty="0">
                <a:effectLst/>
              </a:rPr>
              <a:t>Balance Autocratic Leadership with Athlete Autonomy</a:t>
            </a:r>
          </a:p>
          <a:p>
            <a:r>
              <a:rPr lang="en-US" sz="4800" b="0" i="0" dirty="0">
                <a:effectLst/>
              </a:rPr>
              <a:t>Maintain authority when making tactical decisions</a:t>
            </a:r>
          </a:p>
          <a:p>
            <a:r>
              <a:rPr lang="en-US" sz="4800" b="0" i="0" dirty="0">
                <a:effectLst/>
              </a:rPr>
              <a:t>Avoid excessive control to prevent reducing player motivation</a:t>
            </a:r>
          </a:p>
          <a:p>
            <a:pPr marL="0" indent="0">
              <a:buNone/>
            </a:pPr>
            <a:r>
              <a:rPr lang="en-US" sz="4800" b="1" i="0" dirty="0">
                <a:effectLst/>
              </a:rPr>
              <a:t>Justification:</a:t>
            </a:r>
            <a:br>
              <a:rPr lang="en-US" sz="4800" b="0" i="0" dirty="0">
                <a:effectLst/>
              </a:rPr>
            </a:br>
            <a:r>
              <a:rPr lang="en-US" sz="4800" b="0" i="0" dirty="0">
                <a:effectLst/>
              </a:rPr>
              <a:t>Excessive autocratic leadership can reduce athlete motivation and damage leader–athlete relationships (Weinberg and Gould, 2019).</a:t>
            </a:r>
          </a:p>
          <a:p>
            <a:pPr marL="0" indent="0">
              <a:buNone/>
            </a:pPr>
            <a:r>
              <a:rPr lang="en-US" sz="4800" b="1" i="0" dirty="0">
                <a:effectLst/>
              </a:rPr>
              <a:t>Overall Recommendation</a:t>
            </a:r>
          </a:p>
          <a:p>
            <a:r>
              <a:rPr lang="en-US" sz="4800" b="0" i="0" dirty="0">
                <a:effectLst/>
              </a:rPr>
              <a:t>Guardiola should continue using a combination of leadership styles</a:t>
            </a:r>
          </a:p>
          <a:p>
            <a:r>
              <a:rPr lang="en-US" sz="4800" b="0" i="0" dirty="0">
                <a:effectLst/>
              </a:rPr>
              <a:t>A flexible leadership approach is most effective in elite sport environments</a:t>
            </a:r>
          </a:p>
          <a:p>
            <a:endParaRPr lang="en-US" sz="500" dirty="0"/>
          </a:p>
        </p:txBody>
      </p:sp>
      <p:sp>
        <p:nvSpPr>
          <p:cNvPr id="4" name="TextBox 3">
            <a:extLst>
              <a:ext uri="{FF2B5EF4-FFF2-40B4-BE49-F238E27FC236}">
                <a16:creationId xmlns:a16="http://schemas.microsoft.com/office/drawing/2014/main" id="{2338271E-FFD8-A9AE-334A-ED966E65116C}"/>
              </a:ext>
            </a:extLst>
          </p:cNvPr>
          <p:cNvSpPr txBox="1"/>
          <p:nvPr/>
        </p:nvSpPr>
        <p:spPr>
          <a:xfrm>
            <a:off x="968023" y="2646521"/>
            <a:ext cx="5337267" cy="3405935"/>
          </a:xfrm>
          <a:prstGeom prst="rect">
            <a:avLst/>
          </a:prstGeom>
        </p:spPr>
        <p:txBody>
          <a:bodyPr vert="horz" lIns="91440" tIns="45720" rIns="91440" bIns="45720" rtlCol="0">
            <a:normAutofit/>
          </a:bodyPr>
          <a:lstStyle/>
          <a:p>
            <a:pPr>
              <a:lnSpc>
                <a:spcPct val="90000"/>
              </a:lnSpc>
              <a:spcAft>
                <a:spcPts val="600"/>
              </a:spcAft>
            </a:pPr>
            <a:r>
              <a:rPr lang="en-US" sz="1200" b="1" i="0" dirty="0">
                <a:effectLst/>
              </a:rPr>
              <a:t>Continue Using Transformational Leadership</a:t>
            </a:r>
          </a:p>
          <a:p>
            <a:pPr indent="-228600">
              <a:lnSpc>
                <a:spcPct val="90000"/>
              </a:lnSpc>
              <a:spcAft>
                <a:spcPts val="600"/>
              </a:spcAft>
              <a:buFont typeface="Arial" panose="020B0604020202020204" pitchFamily="34" charset="0"/>
              <a:buChar char="•"/>
            </a:pPr>
            <a:r>
              <a:rPr lang="en-US" sz="1200" b="0" i="0" dirty="0">
                <a:effectLst/>
              </a:rPr>
              <a:t>Maintain a clear vision to inspire and motivate players</a:t>
            </a:r>
          </a:p>
          <a:p>
            <a:pPr indent="-228600">
              <a:lnSpc>
                <a:spcPct val="90000"/>
              </a:lnSpc>
              <a:spcAft>
                <a:spcPts val="600"/>
              </a:spcAft>
              <a:buFont typeface="Arial" panose="020B0604020202020204" pitchFamily="34" charset="0"/>
              <a:buChar char="•"/>
            </a:pPr>
            <a:r>
              <a:rPr lang="en-US" sz="1200" b="0" i="0" dirty="0">
                <a:effectLst/>
              </a:rPr>
              <a:t>Continue focusing on individual player development</a:t>
            </a:r>
          </a:p>
          <a:p>
            <a:pPr indent="-228600">
              <a:lnSpc>
                <a:spcPct val="90000"/>
              </a:lnSpc>
              <a:spcAft>
                <a:spcPts val="600"/>
              </a:spcAft>
              <a:buFont typeface="Arial" panose="020B0604020202020204" pitchFamily="34" charset="0"/>
              <a:buChar char="•"/>
            </a:pPr>
            <a:r>
              <a:rPr lang="en-US" sz="1200" b="0" i="0" dirty="0">
                <a:effectLst/>
              </a:rPr>
              <a:t>Provide regular feedback to maintain motivation</a:t>
            </a:r>
          </a:p>
          <a:p>
            <a:pPr>
              <a:lnSpc>
                <a:spcPct val="90000"/>
              </a:lnSpc>
              <a:spcAft>
                <a:spcPts val="600"/>
              </a:spcAft>
            </a:pPr>
            <a:r>
              <a:rPr lang="en-US" sz="1200" b="1" i="0" dirty="0">
                <a:effectLst/>
              </a:rPr>
              <a:t>Justification:</a:t>
            </a:r>
            <a:br>
              <a:rPr lang="en-US" sz="1200" b="0" i="0" dirty="0">
                <a:effectLst/>
              </a:rPr>
            </a:br>
            <a:r>
              <a:rPr lang="en-US" sz="1200" b="0" i="0" dirty="0">
                <a:effectLst/>
              </a:rPr>
              <a:t>Transformational leadership improves intrinsic motivation, performance, and long-term athlete development (Bass, 1985).</a:t>
            </a:r>
          </a:p>
          <a:p>
            <a:pPr>
              <a:lnSpc>
                <a:spcPct val="90000"/>
              </a:lnSpc>
              <a:spcAft>
                <a:spcPts val="600"/>
              </a:spcAft>
            </a:pPr>
            <a:r>
              <a:rPr lang="en-US" sz="1200" b="1" i="0" dirty="0">
                <a:effectLst/>
              </a:rPr>
              <a:t>Increase Democratic Leadership in Squad Management</a:t>
            </a:r>
          </a:p>
          <a:p>
            <a:pPr indent="-228600">
              <a:lnSpc>
                <a:spcPct val="90000"/>
              </a:lnSpc>
              <a:spcAft>
                <a:spcPts val="600"/>
              </a:spcAft>
              <a:buFont typeface="Arial" panose="020B0604020202020204" pitchFamily="34" charset="0"/>
              <a:buChar char="•"/>
            </a:pPr>
            <a:r>
              <a:rPr lang="en-US" sz="1200" b="0" i="0" dirty="0">
                <a:effectLst/>
              </a:rPr>
              <a:t>Involve players in discussions regarding roles and expectations</a:t>
            </a:r>
          </a:p>
          <a:p>
            <a:pPr indent="-228600">
              <a:lnSpc>
                <a:spcPct val="90000"/>
              </a:lnSpc>
              <a:spcAft>
                <a:spcPts val="600"/>
              </a:spcAft>
              <a:buFont typeface="Arial" panose="020B0604020202020204" pitchFamily="34" charset="0"/>
              <a:buChar char="•"/>
            </a:pPr>
            <a:r>
              <a:rPr lang="en-US" sz="1200" b="0" i="0" dirty="0">
                <a:effectLst/>
              </a:rPr>
              <a:t>Encourage open communication to reduce dissatisfaction</a:t>
            </a:r>
          </a:p>
          <a:p>
            <a:pPr indent="-228600">
              <a:lnSpc>
                <a:spcPct val="90000"/>
              </a:lnSpc>
              <a:spcAft>
                <a:spcPts val="600"/>
              </a:spcAft>
              <a:buFont typeface="Arial" panose="020B0604020202020204" pitchFamily="34" charset="0"/>
              <a:buChar char="•"/>
            </a:pPr>
            <a:r>
              <a:rPr lang="en-US" sz="1200" b="0" i="0" dirty="0">
                <a:effectLst/>
              </a:rPr>
              <a:t>Promote shared leadership within the team</a:t>
            </a:r>
          </a:p>
          <a:p>
            <a:pPr>
              <a:lnSpc>
                <a:spcPct val="90000"/>
              </a:lnSpc>
              <a:spcAft>
                <a:spcPts val="600"/>
              </a:spcAft>
            </a:pPr>
            <a:r>
              <a:rPr lang="en-US" sz="1200" b="1" i="0" dirty="0">
                <a:effectLst/>
              </a:rPr>
              <a:t>Justification:</a:t>
            </a:r>
            <a:br>
              <a:rPr lang="en-US" sz="1200" b="0" i="0" dirty="0">
                <a:effectLst/>
              </a:rPr>
            </a:br>
            <a:r>
              <a:rPr lang="en-US" sz="1200" b="0" i="0" dirty="0">
                <a:effectLst/>
              </a:rPr>
              <a:t>Democratic leadership improves athlete satisfaction, trust, and team cohesion (Northouse, 2022).</a:t>
            </a:r>
          </a:p>
        </p:txBody>
      </p:sp>
    </p:spTree>
    <p:extLst>
      <p:ext uri="{BB962C8B-B14F-4D97-AF65-F5344CB8AC3E}">
        <p14:creationId xmlns:p14="http://schemas.microsoft.com/office/powerpoint/2010/main" val="2497348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06A8A-A50F-BC45-3D70-5563F9541596}"/>
              </a:ext>
            </a:extLst>
          </p:cNvPr>
          <p:cNvSpPr>
            <a:spLocks noGrp="1"/>
          </p:cNvSpPr>
          <p:nvPr>
            <p:ph type="title"/>
          </p:nvPr>
        </p:nvSpPr>
        <p:spPr>
          <a:xfrm>
            <a:off x="1006900" y="1188637"/>
            <a:ext cx="3141430" cy="4480726"/>
          </a:xfrm>
        </p:spPr>
        <p:txBody>
          <a:bodyPr>
            <a:normAutofit/>
          </a:bodyPr>
          <a:lstStyle/>
          <a:p>
            <a:pPr algn="r"/>
            <a:r>
              <a:rPr lang="en-US" sz="4600"/>
              <a:t>Conclusion </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9FC904-699A-5CCE-0520-C77B27783D44}"/>
              </a:ext>
            </a:extLst>
          </p:cNvPr>
          <p:cNvSpPr>
            <a:spLocks noGrp="1"/>
          </p:cNvSpPr>
          <p:nvPr>
            <p:ph idx="1"/>
          </p:nvPr>
        </p:nvSpPr>
        <p:spPr>
          <a:xfrm>
            <a:off x="5138928" y="1338729"/>
            <a:ext cx="4795584" cy="4180542"/>
          </a:xfrm>
        </p:spPr>
        <p:txBody>
          <a:bodyPr anchor="ctr">
            <a:normAutofit/>
          </a:bodyPr>
          <a:lstStyle/>
          <a:p>
            <a:pPr marL="0" indent="0">
              <a:buNone/>
            </a:pPr>
            <a:r>
              <a:rPr lang="en-GB" sz="1800" b="0" i="0" u="none" strike="noStrike" dirty="0">
                <a:effectLst/>
                <a:latin typeface="-webkit-standard"/>
              </a:rPr>
              <a:t>In conclusion, leadership theories such as transformational, transactional, democratic, and autocratic leadership help us understand effective leadership in sport. Pep Guardiola demonstrates a combination of these styles, which has contributed to his success as a manager. However, managing elite players remains a key leadership challenge. By applying leadership theory, maintaining strong communication, and adapting his leadership approach, Guardiola can continue to lead successfully. This highlights the importance of effective leadership in achieving sustained performance in elite sport.</a:t>
            </a:r>
            <a:endParaRPr lang="en-US" sz="1800" dirty="0"/>
          </a:p>
        </p:txBody>
      </p:sp>
    </p:spTree>
    <p:extLst>
      <p:ext uri="{BB962C8B-B14F-4D97-AF65-F5344CB8AC3E}">
        <p14:creationId xmlns:p14="http://schemas.microsoft.com/office/powerpoint/2010/main" val="3712889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D58C-3E4B-66A8-A1DD-FD2605D183B6}"/>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F08E242F-C0AF-84BA-E343-26A198E03A97}"/>
              </a:ext>
            </a:extLst>
          </p:cNvPr>
          <p:cNvSpPr>
            <a:spLocks noGrp="1"/>
          </p:cNvSpPr>
          <p:nvPr>
            <p:ph idx="1"/>
          </p:nvPr>
        </p:nvSpPr>
        <p:spPr/>
        <p:txBody>
          <a:bodyPr>
            <a:normAutofit fontScale="55000" lnSpcReduction="20000"/>
          </a:bodyPr>
          <a:lstStyle/>
          <a:p>
            <a:pPr marL="0" indent="0" algn="l">
              <a:buNone/>
            </a:pPr>
            <a:r>
              <a:rPr lang="en-GB" b="0" i="0" dirty="0">
                <a:solidFill>
                  <a:srgbClr val="000000"/>
                </a:solidFill>
                <a:effectLst/>
              </a:rPr>
              <a:t>Bass, B.M. (1985) </a:t>
            </a:r>
            <a:r>
              <a:rPr lang="en-GB" b="0" i="1" dirty="0">
                <a:solidFill>
                  <a:srgbClr val="000000"/>
                </a:solidFill>
                <a:effectLst/>
              </a:rPr>
              <a:t>Leadership and Performance Beyond Expectations</a:t>
            </a:r>
            <a:r>
              <a:rPr lang="en-GB" b="0" i="0" dirty="0">
                <a:solidFill>
                  <a:srgbClr val="000000"/>
                </a:solidFill>
                <a:effectLst/>
              </a:rPr>
              <a:t>. New York: Free Press.</a:t>
            </a:r>
          </a:p>
          <a:p>
            <a:pPr marL="0" indent="0" algn="l">
              <a:buNone/>
            </a:pPr>
            <a:r>
              <a:rPr lang="en-GB" b="0" i="0" dirty="0">
                <a:solidFill>
                  <a:srgbClr val="000000"/>
                </a:solidFill>
                <a:effectLst/>
              </a:rPr>
              <a:t>Burns, J.M. (1978) </a:t>
            </a:r>
            <a:r>
              <a:rPr lang="en-GB" b="0" i="1" dirty="0">
                <a:solidFill>
                  <a:srgbClr val="000000"/>
                </a:solidFill>
                <a:effectLst/>
              </a:rPr>
              <a:t>Leadership</a:t>
            </a:r>
            <a:r>
              <a:rPr lang="en-GB" b="0" i="0" dirty="0">
                <a:solidFill>
                  <a:srgbClr val="000000"/>
                </a:solidFill>
                <a:effectLst/>
              </a:rPr>
              <a:t>. New York: Harper &amp; Row.</a:t>
            </a:r>
          </a:p>
          <a:p>
            <a:pPr marL="0" indent="0" algn="l">
              <a:buNone/>
            </a:pPr>
            <a:r>
              <a:rPr lang="en-GB" b="0" i="0" dirty="0">
                <a:solidFill>
                  <a:srgbClr val="000000"/>
                </a:solidFill>
                <a:effectLst/>
              </a:rPr>
              <a:t>Deci, E.L. &amp; Ryan, R.M. (2000) ‘The “what” and “why” of goal pursuits: Human needs and the self-determination of </a:t>
            </a:r>
            <a:r>
              <a:rPr lang="en-GB" b="0" i="0" dirty="0" err="1">
                <a:solidFill>
                  <a:srgbClr val="000000"/>
                </a:solidFill>
                <a:effectLst/>
              </a:rPr>
              <a:t>behavior</a:t>
            </a:r>
            <a:r>
              <a:rPr lang="en-GB" b="0" i="0" dirty="0">
                <a:solidFill>
                  <a:srgbClr val="000000"/>
                </a:solidFill>
                <a:effectLst/>
              </a:rPr>
              <a:t>’, </a:t>
            </a:r>
            <a:r>
              <a:rPr lang="en-GB" b="0" i="1" dirty="0">
                <a:solidFill>
                  <a:srgbClr val="000000"/>
                </a:solidFill>
                <a:effectLst/>
              </a:rPr>
              <a:t>Psychological Inquiry</a:t>
            </a:r>
            <a:r>
              <a:rPr lang="en-GB" b="0" i="0" dirty="0">
                <a:solidFill>
                  <a:srgbClr val="000000"/>
                </a:solidFill>
                <a:effectLst/>
              </a:rPr>
              <a:t>, 11(4), pp.227–268.</a:t>
            </a:r>
          </a:p>
          <a:p>
            <a:pPr marL="0" indent="0" algn="l">
              <a:buNone/>
            </a:pPr>
            <a:r>
              <a:rPr lang="en-GB" b="0" i="0" dirty="0">
                <a:solidFill>
                  <a:srgbClr val="000000"/>
                </a:solidFill>
                <a:effectLst/>
              </a:rPr>
              <a:t>Lewin, K., Lippitt, R. &amp; White, R. (1939) ‘Patterns of aggressive behaviour in experimentally created social climates’, </a:t>
            </a:r>
            <a:r>
              <a:rPr lang="en-GB" b="0" i="1" dirty="0">
                <a:solidFill>
                  <a:srgbClr val="000000"/>
                </a:solidFill>
                <a:effectLst/>
              </a:rPr>
              <a:t>Journal of Social Psychology</a:t>
            </a:r>
            <a:r>
              <a:rPr lang="en-GB" b="0" i="0" dirty="0">
                <a:solidFill>
                  <a:srgbClr val="000000"/>
                </a:solidFill>
                <a:effectLst/>
              </a:rPr>
              <a:t>, 10, pp.271–299.</a:t>
            </a:r>
          </a:p>
          <a:p>
            <a:pPr marL="0" indent="0" algn="l">
              <a:buNone/>
            </a:pPr>
            <a:r>
              <a:rPr lang="en-GB" b="0" i="0" dirty="0">
                <a:solidFill>
                  <a:srgbClr val="000000"/>
                </a:solidFill>
                <a:effectLst/>
              </a:rPr>
              <a:t>Northouse, P. (2022) </a:t>
            </a:r>
            <a:r>
              <a:rPr lang="en-GB" b="0" i="1" dirty="0">
                <a:solidFill>
                  <a:srgbClr val="000000"/>
                </a:solidFill>
                <a:effectLst/>
              </a:rPr>
              <a:t>Leadership: Theory and Practice</a:t>
            </a:r>
            <a:r>
              <a:rPr lang="en-GB" b="0" i="0" dirty="0">
                <a:solidFill>
                  <a:srgbClr val="000000"/>
                </a:solidFill>
                <a:effectLst/>
              </a:rPr>
              <a:t>. 9th edition. London: Sage Publications.</a:t>
            </a:r>
          </a:p>
          <a:p>
            <a:pPr marL="0" indent="0" algn="l">
              <a:buNone/>
            </a:pPr>
            <a:r>
              <a:rPr lang="en-GB" b="0" i="0" dirty="0">
                <a:solidFill>
                  <a:srgbClr val="000000"/>
                </a:solidFill>
                <a:effectLst/>
              </a:rPr>
              <a:t>Weinberg, R. &amp; Gould, D. (2019) </a:t>
            </a:r>
            <a:r>
              <a:rPr lang="en-GB" b="0" i="1" dirty="0">
                <a:solidFill>
                  <a:srgbClr val="000000"/>
                </a:solidFill>
                <a:effectLst/>
              </a:rPr>
              <a:t>Foundations of Sport and Exercise Psychology</a:t>
            </a:r>
            <a:r>
              <a:rPr lang="en-GB" b="0" i="0" dirty="0">
                <a:solidFill>
                  <a:srgbClr val="000000"/>
                </a:solidFill>
                <a:effectLst/>
              </a:rPr>
              <a:t>. 7th edition. Champaign: Human Kinetics.</a:t>
            </a:r>
          </a:p>
          <a:p>
            <a:pPr marL="0" indent="0" algn="l">
              <a:buNone/>
            </a:pPr>
            <a:r>
              <a:rPr lang="en-GB" b="0" i="0" dirty="0">
                <a:solidFill>
                  <a:srgbClr val="000000"/>
                </a:solidFill>
                <a:effectLst/>
              </a:rPr>
              <a:t>Football Association (FA) (2026) ‘Leadership and coaching in football’, FA. Available at: https://</a:t>
            </a:r>
            <a:r>
              <a:rPr lang="en-GB" b="0" i="0" dirty="0" err="1">
                <a:solidFill>
                  <a:srgbClr val="000000"/>
                </a:solidFill>
                <a:effectLst/>
              </a:rPr>
              <a:t>www.thefa.com</a:t>
            </a:r>
            <a:r>
              <a:rPr lang="en-GB" b="0" i="0" dirty="0">
                <a:solidFill>
                  <a:srgbClr val="000000"/>
                </a:solidFill>
                <a:effectLst/>
              </a:rPr>
              <a:t>/learning/coaching  (Accessed: 27 February 2026).</a:t>
            </a:r>
          </a:p>
          <a:p>
            <a:pPr marL="0" indent="0" algn="l">
              <a:buNone/>
            </a:pPr>
            <a:r>
              <a:rPr lang="en-GB" b="0" i="0" dirty="0">
                <a:solidFill>
                  <a:srgbClr val="000000"/>
                </a:solidFill>
                <a:effectLst/>
              </a:rPr>
              <a:t>Sport England (2026) ‘Leadership in sport: guidance and research’, Sport England. Available at: https://</a:t>
            </a:r>
            <a:r>
              <a:rPr lang="en-GB" b="0" i="0" dirty="0" err="1">
                <a:solidFill>
                  <a:srgbClr val="000000"/>
                </a:solidFill>
                <a:effectLst/>
              </a:rPr>
              <a:t>www.sportengland.org</a:t>
            </a:r>
            <a:r>
              <a:rPr lang="en-GB" b="0" i="0" dirty="0">
                <a:solidFill>
                  <a:srgbClr val="000000"/>
                </a:solidFill>
                <a:effectLst/>
              </a:rPr>
              <a:t>/how-we-can-help/leadership (Accessed: 27 February 2026).</a:t>
            </a:r>
          </a:p>
          <a:p>
            <a:pPr marL="0" indent="0" algn="l">
              <a:buNone/>
            </a:pPr>
            <a:r>
              <a:rPr lang="en-GB" b="0" i="0" dirty="0" err="1">
                <a:solidFill>
                  <a:srgbClr val="000000"/>
                </a:solidFill>
                <a:effectLst/>
              </a:rPr>
              <a:t>UEFA.com</a:t>
            </a:r>
            <a:r>
              <a:rPr lang="en-GB" b="0" i="0" dirty="0">
                <a:solidFill>
                  <a:srgbClr val="000000"/>
                </a:solidFill>
                <a:effectLst/>
              </a:rPr>
              <a:t> (2026) ‘Pep Guardiola: Manager Profile’. Available at: https://</a:t>
            </a:r>
            <a:r>
              <a:rPr lang="en-GB" b="0" i="0" dirty="0" err="1">
                <a:solidFill>
                  <a:srgbClr val="000000"/>
                </a:solidFill>
                <a:effectLst/>
              </a:rPr>
              <a:t>www.uefa.com</a:t>
            </a:r>
            <a:r>
              <a:rPr lang="en-GB" b="0" i="0" dirty="0">
                <a:solidFill>
                  <a:srgbClr val="000000"/>
                </a:solidFill>
                <a:effectLst/>
              </a:rPr>
              <a:t>/</a:t>
            </a:r>
            <a:r>
              <a:rPr lang="en-GB" b="0" i="0" dirty="0" err="1">
                <a:solidFill>
                  <a:srgbClr val="000000"/>
                </a:solidFill>
                <a:effectLst/>
              </a:rPr>
              <a:t>uefachampionsleague</a:t>
            </a:r>
            <a:r>
              <a:rPr lang="en-GB" b="0" i="0" dirty="0">
                <a:solidFill>
                  <a:srgbClr val="000000"/>
                </a:solidFill>
                <a:effectLst/>
              </a:rPr>
              <a:t>/clubs/players/250010230--pep-</a:t>
            </a:r>
            <a:r>
              <a:rPr lang="en-GB" b="0" i="0" dirty="0" err="1">
                <a:solidFill>
                  <a:srgbClr val="000000"/>
                </a:solidFill>
                <a:effectLst/>
              </a:rPr>
              <a:t>guardiola</a:t>
            </a:r>
            <a:r>
              <a:rPr lang="en-GB" b="0" i="0" dirty="0">
                <a:solidFill>
                  <a:srgbClr val="000000"/>
                </a:solidFill>
                <a:effectLst/>
              </a:rPr>
              <a:t>/ (Accessed: 27 February 2026).</a:t>
            </a:r>
          </a:p>
          <a:p>
            <a:pPr marL="0" indent="0" algn="l">
              <a:buNone/>
            </a:pPr>
            <a:r>
              <a:rPr lang="en-GB" b="0" i="0" dirty="0">
                <a:solidFill>
                  <a:srgbClr val="000000"/>
                </a:solidFill>
                <a:effectLst/>
              </a:rPr>
              <a:t>BBC Sport (2026) ‘Pep Guardiola: Tactics and leadership style explained’. Available at: </a:t>
            </a:r>
            <a:r>
              <a:rPr lang="en-GB" b="0" i="0" dirty="0">
                <a:solidFill>
                  <a:srgbClr val="000000"/>
                </a:solidFill>
                <a:effectLst/>
                <a:hlinkClick r:id="rId2"/>
              </a:rPr>
              <a:t>https://www.bbc.co.uk/sport/football/teams/manchester-city</a:t>
            </a:r>
            <a:r>
              <a:rPr lang="en-GB" b="0" i="0" dirty="0">
                <a:solidFill>
                  <a:srgbClr val="000000"/>
                </a:solidFill>
                <a:effectLst/>
              </a:rPr>
              <a:t> (Accessed: 27 February 2026).</a:t>
            </a:r>
          </a:p>
          <a:p>
            <a:endParaRPr lang="en-US" dirty="0"/>
          </a:p>
        </p:txBody>
      </p:sp>
    </p:spTree>
    <p:extLst>
      <p:ext uri="{BB962C8B-B14F-4D97-AF65-F5344CB8AC3E}">
        <p14:creationId xmlns:p14="http://schemas.microsoft.com/office/powerpoint/2010/main" val="3907989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4911</TotalTime>
  <Words>1465</Words>
  <Application>Microsoft Macintosh PowerPoint</Application>
  <PresentationFormat>Widescreen</PresentationFormat>
  <Paragraphs>187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-webkit-standard</vt:lpstr>
      <vt:lpstr>Aptos</vt:lpstr>
      <vt:lpstr>Aptos Display</vt:lpstr>
      <vt:lpstr>Arial</vt:lpstr>
      <vt:lpstr>Office Theme</vt:lpstr>
      <vt:lpstr>Leadership in Sport: A Critical Evaluation Leadership Approach</vt:lpstr>
      <vt:lpstr>Introduction </vt:lpstr>
      <vt:lpstr>Leadership Theory 1 – Transformational Leadership </vt:lpstr>
      <vt:lpstr>Leadership Theory 2 – Transactional Leadership</vt:lpstr>
      <vt:lpstr>Leadership Theory 3 – Democratic Leadership</vt:lpstr>
      <vt:lpstr>Leadership Theory 4 – Autocratic Leadership</vt:lpstr>
      <vt:lpstr>Pep Guardiola – Leadership Profile</vt:lpstr>
      <vt:lpstr>Evaluation of Guardiola Using Leadership Theory</vt:lpstr>
      <vt:lpstr>Leadership Challenges Pep Guardiola Faces</vt:lpstr>
      <vt:lpstr>Advice and Recommendations for Pep Guardiola (Based on Theory)</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Harrison Thomas (2319137)</dc:creator>
  <cp:lastModifiedBy>Harrison Thomas (2319137)</cp:lastModifiedBy>
  <cp:revision>2</cp:revision>
  <dcterms:created xsi:type="dcterms:W3CDTF">2026-02-26T12:44:11Z</dcterms:created>
  <dcterms:modified xsi:type="dcterms:W3CDTF">2026-03-04T22:09:43Z</dcterms:modified>
</cp:coreProperties>
</file>