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Aptos Narrow" panose="020B0004020202020204" pitchFamily="34" charset="0"/>
      <p:regular r:id="rId16"/>
      <p:bold r:id="rId17"/>
    </p:embeddedFont>
    <p:embeddedFont>
      <p:font typeface="Canva Sans" panose="020B0604020202020204" charset="0"/>
      <p:regular r:id="rId18"/>
    </p:embeddedFont>
    <p:embeddedFont>
      <p:font typeface="Canva Sans Bold" panose="020B0604020202020204" charset="0"/>
      <p:regular r:id="rId19"/>
    </p:embeddedFont>
    <p:embeddedFont>
      <p:font typeface="Canva Sans Bold Italics" panose="020B0604020202020204" charset="0"/>
      <p:regular r:id="rId20"/>
    </p:embeddedFont>
    <p:embeddedFont>
      <p:font typeface="DM Sans" pitchFamily="2" charset="0"/>
      <p:regular r:id="rId21"/>
    </p:embeddedFont>
    <p:embeddedFont>
      <p:font typeface="DM Sans Bold" panose="020B0604020202020204" charset="0"/>
      <p:regular r:id="rId22"/>
    </p:embeddedFont>
    <p:embeddedFont>
      <p:font typeface="Times New Roman MT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05.03.2026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 will present my business proposal for </a:t>
            </a:r>
            <a:r>
              <a:rPr lang="en-US" dirty="0" err="1"/>
              <a:t>Hairway</a:t>
            </a:r>
            <a:r>
              <a:rPr lang="en-US" dirty="0"/>
              <a:t> to Heaven, a professional hair salon located in Llanelli. In this presentation I will explain the business concept, the marketing strategy and how a £100,000 investment could support the future expansion of the brand.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t>Hairway</a:t>
            </a:r>
            <a:r>
              <a:rPr lang="en-US" dirty="0"/>
              <a:t> to Heaven is an independent specialist hair salon located in Llanelli town Centre. The salon focuses primarily on blonde </a:t>
            </a:r>
            <a:r>
              <a:rPr lang="en-US" dirty="0" err="1"/>
              <a:t>colouring</a:t>
            </a:r>
            <a:r>
              <a:rPr lang="en-US" dirty="0"/>
              <a:t> services and </a:t>
            </a:r>
            <a:r>
              <a:rPr lang="en-US" dirty="0" err="1"/>
              <a:t>personalised</a:t>
            </a:r>
            <a:r>
              <a:rPr lang="en-US" dirty="0"/>
              <a:t> consultations. According to Finch (2023), a clear business concept and well-defined service offering are essential elements of a successful business plan.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salon currently operates as a sole trader business. This structure allows flexibility and full control over business decisions. Burns (2021) explains that sole trader structures are commonly used by small businesses in the early stages of development. The HRM strategy includes recruiting additional stylist to increase service capacity and support business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business uses SMART objectives to guide its development. According to Stokes and Wilson (2021), specific and measurable goals help small businesses manage growth effectively.</a:t>
            </a:r>
          </a:p>
          <a:p>
            <a:endParaRPr lang="en-US" dirty="0"/>
          </a:p>
          <a:p>
            <a:r>
              <a:rPr lang="en-US" dirty="0"/>
              <a:t>Another important element is the unique selling proposition of </a:t>
            </a:r>
            <a:r>
              <a:rPr lang="en-US" dirty="0" err="1"/>
              <a:t>Hairway</a:t>
            </a:r>
            <a:r>
              <a:rPr lang="en-US" dirty="0"/>
              <a:t> to Heaven, which focuses on </a:t>
            </a:r>
            <a:r>
              <a:rPr lang="en-US" dirty="0" err="1"/>
              <a:t>specialising</a:t>
            </a:r>
            <a:r>
              <a:rPr lang="en-US" dirty="0"/>
              <a:t> in blonde </a:t>
            </a:r>
            <a:r>
              <a:rPr lang="en-US" dirty="0" err="1"/>
              <a:t>colouring</a:t>
            </a:r>
            <a:r>
              <a:rPr lang="en-US" dirty="0"/>
              <a:t> services and </a:t>
            </a:r>
            <a:r>
              <a:rPr lang="en-US" dirty="0" err="1"/>
              <a:t>personalised</a:t>
            </a:r>
            <a:r>
              <a:rPr lang="en-US" dirty="0"/>
              <a:t> 1:1 appointments.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Market research was conducted through a customer survey. The results show strong demand for </a:t>
            </a:r>
            <a:r>
              <a:rPr lang="en-US" dirty="0" err="1"/>
              <a:t>colouring</a:t>
            </a:r>
            <a:r>
              <a:rPr lang="en-US" dirty="0"/>
              <a:t> services and highlight the importance of social media when customers choose a salon. Hooley et al. (2024) </a:t>
            </a:r>
            <a:r>
              <a:rPr lang="en-US" dirty="0" err="1"/>
              <a:t>emphasise</a:t>
            </a:r>
            <a:r>
              <a:rPr lang="en-US" dirty="0"/>
              <a:t> that brand positioning and marketing visibility are important for attracting customers.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SWOT analysis helps evaluate both internal and external factors that may influence the business. It also supports strategic decision making when planning future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Marketing activities focus mainly on social media platforms such as Instagram, Facebook and TikTok. These platforms allow the salon to showcase hair transformations and build trust with potential clients. According to Hooley et al. (2024), strong digital marketing and brand positioning are essential for modern service businesses.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proposed £100,000 investment would support the expansion and long-term growth of the salon.</a:t>
            </a:r>
          </a:p>
          <a:p>
            <a:endParaRPr lang="en-US" dirty="0"/>
          </a:p>
          <a:p>
            <a:r>
              <a:rPr lang="en-US" dirty="0"/>
              <a:t>The largest portion of the investment, £35,000, would be allocated to salon expansion and renovation. This would allow the business to extend the existing space, add two to four additional workstations and increase the number of washing stations.</a:t>
            </a:r>
          </a:p>
          <a:p>
            <a:endParaRPr lang="en-US" dirty="0"/>
          </a:p>
          <a:p>
            <a:r>
              <a:rPr lang="en-US" dirty="0"/>
              <a:t>£25,000 would be invested in professional equipment and additional products, supporting both service quality and retail sales.</a:t>
            </a:r>
          </a:p>
          <a:p>
            <a:endParaRPr lang="en-US" dirty="0"/>
          </a:p>
          <a:p>
            <a:r>
              <a:rPr lang="en-US" dirty="0"/>
              <a:t>£20,000 would be used for marketing and brand development, including a professional website, online booking system and social media advertising.</a:t>
            </a:r>
          </a:p>
          <a:p>
            <a:endParaRPr lang="en-US" dirty="0"/>
          </a:p>
          <a:p>
            <a:r>
              <a:rPr lang="en-US" dirty="0"/>
              <a:t>£10,000 would support staff recruitment and training, while the remaining £10,000 would be used as working capital to support operational costs during the expansion period.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long-term strategy focuses on gradual and sustainable growth. In the future the business could also develop its own product range and potentially expand to additional locations. Reading (2002) explains that strategic planning helps businesses adapt and grow within competitive markets.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t>Hairway</a:t>
            </a:r>
            <a:r>
              <a:rPr lang="en-US" dirty="0"/>
              <a:t> to Heaven offers strong potential for sustainable growth. With strategic investment, the salon can increase service capacity, strengthen its brand and explore future expansion opportunities.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4.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4324/9780203077771" TargetMode="External"/><Relationship Id="rId2" Type="http://schemas.openxmlformats.org/officeDocument/2006/relationships/hyperlink" Target="https://search.ebscohost.com/login.aspx?direct=true&amp;scope=site&amp;db=nlebk&amp;db=nlabk&amp;AN=191731" TargetMode="External"/><Relationship Id="rId1" Type="http://schemas.openxmlformats.org/officeDocument/2006/relationships/slideLayout" Target="../slideLayouts/slideLayout7.xml"/><Relationship Id="rId4" Type="http://schemas.openxmlformats.org/officeDocument/2006/relationships/hyperlink" Target="https://ezproxy.uwtsd.ac.uk/login?url=https://www.vlebooks.com/product/openreader?id=TrinityStD&amp;accId=8886856&amp;isbn=9781292456720&amp;uid=%5eu"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0259694" cy="10287000"/>
            <a:chOff x="0" y="0"/>
            <a:chExt cx="1589495" cy="1593725"/>
          </a:xfrm>
        </p:grpSpPr>
        <p:sp>
          <p:nvSpPr>
            <p:cNvPr id="3" name="Freeform 3"/>
            <p:cNvSpPr/>
            <p:nvPr/>
          </p:nvSpPr>
          <p:spPr>
            <a:xfrm>
              <a:off x="0" y="0"/>
              <a:ext cx="1589495" cy="1593725"/>
            </a:xfrm>
            <a:custGeom>
              <a:avLst/>
              <a:gdLst/>
              <a:ahLst/>
              <a:cxnLst/>
              <a:rect l="l" t="t" r="r" b="b"/>
              <a:pathLst>
                <a:path w="1589495" h="1593725">
                  <a:moveTo>
                    <a:pt x="0" y="0"/>
                  </a:moveTo>
                  <a:lnTo>
                    <a:pt x="1589495" y="0"/>
                  </a:lnTo>
                  <a:lnTo>
                    <a:pt x="1589495" y="1593725"/>
                  </a:lnTo>
                  <a:lnTo>
                    <a:pt x="0" y="1593725"/>
                  </a:lnTo>
                  <a:close/>
                </a:path>
              </a:pathLst>
            </a:custGeom>
            <a:blipFill>
              <a:blip r:embed="rId3"/>
              <a:stretch>
                <a:fillRect l="-25246" r="-25246"/>
              </a:stretch>
            </a:blipFill>
          </p:spPr>
          <p:txBody>
            <a:bodyPr/>
            <a:lstStyle/>
            <a:p>
              <a:endParaRPr lang="en-GB"/>
            </a:p>
          </p:txBody>
        </p:sp>
      </p:grpSp>
      <p:grpSp>
        <p:nvGrpSpPr>
          <p:cNvPr id="4" name="Group 4"/>
          <p:cNvGrpSpPr/>
          <p:nvPr/>
        </p:nvGrpSpPr>
        <p:grpSpPr>
          <a:xfrm>
            <a:off x="10394747" y="55991"/>
            <a:ext cx="7893253" cy="5034769"/>
            <a:chOff x="0" y="0"/>
            <a:chExt cx="1222871" cy="780017"/>
          </a:xfrm>
        </p:grpSpPr>
        <p:sp>
          <p:nvSpPr>
            <p:cNvPr id="5" name="Freeform 5"/>
            <p:cNvSpPr/>
            <p:nvPr/>
          </p:nvSpPr>
          <p:spPr>
            <a:xfrm>
              <a:off x="0" y="0"/>
              <a:ext cx="1222871" cy="780017"/>
            </a:xfrm>
            <a:custGeom>
              <a:avLst/>
              <a:gdLst/>
              <a:ahLst/>
              <a:cxnLst/>
              <a:rect l="l" t="t" r="r" b="b"/>
              <a:pathLst>
                <a:path w="1222871" h="780017">
                  <a:moveTo>
                    <a:pt x="0" y="0"/>
                  </a:moveTo>
                  <a:lnTo>
                    <a:pt x="1222871" y="0"/>
                  </a:lnTo>
                  <a:lnTo>
                    <a:pt x="1222871" y="780017"/>
                  </a:lnTo>
                  <a:lnTo>
                    <a:pt x="0" y="780017"/>
                  </a:lnTo>
                  <a:close/>
                </a:path>
              </a:pathLst>
            </a:custGeom>
            <a:blipFill>
              <a:blip r:embed="rId4"/>
              <a:stretch>
                <a:fillRect t="-54516" b="-54516"/>
              </a:stretch>
            </a:blipFill>
          </p:spPr>
          <p:txBody>
            <a:bodyPr/>
            <a:lstStyle/>
            <a:p>
              <a:endParaRPr lang="en-GB"/>
            </a:p>
          </p:txBody>
        </p:sp>
      </p:grpSp>
      <p:grpSp>
        <p:nvGrpSpPr>
          <p:cNvPr id="6" name="Group 6"/>
          <p:cNvGrpSpPr/>
          <p:nvPr/>
        </p:nvGrpSpPr>
        <p:grpSpPr>
          <a:xfrm>
            <a:off x="10394747" y="5143500"/>
            <a:ext cx="7893253" cy="5143500"/>
            <a:chOff x="0" y="0"/>
            <a:chExt cx="1222871" cy="796863"/>
          </a:xfrm>
        </p:grpSpPr>
        <p:sp>
          <p:nvSpPr>
            <p:cNvPr id="7" name="Freeform 7"/>
            <p:cNvSpPr/>
            <p:nvPr/>
          </p:nvSpPr>
          <p:spPr>
            <a:xfrm>
              <a:off x="0" y="0"/>
              <a:ext cx="1222871" cy="796863"/>
            </a:xfrm>
            <a:custGeom>
              <a:avLst/>
              <a:gdLst/>
              <a:ahLst/>
              <a:cxnLst/>
              <a:rect l="l" t="t" r="r" b="b"/>
              <a:pathLst>
                <a:path w="1222871" h="796863">
                  <a:moveTo>
                    <a:pt x="0" y="0"/>
                  </a:moveTo>
                  <a:lnTo>
                    <a:pt x="1222871" y="0"/>
                  </a:lnTo>
                  <a:lnTo>
                    <a:pt x="1222871" y="796863"/>
                  </a:lnTo>
                  <a:lnTo>
                    <a:pt x="0" y="796863"/>
                  </a:lnTo>
                  <a:close/>
                </a:path>
              </a:pathLst>
            </a:custGeom>
            <a:blipFill>
              <a:blip r:embed="rId5"/>
              <a:stretch>
                <a:fillRect t="-86409" b="-86409"/>
              </a:stretch>
            </a:blipFill>
          </p:spPr>
          <p:txBody>
            <a:bodyPr/>
            <a:lstStyle/>
            <a:p>
              <a:endParaRPr lang="en-GB"/>
            </a:p>
          </p:txBody>
        </p:sp>
      </p:grpSp>
      <p:grpSp>
        <p:nvGrpSpPr>
          <p:cNvPr id="8" name="Group 8"/>
          <p:cNvGrpSpPr/>
          <p:nvPr/>
        </p:nvGrpSpPr>
        <p:grpSpPr>
          <a:xfrm>
            <a:off x="0" y="613031"/>
            <a:ext cx="17543294" cy="8711354"/>
            <a:chOff x="0" y="0"/>
            <a:chExt cx="4620456" cy="2294348"/>
          </a:xfrm>
        </p:grpSpPr>
        <p:sp>
          <p:nvSpPr>
            <p:cNvPr id="9" name="Freeform 9"/>
            <p:cNvSpPr/>
            <p:nvPr/>
          </p:nvSpPr>
          <p:spPr>
            <a:xfrm>
              <a:off x="0" y="0"/>
              <a:ext cx="4620456" cy="2294348"/>
            </a:xfrm>
            <a:custGeom>
              <a:avLst/>
              <a:gdLst/>
              <a:ahLst/>
              <a:cxnLst/>
              <a:rect l="l" t="t" r="r" b="b"/>
              <a:pathLst>
                <a:path w="4620456" h="2294348">
                  <a:moveTo>
                    <a:pt x="0" y="0"/>
                  </a:moveTo>
                  <a:lnTo>
                    <a:pt x="4620456" y="0"/>
                  </a:lnTo>
                  <a:lnTo>
                    <a:pt x="4620456" y="2294348"/>
                  </a:lnTo>
                  <a:lnTo>
                    <a:pt x="0" y="2294348"/>
                  </a:lnTo>
                  <a:close/>
                </a:path>
              </a:pathLst>
            </a:custGeom>
            <a:gradFill rotWithShape="1">
              <a:gsLst>
                <a:gs pos="0">
                  <a:srgbClr val="B7A68D">
                    <a:alpha val="100000"/>
                  </a:srgbClr>
                </a:gs>
                <a:gs pos="50000">
                  <a:srgbClr val="8A6D50">
                    <a:alpha val="77500"/>
                  </a:srgbClr>
                </a:gs>
                <a:gs pos="100000">
                  <a:srgbClr val="B7A595">
                    <a:alpha val="0"/>
                  </a:srgbClr>
                </a:gs>
              </a:gsLst>
              <a:lin ang="0"/>
            </a:gradFill>
          </p:spPr>
          <p:txBody>
            <a:bodyPr/>
            <a:lstStyle/>
            <a:p>
              <a:endParaRPr lang="en-GB"/>
            </a:p>
          </p:txBody>
        </p:sp>
        <p:sp>
          <p:nvSpPr>
            <p:cNvPr id="10" name="TextBox 10"/>
            <p:cNvSpPr txBox="1"/>
            <p:nvPr/>
          </p:nvSpPr>
          <p:spPr>
            <a:xfrm>
              <a:off x="0" y="-38100"/>
              <a:ext cx="4620456" cy="2332448"/>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0" y="55991"/>
            <a:ext cx="4533685" cy="1807133"/>
          </a:xfrm>
          <a:custGeom>
            <a:avLst/>
            <a:gdLst/>
            <a:ahLst/>
            <a:cxnLst/>
            <a:rect l="l" t="t" r="r" b="b"/>
            <a:pathLst>
              <a:path w="4533685" h="1807133">
                <a:moveTo>
                  <a:pt x="0" y="0"/>
                </a:moveTo>
                <a:lnTo>
                  <a:pt x="4533685" y="0"/>
                </a:lnTo>
                <a:lnTo>
                  <a:pt x="4533685" y="1807133"/>
                </a:lnTo>
                <a:lnTo>
                  <a:pt x="0" y="1807133"/>
                </a:lnTo>
                <a:lnTo>
                  <a:pt x="0" y="0"/>
                </a:lnTo>
                <a:close/>
              </a:path>
            </a:pathLst>
          </a:custGeom>
          <a:blipFill>
            <a:blip r:embed="rId6"/>
            <a:stretch>
              <a:fillRect/>
            </a:stretch>
          </a:blipFill>
        </p:spPr>
        <p:txBody>
          <a:bodyPr/>
          <a:lstStyle/>
          <a:p>
            <a:endParaRPr lang="en-GB"/>
          </a:p>
        </p:txBody>
      </p:sp>
      <p:sp>
        <p:nvSpPr>
          <p:cNvPr id="12" name="TextBox 12"/>
          <p:cNvSpPr txBox="1"/>
          <p:nvPr/>
        </p:nvSpPr>
        <p:spPr>
          <a:xfrm>
            <a:off x="284453" y="2740033"/>
            <a:ext cx="12617690" cy="1125370"/>
          </a:xfrm>
          <a:prstGeom prst="rect">
            <a:avLst/>
          </a:prstGeom>
        </p:spPr>
        <p:txBody>
          <a:bodyPr lIns="0" tIns="0" rIns="0" bIns="0" rtlCol="0" anchor="t">
            <a:spAutoFit/>
          </a:bodyPr>
          <a:lstStyle/>
          <a:p>
            <a:pPr algn="l">
              <a:lnSpc>
                <a:spcPts val="8287"/>
              </a:lnSpc>
              <a:spcBef>
                <a:spcPct val="0"/>
              </a:spcBef>
            </a:pPr>
            <a:r>
              <a:rPr lang="en-US" sz="5919" b="1">
                <a:solidFill>
                  <a:srgbClr val="FFFFFF"/>
                </a:solidFill>
                <a:latin typeface="Times New Roman MT Bold"/>
                <a:ea typeface="Times New Roman MT Bold"/>
                <a:cs typeface="Times New Roman MT Bold"/>
                <a:sym typeface="Times New Roman MT Bold"/>
              </a:rPr>
              <a:t>HAIRWAY TO HEAVEN </a:t>
            </a:r>
          </a:p>
        </p:txBody>
      </p:sp>
      <p:sp>
        <p:nvSpPr>
          <p:cNvPr id="13" name="TextBox 13"/>
          <p:cNvSpPr txBox="1"/>
          <p:nvPr/>
        </p:nvSpPr>
        <p:spPr>
          <a:xfrm>
            <a:off x="284453" y="3971849"/>
            <a:ext cx="10896413" cy="8113621"/>
          </a:xfrm>
          <a:prstGeom prst="rect">
            <a:avLst/>
          </a:prstGeom>
        </p:spPr>
        <p:txBody>
          <a:bodyPr lIns="0" tIns="0" rIns="0" bIns="0" rtlCol="0" anchor="t">
            <a:spAutoFit/>
          </a:bodyPr>
          <a:lstStyle/>
          <a:p>
            <a:pPr algn="l">
              <a:lnSpc>
                <a:spcPts val="5381"/>
              </a:lnSpc>
            </a:pPr>
            <a:r>
              <a:rPr lang="en-US" sz="4410" b="1">
                <a:solidFill>
                  <a:srgbClr val="252525"/>
                </a:solidFill>
                <a:latin typeface="Canva Sans Bold"/>
                <a:ea typeface="Canva Sans Bold"/>
                <a:cs typeface="Canva Sans Bold"/>
                <a:sym typeface="Canva Sans Bold"/>
              </a:rPr>
              <a:t>Module Name: Managing Enterprise</a:t>
            </a:r>
          </a:p>
          <a:p>
            <a:pPr algn="l">
              <a:lnSpc>
                <a:spcPts val="5381"/>
              </a:lnSpc>
            </a:pPr>
            <a:r>
              <a:rPr lang="en-US" sz="4410" b="1">
                <a:solidFill>
                  <a:srgbClr val="252525"/>
                </a:solidFill>
                <a:latin typeface="Canva Sans Bold"/>
                <a:ea typeface="Canva Sans Bold"/>
                <a:cs typeface="Canva Sans Bold"/>
                <a:sym typeface="Canva Sans Bold"/>
              </a:rPr>
              <a:t>Module Code: (BMSW4011)</a:t>
            </a:r>
          </a:p>
          <a:p>
            <a:pPr algn="l">
              <a:lnSpc>
                <a:spcPts val="5381"/>
              </a:lnSpc>
            </a:pPr>
            <a:r>
              <a:rPr lang="en-US" sz="4410" b="1">
                <a:solidFill>
                  <a:srgbClr val="252525"/>
                </a:solidFill>
                <a:latin typeface="Canva Sans Bold"/>
                <a:ea typeface="Canva Sans Bold"/>
                <a:cs typeface="Canva Sans Bold"/>
                <a:sym typeface="Canva Sans Bold"/>
              </a:rPr>
              <a:t>Student Name: Patrycja Torunska</a:t>
            </a:r>
          </a:p>
          <a:p>
            <a:pPr algn="l">
              <a:lnSpc>
                <a:spcPts val="5381"/>
              </a:lnSpc>
            </a:pPr>
            <a:r>
              <a:rPr lang="en-US" sz="4410" b="1">
                <a:solidFill>
                  <a:srgbClr val="252525"/>
                </a:solidFill>
                <a:latin typeface="Canva Sans Bold"/>
                <a:ea typeface="Canva Sans Bold"/>
                <a:cs typeface="Canva Sans Bold"/>
                <a:sym typeface="Canva Sans Bold"/>
              </a:rPr>
              <a:t>Student Number: 2431559</a:t>
            </a:r>
          </a:p>
          <a:p>
            <a:pPr algn="l">
              <a:lnSpc>
                <a:spcPts val="5381"/>
              </a:lnSpc>
            </a:pPr>
            <a:r>
              <a:rPr lang="en-US" sz="4410" b="1">
                <a:solidFill>
                  <a:srgbClr val="252525"/>
                </a:solidFill>
                <a:latin typeface="Canva Sans Bold"/>
                <a:ea typeface="Canva Sans Bold"/>
                <a:cs typeface="Canva Sans Bold"/>
                <a:sym typeface="Canva Sans Bold"/>
              </a:rPr>
              <a:t>Individual presentation</a:t>
            </a:r>
          </a:p>
          <a:p>
            <a:pPr algn="l">
              <a:lnSpc>
                <a:spcPts val="5381"/>
              </a:lnSpc>
            </a:pPr>
            <a:r>
              <a:rPr lang="en-US" sz="4410" b="1">
                <a:solidFill>
                  <a:srgbClr val="252525"/>
                </a:solidFill>
                <a:latin typeface="Canva Sans Bold"/>
                <a:ea typeface="Canva Sans Bold"/>
                <a:cs typeface="Canva Sans Bold"/>
                <a:sym typeface="Canva Sans Bold"/>
              </a:rPr>
              <a:t>Lecturer: Jaliya De Silva</a:t>
            </a:r>
          </a:p>
          <a:p>
            <a:pPr algn="l">
              <a:lnSpc>
                <a:spcPts val="5381"/>
              </a:lnSpc>
            </a:pPr>
            <a:r>
              <a:rPr lang="en-US" sz="4410" b="1">
                <a:solidFill>
                  <a:srgbClr val="252525"/>
                </a:solidFill>
                <a:latin typeface="Canva Sans Bold"/>
                <a:ea typeface="Canva Sans Bold"/>
                <a:cs typeface="Canva Sans Bold"/>
                <a:sym typeface="Canva Sans Bold"/>
              </a:rPr>
              <a:t>Deadline: Monday 9th March</a:t>
            </a:r>
          </a:p>
          <a:p>
            <a:pPr algn="ctr">
              <a:lnSpc>
                <a:spcPts val="5381"/>
              </a:lnSpc>
            </a:pPr>
            <a:endParaRPr lang="en-US" sz="4410" b="1">
              <a:solidFill>
                <a:srgbClr val="252525"/>
              </a:solidFill>
              <a:latin typeface="Canva Sans Bold"/>
              <a:ea typeface="Canva Sans Bold"/>
              <a:cs typeface="Canva Sans Bold"/>
              <a:sym typeface="Canva Sans Bold"/>
            </a:endParaRPr>
          </a:p>
          <a:p>
            <a:pPr algn="ctr">
              <a:lnSpc>
                <a:spcPts val="5381"/>
              </a:lnSpc>
            </a:pPr>
            <a:endParaRPr lang="en-US" sz="4410" b="1">
              <a:solidFill>
                <a:srgbClr val="252525"/>
              </a:solidFill>
              <a:latin typeface="Canva Sans Bold"/>
              <a:ea typeface="Canva Sans Bold"/>
              <a:cs typeface="Canva Sans Bold"/>
              <a:sym typeface="Canva Sans Bold"/>
            </a:endParaRPr>
          </a:p>
          <a:p>
            <a:pPr algn="ctr">
              <a:lnSpc>
                <a:spcPts val="5381"/>
              </a:lnSpc>
            </a:pPr>
            <a:endParaRPr lang="en-US" sz="4410" b="1">
              <a:solidFill>
                <a:srgbClr val="252525"/>
              </a:solidFill>
              <a:latin typeface="Canva Sans Bold"/>
              <a:ea typeface="Canva Sans Bold"/>
              <a:cs typeface="Canva Sans Bold"/>
              <a:sym typeface="Canva Sans Bold"/>
            </a:endParaRPr>
          </a:p>
          <a:p>
            <a:pPr algn="ctr">
              <a:lnSpc>
                <a:spcPts val="5381"/>
              </a:lnSpc>
            </a:pPr>
            <a:endParaRPr lang="en-US" sz="4410" b="1">
              <a:solidFill>
                <a:srgbClr val="252525"/>
              </a:solidFill>
              <a:latin typeface="Canva Sans Bold"/>
              <a:ea typeface="Canva Sans Bold"/>
              <a:cs typeface="Canva Sans Bold"/>
              <a:sym typeface="Canva Sans Bold"/>
            </a:endParaRPr>
          </a:p>
          <a:p>
            <a:pPr algn="ctr">
              <a:lnSpc>
                <a:spcPts val="5381"/>
              </a:lnSpc>
            </a:pPr>
            <a:endParaRPr lang="en-US" sz="4410" b="1">
              <a:solidFill>
                <a:srgbClr val="252525"/>
              </a:solidFill>
              <a:latin typeface="Canva Sans Bold"/>
              <a:ea typeface="Canva Sans Bold"/>
              <a:cs typeface="Canva Sans Bold"/>
              <a:sym typeface="Canva Sans Bold"/>
            </a:endParaRPr>
          </a:p>
        </p:txBody>
      </p:sp>
      <p:sp>
        <p:nvSpPr>
          <p:cNvPr id="14" name="TextBox 14"/>
          <p:cNvSpPr txBox="1"/>
          <p:nvPr/>
        </p:nvSpPr>
        <p:spPr>
          <a:xfrm>
            <a:off x="284453" y="2133644"/>
            <a:ext cx="9336095" cy="745653"/>
          </a:xfrm>
          <a:prstGeom prst="rect">
            <a:avLst/>
          </a:prstGeom>
        </p:spPr>
        <p:txBody>
          <a:bodyPr lIns="0" tIns="0" rIns="0" bIns="0" rtlCol="0" anchor="t">
            <a:spAutoFit/>
          </a:bodyPr>
          <a:lstStyle/>
          <a:p>
            <a:pPr algn="l">
              <a:lnSpc>
                <a:spcPts val="6132"/>
              </a:lnSpc>
              <a:spcBef>
                <a:spcPct val="0"/>
              </a:spcBef>
            </a:pPr>
            <a:r>
              <a:rPr lang="en-US" sz="4380" b="1" dirty="0">
                <a:solidFill>
                  <a:srgbClr val="FFFFFF"/>
                </a:solidFill>
                <a:latin typeface="Times New Roman MT Bold"/>
                <a:ea typeface="Times New Roman MT Bold"/>
                <a:cs typeface="Times New Roman MT Bold"/>
                <a:sym typeface="Times New Roman MT Bold"/>
              </a:rPr>
              <a:t>BUSINESS EXPANSION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6695025" cy="10287000"/>
            <a:chOff x="0" y="0"/>
            <a:chExt cx="1037235" cy="1593725"/>
          </a:xfrm>
        </p:grpSpPr>
        <p:sp>
          <p:nvSpPr>
            <p:cNvPr id="3" name="Freeform 3"/>
            <p:cNvSpPr/>
            <p:nvPr/>
          </p:nvSpPr>
          <p:spPr>
            <a:xfrm>
              <a:off x="0" y="0"/>
              <a:ext cx="1037235" cy="1593725"/>
            </a:xfrm>
            <a:custGeom>
              <a:avLst/>
              <a:gdLst/>
              <a:ahLst/>
              <a:cxnLst/>
              <a:rect l="l" t="t" r="r" b="b"/>
              <a:pathLst>
                <a:path w="1037235" h="1593725">
                  <a:moveTo>
                    <a:pt x="0" y="0"/>
                  </a:moveTo>
                  <a:lnTo>
                    <a:pt x="1037235" y="0"/>
                  </a:lnTo>
                  <a:lnTo>
                    <a:pt x="1037235" y="1593725"/>
                  </a:lnTo>
                  <a:lnTo>
                    <a:pt x="0" y="1593725"/>
                  </a:lnTo>
                  <a:close/>
                </a:path>
              </a:pathLst>
            </a:custGeom>
            <a:blipFill>
              <a:blip r:embed="rId3"/>
              <a:stretch>
                <a:fillRect l="-65094" r="-65094"/>
              </a:stretch>
            </a:blipFill>
          </p:spPr>
          <p:txBody>
            <a:bodyPr/>
            <a:lstStyle/>
            <a:p>
              <a:endParaRPr lang="en-GB"/>
            </a:p>
          </p:txBody>
        </p:sp>
      </p:grpSp>
      <p:grpSp>
        <p:nvGrpSpPr>
          <p:cNvPr id="4" name="Group 4"/>
          <p:cNvGrpSpPr/>
          <p:nvPr/>
        </p:nvGrpSpPr>
        <p:grpSpPr>
          <a:xfrm>
            <a:off x="1028700" y="0"/>
            <a:ext cx="5666325" cy="10287000"/>
            <a:chOff x="0" y="0"/>
            <a:chExt cx="1492365" cy="2709333"/>
          </a:xfrm>
        </p:grpSpPr>
        <p:sp>
          <p:nvSpPr>
            <p:cNvPr id="5" name="Freeform 5"/>
            <p:cNvSpPr/>
            <p:nvPr/>
          </p:nvSpPr>
          <p:spPr>
            <a:xfrm>
              <a:off x="0" y="0"/>
              <a:ext cx="1492365" cy="2709333"/>
            </a:xfrm>
            <a:custGeom>
              <a:avLst/>
              <a:gdLst/>
              <a:ahLst/>
              <a:cxnLst/>
              <a:rect l="l" t="t" r="r" b="b"/>
              <a:pathLst>
                <a:path w="1492365" h="2709333">
                  <a:moveTo>
                    <a:pt x="0" y="0"/>
                  </a:moveTo>
                  <a:lnTo>
                    <a:pt x="1492365" y="0"/>
                  </a:lnTo>
                  <a:lnTo>
                    <a:pt x="1492365" y="2709333"/>
                  </a:lnTo>
                  <a:lnTo>
                    <a:pt x="0" y="2709333"/>
                  </a:lnTo>
                  <a:close/>
                </a:path>
              </a:pathLst>
            </a:custGeom>
            <a:solidFill>
              <a:srgbClr val="A98C73">
                <a:alpha val="69804"/>
              </a:srgbClr>
            </a:solidFill>
          </p:spPr>
          <p:txBody>
            <a:bodyPr/>
            <a:lstStyle/>
            <a:p>
              <a:endParaRPr lang="en-GB"/>
            </a:p>
          </p:txBody>
        </p:sp>
        <p:sp>
          <p:nvSpPr>
            <p:cNvPr id="6" name="TextBox 6"/>
            <p:cNvSpPr txBox="1"/>
            <p:nvPr/>
          </p:nvSpPr>
          <p:spPr>
            <a:xfrm>
              <a:off x="0" y="-9525"/>
              <a:ext cx="1492365" cy="2718858"/>
            </a:xfrm>
            <a:prstGeom prst="rect">
              <a:avLst/>
            </a:prstGeom>
          </p:spPr>
          <p:txBody>
            <a:bodyPr lIns="50800" tIns="50800" rIns="50800" bIns="50800" rtlCol="0" anchor="ctr"/>
            <a:lstStyle/>
            <a:p>
              <a:pPr algn="ctr">
                <a:lnSpc>
                  <a:spcPts val="3171"/>
                </a:lnSpc>
              </a:pPr>
              <a:endParaRPr/>
            </a:p>
          </p:txBody>
        </p:sp>
      </p:grpSp>
      <p:grpSp>
        <p:nvGrpSpPr>
          <p:cNvPr id="7" name="Group 7"/>
          <p:cNvGrpSpPr/>
          <p:nvPr/>
        </p:nvGrpSpPr>
        <p:grpSpPr>
          <a:xfrm>
            <a:off x="1028700" y="1028700"/>
            <a:ext cx="7936653" cy="10296822"/>
            <a:chOff x="0" y="0"/>
            <a:chExt cx="2090312" cy="2711920"/>
          </a:xfrm>
        </p:grpSpPr>
        <p:sp>
          <p:nvSpPr>
            <p:cNvPr id="8" name="Freeform 8"/>
            <p:cNvSpPr/>
            <p:nvPr/>
          </p:nvSpPr>
          <p:spPr>
            <a:xfrm>
              <a:off x="0" y="0"/>
              <a:ext cx="2090312" cy="2711920"/>
            </a:xfrm>
            <a:custGeom>
              <a:avLst/>
              <a:gdLst/>
              <a:ahLst/>
              <a:cxnLst/>
              <a:rect l="l" t="t" r="r" b="b"/>
              <a:pathLst>
                <a:path w="2090312" h="2711920">
                  <a:moveTo>
                    <a:pt x="0" y="0"/>
                  </a:moveTo>
                  <a:lnTo>
                    <a:pt x="2090312" y="0"/>
                  </a:lnTo>
                  <a:lnTo>
                    <a:pt x="2090312" y="2711920"/>
                  </a:lnTo>
                  <a:lnTo>
                    <a:pt x="0" y="2711920"/>
                  </a:lnTo>
                  <a:close/>
                </a:path>
              </a:pathLst>
            </a:custGeom>
            <a:ln w="85725" cap="sq">
              <a:solidFill>
                <a:srgbClr val="FFFFFF"/>
              </a:solidFill>
              <a:prstDash val="solid"/>
              <a:miter/>
            </a:ln>
          </p:spPr>
          <p:txBody>
            <a:bodyPr/>
            <a:lstStyle/>
            <a:p>
              <a:endParaRPr lang="en-GB"/>
            </a:p>
          </p:txBody>
        </p:sp>
        <p:sp>
          <p:nvSpPr>
            <p:cNvPr id="9" name="TextBox 9"/>
            <p:cNvSpPr txBox="1"/>
            <p:nvPr/>
          </p:nvSpPr>
          <p:spPr>
            <a:xfrm>
              <a:off x="0" y="-9525"/>
              <a:ext cx="2090312" cy="2721445"/>
            </a:xfrm>
            <a:prstGeom prst="rect">
              <a:avLst/>
            </a:prstGeom>
          </p:spPr>
          <p:txBody>
            <a:bodyPr lIns="50800" tIns="50800" rIns="50800" bIns="50800" rtlCol="0" anchor="ctr"/>
            <a:lstStyle/>
            <a:p>
              <a:pPr algn="ctr">
                <a:lnSpc>
                  <a:spcPts val="3171"/>
                </a:lnSpc>
              </a:pPr>
              <a:endParaRPr/>
            </a:p>
          </p:txBody>
        </p:sp>
      </p:grpSp>
      <p:grpSp>
        <p:nvGrpSpPr>
          <p:cNvPr id="10" name="Group 10"/>
          <p:cNvGrpSpPr/>
          <p:nvPr/>
        </p:nvGrpSpPr>
        <p:grpSpPr>
          <a:xfrm>
            <a:off x="4304556" y="1657633"/>
            <a:ext cx="5246370" cy="5246370"/>
            <a:chOff x="0" y="0"/>
            <a:chExt cx="812800" cy="812800"/>
          </a:xfrm>
        </p:grpSpPr>
        <p:sp>
          <p:nvSpPr>
            <p:cNvPr id="11" name="Freeform 11"/>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4"/>
              <a:stretch>
                <a:fillRect l="-19545" t="-18531" b="-54210"/>
              </a:stretch>
            </a:blipFill>
          </p:spPr>
          <p:txBody>
            <a:bodyPr/>
            <a:lstStyle/>
            <a:p>
              <a:endParaRPr lang="en-GB"/>
            </a:p>
          </p:txBody>
        </p:sp>
      </p:grpSp>
      <p:grpSp>
        <p:nvGrpSpPr>
          <p:cNvPr id="12" name="Group 12"/>
          <p:cNvGrpSpPr/>
          <p:nvPr/>
        </p:nvGrpSpPr>
        <p:grpSpPr>
          <a:xfrm>
            <a:off x="4430598" y="3746923"/>
            <a:ext cx="3574411" cy="5511377"/>
            <a:chOff x="0" y="0"/>
            <a:chExt cx="941409" cy="1451556"/>
          </a:xfrm>
        </p:grpSpPr>
        <p:sp>
          <p:nvSpPr>
            <p:cNvPr id="13" name="Freeform 13"/>
            <p:cNvSpPr/>
            <p:nvPr/>
          </p:nvSpPr>
          <p:spPr>
            <a:xfrm>
              <a:off x="0" y="0"/>
              <a:ext cx="941409" cy="1451556"/>
            </a:xfrm>
            <a:custGeom>
              <a:avLst/>
              <a:gdLst/>
              <a:ahLst/>
              <a:cxnLst/>
              <a:rect l="l" t="t" r="r" b="b"/>
              <a:pathLst>
                <a:path w="941409" h="1451556">
                  <a:moveTo>
                    <a:pt x="0" y="0"/>
                  </a:moveTo>
                  <a:lnTo>
                    <a:pt x="941409" y="0"/>
                  </a:lnTo>
                  <a:lnTo>
                    <a:pt x="941409" y="1451556"/>
                  </a:lnTo>
                  <a:lnTo>
                    <a:pt x="0" y="1451556"/>
                  </a:lnTo>
                  <a:close/>
                </a:path>
              </a:pathLst>
            </a:custGeom>
            <a:solidFill>
              <a:srgbClr val="FFFFFF"/>
            </a:solidFill>
          </p:spPr>
          <p:txBody>
            <a:bodyPr/>
            <a:lstStyle/>
            <a:p>
              <a:endParaRPr lang="en-GB"/>
            </a:p>
          </p:txBody>
        </p:sp>
        <p:sp>
          <p:nvSpPr>
            <p:cNvPr id="14" name="TextBox 14"/>
            <p:cNvSpPr txBox="1"/>
            <p:nvPr/>
          </p:nvSpPr>
          <p:spPr>
            <a:xfrm>
              <a:off x="0" y="-9525"/>
              <a:ext cx="941409" cy="1461081"/>
            </a:xfrm>
            <a:prstGeom prst="rect">
              <a:avLst/>
            </a:prstGeom>
          </p:spPr>
          <p:txBody>
            <a:bodyPr lIns="50800" tIns="50800" rIns="50800" bIns="50800" rtlCol="0" anchor="ctr"/>
            <a:lstStyle/>
            <a:p>
              <a:pPr algn="ctr">
                <a:lnSpc>
                  <a:spcPts val="3171"/>
                </a:lnSpc>
              </a:pPr>
              <a:endParaRPr/>
            </a:p>
          </p:txBody>
        </p:sp>
      </p:grpSp>
      <p:grpSp>
        <p:nvGrpSpPr>
          <p:cNvPr id="15" name="Group 15"/>
          <p:cNvGrpSpPr/>
          <p:nvPr/>
        </p:nvGrpSpPr>
        <p:grpSpPr>
          <a:xfrm>
            <a:off x="3242375" y="3879427"/>
            <a:ext cx="4624596" cy="5378873"/>
            <a:chOff x="0" y="0"/>
            <a:chExt cx="716471" cy="833328"/>
          </a:xfrm>
        </p:grpSpPr>
        <p:sp>
          <p:nvSpPr>
            <p:cNvPr id="16" name="Freeform 16"/>
            <p:cNvSpPr/>
            <p:nvPr/>
          </p:nvSpPr>
          <p:spPr>
            <a:xfrm>
              <a:off x="0" y="0"/>
              <a:ext cx="716471" cy="833328"/>
            </a:xfrm>
            <a:custGeom>
              <a:avLst/>
              <a:gdLst/>
              <a:ahLst/>
              <a:cxnLst/>
              <a:rect l="l" t="t" r="r" b="b"/>
              <a:pathLst>
                <a:path w="716471" h="833328">
                  <a:moveTo>
                    <a:pt x="0" y="0"/>
                  </a:moveTo>
                  <a:lnTo>
                    <a:pt x="716471" y="0"/>
                  </a:lnTo>
                  <a:lnTo>
                    <a:pt x="716471" y="833328"/>
                  </a:lnTo>
                  <a:lnTo>
                    <a:pt x="0" y="833328"/>
                  </a:lnTo>
                  <a:close/>
                </a:path>
              </a:pathLst>
            </a:custGeom>
            <a:blipFill>
              <a:blip r:embed="rId4"/>
              <a:stretch>
                <a:fillRect t="-48165" r="-36995" b="-6877"/>
              </a:stretch>
            </a:blipFill>
          </p:spPr>
          <p:txBody>
            <a:bodyPr/>
            <a:lstStyle/>
            <a:p>
              <a:endParaRPr lang="en-GB"/>
            </a:p>
          </p:txBody>
        </p:sp>
      </p:grpSp>
      <p:sp>
        <p:nvSpPr>
          <p:cNvPr id="17" name="TextBox 17"/>
          <p:cNvSpPr txBox="1"/>
          <p:nvPr/>
        </p:nvSpPr>
        <p:spPr>
          <a:xfrm>
            <a:off x="9883064" y="1993295"/>
            <a:ext cx="7708374" cy="889442"/>
          </a:xfrm>
          <a:prstGeom prst="rect">
            <a:avLst/>
          </a:prstGeom>
        </p:spPr>
        <p:txBody>
          <a:bodyPr lIns="0" tIns="0" rIns="0" bIns="0" rtlCol="0" anchor="t">
            <a:spAutoFit/>
          </a:bodyPr>
          <a:lstStyle/>
          <a:p>
            <a:pPr algn="l">
              <a:lnSpc>
                <a:spcPts val="6209"/>
              </a:lnSpc>
            </a:pPr>
            <a:r>
              <a:rPr lang="en-US" sz="5306" b="1">
                <a:solidFill>
                  <a:srgbClr val="000000"/>
                </a:solidFill>
                <a:latin typeface="Times New Roman MT Bold"/>
                <a:ea typeface="Times New Roman MT Bold"/>
                <a:cs typeface="Times New Roman MT Bold"/>
                <a:sym typeface="Times New Roman MT Bold"/>
              </a:rPr>
              <a:t>HAIRWAY TO HEAVEN</a:t>
            </a:r>
          </a:p>
        </p:txBody>
      </p:sp>
      <p:sp>
        <p:nvSpPr>
          <p:cNvPr id="18" name="TextBox 18"/>
          <p:cNvSpPr txBox="1"/>
          <p:nvPr/>
        </p:nvSpPr>
        <p:spPr>
          <a:xfrm>
            <a:off x="9778875" y="3485406"/>
            <a:ext cx="9144000" cy="2725554"/>
          </a:xfrm>
          <a:prstGeom prst="rect">
            <a:avLst/>
          </a:prstGeom>
        </p:spPr>
        <p:txBody>
          <a:bodyPr lIns="0" tIns="0" rIns="0" bIns="0" rtlCol="0" anchor="t">
            <a:spAutoFit/>
          </a:bodyPr>
          <a:lstStyle/>
          <a:p>
            <a:pPr algn="l">
              <a:lnSpc>
                <a:spcPts val="3044"/>
              </a:lnSpc>
            </a:pPr>
            <a:endParaRPr dirty="0"/>
          </a:p>
          <a:p>
            <a:pPr marL="567816" lvl="1" indent="-283908" algn="l">
              <a:lnSpc>
                <a:spcPts val="3681"/>
              </a:lnSpc>
              <a:buFont typeface="Arial"/>
              <a:buChar char="•"/>
            </a:pPr>
            <a:r>
              <a:rPr lang="en-US" sz="2629" dirty="0">
                <a:solidFill>
                  <a:srgbClr val="000000"/>
                </a:solidFill>
                <a:latin typeface="Canva Sans"/>
                <a:ea typeface="Canva Sans"/>
                <a:cs typeface="Canva Sans"/>
                <a:sym typeface="Canva Sans"/>
              </a:rPr>
              <a:t>Professional Hair salon </a:t>
            </a:r>
          </a:p>
          <a:p>
            <a:pPr marL="567816" lvl="1" indent="-283908" algn="l">
              <a:lnSpc>
                <a:spcPts val="3681"/>
              </a:lnSpc>
              <a:buFont typeface="Arial"/>
              <a:buChar char="•"/>
            </a:pPr>
            <a:r>
              <a:rPr lang="en-US" sz="2629" dirty="0">
                <a:solidFill>
                  <a:srgbClr val="000000"/>
                </a:solidFill>
                <a:latin typeface="Canva Sans"/>
                <a:ea typeface="Canva Sans"/>
                <a:cs typeface="Canva Sans"/>
                <a:sym typeface="Canva Sans"/>
              </a:rPr>
              <a:t>Located in Llanelli Town </a:t>
            </a:r>
            <a:r>
              <a:rPr lang="en-US" sz="2629" dirty="0" err="1">
                <a:solidFill>
                  <a:srgbClr val="000000"/>
                </a:solidFill>
                <a:latin typeface="Canva Sans"/>
                <a:ea typeface="Canva Sans"/>
                <a:cs typeface="Canva Sans"/>
                <a:sym typeface="Canva Sans"/>
              </a:rPr>
              <a:t>centre</a:t>
            </a:r>
            <a:endParaRPr lang="en-US" sz="2629" dirty="0">
              <a:solidFill>
                <a:srgbClr val="000000"/>
              </a:solidFill>
              <a:latin typeface="Canva Sans"/>
              <a:ea typeface="Canva Sans"/>
              <a:cs typeface="Canva Sans"/>
              <a:sym typeface="Canva Sans"/>
            </a:endParaRPr>
          </a:p>
          <a:p>
            <a:pPr marL="567816" lvl="1" indent="-283908" algn="l">
              <a:lnSpc>
                <a:spcPts val="3681"/>
              </a:lnSpc>
              <a:buFont typeface="Arial"/>
              <a:buChar char="•"/>
            </a:pPr>
            <a:r>
              <a:rPr lang="en-US" sz="2629" dirty="0">
                <a:solidFill>
                  <a:srgbClr val="000000"/>
                </a:solidFill>
                <a:latin typeface="Canva Sans"/>
                <a:ea typeface="Canva Sans"/>
                <a:cs typeface="Canva Sans"/>
                <a:sym typeface="Canva Sans"/>
              </a:rPr>
              <a:t>Blonde </a:t>
            </a:r>
            <a:r>
              <a:rPr lang="en-US" sz="2629" dirty="0" err="1">
                <a:solidFill>
                  <a:srgbClr val="000000"/>
                </a:solidFill>
                <a:latin typeface="Canva Sans"/>
                <a:ea typeface="Canva Sans"/>
                <a:cs typeface="Canva Sans"/>
                <a:sym typeface="Canva Sans"/>
              </a:rPr>
              <a:t>colour</a:t>
            </a:r>
            <a:r>
              <a:rPr lang="en-US" sz="2629" dirty="0">
                <a:solidFill>
                  <a:srgbClr val="000000"/>
                </a:solidFill>
                <a:latin typeface="Canva Sans"/>
                <a:ea typeface="Canva Sans"/>
                <a:cs typeface="Canva Sans"/>
                <a:sym typeface="Canva Sans"/>
              </a:rPr>
              <a:t> specialist</a:t>
            </a:r>
          </a:p>
          <a:p>
            <a:pPr marL="567816" lvl="1" indent="-283908" algn="l">
              <a:lnSpc>
                <a:spcPts val="3681"/>
              </a:lnSpc>
              <a:buFont typeface="Arial"/>
              <a:buChar char="•"/>
            </a:pPr>
            <a:r>
              <a:rPr lang="en-US" sz="2629" dirty="0" err="1">
                <a:solidFill>
                  <a:srgbClr val="000000"/>
                </a:solidFill>
                <a:latin typeface="Canva Sans"/>
                <a:ea typeface="Canva Sans"/>
                <a:cs typeface="Canva Sans"/>
                <a:sym typeface="Canva Sans"/>
              </a:rPr>
              <a:t>Personalised</a:t>
            </a:r>
            <a:r>
              <a:rPr lang="en-US" sz="2629" dirty="0">
                <a:solidFill>
                  <a:srgbClr val="000000"/>
                </a:solidFill>
                <a:latin typeface="Canva Sans"/>
                <a:ea typeface="Canva Sans"/>
                <a:cs typeface="Canva Sans"/>
                <a:sym typeface="Canva Sans"/>
              </a:rPr>
              <a:t> 1:1 appointments</a:t>
            </a:r>
          </a:p>
          <a:p>
            <a:pPr marL="567816" lvl="1" indent="-283908" algn="l">
              <a:lnSpc>
                <a:spcPts val="3681"/>
              </a:lnSpc>
              <a:spcBef>
                <a:spcPct val="0"/>
              </a:spcBef>
              <a:buFont typeface="Arial"/>
              <a:buChar char="•"/>
            </a:pPr>
            <a:r>
              <a:rPr lang="en-US" sz="2629" dirty="0">
                <a:solidFill>
                  <a:srgbClr val="000000"/>
                </a:solidFill>
                <a:latin typeface="Canva Sans"/>
                <a:ea typeface="Canva Sans"/>
                <a:cs typeface="Canva Sans"/>
                <a:sym typeface="Canva Sans"/>
              </a:rPr>
              <a:t>Focus on hair health and premium results </a:t>
            </a:r>
          </a:p>
        </p:txBody>
      </p:sp>
      <p:sp>
        <p:nvSpPr>
          <p:cNvPr id="19" name="Freeform 19"/>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5"/>
            <a:stretch>
              <a:fillRect/>
            </a:stretch>
          </a:blipFill>
        </p:spPr>
        <p:txBody>
          <a:bodyPr/>
          <a:lstStyle/>
          <a:p>
            <a:endParaRPr lang="en-GB"/>
          </a:p>
        </p:txBody>
      </p:sp>
      <p:sp>
        <p:nvSpPr>
          <p:cNvPr id="20" name="TextBox 20"/>
          <p:cNvSpPr txBox="1"/>
          <p:nvPr/>
        </p:nvSpPr>
        <p:spPr>
          <a:xfrm>
            <a:off x="15045624" y="9201150"/>
            <a:ext cx="2937575" cy="479555"/>
          </a:xfrm>
          <a:prstGeom prst="rect">
            <a:avLst/>
          </a:prstGeom>
        </p:spPr>
        <p:txBody>
          <a:bodyPr wrap="square" lIns="0" tIns="0" rIns="0" bIns="0" rtlCol="0" anchor="t">
            <a:spAutoFit/>
          </a:bodyPr>
          <a:lstStyle/>
          <a:p>
            <a:pPr algn="l">
              <a:lnSpc>
                <a:spcPts val="4009"/>
              </a:lnSpc>
              <a:spcBef>
                <a:spcPct val="0"/>
              </a:spcBef>
            </a:pPr>
            <a:r>
              <a:rPr lang="en-US" sz="2863" dirty="0">
                <a:solidFill>
                  <a:srgbClr val="000000"/>
                </a:solidFill>
                <a:latin typeface="Canva Sans"/>
                <a:ea typeface="Canva Sans"/>
                <a:cs typeface="Canva Sans"/>
                <a:sym typeface="Canva Sans"/>
              </a:rPr>
              <a:t>(Finch,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grpSp>
        <p:nvGrpSpPr>
          <p:cNvPr id="2" name="Group 2"/>
          <p:cNvGrpSpPr/>
          <p:nvPr/>
        </p:nvGrpSpPr>
        <p:grpSpPr>
          <a:xfrm>
            <a:off x="12357995" y="0"/>
            <a:ext cx="5930005" cy="10287000"/>
            <a:chOff x="0" y="0"/>
            <a:chExt cx="918713" cy="1593725"/>
          </a:xfrm>
        </p:grpSpPr>
        <p:sp>
          <p:nvSpPr>
            <p:cNvPr id="3" name="Freeform 3"/>
            <p:cNvSpPr/>
            <p:nvPr/>
          </p:nvSpPr>
          <p:spPr>
            <a:xfrm>
              <a:off x="0" y="0"/>
              <a:ext cx="918713" cy="1593725"/>
            </a:xfrm>
            <a:custGeom>
              <a:avLst/>
              <a:gdLst/>
              <a:ahLst/>
              <a:cxnLst/>
              <a:rect l="l" t="t" r="r" b="b"/>
              <a:pathLst>
                <a:path w="918713" h="1593725">
                  <a:moveTo>
                    <a:pt x="0" y="0"/>
                  </a:moveTo>
                  <a:lnTo>
                    <a:pt x="918713" y="0"/>
                  </a:lnTo>
                  <a:lnTo>
                    <a:pt x="918713" y="1593725"/>
                  </a:lnTo>
                  <a:lnTo>
                    <a:pt x="0" y="1593725"/>
                  </a:lnTo>
                  <a:close/>
                </a:path>
              </a:pathLst>
            </a:custGeom>
            <a:blipFill>
              <a:blip r:embed="rId3"/>
              <a:stretch>
                <a:fillRect t="-1469" b="-1469"/>
              </a:stretch>
            </a:blipFill>
          </p:spPr>
          <p:txBody>
            <a:bodyPr/>
            <a:lstStyle/>
            <a:p>
              <a:endParaRPr lang="en-GB"/>
            </a:p>
          </p:txBody>
        </p:sp>
      </p:grpSp>
      <p:grpSp>
        <p:nvGrpSpPr>
          <p:cNvPr id="4" name="Group 4"/>
          <p:cNvGrpSpPr/>
          <p:nvPr/>
        </p:nvGrpSpPr>
        <p:grpSpPr>
          <a:xfrm>
            <a:off x="11380010" y="3588727"/>
            <a:ext cx="5246370" cy="5669573"/>
            <a:chOff x="0" y="0"/>
            <a:chExt cx="812800" cy="878365"/>
          </a:xfrm>
        </p:grpSpPr>
        <p:sp>
          <p:nvSpPr>
            <p:cNvPr id="5" name="Freeform 5"/>
            <p:cNvSpPr/>
            <p:nvPr/>
          </p:nvSpPr>
          <p:spPr>
            <a:xfrm>
              <a:off x="0" y="0"/>
              <a:ext cx="812800" cy="878365"/>
            </a:xfrm>
            <a:custGeom>
              <a:avLst/>
              <a:gdLst/>
              <a:ahLst/>
              <a:cxnLst/>
              <a:rect l="l" t="t" r="r" b="b"/>
              <a:pathLst>
                <a:path w="812800" h="878365">
                  <a:moveTo>
                    <a:pt x="0" y="0"/>
                  </a:moveTo>
                  <a:lnTo>
                    <a:pt x="812800" y="0"/>
                  </a:lnTo>
                  <a:lnTo>
                    <a:pt x="812800" y="878365"/>
                  </a:lnTo>
                  <a:lnTo>
                    <a:pt x="0" y="878365"/>
                  </a:lnTo>
                  <a:close/>
                </a:path>
              </a:pathLst>
            </a:custGeom>
            <a:blipFill>
              <a:blip r:embed="rId4"/>
              <a:stretch>
                <a:fillRect t="-23150" b="-23150"/>
              </a:stretch>
            </a:blipFill>
          </p:spPr>
          <p:txBody>
            <a:bodyPr/>
            <a:lstStyle/>
            <a:p>
              <a:endParaRPr lang="en-GB"/>
            </a:p>
          </p:txBody>
        </p:sp>
      </p:grpSp>
      <p:sp>
        <p:nvSpPr>
          <p:cNvPr id="6" name="Freeform 6"/>
          <p:cNvSpPr/>
          <p:nvPr/>
        </p:nvSpPr>
        <p:spPr>
          <a:xfrm>
            <a:off x="364269" y="1282439"/>
            <a:ext cx="10475795" cy="4137939"/>
          </a:xfrm>
          <a:custGeom>
            <a:avLst/>
            <a:gdLst/>
            <a:ahLst/>
            <a:cxnLst/>
            <a:rect l="l" t="t" r="r" b="b"/>
            <a:pathLst>
              <a:path w="10475795" h="4137939">
                <a:moveTo>
                  <a:pt x="0" y="0"/>
                </a:moveTo>
                <a:lnTo>
                  <a:pt x="10475795" y="0"/>
                </a:lnTo>
                <a:lnTo>
                  <a:pt x="10475795" y="4137939"/>
                </a:lnTo>
                <a:lnTo>
                  <a:pt x="0" y="4137939"/>
                </a:lnTo>
                <a:lnTo>
                  <a:pt x="0" y="0"/>
                </a:lnTo>
                <a:close/>
              </a:path>
            </a:pathLst>
          </a:custGeom>
          <a:blipFill>
            <a:blip r:embed="rId5"/>
            <a:stretch>
              <a:fillRect/>
            </a:stretch>
          </a:blipFill>
        </p:spPr>
        <p:txBody>
          <a:bodyPr/>
          <a:lstStyle/>
          <a:p>
            <a:endParaRPr lang="en-GB"/>
          </a:p>
        </p:txBody>
      </p:sp>
      <p:sp>
        <p:nvSpPr>
          <p:cNvPr id="7" name="Freeform 7"/>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2338360" y="268979"/>
            <a:ext cx="7167002" cy="1013460"/>
          </a:xfrm>
          <a:prstGeom prst="rect">
            <a:avLst/>
          </a:prstGeom>
        </p:spPr>
        <p:txBody>
          <a:bodyPr lIns="0" tIns="0" rIns="0" bIns="0" rtlCol="0" anchor="t">
            <a:spAutoFit/>
          </a:bodyPr>
          <a:lstStyle/>
          <a:p>
            <a:pPr algn="l">
              <a:lnSpc>
                <a:spcPts val="7019"/>
              </a:lnSpc>
            </a:pPr>
            <a:r>
              <a:rPr lang="en-US" sz="6000" b="1" dirty="0">
                <a:solidFill>
                  <a:srgbClr val="000000"/>
                </a:solidFill>
                <a:latin typeface="Times New Roman MT Bold"/>
                <a:ea typeface="Times New Roman MT Bold"/>
                <a:cs typeface="Times New Roman MT Bold"/>
                <a:sym typeface="Times New Roman MT Bold"/>
              </a:rPr>
              <a:t>SOLE TRADER</a:t>
            </a:r>
          </a:p>
        </p:txBody>
      </p:sp>
      <p:sp>
        <p:nvSpPr>
          <p:cNvPr id="9" name="TextBox 9"/>
          <p:cNvSpPr txBox="1"/>
          <p:nvPr/>
        </p:nvSpPr>
        <p:spPr>
          <a:xfrm>
            <a:off x="2799030" y="5578856"/>
            <a:ext cx="6187294" cy="1847655"/>
          </a:xfrm>
          <a:prstGeom prst="rect">
            <a:avLst/>
          </a:prstGeom>
        </p:spPr>
        <p:txBody>
          <a:bodyPr lIns="0" tIns="0" rIns="0" bIns="0" rtlCol="0" anchor="t">
            <a:spAutoFit/>
          </a:bodyPr>
          <a:lstStyle/>
          <a:p>
            <a:pPr algn="l">
              <a:lnSpc>
                <a:spcPts val="3685"/>
              </a:lnSpc>
            </a:pPr>
            <a:r>
              <a:rPr lang="en-US" sz="2632" dirty="0">
                <a:solidFill>
                  <a:srgbClr val="000000"/>
                </a:solidFill>
                <a:latin typeface="Canva Sans"/>
                <a:ea typeface="Canva Sans"/>
                <a:cs typeface="Canva Sans"/>
                <a:sym typeface="Canva Sans"/>
              </a:rPr>
              <a:t>   Advantages</a:t>
            </a:r>
          </a:p>
          <a:p>
            <a:pPr marL="568394" lvl="1" indent="-284197" algn="l">
              <a:lnSpc>
                <a:spcPts val="3685"/>
              </a:lnSpc>
              <a:buFont typeface="Arial"/>
              <a:buChar char="•"/>
            </a:pPr>
            <a:r>
              <a:rPr lang="en-US" sz="2632" dirty="0">
                <a:solidFill>
                  <a:srgbClr val="000000"/>
                </a:solidFill>
                <a:latin typeface="Canva Sans"/>
                <a:ea typeface="Canva Sans"/>
                <a:cs typeface="Canva Sans"/>
                <a:sym typeface="Canva Sans"/>
              </a:rPr>
              <a:t>full control</a:t>
            </a:r>
          </a:p>
          <a:p>
            <a:pPr marL="568394" lvl="1" indent="-284197" algn="l">
              <a:lnSpc>
                <a:spcPts val="3685"/>
              </a:lnSpc>
              <a:buFont typeface="Arial"/>
              <a:buChar char="•"/>
            </a:pPr>
            <a:r>
              <a:rPr lang="en-US" sz="2632" dirty="0">
                <a:solidFill>
                  <a:srgbClr val="000000"/>
                </a:solidFill>
                <a:latin typeface="Canva Sans"/>
                <a:ea typeface="Canva Sans"/>
                <a:cs typeface="Canva Sans"/>
                <a:sym typeface="Canva Sans"/>
              </a:rPr>
              <a:t>simple structure</a:t>
            </a:r>
          </a:p>
          <a:p>
            <a:pPr marL="568394" lvl="1" indent="-284197" algn="l">
              <a:lnSpc>
                <a:spcPts val="3685"/>
              </a:lnSpc>
              <a:buFont typeface="Arial"/>
              <a:buChar char="•"/>
            </a:pPr>
            <a:r>
              <a:rPr lang="en-US" sz="2632" dirty="0">
                <a:solidFill>
                  <a:srgbClr val="000000"/>
                </a:solidFill>
                <a:latin typeface="Canva Sans"/>
                <a:ea typeface="Canva Sans"/>
                <a:cs typeface="Canva Sans"/>
                <a:sym typeface="Canva Sans"/>
              </a:rPr>
              <a:t>lower start-up costs</a:t>
            </a:r>
          </a:p>
        </p:txBody>
      </p:sp>
      <p:sp>
        <p:nvSpPr>
          <p:cNvPr id="10" name="TextBox 10"/>
          <p:cNvSpPr txBox="1"/>
          <p:nvPr/>
        </p:nvSpPr>
        <p:spPr>
          <a:xfrm>
            <a:off x="1288765" y="5521706"/>
            <a:ext cx="1654790" cy="101346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01.</a:t>
            </a:r>
          </a:p>
        </p:txBody>
      </p:sp>
      <p:sp>
        <p:nvSpPr>
          <p:cNvPr id="11" name="TextBox 11"/>
          <p:cNvSpPr txBox="1"/>
          <p:nvPr/>
        </p:nvSpPr>
        <p:spPr>
          <a:xfrm>
            <a:off x="2943554" y="7890681"/>
            <a:ext cx="6042770" cy="2340897"/>
          </a:xfrm>
          <a:prstGeom prst="rect">
            <a:avLst/>
          </a:prstGeom>
        </p:spPr>
        <p:txBody>
          <a:bodyPr lIns="0" tIns="0" rIns="0" bIns="0" rtlCol="0" anchor="t">
            <a:spAutoFit/>
          </a:bodyPr>
          <a:lstStyle/>
          <a:p>
            <a:pPr algn="l">
              <a:lnSpc>
                <a:spcPts val="3682"/>
              </a:lnSpc>
            </a:pPr>
            <a:r>
              <a:rPr lang="en-US" sz="2630" dirty="0">
                <a:solidFill>
                  <a:srgbClr val="000000"/>
                </a:solidFill>
                <a:latin typeface="Canva Sans"/>
                <a:ea typeface="Canva Sans"/>
                <a:cs typeface="Canva Sans"/>
                <a:sym typeface="Canva Sans"/>
              </a:rPr>
              <a:t>   Human Resource Management</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owner operated salon</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plan to recruit additional stylist</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commission based payment structure </a:t>
            </a:r>
          </a:p>
        </p:txBody>
      </p:sp>
      <p:sp>
        <p:nvSpPr>
          <p:cNvPr id="12" name="TextBox 12"/>
          <p:cNvSpPr txBox="1"/>
          <p:nvPr/>
        </p:nvSpPr>
        <p:spPr>
          <a:xfrm>
            <a:off x="1288765" y="8058257"/>
            <a:ext cx="1654790" cy="101346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02.</a:t>
            </a:r>
          </a:p>
        </p:txBody>
      </p:sp>
      <p:sp>
        <p:nvSpPr>
          <p:cNvPr id="13" name="TextBox 13"/>
          <p:cNvSpPr txBox="1"/>
          <p:nvPr/>
        </p:nvSpPr>
        <p:spPr>
          <a:xfrm>
            <a:off x="8573585" y="9752518"/>
            <a:ext cx="6576231" cy="489230"/>
          </a:xfrm>
          <a:prstGeom prst="rect">
            <a:avLst/>
          </a:prstGeom>
        </p:spPr>
        <p:txBody>
          <a:bodyPr lIns="0" tIns="0" rIns="0" bIns="0" rtlCol="0" anchor="t">
            <a:spAutoFit/>
          </a:bodyPr>
          <a:lstStyle/>
          <a:p>
            <a:pPr algn="l">
              <a:lnSpc>
                <a:spcPts val="4009"/>
              </a:lnSpc>
              <a:spcBef>
                <a:spcPct val="0"/>
              </a:spcBef>
            </a:pPr>
            <a:r>
              <a:rPr lang="en-US" sz="2863">
                <a:solidFill>
                  <a:srgbClr val="000000"/>
                </a:solidFill>
                <a:latin typeface="Canva Sans"/>
                <a:ea typeface="Canva Sans"/>
                <a:cs typeface="Canva Sans"/>
                <a:sym typeface="Canva Sans"/>
              </a:rPr>
              <a:t>(Burns, 2021)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934639" y="-179047"/>
            <a:ext cx="8353361" cy="10742757"/>
            <a:chOff x="0" y="0"/>
            <a:chExt cx="2200062" cy="2829368"/>
          </a:xfrm>
        </p:grpSpPr>
        <p:sp>
          <p:nvSpPr>
            <p:cNvPr id="3" name="Freeform 3"/>
            <p:cNvSpPr/>
            <p:nvPr/>
          </p:nvSpPr>
          <p:spPr>
            <a:xfrm>
              <a:off x="0" y="0"/>
              <a:ext cx="2200062" cy="2829368"/>
            </a:xfrm>
            <a:custGeom>
              <a:avLst/>
              <a:gdLst/>
              <a:ahLst/>
              <a:cxnLst/>
              <a:rect l="l" t="t" r="r" b="b"/>
              <a:pathLst>
                <a:path w="2200062" h="2829368">
                  <a:moveTo>
                    <a:pt x="0" y="0"/>
                  </a:moveTo>
                  <a:lnTo>
                    <a:pt x="2200062" y="0"/>
                  </a:lnTo>
                  <a:lnTo>
                    <a:pt x="2200062" y="2829368"/>
                  </a:lnTo>
                  <a:lnTo>
                    <a:pt x="0" y="2829368"/>
                  </a:lnTo>
                  <a:close/>
                </a:path>
              </a:pathLst>
            </a:custGeom>
            <a:solidFill>
              <a:srgbClr val="A98C73"/>
            </a:solidFill>
          </p:spPr>
          <p:txBody>
            <a:bodyPr/>
            <a:lstStyle/>
            <a:p>
              <a:endParaRPr lang="en-GB"/>
            </a:p>
          </p:txBody>
        </p:sp>
        <p:sp>
          <p:nvSpPr>
            <p:cNvPr id="4" name="TextBox 4"/>
            <p:cNvSpPr txBox="1"/>
            <p:nvPr/>
          </p:nvSpPr>
          <p:spPr>
            <a:xfrm>
              <a:off x="0" y="-9525"/>
              <a:ext cx="2200062" cy="2838893"/>
            </a:xfrm>
            <a:prstGeom prst="rect">
              <a:avLst/>
            </a:prstGeom>
          </p:spPr>
          <p:txBody>
            <a:bodyPr lIns="50800" tIns="50800" rIns="50800" bIns="50800" rtlCol="0" anchor="ctr"/>
            <a:lstStyle/>
            <a:p>
              <a:pPr algn="ctr">
                <a:lnSpc>
                  <a:spcPts val="3171"/>
                </a:lnSpc>
              </a:pPr>
              <a:endParaRPr/>
            </a:p>
          </p:txBody>
        </p:sp>
      </p:grpSp>
      <p:grpSp>
        <p:nvGrpSpPr>
          <p:cNvPr id="5" name="Group 5"/>
          <p:cNvGrpSpPr/>
          <p:nvPr/>
        </p:nvGrpSpPr>
        <p:grpSpPr>
          <a:xfrm>
            <a:off x="279745" y="36263"/>
            <a:ext cx="8115300" cy="5669573"/>
            <a:chOff x="0" y="0"/>
            <a:chExt cx="1257272" cy="878365"/>
          </a:xfrm>
        </p:grpSpPr>
        <p:sp>
          <p:nvSpPr>
            <p:cNvPr id="6" name="Freeform 6"/>
            <p:cNvSpPr/>
            <p:nvPr/>
          </p:nvSpPr>
          <p:spPr>
            <a:xfrm>
              <a:off x="0" y="0"/>
              <a:ext cx="1257272" cy="878365"/>
            </a:xfrm>
            <a:custGeom>
              <a:avLst/>
              <a:gdLst/>
              <a:ahLst/>
              <a:cxnLst/>
              <a:rect l="l" t="t" r="r" b="b"/>
              <a:pathLst>
                <a:path w="1257272" h="878365">
                  <a:moveTo>
                    <a:pt x="0" y="0"/>
                  </a:moveTo>
                  <a:lnTo>
                    <a:pt x="1257272" y="0"/>
                  </a:lnTo>
                  <a:lnTo>
                    <a:pt x="1257272" y="878365"/>
                  </a:lnTo>
                  <a:lnTo>
                    <a:pt x="0" y="878365"/>
                  </a:lnTo>
                  <a:close/>
                </a:path>
              </a:pathLst>
            </a:custGeom>
            <a:blipFill>
              <a:blip r:embed="rId3"/>
              <a:stretch>
                <a:fillRect t="-46389" b="-46389"/>
              </a:stretch>
            </a:blipFill>
          </p:spPr>
          <p:txBody>
            <a:bodyPr/>
            <a:lstStyle/>
            <a:p>
              <a:endParaRPr lang="en-GB"/>
            </a:p>
          </p:txBody>
        </p:sp>
      </p:grpSp>
      <p:grpSp>
        <p:nvGrpSpPr>
          <p:cNvPr id="7" name="Group 7"/>
          <p:cNvGrpSpPr/>
          <p:nvPr/>
        </p:nvGrpSpPr>
        <p:grpSpPr>
          <a:xfrm>
            <a:off x="3759572" y="2834786"/>
            <a:ext cx="5899021" cy="4599863"/>
            <a:chOff x="0" y="0"/>
            <a:chExt cx="1553652" cy="1211487"/>
          </a:xfrm>
        </p:grpSpPr>
        <p:sp>
          <p:nvSpPr>
            <p:cNvPr id="8" name="Freeform 8"/>
            <p:cNvSpPr/>
            <p:nvPr/>
          </p:nvSpPr>
          <p:spPr>
            <a:xfrm>
              <a:off x="0" y="0"/>
              <a:ext cx="1553652" cy="1211487"/>
            </a:xfrm>
            <a:custGeom>
              <a:avLst/>
              <a:gdLst/>
              <a:ahLst/>
              <a:cxnLst/>
              <a:rect l="l" t="t" r="r" b="b"/>
              <a:pathLst>
                <a:path w="1553652" h="1211487">
                  <a:moveTo>
                    <a:pt x="0" y="0"/>
                  </a:moveTo>
                  <a:lnTo>
                    <a:pt x="1553652" y="0"/>
                  </a:lnTo>
                  <a:lnTo>
                    <a:pt x="1553652" y="1211487"/>
                  </a:lnTo>
                  <a:lnTo>
                    <a:pt x="0" y="1211487"/>
                  </a:lnTo>
                  <a:close/>
                </a:path>
              </a:pathLst>
            </a:custGeom>
            <a:solidFill>
              <a:srgbClr val="FFFFFF"/>
            </a:solidFill>
          </p:spPr>
          <p:txBody>
            <a:bodyPr/>
            <a:lstStyle/>
            <a:p>
              <a:endParaRPr lang="en-GB"/>
            </a:p>
          </p:txBody>
        </p:sp>
        <p:sp>
          <p:nvSpPr>
            <p:cNvPr id="9" name="TextBox 9"/>
            <p:cNvSpPr txBox="1"/>
            <p:nvPr/>
          </p:nvSpPr>
          <p:spPr>
            <a:xfrm>
              <a:off x="0" y="-9525"/>
              <a:ext cx="1553652" cy="1221012"/>
            </a:xfrm>
            <a:prstGeom prst="rect">
              <a:avLst/>
            </a:prstGeom>
          </p:spPr>
          <p:txBody>
            <a:bodyPr lIns="50800" tIns="50800" rIns="50800" bIns="50800" rtlCol="0" anchor="ctr"/>
            <a:lstStyle/>
            <a:p>
              <a:pPr algn="ctr">
                <a:lnSpc>
                  <a:spcPts val="3171"/>
                </a:lnSpc>
              </a:pPr>
              <a:endParaRPr/>
            </a:p>
          </p:txBody>
        </p:sp>
      </p:grpSp>
      <p:grpSp>
        <p:nvGrpSpPr>
          <p:cNvPr id="10" name="Group 10"/>
          <p:cNvGrpSpPr/>
          <p:nvPr/>
        </p:nvGrpSpPr>
        <p:grpSpPr>
          <a:xfrm>
            <a:off x="3828399" y="3259312"/>
            <a:ext cx="5761368" cy="6226113"/>
            <a:chOff x="0" y="0"/>
            <a:chExt cx="812800" cy="878365"/>
          </a:xfrm>
        </p:grpSpPr>
        <p:sp>
          <p:nvSpPr>
            <p:cNvPr id="11" name="Freeform 11"/>
            <p:cNvSpPr/>
            <p:nvPr/>
          </p:nvSpPr>
          <p:spPr>
            <a:xfrm>
              <a:off x="0" y="0"/>
              <a:ext cx="812800" cy="878365"/>
            </a:xfrm>
            <a:custGeom>
              <a:avLst/>
              <a:gdLst/>
              <a:ahLst/>
              <a:cxnLst/>
              <a:rect l="l" t="t" r="r" b="b"/>
              <a:pathLst>
                <a:path w="812800" h="878365">
                  <a:moveTo>
                    <a:pt x="0" y="0"/>
                  </a:moveTo>
                  <a:lnTo>
                    <a:pt x="812800" y="0"/>
                  </a:lnTo>
                  <a:lnTo>
                    <a:pt x="812800" y="878365"/>
                  </a:lnTo>
                  <a:lnTo>
                    <a:pt x="0" y="878365"/>
                  </a:lnTo>
                  <a:close/>
                </a:path>
              </a:pathLst>
            </a:custGeom>
            <a:blipFill>
              <a:blip r:embed="rId4"/>
              <a:stretch>
                <a:fillRect t="-44665" b="-44665"/>
              </a:stretch>
            </a:blipFill>
          </p:spPr>
          <p:txBody>
            <a:bodyPr/>
            <a:lstStyle/>
            <a:p>
              <a:endParaRPr lang="en-GB"/>
            </a:p>
          </p:txBody>
        </p:sp>
      </p:grpSp>
      <p:sp>
        <p:nvSpPr>
          <p:cNvPr id="12" name="Freeform 12"/>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5"/>
            <a:stretch>
              <a:fillRect/>
            </a:stretch>
          </a:blipFill>
        </p:spPr>
        <p:txBody>
          <a:bodyPr/>
          <a:lstStyle/>
          <a:p>
            <a:endParaRPr lang="en-GB"/>
          </a:p>
        </p:txBody>
      </p:sp>
      <p:sp>
        <p:nvSpPr>
          <p:cNvPr id="13" name="TextBox 13"/>
          <p:cNvSpPr txBox="1"/>
          <p:nvPr/>
        </p:nvSpPr>
        <p:spPr>
          <a:xfrm>
            <a:off x="10087229" y="4524800"/>
            <a:ext cx="7172071" cy="2340897"/>
          </a:xfrm>
          <a:prstGeom prst="rect">
            <a:avLst/>
          </a:prstGeom>
        </p:spPr>
        <p:txBody>
          <a:bodyPr lIns="0" tIns="0" rIns="0" bIns="0" rtlCol="0" anchor="t">
            <a:spAutoFit/>
          </a:bodyPr>
          <a:lstStyle/>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recruit a stylist within 6 months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increase revenue by 30% with 12 moths </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achieve 80% client rebooking rate</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increase social media engagement by 25%</a:t>
            </a:r>
          </a:p>
        </p:txBody>
      </p:sp>
      <p:sp>
        <p:nvSpPr>
          <p:cNvPr id="14" name="TextBox 14"/>
          <p:cNvSpPr txBox="1"/>
          <p:nvPr/>
        </p:nvSpPr>
        <p:spPr>
          <a:xfrm>
            <a:off x="10583825" y="784225"/>
            <a:ext cx="3047557" cy="464820"/>
          </a:xfrm>
          <a:prstGeom prst="rect">
            <a:avLst/>
          </a:prstGeom>
        </p:spPr>
        <p:txBody>
          <a:bodyPr lIns="0" tIns="0" rIns="0" bIns="0" rtlCol="0" anchor="t">
            <a:spAutoFit/>
          </a:bodyPr>
          <a:lstStyle/>
          <a:p>
            <a:pPr algn="l">
              <a:lnSpc>
                <a:spcPts val="3779"/>
              </a:lnSpc>
              <a:spcBef>
                <a:spcPct val="0"/>
              </a:spcBef>
            </a:pPr>
            <a:r>
              <a:rPr lang="en-US" sz="2699" b="1" i="1" dirty="0">
                <a:solidFill>
                  <a:srgbClr val="000000"/>
                </a:solidFill>
                <a:latin typeface="Canva Sans Bold Italics"/>
                <a:ea typeface="Canva Sans Bold Italics"/>
                <a:cs typeface="Canva Sans Bold Italics"/>
                <a:sym typeface="Canva Sans Bold Italics"/>
              </a:rPr>
              <a:t>Mission</a:t>
            </a:r>
          </a:p>
        </p:txBody>
      </p:sp>
      <p:sp>
        <p:nvSpPr>
          <p:cNvPr id="15" name="TextBox 15"/>
          <p:cNvSpPr txBox="1"/>
          <p:nvPr/>
        </p:nvSpPr>
        <p:spPr>
          <a:xfrm>
            <a:off x="10583825" y="1521718"/>
            <a:ext cx="5223228" cy="1866408"/>
          </a:xfrm>
          <a:prstGeom prst="rect">
            <a:avLst/>
          </a:prstGeom>
        </p:spPr>
        <p:txBody>
          <a:bodyPr lIns="0" tIns="0" rIns="0" bIns="0" rtlCol="0" anchor="t">
            <a:spAutoFit/>
          </a:bodyPr>
          <a:lstStyle/>
          <a:p>
            <a:pPr algn="l">
              <a:lnSpc>
                <a:spcPts val="3682"/>
              </a:lnSpc>
            </a:pPr>
            <a:r>
              <a:rPr lang="en-US" sz="2630" dirty="0">
                <a:solidFill>
                  <a:srgbClr val="000000"/>
                </a:solidFill>
                <a:latin typeface="Canva Sans"/>
                <a:ea typeface="Canva Sans"/>
                <a:cs typeface="Canva Sans"/>
                <a:sym typeface="Canva Sans"/>
              </a:rPr>
              <a:t>To deliver high quality hair services that priorities hair health and </a:t>
            </a:r>
            <a:r>
              <a:rPr lang="en-US" sz="2630" dirty="0" err="1">
                <a:solidFill>
                  <a:srgbClr val="000000"/>
                </a:solidFill>
                <a:latin typeface="Canva Sans"/>
                <a:ea typeface="Canva Sans"/>
                <a:cs typeface="Canva Sans"/>
                <a:sym typeface="Canva Sans"/>
              </a:rPr>
              <a:t>personalised</a:t>
            </a:r>
            <a:r>
              <a:rPr lang="en-US" sz="2630" dirty="0">
                <a:solidFill>
                  <a:srgbClr val="000000"/>
                </a:solidFill>
                <a:latin typeface="Canva Sans"/>
                <a:ea typeface="Canva Sans"/>
                <a:cs typeface="Canva Sans"/>
                <a:sym typeface="Canva Sans"/>
              </a:rPr>
              <a:t>  client experience.</a:t>
            </a:r>
          </a:p>
        </p:txBody>
      </p:sp>
      <p:sp>
        <p:nvSpPr>
          <p:cNvPr id="16" name="TextBox 16"/>
          <p:cNvSpPr txBox="1"/>
          <p:nvPr/>
        </p:nvSpPr>
        <p:spPr>
          <a:xfrm>
            <a:off x="10583825" y="3636141"/>
            <a:ext cx="4633580" cy="464820"/>
          </a:xfrm>
          <a:prstGeom prst="rect">
            <a:avLst/>
          </a:prstGeom>
        </p:spPr>
        <p:txBody>
          <a:bodyPr lIns="0" tIns="0" rIns="0" bIns="0" rtlCol="0" anchor="t">
            <a:spAutoFit/>
          </a:bodyPr>
          <a:lstStyle/>
          <a:p>
            <a:pPr algn="l">
              <a:lnSpc>
                <a:spcPts val="3779"/>
              </a:lnSpc>
              <a:spcBef>
                <a:spcPct val="0"/>
              </a:spcBef>
            </a:pPr>
            <a:r>
              <a:rPr lang="en-US" sz="2699" b="1" i="1" dirty="0">
                <a:solidFill>
                  <a:srgbClr val="000000"/>
                </a:solidFill>
                <a:latin typeface="Canva Sans Bold Italics"/>
                <a:ea typeface="Canva Sans Bold Italics"/>
                <a:cs typeface="Canva Sans Bold Italics"/>
                <a:sym typeface="Canva Sans Bold Italics"/>
              </a:rPr>
              <a:t>SMART Objectives</a:t>
            </a:r>
          </a:p>
        </p:txBody>
      </p:sp>
      <p:sp>
        <p:nvSpPr>
          <p:cNvPr id="17" name="TextBox 17"/>
          <p:cNvSpPr txBox="1"/>
          <p:nvPr/>
        </p:nvSpPr>
        <p:spPr>
          <a:xfrm>
            <a:off x="10343266" y="9428275"/>
            <a:ext cx="6576231" cy="489230"/>
          </a:xfrm>
          <a:prstGeom prst="rect">
            <a:avLst/>
          </a:prstGeom>
        </p:spPr>
        <p:txBody>
          <a:bodyPr lIns="0" tIns="0" rIns="0" bIns="0" rtlCol="0" anchor="t">
            <a:spAutoFit/>
          </a:bodyPr>
          <a:lstStyle/>
          <a:p>
            <a:pPr algn="l">
              <a:lnSpc>
                <a:spcPts val="4009"/>
              </a:lnSpc>
              <a:spcBef>
                <a:spcPct val="0"/>
              </a:spcBef>
            </a:pPr>
            <a:r>
              <a:rPr lang="en-US" sz="2863">
                <a:solidFill>
                  <a:srgbClr val="000000"/>
                </a:solidFill>
                <a:latin typeface="Canva Sans"/>
                <a:ea typeface="Canva Sans"/>
                <a:cs typeface="Canva Sans"/>
                <a:sym typeface="Canva Sans"/>
              </a:rPr>
              <a:t>(Stokes and Wilson, 2021)</a:t>
            </a:r>
          </a:p>
        </p:txBody>
      </p:sp>
      <p:sp>
        <p:nvSpPr>
          <p:cNvPr id="18" name="TextBox 18"/>
          <p:cNvSpPr txBox="1"/>
          <p:nvPr/>
        </p:nvSpPr>
        <p:spPr>
          <a:xfrm>
            <a:off x="10525284" y="7214662"/>
            <a:ext cx="7172071" cy="1866408"/>
          </a:xfrm>
          <a:prstGeom prst="rect">
            <a:avLst/>
          </a:prstGeom>
        </p:spPr>
        <p:txBody>
          <a:bodyPr lIns="0" tIns="0" rIns="0" bIns="0" rtlCol="0" anchor="t">
            <a:spAutoFit/>
          </a:bodyPr>
          <a:lstStyle/>
          <a:p>
            <a:pPr algn="l">
              <a:lnSpc>
                <a:spcPts val="3682"/>
              </a:lnSpc>
            </a:pPr>
            <a:endParaRPr dirty="0"/>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specialist blonde </a:t>
            </a:r>
            <a:r>
              <a:rPr lang="en-US" sz="2630" dirty="0" err="1">
                <a:solidFill>
                  <a:srgbClr val="000000"/>
                </a:solidFill>
                <a:latin typeface="Canva Sans"/>
                <a:ea typeface="Canva Sans"/>
                <a:cs typeface="Canva Sans"/>
                <a:sym typeface="Canva Sans"/>
              </a:rPr>
              <a:t>colouring</a:t>
            </a:r>
            <a:r>
              <a:rPr lang="en-US" sz="2630" dirty="0">
                <a:solidFill>
                  <a:srgbClr val="000000"/>
                </a:solidFill>
                <a:latin typeface="Canva Sans"/>
                <a:ea typeface="Canva Sans"/>
                <a:cs typeface="Canva Sans"/>
                <a:sym typeface="Canva Sans"/>
              </a:rPr>
              <a:t> services</a:t>
            </a:r>
          </a:p>
          <a:p>
            <a:pPr marL="567818" lvl="1" indent="-283909" algn="l">
              <a:lnSpc>
                <a:spcPts val="3682"/>
              </a:lnSpc>
              <a:buFont typeface="Arial"/>
              <a:buChar char="•"/>
            </a:pPr>
            <a:r>
              <a:rPr lang="en-US" sz="2630" dirty="0" err="1">
                <a:solidFill>
                  <a:srgbClr val="000000"/>
                </a:solidFill>
                <a:latin typeface="Canva Sans"/>
                <a:ea typeface="Canva Sans"/>
                <a:cs typeface="Canva Sans"/>
                <a:sym typeface="Canva Sans"/>
              </a:rPr>
              <a:t>personalised</a:t>
            </a:r>
            <a:r>
              <a:rPr lang="en-US" sz="2630" dirty="0">
                <a:solidFill>
                  <a:srgbClr val="000000"/>
                </a:solidFill>
                <a:latin typeface="Canva Sans"/>
                <a:ea typeface="Canva Sans"/>
                <a:cs typeface="Canva Sans"/>
                <a:sym typeface="Canva Sans"/>
              </a:rPr>
              <a:t> 1:1 appointments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focus on healthy hair results</a:t>
            </a:r>
          </a:p>
        </p:txBody>
      </p:sp>
      <p:sp>
        <p:nvSpPr>
          <p:cNvPr id="19" name="TextBox 19"/>
          <p:cNvSpPr txBox="1"/>
          <p:nvPr/>
        </p:nvSpPr>
        <p:spPr>
          <a:xfrm>
            <a:off x="10583825" y="6969829"/>
            <a:ext cx="4633580" cy="464820"/>
          </a:xfrm>
          <a:prstGeom prst="rect">
            <a:avLst/>
          </a:prstGeom>
        </p:spPr>
        <p:txBody>
          <a:bodyPr lIns="0" tIns="0" rIns="0" bIns="0" rtlCol="0" anchor="t">
            <a:spAutoFit/>
          </a:bodyPr>
          <a:lstStyle/>
          <a:p>
            <a:pPr algn="l">
              <a:lnSpc>
                <a:spcPts val="3779"/>
              </a:lnSpc>
              <a:spcBef>
                <a:spcPct val="0"/>
              </a:spcBef>
            </a:pPr>
            <a:r>
              <a:rPr lang="en-US" sz="2699" b="1" i="1" dirty="0">
                <a:solidFill>
                  <a:srgbClr val="000000"/>
                </a:solidFill>
                <a:latin typeface="Canva Sans Bold Italics"/>
                <a:ea typeface="Canva Sans Bold Italics"/>
                <a:cs typeface="Canva Sans Bold Italics"/>
                <a:sym typeface="Canva Sans Bold Italics"/>
              </a:rPr>
              <a:t>USP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grpSp>
        <p:nvGrpSpPr>
          <p:cNvPr id="2" name="Group 2"/>
          <p:cNvGrpSpPr/>
          <p:nvPr/>
        </p:nvGrpSpPr>
        <p:grpSpPr>
          <a:xfrm>
            <a:off x="14350875" y="2048613"/>
            <a:ext cx="3617797" cy="7540666"/>
            <a:chOff x="0" y="0"/>
            <a:chExt cx="560491" cy="1168247"/>
          </a:xfrm>
        </p:grpSpPr>
        <p:sp>
          <p:nvSpPr>
            <p:cNvPr id="3" name="Freeform 3"/>
            <p:cNvSpPr/>
            <p:nvPr/>
          </p:nvSpPr>
          <p:spPr>
            <a:xfrm>
              <a:off x="0" y="0"/>
              <a:ext cx="560491" cy="1168247"/>
            </a:xfrm>
            <a:custGeom>
              <a:avLst/>
              <a:gdLst/>
              <a:ahLst/>
              <a:cxnLst/>
              <a:rect l="l" t="t" r="r" b="b"/>
              <a:pathLst>
                <a:path w="560491" h="1168247">
                  <a:moveTo>
                    <a:pt x="0" y="0"/>
                  </a:moveTo>
                  <a:lnTo>
                    <a:pt x="560491" y="0"/>
                  </a:lnTo>
                  <a:lnTo>
                    <a:pt x="560491" y="1168247"/>
                  </a:lnTo>
                  <a:lnTo>
                    <a:pt x="0" y="1168247"/>
                  </a:lnTo>
                  <a:close/>
                </a:path>
              </a:pathLst>
            </a:custGeom>
            <a:blipFill>
              <a:blip r:embed="rId3"/>
              <a:stretch>
                <a:fillRect t="-2149" b="-2149"/>
              </a:stretch>
            </a:blipFill>
          </p:spPr>
          <p:txBody>
            <a:bodyPr/>
            <a:lstStyle/>
            <a:p>
              <a:endParaRPr lang="en-GB"/>
            </a:p>
          </p:txBody>
        </p:sp>
      </p:grpSp>
      <p:grpSp>
        <p:nvGrpSpPr>
          <p:cNvPr id="4" name="Group 4"/>
          <p:cNvGrpSpPr/>
          <p:nvPr/>
        </p:nvGrpSpPr>
        <p:grpSpPr>
          <a:xfrm>
            <a:off x="9298197" y="1569343"/>
            <a:ext cx="4393768" cy="6857795"/>
            <a:chOff x="0" y="0"/>
            <a:chExt cx="680710" cy="1062452"/>
          </a:xfrm>
        </p:grpSpPr>
        <p:sp>
          <p:nvSpPr>
            <p:cNvPr id="5" name="Freeform 5"/>
            <p:cNvSpPr/>
            <p:nvPr/>
          </p:nvSpPr>
          <p:spPr>
            <a:xfrm>
              <a:off x="0" y="0"/>
              <a:ext cx="680710" cy="1062452"/>
            </a:xfrm>
            <a:custGeom>
              <a:avLst/>
              <a:gdLst/>
              <a:ahLst/>
              <a:cxnLst/>
              <a:rect l="l" t="t" r="r" b="b"/>
              <a:pathLst>
                <a:path w="680710" h="1062452">
                  <a:moveTo>
                    <a:pt x="0" y="0"/>
                  </a:moveTo>
                  <a:lnTo>
                    <a:pt x="680710" y="0"/>
                  </a:lnTo>
                  <a:lnTo>
                    <a:pt x="680710" y="1062452"/>
                  </a:lnTo>
                  <a:lnTo>
                    <a:pt x="0" y="1062452"/>
                  </a:lnTo>
                  <a:close/>
                </a:path>
              </a:pathLst>
            </a:custGeom>
            <a:blipFill>
              <a:blip r:embed="rId4"/>
              <a:stretch>
                <a:fillRect l="-3187" r="-30260"/>
              </a:stretch>
            </a:blipFill>
          </p:spPr>
          <p:txBody>
            <a:bodyPr/>
            <a:lstStyle/>
            <a:p>
              <a:endParaRPr lang="en-GB"/>
            </a:p>
          </p:txBody>
        </p:sp>
      </p:grpSp>
      <p:sp>
        <p:nvSpPr>
          <p:cNvPr id="6" name="Freeform 6"/>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9144000" y="780802"/>
            <a:ext cx="9413867" cy="448170"/>
          </a:xfrm>
          <a:prstGeom prst="rect">
            <a:avLst/>
          </a:prstGeom>
        </p:spPr>
        <p:txBody>
          <a:bodyPr lIns="0" tIns="0" rIns="0" bIns="0" rtlCol="0" anchor="t">
            <a:spAutoFit/>
          </a:bodyPr>
          <a:lstStyle/>
          <a:p>
            <a:pPr algn="l">
              <a:lnSpc>
                <a:spcPts val="3077"/>
              </a:lnSpc>
            </a:pPr>
            <a:r>
              <a:rPr lang="en-US" sz="2630" b="1">
                <a:solidFill>
                  <a:srgbClr val="000000"/>
                </a:solidFill>
                <a:latin typeface="Times New Roman MT Bold"/>
                <a:ea typeface="Times New Roman MT Bold"/>
                <a:cs typeface="Times New Roman MT Bold"/>
                <a:sym typeface="Times New Roman MT Bold"/>
              </a:rPr>
              <a:t>LLANELLI TOWN CETRE</a:t>
            </a:r>
          </a:p>
        </p:txBody>
      </p:sp>
      <p:sp>
        <p:nvSpPr>
          <p:cNvPr id="8" name="TextBox 8"/>
          <p:cNvSpPr txBox="1"/>
          <p:nvPr/>
        </p:nvSpPr>
        <p:spPr>
          <a:xfrm>
            <a:off x="550335" y="4950616"/>
            <a:ext cx="7645176" cy="2340897"/>
          </a:xfrm>
          <a:prstGeom prst="rect">
            <a:avLst/>
          </a:prstGeom>
        </p:spPr>
        <p:txBody>
          <a:bodyPr lIns="0" tIns="0" rIns="0" bIns="0" rtlCol="0" anchor="t">
            <a:spAutoFit/>
          </a:bodyPr>
          <a:lstStyle/>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survey of 50 clients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94% female clients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main age group 25-44</a:t>
            </a:r>
          </a:p>
          <a:p>
            <a:pPr marL="567818" lvl="1" indent="-283909" algn="l">
              <a:lnSpc>
                <a:spcPts val="3682"/>
              </a:lnSpc>
              <a:buFont typeface="Arial"/>
              <a:buChar char="•"/>
            </a:pPr>
            <a:r>
              <a:rPr lang="en-US" sz="2630" dirty="0" err="1">
                <a:solidFill>
                  <a:srgbClr val="000000"/>
                </a:solidFill>
                <a:latin typeface="Canva Sans"/>
                <a:ea typeface="Canva Sans"/>
                <a:cs typeface="Canva Sans"/>
                <a:sym typeface="Canva Sans"/>
              </a:rPr>
              <a:t>colouring</a:t>
            </a:r>
            <a:r>
              <a:rPr lang="en-US" sz="2630" dirty="0">
                <a:solidFill>
                  <a:srgbClr val="000000"/>
                </a:solidFill>
                <a:latin typeface="Canva Sans"/>
                <a:ea typeface="Canva Sans"/>
                <a:cs typeface="Canva Sans"/>
                <a:sym typeface="Canva Sans"/>
              </a:rPr>
              <a:t> services most popular </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strong influence of social media</a:t>
            </a:r>
          </a:p>
        </p:txBody>
      </p:sp>
      <p:sp>
        <p:nvSpPr>
          <p:cNvPr id="9" name="TextBox 9"/>
          <p:cNvSpPr txBox="1"/>
          <p:nvPr/>
        </p:nvSpPr>
        <p:spPr>
          <a:xfrm>
            <a:off x="747739" y="4062104"/>
            <a:ext cx="7166811" cy="464820"/>
          </a:xfrm>
          <a:prstGeom prst="rect">
            <a:avLst/>
          </a:prstGeom>
        </p:spPr>
        <p:txBody>
          <a:bodyPr lIns="0" tIns="0" rIns="0" bIns="0" rtlCol="0" anchor="t">
            <a:spAutoFit/>
          </a:bodyPr>
          <a:lstStyle/>
          <a:p>
            <a:pPr algn="l">
              <a:lnSpc>
                <a:spcPts val="3779"/>
              </a:lnSpc>
              <a:spcBef>
                <a:spcPct val="0"/>
              </a:spcBef>
            </a:pPr>
            <a:r>
              <a:rPr lang="en-US" sz="2699" b="1" i="1">
                <a:solidFill>
                  <a:srgbClr val="000000"/>
                </a:solidFill>
                <a:latin typeface="Canva Sans Bold Italics"/>
                <a:ea typeface="Canva Sans Bold Italics"/>
                <a:cs typeface="Canva Sans Bold Italics"/>
                <a:sym typeface="Canva Sans Bold Italics"/>
              </a:rPr>
              <a:t>Primary research  findings</a:t>
            </a:r>
          </a:p>
        </p:txBody>
      </p:sp>
      <p:sp>
        <p:nvSpPr>
          <p:cNvPr id="10" name="TextBox 10"/>
          <p:cNvSpPr txBox="1"/>
          <p:nvPr/>
        </p:nvSpPr>
        <p:spPr>
          <a:xfrm>
            <a:off x="789518" y="124401"/>
            <a:ext cx="7083254" cy="278511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LOCATION AND MARKET RESEARCH</a:t>
            </a:r>
          </a:p>
        </p:txBody>
      </p:sp>
      <p:sp>
        <p:nvSpPr>
          <p:cNvPr id="11" name="TextBox 11"/>
          <p:cNvSpPr txBox="1"/>
          <p:nvPr/>
        </p:nvSpPr>
        <p:spPr>
          <a:xfrm>
            <a:off x="550335" y="8985110"/>
            <a:ext cx="6576231" cy="489230"/>
          </a:xfrm>
          <a:prstGeom prst="rect">
            <a:avLst/>
          </a:prstGeom>
        </p:spPr>
        <p:txBody>
          <a:bodyPr lIns="0" tIns="0" rIns="0" bIns="0" rtlCol="0" anchor="t">
            <a:spAutoFit/>
          </a:bodyPr>
          <a:lstStyle/>
          <a:p>
            <a:pPr algn="l">
              <a:lnSpc>
                <a:spcPts val="4009"/>
              </a:lnSpc>
              <a:spcBef>
                <a:spcPct val="0"/>
              </a:spcBef>
            </a:pPr>
            <a:r>
              <a:rPr lang="en-US" sz="2863">
                <a:solidFill>
                  <a:srgbClr val="000000"/>
                </a:solidFill>
                <a:latin typeface="Canva Sans"/>
                <a:ea typeface="Canva Sans"/>
                <a:cs typeface="Canva Sans"/>
                <a:sym typeface="Canva Sans"/>
              </a:rPr>
              <a:t>Hooley et al. (2024)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682" y="0"/>
            <a:ext cx="18962875" cy="10287000"/>
            <a:chOff x="0" y="0"/>
            <a:chExt cx="4994337" cy="2709333"/>
          </a:xfrm>
        </p:grpSpPr>
        <p:sp>
          <p:nvSpPr>
            <p:cNvPr id="3" name="Freeform 3"/>
            <p:cNvSpPr/>
            <p:nvPr/>
          </p:nvSpPr>
          <p:spPr>
            <a:xfrm>
              <a:off x="0" y="0"/>
              <a:ext cx="4994337" cy="2709333"/>
            </a:xfrm>
            <a:custGeom>
              <a:avLst/>
              <a:gdLst/>
              <a:ahLst/>
              <a:cxnLst/>
              <a:rect l="l" t="t" r="r" b="b"/>
              <a:pathLst>
                <a:path w="4994337" h="2709333">
                  <a:moveTo>
                    <a:pt x="0" y="0"/>
                  </a:moveTo>
                  <a:lnTo>
                    <a:pt x="4994337" y="0"/>
                  </a:lnTo>
                  <a:lnTo>
                    <a:pt x="4994337" y="2709333"/>
                  </a:lnTo>
                  <a:lnTo>
                    <a:pt x="0" y="2709333"/>
                  </a:lnTo>
                  <a:close/>
                </a:path>
              </a:pathLst>
            </a:custGeom>
            <a:solidFill>
              <a:srgbClr val="A98C73"/>
            </a:solidFill>
          </p:spPr>
          <p:txBody>
            <a:bodyPr/>
            <a:lstStyle/>
            <a:p>
              <a:endParaRPr lang="en-GB"/>
            </a:p>
          </p:txBody>
        </p:sp>
        <p:sp>
          <p:nvSpPr>
            <p:cNvPr id="4" name="TextBox 4"/>
            <p:cNvSpPr txBox="1"/>
            <p:nvPr/>
          </p:nvSpPr>
          <p:spPr>
            <a:xfrm>
              <a:off x="0" y="-9525"/>
              <a:ext cx="4994337" cy="2718858"/>
            </a:xfrm>
            <a:prstGeom prst="rect">
              <a:avLst/>
            </a:prstGeom>
          </p:spPr>
          <p:txBody>
            <a:bodyPr lIns="50800" tIns="50800" rIns="50800" bIns="50800" rtlCol="0" anchor="ctr"/>
            <a:lstStyle/>
            <a:p>
              <a:pPr algn="ctr">
                <a:lnSpc>
                  <a:spcPts val="3171"/>
                </a:lnSpc>
              </a:pPr>
              <a:endParaRPr/>
            </a:p>
          </p:txBody>
        </p:sp>
      </p:grpSp>
      <p:sp>
        <p:nvSpPr>
          <p:cNvPr id="5" name="TextBox 5"/>
          <p:cNvSpPr txBox="1"/>
          <p:nvPr/>
        </p:nvSpPr>
        <p:spPr>
          <a:xfrm>
            <a:off x="564788" y="718482"/>
            <a:ext cx="7818083" cy="101346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SWOT ANALYSIS </a:t>
            </a:r>
          </a:p>
        </p:txBody>
      </p:sp>
      <p:sp>
        <p:nvSpPr>
          <p:cNvPr id="6" name="TextBox 6"/>
          <p:cNvSpPr txBox="1"/>
          <p:nvPr/>
        </p:nvSpPr>
        <p:spPr>
          <a:xfrm>
            <a:off x="1529209" y="2648569"/>
            <a:ext cx="10337820" cy="6048248"/>
          </a:xfrm>
          <a:prstGeom prst="rect">
            <a:avLst/>
          </a:prstGeom>
        </p:spPr>
        <p:txBody>
          <a:bodyPr lIns="0" tIns="0" rIns="0" bIns="0" rtlCol="0" anchor="t">
            <a:spAutoFit/>
          </a:bodyPr>
          <a:lstStyle/>
          <a:p>
            <a:pPr algn="l">
              <a:lnSpc>
                <a:spcPts val="3682"/>
              </a:lnSpc>
            </a:pPr>
            <a:r>
              <a:rPr lang="en-US" sz="2630" b="1" dirty="0">
                <a:solidFill>
                  <a:srgbClr val="000000"/>
                </a:solidFill>
                <a:latin typeface="Canva Sans Bold"/>
                <a:ea typeface="Canva Sans Bold"/>
                <a:cs typeface="Canva Sans Bold"/>
                <a:sym typeface="Canva Sans Bold"/>
              </a:rPr>
              <a:t>Strengths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 specialist expertise</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 15+ years experience</a:t>
            </a:r>
          </a:p>
          <a:p>
            <a:pPr algn="l">
              <a:lnSpc>
                <a:spcPts val="3682"/>
              </a:lnSpc>
            </a:pPr>
            <a:endParaRPr lang="en-US" sz="2630" dirty="0">
              <a:solidFill>
                <a:srgbClr val="000000"/>
              </a:solidFill>
              <a:latin typeface="Canva Sans"/>
              <a:ea typeface="Canva Sans"/>
              <a:cs typeface="Canva Sans"/>
              <a:sym typeface="Canva Sans"/>
            </a:endParaRPr>
          </a:p>
          <a:p>
            <a:pPr algn="l">
              <a:lnSpc>
                <a:spcPts val="3682"/>
              </a:lnSpc>
            </a:pPr>
            <a:r>
              <a:rPr lang="en-US" sz="2630" b="1" dirty="0">
                <a:solidFill>
                  <a:srgbClr val="000000"/>
                </a:solidFill>
                <a:latin typeface="Canva Sans Bold"/>
                <a:ea typeface="Canva Sans Bold"/>
                <a:cs typeface="Canva Sans Bold"/>
                <a:sym typeface="Canva Sans Bold"/>
              </a:rPr>
              <a:t>Weaknesses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small team</a:t>
            </a:r>
          </a:p>
          <a:p>
            <a:pPr algn="l">
              <a:lnSpc>
                <a:spcPts val="3682"/>
              </a:lnSpc>
            </a:pPr>
            <a:endParaRPr lang="en-US" sz="2630" dirty="0">
              <a:solidFill>
                <a:srgbClr val="000000"/>
              </a:solidFill>
              <a:latin typeface="Canva Sans"/>
              <a:ea typeface="Canva Sans"/>
              <a:cs typeface="Canva Sans"/>
              <a:sym typeface="Canva Sans"/>
            </a:endParaRPr>
          </a:p>
          <a:p>
            <a:pPr algn="l">
              <a:lnSpc>
                <a:spcPts val="3682"/>
              </a:lnSpc>
              <a:spcBef>
                <a:spcPct val="0"/>
              </a:spcBef>
            </a:pPr>
            <a:r>
              <a:rPr lang="en-US" sz="2630" b="1" dirty="0">
                <a:solidFill>
                  <a:srgbClr val="000000"/>
                </a:solidFill>
                <a:latin typeface="Canva Sans Bold"/>
                <a:ea typeface="Canva Sans Bold"/>
                <a:cs typeface="Canva Sans Bold"/>
                <a:sym typeface="Canva Sans Bold"/>
              </a:rPr>
              <a:t>Opportunities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recruit stylist</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expand product range</a:t>
            </a:r>
          </a:p>
          <a:p>
            <a:pPr algn="l">
              <a:lnSpc>
                <a:spcPts val="3682"/>
              </a:lnSpc>
              <a:spcBef>
                <a:spcPct val="0"/>
              </a:spcBef>
            </a:pPr>
            <a:endParaRPr lang="en-US" sz="2630" dirty="0">
              <a:solidFill>
                <a:srgbClr val="000000"/>
              </a:solidFill>
              <a:latin typeface="Canva Sans"/>
              <a:ea typeface="Canva Sans"/>
              <a:cs typeface="Canva Sans"/>
              <a:sym typeface="Canva Sans"/>
            </a:endParaRPr>
          </a:p>
          <a:p>
            <a:pPr algn="l">
              <a:lnSpc>
                <a:spcPts val="3682"/>
              </a:lnSpc>
              <a:spcBef>
                <a:spcPct val="0"/>
              </a:spcBef>
            </a:pPr>
            <a:r>
              <a:rPr lang="en-US" sz="2630" b="1" dirty="0">
                <a:solidFill>
                  <a:srgbClr val="000000"/>
                </a:solidFill>
                <a:latin typeface="Canva Sans Bold"/>
                <a:ea typeface="Canva Sans Bold"/>
                <a:cs typeface="Canva Sans Bold"/>
                <a:sym typeface="Canva Sans Bold"/>
              </a:rPr>
              <a:t>Threats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 local price competition</a:t>
            </a:r>
          </a:p>
        </p:txBody>
      </p:sp>
      <p:sp>
        <p:nvSpPr>
          <p:cNvPr id="7" name="Freeform 7"/>
          <p:cNvSpPr/>
          <p:nvPr/>
        </p:nvSpPr>
        <p:spPr>
          <a:xfrm>
            <a:off x="14350875" y="38585"/>
            <a:ext cx="3937125" cy="1569343"/>
          </a:xfrm>
          <a:custGeom>
            <a:avLst/>
            <a:gdLst/>
            <a:ahLst/>
            <a:cxnLst/>
            <a:rect l="l" t="t" r="r" b="b"/>
            <a:pathLst>
              <a:path w="3937125" h="1569343">
                <a:moveTo>
                  <a:pt x="0" y="0"/>
                </a:moveTo>
                <a:lnTo>
                  <a:pt x="3937125" y="0"/>
                </a:lnTo>
                <a:lnTo>
                  <a:pt x="3937125" y="1569344"/>
                </a:lnTo>
                <a:lnTo>
                  <a:pt x="0" y="1569344"/>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grpSp>
        <p:nvGrpSpPr>
          <p:cNvPr id="2" name="Group 2"/>
          <p:cNvGrpSpPr/>
          <p:nvPr/>
        </p:nvGrpSpPr>
        <p:grpSpPr>
          <a:xfrm>
            <a:off x="14350875" y="2048613"/>
            <a:ext cx="3617797" cy="7540666"/>
            <a:chOff x="0" y="0"/>
            <a:chExt cx="560491" cy="1168247"/>
          </a:xfrm>
        </p:grpSpPr>
        <p:sp>
          <p:nvSpPr>
            <p:cNvPr id="3" name="Freeform 3"/>
            <p:cNvSpPr/>
            <p:nvPr/>
          </p:nvSpPr>
          <p:spPr>
            <a:xfrm>
              <a:off x="0" y="0"/>
              <a:ext cx="560491" cy="1168247"/>
            </a:xfrm>
            <a:custGeom>
              <a:avLst/>
              <a:gdLst/>
              <a:ahLst/>
              <a:cxnLst/>
              <a:rect l="l" t="t" r="r" b="b"/>
              <a:pathLst>
                <a:path w="560491" h="1168247">
                  <a:moveTo>
                    <a:pt x="0" y="0"/>
                  </a:moveTo>
                  <a:lnTo>
                    <a:pt x="560491" y="0"/>
                  </a:lnTo>
                  <a:lnTo>
                    <a:pt x="560491" y="1168247"/>
                  </a:lnTo>
                  <a:lnTo>
                    <a:pt x="0" y="1168247"/>
                  </a:lnTo>
                  <a:close/>
                </a:path>
              </a:pathLst>
            </a:custGeom>
            <a:blipFill>
              <a:blip r:embed="rId3"/>
              <a:stretch>
                <a:fillRect l="-2238" r="-2238"/>
              </a:stretch>
            </a:blipFill>
          </p:spPr>
          <p:txBody>
            <a:bodyPr/>
            <a:lstStyle/>
            <a:p>
              <a:endParaRPr lang="en-GB"/>
            </a:p>
          </p:txBody>
        </p:sp>
      </p:grpSp>
      <p:grpSp>
        <p:nvGrpSpPr>
          <p:cNvPr id="4" name="Group 4"/>
          <p:cNvGrpSpPr/>
          <p:nvPr/>
        </p:nvGrpSpPr>
        <p:grpSpPr>
          <a:xfrm>
            <a:off x="10294801" y="2478028"/>
            <a:ext cx="3972188" cy="6199794"/>
            <a:chOff x="0" y="0"/>
            <a:chExt cx="680710" cy="1062452"/>
          </a:xfrm>
        </p:grpSpPr>
        <p:sp>
          <p:nvSpPr>
            <p:cNvPr id="5" name="Freeform 5"/>
            <p:cNvSpPr/>
            <p:nvPr/>
          </p:nvSpPr>
          <p:spPr>
            <a:xfrm>
              <a:off x="0" y="0"/>
              <a:ext cx="680710" cy="1062452"/>
            </a:xfrm>
            <a:custGeom>
              <a:avLst/>
              <a:gdLst/>
              <a:ahLst/>
              <a:cxnLst/>
              <a:rect l="l" t="t" r="r" b="b"/>
              <a:pathLst>
                <a:path w="680710" h="1062452">
                  <a:moveTo>
                    <a:pt x="0" y="0"/>
                  </a:moveTo>
                  <a:lnTo>
                    <a:pt x="680710" y="0"/>
                  </a:lnTo>
                  <a:lnTo>
                    <a:pt x="680710" y="1062452"/>
                  </a:lnTo>
                  <a:lnTo>
                    <a:pt x="0" y="1062452"/>
                  </a:lnTo>
                  <a:close/>
                </a:path>
              </a:pathLst>
            </a:custGeom>
            <a:blipFill>
              <a:blip r:embed="rId4"/>
              <a:stretch>
                <a:fillRect t="-17264" b="-17264"/>
              </a:stretch>
            </a:blipFill>
          </p:spPr>
          <p:txBody>
            <a:bodyPr/>
            <a:lstStyle/>
            <a:p>
              <a:endParaRPr lang="en-GB"/>
            </a:p>
          </p:txBody>
        </p:sp>
      </p:grpSp>
      <p:sp>
        <p:nvSpPr>
          <p:cNvPr id="6" name="Freeform 6"/>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5"/>
            <a:stretch>
              <a:fillRect/>
            </a:stretch>
          </a:blipFill>
        </p:spPr>
        <p:txBody>
          <a:bodyPr/>
          <a:lstStyle/>
          <a:p>
            <a:endParaRPr lang="en-GB"/>
          </a:p>
        </p:txBody>
      </p:sp>
      <p:sp>
        <p:nvSpPr>
          <p:cNvPr id="7" name="Freeform 7"/>
          <p:cNvSpPr/>
          <p:nvPr/>
        </p:nvSpPr>
        <p:spPr>
          <a:xfrm>
            <a:off x="6806389" y="412124"/>
            <a:ext cx="3335620" cy="4731376"/>
          </a:xfrm>
          <a:custGeom>
            <a:avLst/>
            <a:gdLst/>
            <a:ahLst/>
            <a:cxnLst/>
            <a:rect l="l" t="t" r="r" b="b"/>
            <a:pathLst>
              <a:path w="3335620" h="4731376">
                <a:moveTo>
                  <a:pt x="0" y="0"/>
                </a:moveTo>
                <a:lnTo>
                  <a:pt x="3335620" y="0"/>
                </a:lnTo>
                <a:lnTo>
                  <a:pt x="3335620" y="4731376"/>
                </a:lnTo>
                <a:lnTo>
                  <a:pt x="0" y="4731376"/>
                </a:lnTo>
                <a:lnTo>
                  <a:pt x="0" y="0"/>
                </a:lnTo>
                <a:close/>
              </a:path>
            </a:pathLst>
          </a:custGeom>
          <a:blipFill>
            <a:blip r:embed="rId6"/>
            <a:stretch>
              <a:fillRect/>
            </a:stretch>
          </a:blipFill>
        </p:spPr>
        <p:txBody>
          <a:bodyPr/>
          <a:lstStyle/>
          <a:p>
            <a:endParaRPr lang="en-GB"/>
          </a:p>
        </p:txBody>
      </p:sp>
      <p:sp>
        <p:nvSpPr>
          <p:cNvPr id="8" name="Freeform 8"/>
          <p:cNvSpPr/>
          <p:nvPr/>
        </p:nvSpPr>
        <p:spPr>
          <a:xfrm>
            <a:off x="7210452" y="5444340"/>
            <a:ext cx="3015443" cy="4144939"/>
          </a:xfrm>
          <a:custGeom>
            <a:avLst/>
            <a:gdLst/>
            <a:ahLst/>
            <a:cxnLst/>
            <a:rect l="l" t="t" r="r" b="b"/>
            <a:pathLst>
              <a:path w="3015443" h="4144939">
                <a:moveTo>
                  <a:pt x="0" y="0"/>
                </a:moveTo>
                <a:lnTo>
                  <a:pt x="3015443" y="0"/>
                </a:lnTo>
                <a:lnTo>
                  <a:pt x="3015443" y="4144939"/>
                </a:lnTo>
                <a:lnTo>
                  <a:pt x="0" y="4144939"/>
                </a:lnTo>
                <a:lnTo>
                  <a:pt x="0" y="0"/>
                </a:lnTo>
                <a:close/>
              </a:path>
            </a:pathLst>
          </a:custGeom>
          <a:blipFill>
            <a:blip r:embed="rId7"/>
            <a:stretch>
              <a:fillRect/>
            </a:stretch>
          </a:blipFill>
        </p:spPr>
        <p:txBody>
          <a:bodyPr/>
          <a:lstStyle/>
          <a:p>
            <a:endParaRPr lang="en-GB"/>
          </a:p>
        </p:txBody>
      </p:sp>
      <p:sp>
        <p:nvSpPr>
          <p:cNvPr id="9" name="TextBox 9"/>
          <p:cNvSpPr txBox="1"/>
          <p:nvPr/>
        </p:nvSpPr>
        <p:spPr>
          <a:xfrm>
            <a:off x="550335" y="5095875"/>
            <a:ext cx="7645176" cy="2815386"/>
          </a:xfrm>
          <a:prstGeom prst="rect">
            <a:avLst/>
          </a:prstGeom>
        </p:spPr>
        <p:txBody>
          <a:bodyPr lIns="0" tIns="0" rIns="0" bIns="0" rtlCol="0" anchor="t">
            <a:spAutoFit/>
          </a:bodyPr>
          <a:lstStyle/>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Instagram</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Facebook</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TikTok</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Before and after hair transformations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client reviews</a:t>
            </a:r>
          </a:p>
          <a:p>
            <a:pPr marL="567818" lvl="1" indent="-283909" algn="l">
              <a:lnSpc>
                <a:spcPts val="3682"/>
              </a:lnSpc>
              <a:buFont typeface="Arial"/>
              <a:buChar char="•"/>
            </a:pPr>
            <a:r>
              <a:rPr lang="en-US" sz="2630" dirty="0">
                <a:solidFill>
                  <a:srgbClr val="000000"/>
                </a:solidFill>
                <a:latin typeface="Canva Sans"/>
                <a:ea typeface="Canva Sans"/>
                <a:cs typeface="Canva Sans"/>
                <a:sym typeface="Canva Sans"/>
              </a:rPr>
              <a:t>branded price list</a:t>
            </a:r>
          </a:p>
        </p:txBody>
      </p:sp>
      <p:sp>
        <p:nvSpPr>
          <p:cNvPr id="10" name="TextBox 10"/>
          <p:cNvSpPr txBox="1"/>
          <p:nvPr/>
        </p:nvSpPr>
        <p:spPr>
          <a:xfrm>
            <a:off x="747739" y="4062104"/>
            <a:ext cx="7166811" cy="464820"/>
          </a:xfrm>
          <a:prstGeom prst="rect">
            <a:avLst/>
          </a:prstGeom>
        </p:spPr>
        <p:txBody>
          <a:bodyPr lIns="0" tIns="0" rIns="0" bIns="0" rtlCol="0" anchor="t">
            <a:spAutoFit/>
          </a:bodyPr>
          <a:lstStyle/>
          <a:p>
            <a:pPr algn="l">
              <a:lnSpc>
                <a:spcPts val="3779"/>
              </a:lnSpc>
              <a:spcBef>
                <a:spcPct val="0"/>
              </a:spcBef>
            </a:pPr>
            <a:r>
              <a:rPr lang="en-US" sz="2699" b="1" i="1">
                <a:solidFill>
                  <a:srgbClr val="000000"/>
                </a:solidFill>
                <a:latin typeface="Canva Sans Bold Italics"/>
                <a:ea typeface="Canva Sans Bold Italics"/>
                <a:cs typeface="Canva Sans Bold Italics"/>
                <a:sym typeface="Canva Sans Bold Italics"/>
              </a:rPr>
              <a:t>Social media</a:t>
            </a:r>
          </a:p>
        </p:txBody>
      </p:sp>
      <p:sp>
        <p:nvSpPr>
          <p:cNvPr id="11" name="TextBox 11"/>
          <p:cNvSpPr txBox="1"/>
          <p:nvPr/>
        </p:nvSpPr>
        <p:spPr>
          <a:xfrm>
            <a:off x="747739" y="1464568"/>
            <a:ext cx="7083254" cy="101346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MARKETING</a:t>
            </a:r>
          </a:p>
        </p:txBody>
      </p:sp>
      <p:sp>
        <p:nvSpPr>
          <p:cNvPr id="12" name="TextBox 12"/>
          <p:cNvSpPr txBox="1"/>
          <p:nvPr/>
        </p:nvSpPr>
        <p:spPr>
          <a:xfrm>
            <a:off x="550335" y="8985110"/>
            <a:ext cx="6576231" cy="489230"/>
          </a:xfrm>
          <a:prstGeom prst="rect">
            <a:avLst/>
          </a:prstGeom>
        </p:spPr>
        <p:txBody>
          <a:bodyPr lIns="0" tIns="0" rIns="0" bIns="0" rtlCol="0" anchor="t">
            <a:spAutoFit/>
          </a:bodyPr>
          <a:lstStyle/>
          <a:p>
            <a:pPr algn="l">
              <a:lnSpc>
                <a:spcPts val="4009"/>
              </a:lnSpc>
              <a:spcBef>
                <a:spcPct val="0"/>
              </a:spcBef>
            </a:pPr>
            <a:r>
              <a:rPr lang="en-US" sz="2863">
                <a:solidFill>
                  <a:srgbClr val="000000"/>
                </a:solidFill>
                <a:latin typeface="Canva Sans"/>
                <a:ea typeface="Canva Sans"/>
                <a:cs typeface="Canva Sans"/>
                <a:sym typeface="Canva Sans"/>
              </a:rPr>
              <a:t>Hooley et al. (2024)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sp>
        <p:nvSpPr>
          <p:cNvPr id="3" name="TextBox 3"/>
          <p:cNvSpPr txBox="1"/>
          <p:nvPr/>
        </p:nvSpPr>
        <p:spPr>
          <a:xfrm>
            <a:off x="4589452" y="469582"/>
            <a:ext cx="11925070" cy="101346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INVESTMENT PLAN</a:t>
            </a:r>
          </a:p>
        </p:txBody>
      </p:sp>
      <p:sp>
        <p:nvSpPr>
          <p:cNvPr id="4" name="Freeform 4"/>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3"/>
            <a:stretch>
              <a:fillRect/>
            </a:stretch>
          </a:blipFill>
        </p:spPr>
        <p:txBody>
          <a:bodyPr/>
          <a:lstStyle/>
          <a:p>
            <a:endParaRPr lang="en-GB"/>
          </a:p>
        </p:txBody>
      </p:sp>
      <p:graphicFrame>
        <p:nvGraphicFramePr>
          <p:cNvPr id="5" name="Table 4">
            <a:extLst>
              <a:ext uri="{FF2B5EF4-FFF2-40B4-BE49-F238E27FC236}">
                <a16:creationId xmlns:a16="http://schemas.microsoft.com/office/drawing/2014/main" id="{7DBDD3DB-1042-AD4C-0126-F875138E42E9}"/>
              </a:ext>
            </a:extLst>
          </p:cNvPr>
          <p:cNvGraphicFramePr>
            <a:graphicFrameLocks noGrp="1"/>
          </p:cNvGraphicFramePr>
          <p:nvPr>
            <p:extLst>
              <p:ext uri="{D42A27DB-BD31-4B8C-83A1-F6EECF244321}">
                <p14:modId xmlns:p14="http://schemas.microsoft.com/office/powerpoint/2010/main" val="2855904623"/>
              </p:ext>
            </p:extLst>
          </p:nvPr>
        </p:nvGraphicFramePr>
        <p:xfrm>
          <a:off x="1143000" y="1569344"/>
          <a:ext cx="16459199" cy="8450955"/>
        </p:xfrm>
        <a:graphic>
          <a:graphicData uri="http://schemas.openxmlformats.org/drawingml/2006/table">
            <a:tbl>
              <a:tblPr>
                <a:tableStyleId>{5C22544A-7EE6-4342-B048-85BDC9FD1C3A}</a:tableStyleId>
              </a:tblPr>
              <a:tblGrid>
                <a:gridCol w="6199486">
                  <a:extLst>
                    <a:ext uri="{9D8B030D-6E8A-4147-A177-3AD203B41FA5}">
                      <a16:colId xmlns:a16="http://schemas.microsoft.com/office/drawing/2014/main" val="920063632"/>
                    </a:ext>
                  </a:extLst>
                </a:gridCol>
                <a:gridCol w="8076796">
                  <a:extLst>
                    <a:ext uri="{9D8B030D-6E8A-4147-A177-3AD203B41FA5}">
                      <a16:colId xmlns:a16="http://schemas.microsoft.com/office/drawing/2014/main" val="2328360345"/>
                    </a:ext>
                  </a:extLst>
                </a:gridCol>
                <a:gridCol w="2182917">
                  <a:extLst>
                    <a:ext uri="{9D8B030D-6E8A-4147-A177-3AD203B41FA5}">
                      <a16:colId xmlns:a16="http://schemas.microsoft.com/office/drawing/2014/main" val="2872477802"/>
                    </a:ext>
                  </a:extLst>
                </a:gridCol>
              </a:tblGrid>
              <a:tr h="531564">
                <a:tc>
                  <a:txBody>
                    <a:bodyPr/>
                    <a:lstStyle/>
                    <a:p>
                      <a:pPr algn="l" fontAlgn="b">
                        <a:buNone/>
                      </a:pPr>
                      <a:r>
                        <a:rPr lang="en-GB" sz="2400" u="none" strike="noStrike" dirty="0">
                          <a:effectLst/>
                        </a:rPr>
                        <a:t>Investment Area</a:t>
                      </a:r>
                      <a:endParaRPr lang="en-GB" sz="2400" b="1"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a:effectLst/>
                        </a:rPr>
                        <a:t>Description</a:t>
                      </a:r>
                      <a:endParaRPr lang="en-GB" sz="2400" b="1"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a:effectLst/>
                        </a:rPr>
                        <a:t>Budget (£)</a:t>
                      </a:r>
                      <a:endParaRPr lang="en-GB" sz="2400" b="1"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897962964"/>
                  </a:ext>
                </a:extLst>
              </a:tr>
              <a:tr h="1555516">
                <a:tc>
                  <a:txBody>
                    <a:bodyPr/>
                    <a:lstStyle/>
                    <a:p>
                      <a:pPr algn="l" fontAlgn="b">
                        <a:buNone/>
                      </a:pPr>
                      <a:r>
                        <a:rPr lang="en-GB" sz="2400" u="none" strike="noStrike" dirty="0">
                          <a:effectLst/>
                        </a:rPr>
                        <a:t>Salon Expansion &amp; Renovation</a:t>
                      </a: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a:effectLst/>
                        </a:rPr>
                        <a:t>Extending the salon space,</a:t>
                      </a:r>
                      <a:br>
                        <a:rPr lang="en-GB" sz="2400" u="none" strike="noStrike">
                          <a:effectLst/>
                        </a:rPr>
                      </a:br>
                      <a:r>
                        <a:rPr lang="en-GB" sz="2400" u="none" strike="noStrike">
                          <a:effectLst/>
                        </a:rPr>
                        <a:t>creating additional 2–4 workstations</a:t>
                      </a:r>
                      <a:br>
                        <a:rPr lang="en-GB" sz="2400" u="none" strike="noStrike">
                          <a:effectLst/>
                        </a:rPr>
                      </a:br>
                      <a:r>
                        <a:rPr lang="en-GB" sz="2400" u="none" strike="noStrike">
                          <a:effectLst/>
                        </a:rPr>
                        <a:t>and installing up to two</a:t>
                      </a:r>
                      <a:br>
                        <a:rPr lang="en-GB" sz="2400" u="none" strike="noStrike">
                          <a:effectLst/>
                        </a:rPr>
                      </a:br>
                      <a:r>
                        <a:rPr lang="en-GB" sz="2400" u="none" strike="noStrike">
                          <a:effectLst/>
                        </a:rPr>
                        <a:t>additional washing  stations</a:t>
                      </a:r>
                      <a:endParaRPr lang="en-GB" sz="2400" b="0" i="0" u="none" strike="noStrike">
                        <a:solidFill>
                          <a:srgbClr val="000000"/>
                        </a:solidFill>
                        <a:effectLst/>
                        <a:latin typeface="Aptos Narrow" panose="020B0004020202020204" pitchFamily="34" charset="0"/>
                      </a:endParaRPr>
                    </a:p>
                  </a:txBody>
                  <a:tcPr marL="7620" marR="7620" marT="7620" marB="0" anchor="b"/>
                </a:tc>
                <a:tc>
                  <a:txBody>
                    <a:bodyPr/>
                    <a:lstStyle/>
                    <a:p>
                      <a:pPr algn="r" fontAlgn="b">
                        <a:buNone/>
                      </a:pPr>
                      <a:r>
                        <a:rPr lang="en-GB" sz="2400" u="none" strike="noStrike">
                          <a:effectLst/>
                        </a:rPr>
                        <a:t>£35,000</a:t>
                      </a:r>
                      <a:endParaRPr lang="en-GB" sz="24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3871146284"/>
                  </a:ext>
                </a:extLst>
              </a:tr>
              <a:tr h="1555516">
                <a:tc>
                  <a:txBody>
                    <a:bodyPr/>
                    <a:lstStyle/>
                    <a:p>
                      <a:pPr algn="l" fontAlgn="b">
                        <a:buNone/>
                      </a:pPr>
                      <a:r>
                        <a:rPr lang="en-GB" sz="2400" u="none" strike="noStrike" dirty="0">
                          <a:effectLst/>
                        </a:rPr>
                        <a:t>Equipment &amp; Products</a:t>
                      </a: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a:effectLst/>
                        </a:rPr>
                        <a:t>Professional tools and equipment,</a:t>
                      </a:r>
                      <a:br>
                        <a:rPr lang="en-GB" sz="2400" u="none" strike="noStrike">
                          <a:effectLst/>
                        </a:rPr>
                      </a:br>
                      <a:r>
                        <a:rPr lang="en-GB" sz="2400" u="none" strike="noStrike">
                          <a:effectLst/>
                        </a:rPr>
                        <a:t>hair colouring products</a:t>
                      </a:r>
                      <a:br>
                        <a:rPr lang="en-GB" sz="2400" u="none" strike="noStrike">
                          <a:effectLst/>
                        </a:rPr>
                      </a:br>
                      <a:r>
                        <a:rPr lang="en-GB" sz="2400" u="none" strike="noStrike">
                          <a:effectLst/>
                        </a:rPr>
                        <a:t>and additional retail products</a:t>
                      </a:r>
                      <a:br>
                        <a:rPr lang="en-GB" sz="2400" u="none" strike="noStrike">
                          <a:effectLst/>
                        </a:rPr>
                      </a:br>
                      <a:r>
                        <a:rPr lang="en-GB" sz="2400" u="none" strike="noStrike">
                          <a:effectLst/>
                        </a:rPr>
                        <a:t>for sale in the salon.</a:t>
                      </a:r>
                      <a:endParaRPr lang="en-GB" sz="2400" b="0" i="0" u="none" strike="noStrike">
                        <a:solidFill>
                          <a:srgbClr val="000000"/>
                        </a:solidFill>
                        <a:effectLst/>
                        <a:latin typeface="Aptos Narrow" panose="020B0004020202020204" pitchFamily="34" charset="0"/>
                      </a:endParaRPr>
                    </a:p>
                  </a:txBody>
                  <a:tcPr marL="7620" marR="7620" marT="7620" marB="0" anchor="b"/>
                </a:tc>
                <a:tc>
                  <a:txBody>
                    <a:bodyPr/>
                    <a:lstStyle/>
                    <a:p>
                      <a:pPr algn="r" fontAlgn="b">
                        <a:buNone/>
                      </a:pPr>
                      <a:r>
                        <a:rPr lang="en-GB" sz="2400" u="none" strike="noStrike">
                          <a:effectLst/>
                        </a:rPr>
                        <a:t>£25,000</a:t>
                      </a:r>
                      <a:endParaRPr lang="en-GB" sz="24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696568802"/>
                  </a:ext>
                </a:extLst>
              </a:tr>
              <a:tr h="1942380">
                <a:tc>
                  <a:txBody>
                    <a:bodyPr/>
                    <a:lstStyle/>
                    <a:p>
                      <a:pPr algn="l" fontAlgn="b">
                        <a:buNone/>
                      </a:pPr>
                      <a:r>
                        <a:rPr lang="en-GB" sz="2400" u="none" strike="noStrike" dirty="0">
                          <a:effectLst/>
                        </a:rPr>
                        <a:t>Marketing &amp; Brand Development</a:t>
                      </a: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a:effectLst/>
                        </a:rPr>
                        <a:t>Website development,</a:t>
                      </a:r>
                      <a:br>
                        <a:rPr lang="en-GB" sz="2400" u="none" strike="noStrike">
                          <a:effectLst/>
                        </a:rPr>
                      </a:br>
                      <a:r>
                        <a:rPr lang="en-GB" sz="2400" u="none" strike="noStrike">
                          <a:effectLst/>
                        </a:rPr>
                        <a:t>online booking system,</a:t>
                      </a:r>
                      <a:br>
                        <a:rPr lang="en-GB" sz="2400" u="none" strike="noStrike">
                          <a:effectLst/>
                        </a:rPr>
                      </a:br>
                      <a:r>
                        <a:rPr lang="en-GB" sz="2400" u="none" strike="noStrike">
                          <a:effectLst/>
                        </a:rPr>
                        <a:t>Instagram advertising,</a:t>
                      </a:r>
                      <a:br>
                        <a:rPr lang="en-GB" sz="2400" u="none" strike="noStrike">
                          <a:effectLst/>
                        </a:rPr>
                      </a:br>
                      <a:r>
                        <a:rPr lang="en-GB" sz="2400" u="none" strike="noStrike">
                          <a:effectLst/>
                        </a:rPr>
                        <a:t>and social media</a:t>
                      </a:r>
                      <a:br>
                        <a:rPr lang="en-GB" sz="2400" u="none" strike="noStrike">
                          <a:effectLst/>
                        </a:rPr>
                      </a:br>
                      <a:r>
                        <a:rPr lang="en-GB" sz="2400" u="none" strike="noStrike">
                          <a:effectLst/>
                        </a:rPr>
                        <a:t>marketing campaigns.</a:t>
                      </a:r>
                      <a:endParaRPr lang="en-GB" sz="2400" b="0" i="0" u="none" strike="noStrike">
                        <a:solidFill>
                          <a:srgbClr val="000000"/>
                        </a:solidFill>
                        <a:effectLst/>
                        <a:latin typeface="Aptos Narrow" panose="020B0004020202020204" pitchFamily="34" charset="0"/>
                      </a:endParaRPr>
                    </a:p>
                  </a:txBody>
                  <a:tcPr marL="7620" marR="7620" marT="7620" marB="0" anchor="b"/>
                </a:tc>
                <a:tc>
                  <a:txBody>
                    <a:bodyPr/>
                    <a:lstStyle/>
                    <a:p>
                      <a:pPr algn="r" fontAlgn="b">
                        <a:buNone/>
                      </a:pPr>
                      <a:r>
                        <a:rPr lang="en-GB" sz="2400" u="none" strike="noStrike">
                          <a:effectLst/>
                        </a:rPr>
                        <a:t>£20,000</a:t>
                      </a:r>
                      <a:endParaRPr lang="en-GB" sz="24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942428633"/>
                  </a:ext>
                </a:extLst>
              </a:tr>
              <a:tr h="1178061">
                <a:tc>
                  <a:txBody>
                    <a:bodyPr/>
                    <a:lstStyle/>
                    <a:p>
                      <a:pPr algn="l" fontAlgn="b">
                        <a:buNone/>
                      </a:pPr>
                      <a:r>
                        <a:rPr lang="en-GB" sz="2400" u="none" strike="noStrike" dirty="0">
                          <a:effectLst/>
                        </a:rPr>
                        <a:t>Staff recruitment &amp; Training</a:t>
                      </a: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a:effectLst/>
                        </a:rPr>
                        <a:t>Hiring an additional stylist</a:t>
                      </a:r>
                      <a:br>
                        <a:rPr lang="en-GB" sz="2400" u="none" strike="noStrike">
                          <a:effectLst/>
                        </a:rPr>
                      </a:br>
                      <a:r>
                        <a:rPr lang="en-GB" sz="2400" u="none" strike="noStrike">
                          <a:effectLst/>
                        </a:rPr>
                        <a:t>and providing professional</a:t>
                      </a:r>
                      <a:br>
                        <a:rPr lang="en-GB" sz="2400" u="none" strike="noStrike">
                          <a:effectLst/>
                        </a:rPr>
                      </a:br>
                      <a:r>
                        <a:rPr lang="en-GB" sz="2400" u="none" strike="noStrike">
                          <a:effectLst/>
                        </a:rPr>
                        <a:t>training and development</a:t>
                      </a:r>
                      <a:endParaRPr lang="en-GB" sz="2400" b="0" i="0" u="none" strike="noStrike">
                        <a:solidFill>
                          <a:srgbClr val="000000"/>
                        </a:solidFill>
                        <a:effectLst/>
                        <a:latin typeface="Aptos Narrow" panose="020B0004020202020204" pitchFamily="34" charset="0"/>
                      </a:endParaRPr>
                    </a:p>
                  </a:txBody>
                  <a:tcPr marL="7620" marR="7620" marT="7620" marB="0" anchor="b"/>
                </a:tc>
                <a:tc>
                  <a:txBody>
                    <a:bodyPr/>
                    <a:lstStyle/>
                    <a:p>
                      <a:pPr algn="r" fontAlgn="b">
                        <a:buNone/>
                      </a:pPr>
                      <a:r>
                        <a:rPr lang="en-GB" sz="2400" u="none" strike="noStrike">
                          <a:effectLst/>
                        </a:rPr>
                        <a:t>£10,000</a:t>
                      </a:r>
                      <a:endParaRPr lang="en-GB" sz="24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417137990"/>
                  </a:ext>
                </a:extLst>
              </a:tr>
              <a:tr h="1292995">
                <a:tc>
                  <a:txBody>
                    <a:bodyPr/>
                    <a:lstStyle/>
                    <a:p>
                      <a:pPr algn="l" fontAlgn="b">
                        <a:buNone/>
                      </a:pPr>
                      <a:r>
                        <a:rPr lang="en-GB" sz="2400" u="none" strike="noStrike" dirty="0">
                          <a:effectLst/>
                        </a:rPr>
                        <a:t>Working Capital</a:t>
                      </a: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buNone/>
                      </a:pPr>
                      <a:r>
                        <a:rPr lang="en-GB" sz="2400" u="none" strike="noStrike" dirty="0">
                          <a:effectLst/>
                        </a:rPr>
                        <a:t>Operational costs and</a:t>
                      </a:r>
                      <a:br>
                        <a:rPr lang="en-GB" sz="2400" u="none" strike="noStrike" dirty="0">
                          <a:effectLst/>
                        </a:rPr>
                      </a:br>
                      <a:r>
                        <a:rPr lang="en-GB" sz="2400" u="none" strike="noStrike" dirty="0">
                          <a:effectLst/>
                        </a:rPr>
                        <a:t>additional stock to support</a:t>
                      </a:r>
                      <a:br>
                        <a:rPr lang="en-GB" sz="2400" u="none" strike="noStrike" dirty="0">
                          <a:effectLst/>
                        </a:rPr>
                      </a:br>
                      <a:r>
                        <a:rPr lang="en-GB" sz="2400" u="none" strike="noStrike" dirty="0">
                          <a:effectLst/>
                        </a:rPr>
                        <a:t>business growth</a:t>
                      </a: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r" fontAlgn="b">
                        <a:buNone/>
                      </a:pPr>
                      <a:r>
                        <a:rPr lang="en-GB" sz="2400" u="none" strike="noStrike">
                          <a:effectLst/>
                        </a:rPr>
                        <a:t>£10,000</a:t>
                      </a:r>
                      <a:endParaRPr lang="en-GB" sz="24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2438754639"/>
                  </a:ext>
                </a:extLst>
              </a:tr>
              <a:tr h="394923">
                <a:tc>
                  <a:txBody>
                    <a:bodyPr/>
                    <a:lstStyle/>
                    <a:p>
                      <a:pPr algn="l" fontAlgn="b">
                        <a:buNone/>
                      </a:pPr>
                      <a:r>
                        <a:rPr lang="en-GB" sz="2400" u="none" strike="noStrike">
                          <a:effectLst/>
                        </a:rPr>
                        <a:t>Total investment</a:t>
                      </a:r>
                      <a:endParaRPr lang="en-GB" sz="2400" b="1"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buNone/>
                      </a:pPr>
                      <a:endParaRPr lang="en-GB" sz="24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r" fontAlgn="b">
                        <a:buNone/>
                      </a:pPr>
                      <a:r>
                        <a:rPr lang="en-GB" sz="2400" u="none" strike="noStrike" dirty="0">
                          <a:effectLst/>
                        </a:rPr>
                        <a:t>£100,000</a:t>
                      </a:r>
                      <a:endParaRPr lang="en-GB" sz="2400" b="1" i="0" u="none" strike="noStrike" dirty="0">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81307177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sp>
        <p:nvSpPr>
          <p:cNvPr id="2" name="TextBox 2"/>
          <p:cNvSpPr txBox="1"/>
          <p:nvPr/>
        </p:nvSpPr>
        <p:spPr>
          <a:xfrm>
            <a:off x="1874313" y="923925"/>
            <a:ext cx="12541857" cy="1013460"/>
          </a:xfrm>
          <a:prstGeom prst="rect">
            <a:avLst/>
          </a:prstGeom>
        </p:spPr>
        <p:txBody>
          <a:bodyPr lIns="0" tIns="0" rIns="0" bIns="0" rtlCol="0" anchor="t">
            <a:spAutoFit/>
          </a:bodyPr>
          <a:lstStyle/>
          <a:p>
            <a:pPr algn="l">
              <a:lnSpc>
                <a:spcPts val="7019"/>
              </a:lnSpc>
            </a:pPr>
            <a:r>
              <a:rPr lang="en-US" sz="6000" b="1">
                <a:solidFill>
                  <a:srgbClr val="000000"/>
                </a:solidFill>
                <a:latin typeface="Times New Roman MT Bold"/>
                <a:ea typeface="Times New Roman MT Bold"/>
                <a:cs typeface="Times New Roman MT Bold"/>
                <a:sym typeface="Times New Roman MT Bold"/>
              </a:rPr>
              <a:t>FUTURE GROWTH STRATEGY</a:t>
            </a:r>
          </a:p>
        </p:txBody>
      </p:sp>
      <p:sp>
        <p:nvSpPr>
          <p:cNvPr id="3" name="TextBox 3"/>
          <p:cNvSpPr txBox="1"/>
          <p:nvPr/>
        </p:nvSpPr>
        <p:spPr>
          <a:xfrm>
            <a:off x="1557561" y="2754671"/>
            <a:ext cx="4237074" cy="3773662"/>
          </a:xfrm>
          <a:prstGeom prst="rect">
            <a:avLst/>
          </a:prstGeom>
        </p:spPr>
        <p:txBody>
          <a:bodyPr lIns="0" tIns="0" rIns="0" bIns="0" rtlCol="0" anchor="t">
            <a:spAutoFit/>
          </a:bodyPr>
          <a:lstStyle/>
          <a:p>
            <a:pPr algn="l">
              <a:lnSpc>
                <a:spcPts val="3682"/>
              </a:lnSpc>
            </a:pPr>
            <a:r>
              <a:rPr lang="en-US" sz="2630" b="1" dirty="0">
                <a:solidFill>
                  <a:srgbClr val="000000"/>
                </a:solidFill>
                <a:latin typeface="DM Sans Bold"/>
                <a:ea typeface="DM Sans Bold"/>
                <a:cs typeface="DM Sans Bold"/>
                <a:sym typeface="DM Sans Bold"/>
              </a:rPr>
              <a:t>    PHASE 1 </a:t>
            </a:r>
          </a:p>
          <a:p>
            <a:pPr algn="l">
              <a:lnSpc>
                <a:spcPts val="3682"/>
              </a:lnSpc>
            </a:pPr>
            <a:endParaRPr lang="en-US" sz="2630" b="1" dirty="0">
              <a:solidFill>
                <a:srgbClr val="000000"/>
              </a:solidFill>
              <a:latin typeface="DM Sans Bold"/>
              <a:ea typeface="DM Sans Bold"/>
              <a:cs typeface="DM Sans Bold"/>
              <a:sym typeface="DM Sans Bold"/>
            </a:endParaRPr>
          </a:p>
          <a:p>
            <a:pPr algn="l">
              <a:lnSpc>
                <a:spcPts val="3682"/>
              </a:lnSpc>
            </a:pPr>
            <a:r>
              <a:rPr lang="en-US" sz="2630" u="sng" dirty="0">
                <a:solidFill>
                  <a:srgbClr val="000000"/>
                </a:solidFill>
                <a:latin typeface="DM Sans"/>
                <a:ea typeface="DM Sans"/>
                <a:cs typeface="DM Sans"/>
                <a:sym typeface="DM Sans"/>
              </a:rPr>
              <a:t>    SALON EXPANSION</a:t>
            </a:r>
          </a:p>
          <a:p>
            <a:pPr algn="l">
              <a:lnSpc>
                <a:spcPts val="3682"/>
              </a:lnSpc>
            </a:pPr>
            <a:endParaRPr lang="en-US" sz="2630" u="sng"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RECRUIT STYLIST</a:t>
            </a:r>
          </a:p>
          <a:p>
            <a:pPr algn="l">
              <a:lnSpc>
                <a:spcPts val="3682"/>
              </a:lnSpc>
            </a:pPr>
            <a:endParaRPr lang="en-US" sz="2630"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NCREASE SERVICE CAPACITY</a:t>
            </a:r>
          </a:p>
        </p:txBody>
      </p:sp>
      <p:sp>
        <p:nvSpPr>
          <p:cNvPr id="4" name="TextBox 4"/>
          <p:cNvSpPr txBox="1"/>
          <p:nvPr/>
        </p:nvSpPr>
        <p:spPr>
          <a:xfrm>
            <a:off x="7304235" y="2754671"/>
            <a:ext cx="4457355" cy="4722639"/>
          </a:xfrm>
          <a:prstGeom prst="rect">
            <a:avLst/>
          </a:prstGeom>
        </p:spPr>
        <p:txBody>
          <a:bodyPr lIns="0" tIns="0" rIns="0" bIns="0" rtlCol="0" anchor="t">
            <a:spAutoFit/>
          </a:bodyPr>
          <a:lstStyle/>
          <a:p>
            <a:pPr algn="l">
              <a:lnSpc>
                <a:spcPts val="3682"/>
              </a:lnSpc>
            </a:pPr>
            <a:r>
              <a:rPr lang="en-US" sz="2630" b="1" dirty="0">
                <a:solidFill>
                  <a:srgbClr val="000000"/>
                </a:solidFill>
                <a:latin typeface="DM Sans Bold"/>
                <a:ea typeface="DM Sans Bold"/>
                <a:cs typeface="DM Sans Bold"/>
                <a:sym typeface="DM Sans Bold"/>
              </a:rPr>
              <a:t>    PHASE 2</a:t>
            </a:r>
          </a:p>
          <a:p>
            <a:pPr algn="l">
              <a:lnSpc>
                <a:spcPts val="3682"/>
              </a:lnSpc>
            </a:pPr>
            <a:endParaRPr lang="en-US" sz="2630" b="1" dirty="0">
              <a:solidFill>
                <a:srgbClr val="000000"/>
              </a:solidFill>
              <a:latin typeface="DM Sans Bold"/>
              <a:ea typeface="DM Sans Bold"/>
              <a:cs typeface="DM Sans Bold"/>
              <a:sym typeface="DM Sans Bold"/>
            </a:endParaRPr>
          </a:p>
          <a:p>
            <a:pPr algn="l">
              <a:lnSpc>
                <a:spcPts val="3682"/>
              </a:lnSpc>
            </a:pPr>
            <a:r>
              <a:rPr lang="en-US" sz="2630" u="sng" dirty="0">
                <a:solidFill>
                  <a:srgbClr val="000000"/>
                </a:solidFill>
                <a:latin typeface="DM Sans"/>
                <a:ea typeface="DM Sans"/>
                <a:cs typeface="DM Sans"/>
                <a:sym typeface="DM Sans"/>
              </a:rPr>
              <a:t>    BRAND DEVELOPMENT    </a:t>
            </a:r>
          </a:p>
          <a:p>
            <a:pPr algn="l">
              <a:lnSpc>
                <a:spcPts val="3682"/>
              </a:lnSpc>
            </a:pPr>
            <a:endParaRPr lang="en-US" sz="2630" u="sng"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OWN HAIR ACCESSORIES</a:t>
            </a:r>
          </a:p>
          <a:p>
            <a:pPr algn="l">
              <a:lnSpc>
                <a:spcPts val="3682"/>
              </a:lnSpc>
            </a:pPr>
            <a:endParaRPr lang="en-US" sz="2630"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SILK PILLOWCASES</a:t>
            </a:r>
          </a:p>
          <a:p>
            <a:pPr algn="l">
              <a:lnSpc>
                <a:spcPts val="3682"/>
              </a:lnSpc>
            </a:pPr>
            <a:endParaRPr lang="en-US" sz="2630"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HAIR SCRUNCHIES</a:t>
            </a:r>
          </a:p>
        </p:txBody>
      </p:sp>
      <p:sp>
        <p:nvSpPr>
          <p:cNvPr id="5" name="TextBox 5"/>
          <p:cNvSpPr txBox="1"/>
          <p:nvPr/>
        </p:nvSpPr>
        <p:spPr>
          <a:xfrm>
            <a:off x="12281768" y="2754671"/>
            <a:ext cx="4977532" cy="3773662"/>
          </a:xfrm>
          <a:prstGeom prst="rect">
            <a:avLst/>
          </a:prstGeom>
        </p:spPr>
        <p:txBody>
          <a:bodyPr lIns="0" tIns="0" rIns="0" bIns="0" rtlCol="0" anchor="t">
            <a:spAutoFit/>
          </a:bodyPr>
          <a:lstStyle/>
          <a:p>
            <a:pPr algn="l">
              <a:lnSpc>
                <a:spcPts val="3682"/>
              </a:lnSpc>
            </a:pPr>
            <a:r>
              <a:rPr lang="en-US" sz="2630" b="1" dirty="0">
                <a:solidFill>
                  <a:srgbClr val="000000"/>
                </a:solidFill>
                <a:latin typeface="DM Sans Bold"/>
                <a:ea typeface="DM Sans Bold"/>
                <a:cs typeface="DM Sans Bold"/>
                <a:sym typeface="DM Sans Bold"/>
              </a:rPr>
              <a:t>    PHASE 3</a:t>
            </a:r>
          </a:p>
          <a:p>
            <a:pPr algn="l">
              <a:lnSpc>
                <a:spcPts val="3682"/>
              </a:lnSpc>
            </a:pPr>
            <a:endParaRPr lang="en-US" sz="2630" b="1" dirty="0">
              <a:solidFill>
                <a:srgbClr val="000000"/>
              </a:solidFill>
              <a:latin typeface="DM Sans Bold"/>
              <a:ea typeface="DM Sans Bold"/>
              <a:cs typeface="DM Sans Bold"/>
              <a:sym typeface="DM Sans Bold"/>
            </a:endParaRPr>
          </a:p>
          <a:p>
            <a:pPr algn="l">
              <a:lnSpc>
                <a:spcPts val="3682"/>
              </a:lnSpc>
            </a:pPr>
            <a:r>
              <a:rPr lang="en-US" sz="2630" u="sng" dirty="0">
                <a:solidFill>
                  <a:srgbClr val="000000"/>
                </a:solidFill>
                <a:latin typeface="DM Sans"/>
                <a:ea typeface="DM Sans"/>
                <a:cs typeface="DM Sans"/>
                <a:sym typeface="DM Sans"/>
              </a:rPr>
              <a:t>    BUSINESS EXPANSION</a:t>
            </a:r>
          </a:p>
          <a:p>
            <a:pPr algn="l">
              <a:lnSpc>
                <a:spcPts val="3682"/>
              </a:lnSpc>
            </a:pPr>
            <a:endParaRPr lang="en-US" sz="2630" u="sng"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SECOND SALON LOCATION</a:t>
            </a:r>
          </a:p>
          <a:p>
            <a:pPr algn="l">
              <a:lnSpc>
                <a:spcPts val="3682"/>
              </a:lnSpc>
            </a:pPr>
            <a:endParaRPr lang="en-US" sz="2630" dirty="0">
              <a:solidFill>
                <a:srgbClr val="000000"/>
              </a:solidFill>
              <a:latin typeface="DM Sans"/>
              <a:ea typeface="DM Sans"/>
              <a:cs typeface="DM Sans"/>
              <a:sym typeface="DM Sans"/>
            </a:endParaRPr>
          </a:p>
          <a:p>
            <a:pPr marL="567818" lvl="1" indent="-283909" algn="l">
              <a:lnSpc>
                <a:spcPts val="3682"/>
              </a:lnSpc>
              <a:buFont typeface="Arial"/>
              <a:buChar char="•"/>
            </a:pPr>
            <a:r>
              <a:rPr lang="en-US" sz="2630" dirty="0">
                <a:solidFill>
                  <a:srgbClr val="000000"/>
                </a:solidFill>
                <a:latin typeface="DM Sans"/>
                <a:ea typeface="DM Sans"/>
                <a:cs typeface="DM Sans"/>
                <a:sym typeface="DM Sans"/>
              </a:rPr>
              <a:t>POTENTIAL FRANCHISE MODEL</a:t>
            </a:r>
          </a:p>
        </p:txBody>
      </p:sp>
      <p:sp>
        <p:nvSpPr>
          <p:cNvPr id="12" name="TextBox 12"/>
          <p:cNvSpPr txBox="1"/>
          <p:nvPr/>
        </p:nvSpPr>
        <p:spPr>
          <a:xfrm>
            <a:off x="14350875" y="9210675"/>
            <a:ext cx="2509004" cy="447548"/>
          </a:xfrm>
          <a:prstGeom prst="rect">
            <a:avLst/>
          </a:prstGeom>
        </p:spPr>
        <p:txBody>
          <a:bodyPr lIns="0" tIns="0" rIns="0" bIns="0" rtlCol="0" anchor="t">
            <a:spAutoFit/>
          </a:bodyPr>
          <a:lstStyle/>
          <a:p>
            <a:pPr algn="ctr">
              <a:lnSpc>
                <a:spcPts val="3682"/>
              </a:lnSpc>
              <a:spcBef>
                <a:spcPct val="0"/>
              </a:spcBef>
            </a:pPr>
            <a:r>
              <a:rPr lang="en-US" sz="2630">
                <a:solidFill>
                  <a:srgbClr val="000000"/>
                </a:solidFill>
                <a:latin typeface="Canva Sans"/>
                <a:ea typeface="Canva Sans"/>
                <a:cs typeface="Canva Sans"/>
                <a:sym typeface="Canva Sans"/>
              </a:rPr>
              <a:t>(Reading, 2002)</a:t>
            </a:r>
          </a:p>
        </p:txBody>
      </p:sp>
      <p:sp>
        <p:nvSpPr>
          <p:cNvPr id="13" name="Freeform 13"/>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grpSp>
        <p:nvGrpSpPr>
          <p:cNvPr id="2" name="Group 2"/>
          <p:cNvGrpSpPr/>
          <p:nvPr/>
        </p:nvGrpSpPr>
        <p:grpSpPr>
          <a:xfrm>
            <a:off x="367857" y="760940"/>
            <a:ext cx="8165911" cy="8684001"/>
            <a:chOff x="0" y="0"/>
            <a:chExt cx="1940812" cy="2063948"/>
          </a:xfrm>
        </p:grpSpPr>
        <p:sp>
          <p:nvSpPr>
            <p:cNvPr id="3" name="Freeform 3"/>
            <p:cNvSpPr/>
            <p:nvPr/>
          </p:nvSpPr>
          <p:spPr>
            <a:xfrm>
              <a:off x="0" y="0"/>
              <a:ext cx="1940812" cy="2063948"/>
            </a:xfrm>
            <a:custGeom>
              <a:avLst/>
              <a:gdLst/>
              <a:ahLst/>
              <a:cxnLst/>
              <a:rect l="l" t="t" r="r" b="b"/>
              <a:pathLst>
                <a:path w="1940812" h="2063948">
                  <a:moveTo>
                    <a:pt x="0" y="0"/>
                  </a:moveTo>
                  <a:lnTo>
                    <a:pt x="1940812" y="0"/>
                  </a:lnTo>
                  <a:lnTo>
                    <a:pt x="1940812" y="2063948"/>
                  </a:lnTo>
                  <a:lnTo>
                    <a:pt x="0" y="2063948"/>
                  </a:lnTo>
                  <a:close/>
                </a:path>
              </a:pathLst>
            </a:custGeom>
            <a:blipFill>
              <a:blip r:embed="rId3"/>
              <a:stretch>
                <a:fillRect l="-4746" r="-4746"/>
              </a:stretch>
            </a:blipFill>
          </p:spPr>
          <p:txBody>
            <a:bodyPr/>
            <a:lstStyle/>
            <a:p>
              <a:endParaRPr lang="en-GB"/>
            </a:p>
          </p:txBody>
        </p:sp>
      </p:grpSp>
      <p:sp>
        <p:nvSpPr>
          <p:cNvPr id="4" name="TextBox 4"/>
          <p:cNvSpPr txBox="1"/>
          <p:nvPr/>
        </p:nvSpPr>
        <p:spPr>
          <a:xfrm>
            <a:off x="5609947" y="1804407"/>
            <a:ext cx="14575841" cy="2785110"/>
          </a:xfrm>
          <a:prstGeom prst="rect">
            <a:avLst/>
          </a:prstGeom>
        </p:spPr>
        <p:txBody>
          <a:bodyPr lIns="0" tIns="0" rIns="0" bIns="0" rtlCol="0" anchor="t">
            <a:spAutoFit/>
          </a:bodyPr>
          <a:lstStyle/>
          <a:p>
            <a:pPr algn="ctr">
              <a:lnSpc>
                <a:spcPts val="7019"/>
              </a:lnSpc>
            </a:pPr>
            <a:r>
              <a:rPr lang="en-US" sz="6000" b="1">
                <a:solidFill>
                  <a:srgbClr val="000000"/>
                </a:solidFill>
                <a:latin typeface="Times New Roman MT Bold"/>
                <a:ea typeface="Times New Roman MT Bold"/>
                <a:cs typeface="Times New Roman MT Bold"/>
                <a:sym typeface="Times New Roman MT Bold"/>
              </a:rPr>
              <a:t>WHY INVEST </a:t>
            </a:r>
          </a:p>
          <a:p>
            <a:pPr algn="ctr">
              <a:lnSpc>
                <a:spcPts val="7019"/>
              </a:lnSpc>
            </a:pPr>
            <a:r>
              <a:rPr lang="en-US" sz="6000" b="1">
                <a:solidFill>
                  <a:srgbClr val="000000"/>
                </a:solidFill>
                <a:latin typeface="Times New Roman MT Bold"/>
                <a:ea typeface="Times New Roman MT Bold"/>
                <a:cs typeface="Times New Roman MT Bold"/>
                <a:sym typeface="Times New Roman MT Bold"/>
              </a:rPr>
              <a:t>IN </a:t>
            </a:r>
          </a:p>
          <a:p>
            <a:pPr algn="ctr">
              <a:lnSpc>
                <a:spcPts val="7019"/>
              </a:lnSpc>
            </a:pPr>
            <a:r>
              <a:rPr lang="en-US" sz="6000" b="1">
                <a:solidFill>
                  <a:srgbClr val="000000"/>
                </a:solidFill>
                <a:latin typeface="Times New Roman MT Bold"/>
                <a:ea typeface="Times New Roman MT Bold"/>
                <a:cs typeface="Times New Roman MT Bold"/>
                <a:sym typeface="Times New Roman MT Bold"/>
              </a:rPr>
              <a:t>HAIRWAY TO HEAVEN</a:t>
            </a:r>
          </a:p>
        </p:txBody>
      </p:sp>
      <p:sp>
        <p:nvSpPr>
          <p:cNvPr id="5" name="TextBox 5"/>
          <p:cNvSpPr txBox="1"/>
          <p:nvPr/>
        </p:nvSpPr>
        <p:spPr>
          <a:xfrm>
            <a:off x="10113236" y="4843630"/>
            <a:ext cx="6837801" cy="4601311"/>
          </a:xfrm>
          <a:prstGeom prst="rect">
            <a:avLst/>
          </a:prstGeom>
        </p:spPr>
        <p:txBody>
          <a:bodyPr lIns="0" tIns="0" rIns="0" bIns="0" rtlCol="0" anchor="t">
            <a:spAutoFit/>
          </a:bodyPr>
          <a:lstStyle/>
          <a:p>
            <a:pPr algn="l">
              <a:lnSpc>
                <a:spcPts val="4050"/>
              </a:lnSpc>
            </a:pPr>
            <a:r>
              <a:rPr lang="en-US" sz="2630" dirty="0">
                <a:solidFill>
                  <a:srgbClr val="000000"/>
                </a:solidFill>
                <a:latin typeface="Canva Sans"/>
                <a:ea typeface="Canva Sans"/>
                <a:cs typeface="Canva Sans"/>
                <a:sym typeface="Canva Sans"/>
              </a:rPr>
              <a:t>✔ specialist service positioning</a:t>
            </a:r>
          </a:p>
          <a:p>
            <a:pPr algn="l">
              <a:lnSpc>
                <a:spcPts val="4050"/>
              </a:lnSpc>
            </a:pPr>
            <a:endParaRPr lang="en-US" sz="2630" dirty="0">
              <a:solidFill>
                <a:srgbClr val="000000"/>
              </a:solidFill>
              <a:latin typeface="Canva Sans"/>
              <a:ea typeface="Canva Sans"/>
              <a:cs typeface="Canva Sans"/>
              <a:sym typeface="Canva Sans"/>
            </a:endParaRPr>
          </a:p>
          <a:p>
            <a:pPr algn="l">
              <a:lnSpc>
                <a:spcPts val="4050"/>
              </a:lnSpc>
            </a:pPr>
            <a:r>
              <a:rPr lang="en-US" sz="2630" dirty="0">
                <a:solidFill>
                  <a:srgbClr val="000000"/>
                </a:solidFill>
                <a:latin typeface="Canva Sans"/>
                <a:ea typeface="Canva Sans"/>
                <a:cs typeface="Canva Sans"/>
                <a:sym typeface="Canva Sans"/>
              </a:rPr>
              <a:t>✔ established client base</a:t>
            </a:r>
          </a:p>
          <a:p>
            <a:pPr algn="l">
              <a:lnSpc>
                <a:spcPts val="4050"/>
              </a:lnSpc>
            </a:pPr>
            <a:endParaRPr lang="en-US" sz="2630" dirty="0">
              <a:solidFill>
                <a:srgbClr val="000000"/>
              </a:solidFill>
              <a:latin typeface="Canva Sans"/>
              <a:ea typeface="Canva Sans"/>
              <a:cs typeface="Canva Sans"/>
              <a:sym typeface="Canva Sans"/>
            </a:endParaRPr>
          </a:p>
          <a:p>
            <a:pPr algn="l">
              <a:lnSpc>
                <a:spcPts val="4050"/>
              </a:lnSpc>
            </a:pPr>
            <a:r>
              <a:rPr lang="en-US" sz="2630" dirty="0">
                <a:solidFill>
                  <a:srgbClr val="000000"/>
                </a:solidFill>
                <a:latin typeface="Canva Sans"/>
                <a:ea typeface="Canva Sans"/>
                <a:cs typeface="Canva Sans"/>
                <a:sym typeface="Canva Sans"/>
              </a:rPr>
              <a:t>✔ strong local demand</a:t>
            </a:r>
          </a:p>
          <a:p>
            <a:pPr algn="l">
              <a:lnSpc>
                <a:spcPts val="4050"/>
              </a:lnSpc>
            </a:pPr>
            <a:endParaRPr lang="en-US" sz="2630" dirty="0">
              <a:solidFill>
                <a:srgbClr val="000000"/>
              </a:solidFill>
              <a:latin typeface="Canva Sans"/>
              <a:ea typeface="Canva Sans"/>
              <a:cs typeface="Canva Sans"/>
              <a:sym typeface="Canva Sans"/>
            </a:endParaRPr>
          </a:p>
          <a:p>
            <a:pPr algn="l">
              <a:lnSpc>
                <a:spcPts val="4050"/>
              </a:lnSpc>
            </a:pPr>
            <a:r>
              <a:rPr lang="en-US" sz="2630" dirty="0">
                <a:solidFill>
                  <a:srgbClr val="000000"/>
                </a:solidFill>
                <a:latin typeface="Canva Sans"/>
                <a:ea typeface="Canva Sans"/>
                <a:cs typeface="Canva Sans"/>
                <a:sym typeface="Canva Sans"/>
              </a:rPr>
              <a:t>✔ experienced owner</a:t>
            </a:r>
          </a:p>
          <a:p>
            <a:pPr algn="l">
              <a:lnSpc>
                <a:spcPts val="4050"/>
              </a:lnSpc>
            </a:pPr>
            <a:endParaRPr lang="en-US" sz="2630" dirty="0">
              <a:solidFill>
                <a:srgbClr val="000000"/>
              </a:solidFill>
              <a:latin typeface="Canva Sans"/>
              <a:ea typeface="Canva Sans"/>
              <a:cs typeface="Canva Sans"/>
              <a:sym typeface="Canva Sans"/>
            </a:endParaRPr>
          </a:p>
          <a:p>
            <a:pPr algn="l">
              <a:lnSpc>
                <a:spcPts val="4050"/>
              </a:lnSpc>
            </a:pPr>
            <a:r>
              <a:rPr lang="en-US" sz="2630" dirty="0">
                <a:solidFill>
                  <a:srgbClr val="000000"/>
                </a:solidFill>
                <a:latin typeface="Canva Sans"/>
                <a:ea typeface="Canva Sans"/>
                <a:cs typeface="Canva Sans"/>
                <a:sym typeface="Canva Sans"/>
              </a:rPr>
              <a:t>✔ scalable business model</a:t>
            </a:r>
          </a:p>
        </p:txBody>
      </p:sp>
      <p:sp>
        <p:nvSpPr>
          <p:cNvPr id="6" name="Freeform 6"/>
          <p:cNvSpPr/>
          <p:nvPr/>
        </p:nvSpPr>
        <p:spPr>
          <a:xfrm>
            <a:off x="14350875" y="0"/>
            <a:ext cx="3937125" cy="1569343"/>
          </a:xfrm>
          <a:custGeom>
            <a:avLst/>
            <a:gdLst/>
            <a:ahLst/>
            <a:cxnLst/>
            <a:rect l="l" t="t" r="r" b="b"/>
            <a:pathLst>
              <a:path w="3937125" h="1569343">
                <a:moveTo>
                  <a:pt x="0" y="0"/>
                </a:moveTo>
                <a:lnTo>
                  <a:pt x="3937125" y="0"/>
                </a:lnTo>
                <a:lnTo>
                  <a:pt x="3937125" y="1569343"/>
                </a:lnTo>
                <a:lnTo>
                  <a:pt x="0" y="1569343"/>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5734681" cy="10287000"/>
            <a:chOff x="0" y="0"/>
            <a:chExt cx="888452" cy="1593725"/>
          </a:xfrm>
        </p:grpSpPr>
        <p:sp>
          <p:nvSpPr>
            <p:cNvPr id="3" name="Freeform 3"/>
            <p:cNvSpPr/>
            <p:nvPr/>
          </p:nvSpPr>
          <p:spPr>
            <a:xfrm>
              <a:off x="0" y="0"/>
              <a:ext cx="888452" cy="1593725"/>
            </a:xfrm>
            <a:custGeom>
              <a:avLst/>
              <a:gdLst/>
              <a:ahLst/>
              <a:cxnLst/>
              <a:rect l="l" t="t" r="r" b="b"/>
              <a:pathLst>
                <a:path w="888452" h="1593725">
                  <a:moveTo>
                    <a:pt x="0" y="0"/>
                  </a:moveTo>
                  <a:lnTo>
                    <a:pt x="888452" y="0"/>
                  </a:lnTo>
                  <a:lnTo>
                    <a:pt x="888452" y="1593725"/>
                  </a:lnTo>
                  <a:lnTo>
                    <a:pt x="0" y="1593725"/>
                  </a:lnTo>
                  <a:close/>
                </a:path>
              </a:pathLst>
            </a:custGeom>
            <a:blipFill>
              <a:blip r:embed="rId2"/>
              <a:stretch>
                <a:fillRect l="-17716" r="-17716"/>
              </a:stretch>
            </a:blipFill>
          </p:spPr>
          <p:txBody>
            <a:bodyPr/>
            <a:lstStyle/>
            <a:p>
              <a:endParaRPr lang="en-GB"/>
            </a:p>
          </p:txBody>
        </p:sp>
      </p:grpSp>
      <p:grpSp>
        <p:nvGrpSpPr>
          <p:cNvPr id="4" name="Group 4"/>
          <p:cNvGrpSpPr/>
          <p:nvPr/>
        </p:nvGrpSpPr>
        <p:grpSpPr>
          <a:xfrm>
            <a:off x="12553319" y="0"/>
            <a:ext cx="5734681" cy="10287000"/>
            <a:chOff x="0" y="0"/>
            <a:chExt cx="888452" cy="1593725"/>
          </a:xfrm>
        </p:grpSpPr>
        <p:sp>
          <p:nvSpPr>
            <p:cNvPr id="5" name="Freeform 5"/>
            <p:cNvSpPr/>
            <p:nvPr/>
          </p:nvSpPr>
          <p:spPr>
            <a:xfrm>
              <a:off x="0" y="0"/>
              <a:ext cx="888452" cy="1593725"/>
            </a:xfrm>
            <a:custGeom>
              <a:avLst/>
              <a:gdLst/>
              <a:ahLst/>
              <a:cxnLst/>
              <a:rect l="l" t="t" r="r" b="b"/>
              <a:pathLst>
                <a:path w="888452" h="1593725">
                  <a:moveTo>
                    <a:pt x="0" y="0"/>
                  </a:moveTo>
                  <a:lnTo>
                    <a:pt x="888452" y="0"/>
                  </a:lnTo>
                  <a:lnTo>
                    <a:pt x="888452" y="1593725"/>
                  </a:lnTo>
                  <a:lnTo>
                    <a:pt x="0" y="1593725"/>
                  </a:lnTo>
                  <a:close/>
                </a:path>
              </a:pathLst>
            </a:custGeom>
            <a:blipFill>
              <a:blip r:embed="rId3"/>
              <a:stretch>
                <a:fillRect l="-17268" r="-17268"/>
              </a:stretch>
            </a:blipFill>
          </p:spPr>
          <p:txBody>
            <a:bodyPr/>
            <a:lstStyle/>
            <a:p>
              <a:endParaRPr lang="en-GB"/>
            </a:p>
          </p:txBody>
        </p:sp>
      </p:grpSp>
      <p:grpSp>
        <p:nvGrpSpPr>
          <p:cNvPr id="6" name="Group 6"/>
          <p:cNvGrpSpPr/>
          <p:nvPr/>
        </p:nvGrpSpPr>
        <p:grpSpPr>
          <a:xfrm rot="-5400000">
            <a:off x="7538954" y="1384736"/>
            <a:ext cx="3307569" cy="6368713"/>
            <a:chOff x="0" y="0"/>
            <a:chExt cx="871129" cy="1677356"/>
          </a:xfrm>
        </p:grpSpPr>
        <p:sp>
          <p:nvSpPr>
            <p:cNvPr id="7" name="Freeform 7"/>
            <p:cNvSpPr/>
            <p:nvPr/>
          </p:nvSpPr>
          <p:spPr>
            <a:xfrm>
              <a:off x="0" y="0"/>
              <a:ext cx="871129" cy="1677356"/>
            </a:xfrm>
            <a:custGeom>
              <a:avLst/>
              <a:gdLst/>
              <a:ahLst/>
              <a:cxnLst/>
              <a:rect l="l" t="t" r="r" b="b"/>
              <a:pathLst>
                <a:path w="871129" h="1677356">
                  <a:moveTo>
                    <a:pt x="0" y="0"/>
                  </a:moveTo>
                  <a:lnTo>
                    <a:pt x="871129" y="0"/>
                  </a:lnTo>
                  <a:lnTo>
                    <a:pt x="871129" y="1677356"/>
                  </a:lnTo>
                  <a:lnTo>
                    <a:pt x="0" y="1677356"/>
                  </a:lnTo>
                  <a:close/>
                </a:path>
              </a:pathLst>
            </a:custGeom>
            <a:ln w="38100" cap="sq">
              <a:solidFill>
                <a:srgbClr val="A98C73"/>
              </a:solidFill>
              <a:prstDash val="solid"/>
              <a:miter/>
            </a:ln>
          </p:spPr>
          <p:txBody>
            <a:bodyPr/>
            <a:lstStyle/>
            <a:p>
              <a:endParaRPr lang="en-GB"/>
            </a:p>
          </p:txBody>
        </p:sp>
        <p:sp>
          <p:nvSpPr>
            <p:cNvPr id="8" name="TextBox 8"/>
            <p:cNvSpPr txBox="1"/>
            <p:nvPr/>
          </p:nvSpPr>
          <p:spPr>
            <a:xfrm>
              <a:off x="0" y="-9525"/>
              <a:ext cx="871129" cy="1686881"/>
            </a:xfrm>
            <a:prstGeom prst="rect">
              <a:avLst/>
            </a:prstGeom>
          </p:spPr>
          <p:txBody>
            <a:bodyPr lIns="50800" tIns="50800" rIns="50800" bIns="50800" rtlCol="0" anchor="ctr"/>
            <a:lstStyle/>
            <a:p>
              <a:pPr algn="ctr">
                <a:lnSpc>
                  <a:spcPts val="3171"/>
                </a:lnSpc>
              </a:pPr>
              <a:endParaRPr/>
            </a:p>
          </p:txBody>
        </p:sp>
      </p:grpSp>
      <p:sp>
        <p:nvSpPr>
          <p:cNvPr id="9" name="TextBox 9"/>
          <p:cNvSpPr txBox="1"/>
          <p:nvPr/>
        </p:nvSpPr>
        <p:spPr>
          <a:xfrm>
            <a:off x="5560499" y="3124150"/>
            <a:ext cx="7167002" cy="2785110"/>
          </a:xfrm>
          <a:prstGeom prst="rect">
            <a:avLst/>
          </a:prstGeom>
        </p:spPr>
        <p:txBody>
          <a:bodyPr lIns="0" tIns="0" rIns="0" bIns="0" rtlCol="0" anchor="t">
            <a:spAutoFit/>
          </a:bodyPr>
          <a:lstStyle/>
          <a:p>
            <a:pPr algn="ctr">
              <a:lnSpc>
                <a:spcPts val="7020"/>
              </a:lnSpc>
            </a:pPr>
            <a:r>
              <a:rPr lang="en-US" sz="6000" b="1" dirty="0">
                <a:solidFill>
                  <a:srgbClr val="000000"/>
                </a:solidFill>
                <a:latin typeface="Times New Roman MT Bold"/>
                <a:ea typeface="Times New Roman MT Bold"/>
                <a:cs typeface="Times New Roman MT Bold"/>
                <a:sym typeface="Times New Roman MT Bold"/>
              </a:rPr>
              <a:t>THANK YOU</a:t>
            </a:r>
          </a:p>
          <a:p>
            <a:pPr algn="ctr">
              <a:lnSpc>
                <a:spcPts val="7020"/>
              </a:lnSpc>
            </a:pPr>
            <a:r>
              <a:rPr lang="en-US" sz="6000" b="1" dirty="0">
                <a:solidFill>
                  <a:srgbClr val="000000"/>
                </a:solidFill>
                <a:latin typeface="Times New Roman MT Bold"/>
                <a:ea typeface="Times New Roman MT Bold"/>
                <a:cs typeface="Times New Roman MT Bold"/>
                <a:sym typeface="Times New Roman MT Bold"/>
              </a:rPr>
              <a:t>FOR YOUR ATTENTION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p:cNvGrpSpPr/>
        <p:nvPr/>
      </p:nvGrpSpPr>
      <p:grpSpPr>
        <a:xfrm>
          <a:off x="0" y="0"/>
          <a:ext cx="0" cy="0"/>
          <a:chOff x="0" y="0"/>
          <a:chExt cx="0" cy="0"/>
        </a:xfrm>
      </p:grpSpPr>
      <p:sp>
        <p:nvSpPr>
          <p:cNvPr id="2" name="TextBox 2"/>
          <p:cNvSpPr txBox="1"/>
          <p:nvPr/>
        </p:nvSpPr>
        <p:spPr>
          <a:xfrm>
            <a:off x="-763361" y="205710"/>
            <a:ext cx="5935748" cy="448170"/>
          </a:xfrm>
          <a:prstGeom prst="rect">
            <a:avLst/>
          </a:prstGeom>
        </p:spPr>
        <p:txBody>
          <a:bodyPr lIns="0" tIns="0" rIns="0" bIns="0" rtlCol="0" anchor="t">
            <a:spAutoFit/>
          </a:bodyPr>
          <a:lstStyle/>
          <a:p>
            <a:pPr algn="ctr">
              <a:lnSpc>
                <a:spcPts val="3077"/>
              </a:lnSpc>
            </a:pPr>
            <a:r>
              <a:rPr lang="en-US" sz="2630" b="1">
                <a:solidFill>
                  <a:srgbClr val="000000"/>
                </a:solidFill>
                <a:latin typeface="Times New Roman MT Bold"/>
                <a:ea typeface="Times New Roman MT Bold"/>
                <a:cs typeface="Times New Roman MT Bold"/>
                <a:sym typeface="Times New Roman MT Bold"/>
              </a:rPr>
              <a:t>REFERENCES</a:t>
            </a:r>
          </a:p>
        </p:txBody>
      </p:sp>
      <p:sp>
        <p:nvSpPr>
          <p:cNvPr id="3" name="TextBox 3"/>
          <p:cNvSpPr txBox="1"/>
          <p:nvPr/>
        </p:nvSpPr>
        <p:spPr>
          <a:xfrm>
            <a:off x="644336" y="720421"/>
            <a:ext cx="17468750" cy="9271508"/>
          </a:xfrm>
          <a:prstGeom prst="rect">
            <a:avLst/>
          </a:prstGeom>
        </p:spPr>
        <p:txBody>
          <a:bodyPr lIns="0" tIns="0" rIns="0" bIns="0" rtlCol="0" anchor="t">
            <a:spAutoFit/>
          </a:bodyPr>
          <a:lstStyle/>
          <a:p>
            <a:pPr algn="l">
              <a:lnSpc>
                <a:spcPts val="2925"/>
              </a:lnSpc>
            </a:pPr>
            <a:r>
              <a:rPr lang="en-US" sz="1899" dirty="0">
                <a:solidFill>
                  <a:srgbClr val="000000"/>
                </a:solidFill>
                <a:latin typeface="Canva Sans"/>
                <a:ea typeface="Canva Sans"/>
                <a:cs typeface="Canva Sans"/>
                <a:sym typeface="Canva Sans"/>
              </a:rPr>
              <a:t>Allen, L., </a:t>
            </a:r>
            <a:r>
              <a:rPr lang="en-US" sz="1899" dirty="0" err="1">
                <a:solidFill>
                  <a:srgbClr val="000000"/>
                </a:solidFill>
                <a:latin typeface="Canva Sans"/>
                <a:ea typeface="Canva Sans"/>
                <a:cs typeface="Canva Sans"/>
                <a:sym typeface="Canva Sans"/>
              </a:rPr>
              <a:t>Boudoukh</a:t>
            </a:r>
            <a:r>
              <a:rPr lang="en-US" sz="1899" dirty="0">
                <a:solidFill>
                  <a:srgbClr val="000000"/>
                </a:solidFill>
                <a:latin typeface="Canva Sans"/>
                <a:ea typeface="Canva Sans"/>
                <a:cs typeface="Canva Sans"/>
                <a:sym typeface="Canva Sans"/>
              </a:rPr>
              <a:t>, J. and Saunders, A. (2004) Understanding market, credit, and operational risk : the value at risk approach. Malden, MA: Blackwell.</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Barrow, C., Barrow, P. and Brown, R. (2012) The business plan workbook. 7th ed. London ; Kogan Page.</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Burns, P. (2021) Entrepreneurship and small business : start-up, growth and maturity. Fifth edition. London: Macmillan Education.</a:t>
            </a:r>
          </a:p>
          <a:p>
            <a:pPr algn="l">
              <a:lnSpc>
                <a:spcPts val="2925"/>
              </a:lnSpc>
            </a:pPr>
            <a:r>
              <a:rPr lang="en-US" sz="1899" dirty="0">
                <a:solidFill>
                  <a:srgbClr val="000000"/>
                </a:solidFill>
                <a:latin typeface="Canva Sans"/>
                <a:ea typeface="Canva Sans"/>
                <a:cs typeface="Canva Sans"/>
                <a:sym typeface="Canva Sans"/>
              </a:rPr>
              <a:t>Carter, S. and Jones-Evans, D. (eds.) (2012) Enterprise and small business : principles, practice and policy. Third edition. Harlow, England: Pearson.</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Elkin, P.M. (2007) Mastering business planning and strategy : the power and application of strategic thinking. 2nd ed. London: Thorogood. Available at: </a:t>
            </a:r>
            <a:r>
              <a:rPr lang="en-US" sz="1899" u="sng" dirty="0">
                <a:solidFill>
                  <a:srgbClr val="000000"/>
                </a:solidFill>
                <a:latin typeface="Canva Sans"/>
                <a:ea typeface="Canva Sans"/>
                <a:cs typeface="Canva Sans"/>
                <a:sym typeface="Canva Sans"/>
                <a:hlinkClick r:id="rId2" tooltip="https://search.ebscohost.com/login.aspx?direct=true&amp;scope=site&amp;db=nlebk&amp;db=nlabk&amp;AN=191731"/>
              </a:rPr>
              <a:t>https://search.ebscohost.com/login.aspx?direct=true&amp;scope=site&amp;db=nlebk&amp;db=nlabk&amp;AN=191731</a:t>
            </a:r>
            <a:r>
              <a:rPr lang="en-US" sz="1899" dirty="0">
                <a:solidFill>
                  <a:srgbClr val="000000"/>
                </a:solidFill>
                <a:latin typeface="Canva Sans"/>
                <a:ea typeface="Canva Sans"/>
                <a:cs typeface="Canva Sans"/>
                <a:sym typeface="Canva Sans"/>
              </a:rPr>
              <a:t>.</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Evans, V. (2022) The FT Essential Guide to Writing a Business Plan. Third edition. Harlow, England: Pearson Education, Limited.</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Finch, B. (2023) How to write a business plan : win backing and support for your ideas and ventures. Seventh edition. London ; Kogan Page.</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Gilligan, C. and Hird, M. (2013) International marketing : strategy and management. London: Routledge. Available at: </a:t>
            </a:r>
            <a:r>
              <a:rPr lang="en-US" sz="1899" u="sng" dirty="0">
                <a:solidFill>
                  <a:srgbClr val="000000"/>
                </a:solidFill>
                <a:latin typeface="Canva Sans"/>
                <a:ea typeface="Canva Sans"/>
                <a:cs typeface="Canva Sans"/>
                <a:sym typeface="Canva Sans"/>
                <a:hlinkClick r:id="rId3" tooltip="https://doi.org/10.4324/9780203077771"/>
              </a:rPr>
              <a:t>https://doi.org/10.4324/9780203077771</a:t>
            </a:r>
            <a:r>
              <a:rPr lang="en-US" sz="1899" dirty="0">
                <a:solidFill>
                  <a:srgbClr val="000000"/>
                </a:solidFill>
                <a:latin typeface="Canva Sans"/>
                <a:ea typeface="Canva Sans"/>
                <a:cs typeface="Canva Sans"/>
                <a:sym typeface="Canva Sans"/>
              </a:rPr>
              <a:t>.</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Hooley, G.J. et al. (2024) Marketing strategy and competitive positioning. Eighth edition. Harlow, England: Pearson. Available at: </a:t>
            </a:r>
            <a:r>
              <a:rPr lang="en-US" sz="1899" u="sng" dirty="0">
                <a:solidFill>
                  <a:srgbClr val="000000"/>
                </a:solidFill>
                <a:latin typeface="Canva Sans"/>
                <a:ea typeface="Canva Sans"/>
                <a:cs typeface="Canva Sans"/>
                <a:sym typeface="Canva Sans"/>
                <a:hlinkClick r:id="rId4" tooltip="https://ezproxy.uwtsd.ac.uk/login?url=https://www.vlebooks.com/product/openreader?id=TrinityStD&amp;accId=8886856&amp;isbn=9781292456720&amp;uid=%5eu"/>
              </a:rPr>
              <a:t>https://ezproxy.uwtsd.ac.uk/login?url=https://www.vlebooks.com/product/openreader?id=TrinityStD&amp;accId=8886856&amp;isbn=9781292456720&amp;uid=^u</a:t>
            </a:r>
            <a:r>
              <a:rPr lang="en-US" sz="1899" dirty="0">
                <a:solidFill>
                  <a:srgbClr val="000000"/>
                </a:solidFill>
                <a:latin typeface="Canva Sans"/>
                <a:ea typeface="Canva Sans"/>
                <a:cs typeface="Canva Sans"/>
                <a:sym typeface="Canva Sans"/>
              </a:rPr>
              <a:t>.</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Reading, C. (2002) Strategic business planning : a dynamic system for improving performance &amp; competitive advantage. 2nd ed. London, United Kingdom: Kogan Page.</a:t>
            </a:r>
          </a:p>
          <a:p>
            <a:pPr algn="l">
              <a:lnSpc>
                <a:spcPts val="2925"/>
              </a:lnSpc>
            </a:pPr>
            <a:endParaRPr lang="en-US" sz="1899" dirty="0">
              <a:solidFill>
                <a:srgbClr val="000000"/>
              </a:solidFill>
              <a:latin typeface="Canva Sans"/>
              <a:ea typeface="Canva Sans"/>
              <a:cs typeface="Canva Sans"/>
              <a:sym typeface="Canva Sans"/>
            </a:endParaRPr>
          </a:p>
          <a:p>
            <a:pPr algn="l">
              <a:lnSpc>
                <a:spcPts val="2925"/>
              </a:lnSpc>
            </a:pPr>
            <a:r>
              <a:rPr lang="en-US" sz="1899" dirty="0">
                <a:solidFill>
                  <a:srgbClr val="000000"/>
                </a:solidFill>
                <a:latin typeface="Canva Sans"/>
                <a:ea typeface="Canva Sans"/>
                <a:cs typeface="Canva Sans"/>
                <a:sym typeface="Canva Sans"/>
              </a:rPr>
              <a:t>Stokes, D. and Wilson, N. (2021) Small business management and entrepreneurship. Eighth edition. Andover: Cengage Learning.</a:t>
            </a:r>
          </a:p>
          <a:p>
            <a:pPr algn="l">
              <a:lnSpc>
                <a:spcPts val="2925"/>
              </a:lnSpc>
            </a:pPr>
            <a:endParaRPr lang="en-US" sz="1899" dirty="0">
              <a:solidFill>
                <a:srgbClr val="000000"/>
              </a:solidFill>
              <a:latin typeface="Canva Sans"/>
              <a:ea typeface="Canva Sans"/>
              <a:cs typeface="Canva Sans"/>
              <a:sym typeface="Canva San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A1876C"/>
        </a:solidFill>
        <a:effectLst/>
      </p:bgPr>
    </p:bg>
    <p:spTree>
      <p:nvGrpSpPr>
        <p:cNvPr id="1" name="">
          <a:extLst>
            <a:ext uri="{FF2B5EF4-FFF2-40B4-BE49-F238E27FC236}">
              <a16:creationId xmlns:a16="http://schemas.microsoft.com/office/drawing/2014/main" id="{0C548B13-5A6F-60B6-56C5-828F1C6D6C35}"/>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EF4D38E-135B-62CF-F41F-567C791E7B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723900"/>
            <a:ext cx="12176760" cy="3886200"/>
          </a:xfrm>
          <a:prstGeom prst="rect">
            <a:avLst/>
          </a:prstGeom>
          <a:noFill/>
          <a:ln>
            <a:noFill/>
          </a:ln>
        </p:spPr>
      </p:pic>
    </p:spTree>
    <p:extLst>
      <p:ext uri="{BB962C8B-B14F-4D97-AF65-F5344CB8AC3E}">
        <p14:creationId xmlns:p14="http://schemas.microsoft.com/office/powerpoint/2010/main" val="144329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1437</Words>
  <Application>Microsoft Office PowerPoint</Application>
  <PresentationFormat>Custom</PresentationFormat>
  <Paragraphs>198</Paragraphs>
  <Slides>13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DM Sans Bold</vt:lpstr>
      <vt:lpstr>Canva Sans</vt:lpstr>
      <vt:lpstr>Aptos Narrow</vt:lpstr>
      <vt:lpstr>Canva Sans Bold</vt:lpstr>
      <vt:lpstr>Canva Sans Bold Italics</vt:lpstr>
      <vt:lpstr>Arial</vt:lpstr>
      <vt:lpstr>Calibri</vt:lpstr>
      <vt:lpstr>Times New Roman MT Bold</vt:lpstr>
      <vt:lpstr>DM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Beige Elegant Spa &amp; Salon Presentation</dc:title>
  <cp:lastModifiedBy>Patrycja Torunska (2431559)</cp:lastModifiedBy>
  <cp:revision>8</cp:revision>
  <dcterms:created xsi:type="dcterms:W3CDTF">2006-08-16T00:00:00Z</dcterms:created>
  <dcterms:modified xsi:type="dcterms:W3CDTF">2026-03-05T23:04:53Z</dcterms:modified>
  <dc:identifier>DAHDEgF0qtY</dc:identifier>
</cp:coreProperties>
</file>