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6" r:id="rId1"/>
  </p:sldMasterIdLst>
  <p:notesMasterIdLst>
    <p:notesMasterId r:id="rId19"/>
  </p:notesMasterIdLst>
  <p:handoutMasterIdLst>
    <p:handoutMasterId r:id="rId20"/>
  </p:handoutMasterIdLst>
  <p:sldIdLst>
    <p:sldId id="281" r:id="rId2"/>
    <p:sldId id="258" r:id="rId3"/>
    <p:sldId id="273" r:id="rId4"/>
    <p:sldId id="264" r:id="rId5"/>
    <p:sldId id="295" r:id="rId6"/>
    <p:sldId id="280" r:id="rId7"/>
    <p:sldId id="286" r:id="rId8"/>
    <p:sldId id="298" r:id="rId9"/>
    <p:sldId id="296" r:id="rId10"/>
    <p:sldId id="269" r:id="rId11"/>
    <p:sldId id="299" r:id="rId12"/>
    <p:sldId id="288" r:id="rId13"/>
    <p:sldId id="290" r:id="rId14"/>
    <p:sldId id="294" r:id="rId15"/>
    <p:sldId id="297" r:id="rId16"/>
    <p:sldId id="300" r:id="rId17"/>
    <p:sldId id="289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080C"/>
    <a:srgbClr val="006600"/>
    <a:srgbClr val="008000"/>
    <a:srgbClr val="009900"/>
    <a:srgbClr val="0000FF"/>
    <a:srgbClr val="0066FF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205" autoAdjust="0"/>
    <p:restoredTop sz="94587" autoAdjust="0"/>
  </p:normalViewPr>
  <p:slideViewPr>
    <p:cSldViewPr>
      <p:cViewPr varScale="1">
        <p:scale>
          <a:sx n="98" d="100"/>
          <a:sy n="98" d="100"/>
        </p:scale>
        <p:origin x="102" y="3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2890616" cy="487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59" tIns="44979" rIns="89959" bIns="44979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03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906" y="0"/>
            <a:ext cx="2890616" cy="487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59" tIns="44979" rIns="89959" bIns="44979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03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264049"/>
            <a:ext cx="2890616" cy="487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59" tIns="44979" rIns="89959" bIns="44979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03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906" y="9264049"/>
            <a:ext cx="2890616" cy="487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59" tIns="44979" rIns="89959" bIns="44979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CE068A4-0DE3-405F-99A0-AD7380D5EF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02540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90616" cy="487992"/>
          </a:xfrm>
          <a:prstGeom prst="rect">
            <a:avLst/>
          </a:prstGeom>
        </p:spPr>
        <p:txBody>
          <a:bodyPr vert="horz" lIns="89959" tIns="44979" rIns="89959" bIns="44979" rtlCol="0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6906" y="0"/>
            <a:ext cx="2890616" cy="487992"/>
          </a:xfrm>
          <a:prstGeom prst="rect">
            <a:avLst/>
          </a:prstGeom>
        </p:spPr>
        <p:txBody>
          <a:bodyPr vert="horz" lIns="89959" tIns="44979" rIns="89959" bIns="44979" rtlCol="0"/>
          <a:lstStyle>
            <a:lvl1pPr algn="r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fld id="{59B81B8C-4D39-45D5-9298-64BE946D7D70}" type="datetimeFigureOut">
              <a:rPr lang="en-US"/>
              <a:pPr>
                <a:defRPr/>
              </a:pPr>
              <a:t>11/7/2018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1838"/>
            <a:ext cx="4878388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959" tIns="44979" rIns="89959" bIns="44979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7066" y="4633584"/>
            <a:ext cx="5334957" cy="4388809"/>
          </a:xfrm>
          <a:prstGeom prst="rect">
            <a:avLst/>
          </a:prstGeom>
        </p:spPr>
        <p:txBody>
          <a:bodyPr vert="horz" lIns="89959" tIns="44979" rIns="89959" bIns="44979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049"/>
            <a:ext cx="2890616" cy="487992"/>
          </a:xfrm>
          <a:prstGeom prst="rect">
            <a:avLst/>
          </a:prstGeom>
        </p:spPr>
        <p:txBody>
          <a:bodyPr vert="horz" lIns="89959" tIns="44979" rIns="89959" bIns="44979" rtlCol="0" anchor="b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6906" y="9264049"/>
            <a:ext cx="2890616" cy="487992"/>
          </a:xfrm>
          <a:prstGeom prst="rect">
            <a:avLst/>
          </a:prstGeom>
        </p:spPr>
        <p:txBody>
          <a:bodyPr vert="horz" wrap="square" lIns="89959" tIns="44979" rIns="89959" bIns="44979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5398FD2-6F52-4C9B-BED9-ACC3D1BA6B8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35081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-4763" y="2058988"/>
            <a:ext cx="9147176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19" y="2166365"/>
            <a:ext cx="8603674" cy="1739347"/>
          </a:xfrm>
        </p:spPr>
        <p:txBody>
          <a:bodyPr/>
          <a:lstStyle>
            <a:lvl1pPr algn="ctr">
              <a:lnSpc>
                <a:spcPct val="80000"/>
              </a:lnSpc>
              <a:defRPr sz="6000" spc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970315"/>
            <a:ext cx="6858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F5EC8-CB04-4AE1-AAB2-3A0CB36413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8062030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9F2D6-F9DE-4490-BA05-76EEAEB485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853920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-4763" y="2058988"/>
            <a:ext cx="9147176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893" y="2208879"/>
            <a:ext cx="7886700" cy="1676400"/>
          </a:xfrm>
        </p:spPr>
        <p:txBody>
          <a:bodyPr>
            <a:noAutofit/>
          </a:bodyPr>
          <a:lstStyle>
            <a:lvl1pPr algn="ctr">
              <a:lnSpc>
                <a:spcPct val="80000"/>
              </a:lnSpc>
              <a:defRPr sz="6000" b="0" spc="0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4893" y="3984400"/>
            <a:ext cx="7886700" cy="1174639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D112A84-A360-40DE-9D71-32134D0482D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42515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797" y="2011680"/>
            <a:ext cx="365760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011680"/>
            <a:ext cx="365760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6B8CF-BC6D-476D-B767-D4523F5DB0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958834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913470"/>
            <a:ext cx="365760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656566"/>
            <a:ext cx="365760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428" y="1913470"/>
            <a:ext cx="365760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0428" y="2656564"/>
            <a:ext cx="365760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F0BE2-D70D-42DF-84B8-4996B9C76B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4653358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81572-E40E-4601-A858-4C5BB4011C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4915107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B6FE12-794A-404C-BCF5-8B952F092F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673255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48840"/>
            <a:ext cx="4572000" cy="38404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92568" y="2147487"/>
            <a:ext cx="256032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524E5-D60C-4C1C-AA25-EA0BD4D742D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5378630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0" y="2211494"/>
            <a:ext cx="4754880" cy="384048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rtlCol="0">
            <a:normAutofit/>
          </a:bodyPr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85351" y="2150621"/>
            <a:ext cx="256032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F495A-3E08-4EA9-9B1F-4CF1D5C2F11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4428087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E766C-1AE4-45C2-AB58-4B8E9712FB6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3860298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764338" y="0"/>
            <a:ext cx="20574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468" y="609600"/>
            <a:ext cx="1801785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609600"/>
            <a:ext cx="5979968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423025"/>
            <a:ext cx="2057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32100" y="6423025"/>
            <a:ext cx="32099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4725" y="6423025"/>
            <a:ext cx="660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1B8612-C312-45F3-A856-D0939795C5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6788349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72088-B378-451A-A2D8-656C2A2100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4945200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DCE9F-7114-493E-9B18-3EE4E48BE7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1689922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76213"/>
            <a:ext cx="9142413" cy="16462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84163"/>
            <a:ext cx="7772400" cy="1508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85800" y="2011363"/>
            <a:ext cx="7772400" cy="420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423025"/>
            <a:ext cx="2595562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 eaLnBrk="1" hangingPunct="1">
              <a:defRPr sz="105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91000" y="6423025"/>
            <a:ext cx="40608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05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64525" y="6423025"/>
            <a:ext cx="709613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eaLnBrk="1" hangingPunct="1">
              <a:defRPr sz="1200" b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E7080E11-35BA-4D97-825D-7666246673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87" r:id="rId1"/>
    <p:sldLayoutId id="2147484278" r:id="rId2"/>
    <p:sldLayoutId id="2147484288" r:id="rId3"/>
    <p:sldLayoutId id="2147484279" r:id="rId4"/>
    <p:sldLayoutId id="2147484280" r:id="rId5"/>
    <p:sldLayoutId id="2147484281" r:id="rId6"/>
    <p:sldLayoutId id="2147484289" r:id="rId7"/>
    <p:sldLayoutId id="2147484282" r:id="rId8"/>
    <p:sldLayoutId id="2147484283" r:id="rId9"/>
    <p:sldLayoutId id="2147484284" r:id="rId10"/>
    <p:sldLayoutId id="2147484290" r:id="rId11"/>
    <p:sldLayoutId id="2147484285" r:id="rId12"/>
    <p:sldLayoutId id="2147484286" r:id="rId13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000" kern="1200" cap="all">
          <a:solidFill>
            <a:schemeClr val="bg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000">
          <a:solidFill>
            <a:schemeClr val="bg2"/>
          </a:solidFill>
          <a:latin typeface="Corbel" panose="020B0503020204020204" pitchFamily="34" charset="0"/>
        </a:defRPr>
      </a:lvl2pPr>
      <a:lvl3pPr algn="l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000">
          <a:solidFill>
            <a:schemeClr val="bg2"/>
          </a:solidFill>
          <a:latin typeface="Corbel" panose="020B0503020204020204" pitchFamily="34" charset="0"/>
        </a:defRPr>
      </a:lvl3pPr>
      <a:lvl4pPr algn="l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000">
          <a:solidFill>
            <a:schemeClr val="bg2"/>
          </a:solidFill>
          <a:latin typeface="Corbel" panose="020B0503020204020204" pitchFamily="34" charset="0"/>
        </a:defRPr>
      </a:lvl4pPr>
      <a:lvl5pPr algn="l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000">
          <a:solidFill>
            <a:schemeClr val="bg2"/>
          </a:solidFill>
          <a:latin typeface="Corbel" panose="020B0503020204020204" pitchFamily="34" charset="0"/>
        </a:defRPr>
      </a:lvl5pPr>
      <a:lvl6pPr marL="457200" algn="l" rtl="0" fontAlgn="base">
        <a:lnSpc>
          <a:spcPct val="85000"/>
        </a:lnSpc>
        <a:spcBef>
          <a:spcPct val="0"/>
        </a:spcBef>
        <a:spcAft>
          <a:spcPct val="0"/>
        </a:spcAft>
        <a:defRPr sz="4000">
          <a:solidFill>
            <a:schemeClr val="bg2"/>
          </a:solidFill>
          <a:latin typeface="Corbel" panose="020B0503020204020204" pitchFamily="34" charset="0"/>
        </a:defRPr>
      </a:lvl6pPr>
      <a:lvl7pPr marL="914400" algn="l" rtl="0" fontAlgn="base">
        <a:lnSpc>
          <a:spcPct val="85000"/>
        </a:lnSpc>
        <a:spcBef>
          <a:spcPct val="0"/>
        </a:spcBef>
        <a:spcAft>
          <a:spcPct val="0"/>
        </a:spcAft>
        <a:defRPr sz="4000">
          <a:solidFill>
            <a:schemeClr val="bg2"/>
          </a:solidFill>
          <a:latin typeface="Corbel" panose="020B0503020204020204" pitchFamily="34" charset="0"/>
        </a:defRPr>
      </a:lvl7pPr>
      <a:lvl8pPr marL="1371600" algn="l" rtl="0" fontAlgn="base">
        <a:lnSpc>
          <a:spcPct val="85000"/>
        </a:lnSpc>
        <a:spcBef>
          <a:spcPct val="0"/>
        </a:spcBef>
        <a:spcAft>
          <a:spcPct val="0"/>
        </a:spcAft>
        <a:defRPr sz="4000">
          <a:solidFill>
            <a:schemeClr val="bg2"/>
          </a:solidFill>
          <a:latin typeface="Corbel" panose="020B0503020204020204" pitchFamily="34" charset="0"/>
        </a:defRPr>
      </a:lvl8pPr>
      <a:lvl9pPr marL="1828800" algn="l" rtl="0" fontAlgn="base">
        <a:lnSpc>
          <a:spcPct val="85000"/>
        </a:lnSpc>
        <a:spcBef>
          <a:spcPct val="0"/>
        </a:spcBef>
        <a:spcAft>
          <a:spcPct val="0"/>
        </a:spcAft>
        <a:defRPr sz="4000">
          <a:solidFill>
            <a:schemeClr val="bg2"/>
          </a:solidFill>
          <a:latin typeface="Corbel" panose="020B0503020204020204" pitchFamily="34" charset="0"/>
        </a:defRPr>
      </a:lvl9pPr>
    </p:titleStyle>
    <p:bodyStyle>
      <a:lvl1pPr marL="182563" indent="-182563" algn="l" rtl="0" eaLnBrk="0" fontAlgn="base" hangingPunct="0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182563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anose="05000000000000000000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39763" indent="-182563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anose="05000000000000000000" pitchFamily="2" charset="2"/>
        <a:buChar char="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868363" indent="-182563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anose="05000000000000000000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6963" indent="-182563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anose="05000000000000000000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umanitiesblog.uwtsd.ac.uk/?p=1464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lampeterhistory?lang=en-gb" TargetMode="External"/><Relationship Id="rId2" Type="http://schemas.openxmlformats.org/officeDocument/2006/relationships/hyperlink" Target="mailto:alexander.scott@uwtsd.ac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s://humanitiesblog.uwtsd.ac.uk/" TargetMode="External"/><Relationship Id="rId4" Type="http://schemas.openxmlformats.org/officeDocument/2006/relationships/hyperlink" Target="https://www.facebook.com/Medievalstudiesuwts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8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395288" y="115888"/>
            <a:ext cx="8229600" cy="1873250"/>
          </a:xfrm>
          <a:solidFill>
            <a:schemeClr val="accent1">
              <a:lumMod val="75000"/>
            </a:schemeClr>
          </a:solidFill>
          <a:ln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3100" dirty="0" smtClean="0">
                <a:latin typeface="Palatino Linotype" panose="02040502050505030304" pitchFamily="18" charset="0"/>
              </a:rPr>
              <a:t>University of Wales Trinity Saint David</a:t>
            </a:r>
            <a:r>
              <a:rPr lang="en-GB" sz="2800" dirty="0" smtClean="0">
                <a:latin typeface="Palatino Linotype" panose="02040502050505030304" pitchFamily="18" charset="0"/>
              </a:rPr>
              <a:t/>
            </a:r>
            <a:br>
              <a:rPr lang="en-GB" sz="2800" dirty="0" smtClean="0">
                <a:latin typeface="Palatino Linotype" panose="02040502050505030304" pitchFamily="18" charset="0"/>
              </a:rPr>
            </a:br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 panose="02040502050505030304" pitchFamily="18" charset="0"/>
              </a:rPr>
              <a:t>History</a:t>
            </a:r>
            <a:r>
              <a:rPr lang="en-GB" sz="2200" dirty="0" smtClean="0">
                <a:latin typeface="Palatino Linotype" panose="02040502050505030304" pitchFamily="18" charset="0"/>
              </a:rPr>
              <a:t/>
            </a:r>
            <a:br>
              <a:rPr lang="en-GB" sz="2200" dirty="0" smtClean="0">
                <a:latin typeface="Palatino Linotype" panose="02040502050505030304" pitchFamily="18" charset="0"/>
              </a:rPr>
            </a:br>
            <a:r>
              <a:rPr lang="en-GB" sz="1600" b="1" dirty="0" smtClean="0">
                <a:latin typeface="Palatino Linotype" panose="02040502050505030304" pitchFamily="18" charset="0"/>
              </a:rPr>
              <a:t>Medieval Studies</a:t>
            </a:r>
            <a:br>
              <a:rPr lang="en-GB" sz="1600" b="1" dirty="0" smtClean="0">
                <a:latin typeface="Palatino Linotype" panose="02040502050505030304" pitchFamily="18" charset="0"/>
              </a:rPr>
            </a:br>
            <a:r>
              <a:rPr lang="en-GB" sz="1600" b="1" dirty="0" smtClean="0">
                <a:latin typeface="Palatino Linotype" panose="02040502050505030304" pitchFamily="18" charset="0"/>
              </a:rPr>
              <a:t>Modern </a:t>
            </a:r>
            <a:r>
              <a:rPr lang="en-GB" sz="1600" b="1" dirty="0" err="1" smtClean="0">
                <a:latin typeface="Palatino Linotype" panose="02040502050505030304" pitchFamily="18" charset="0"/>
              </a:rPr>
              <a:t>HistorY</a:t>
            </a:r>
            <a:r>
              <a:rPr lang="en-GB" sz="1600" b="1" dirty="0" smtClean="0">
                <a:latin typeface="Palatino Linotype" panose="02040502050505030304" pitchFamily="18" charset="0"/>
              </a:rPr>
              <a:t> </a:t>
            </a:r>
            <a:br>
              <a:rPr lang="en-GB" sz="1600" b="1" dirty="0" smtClean="0">
                <a:latin typeface="Palatino Linotype" panose="02040502050505030304" pitchFamily="18" charset="0"/>
              </a:rPr>
            </a:br>
            <a:r>
              <a:rPr lang="en-GB" sz="1600" b="1" dirty="0" smtClean="0">
                <a:latin typeface="Palatino Linotype" panose="02040502050505030304" pitchFamily="18" charset="0"/>
              </a:rPr>
              <a:t>Conflict and war</a:t>
            </a:r>
            <a:r>
              <a:rPr lang="en-GB" sz="1600" dirty="0" smtClean="0">
                <a:latin typeface="Palatino Linotype" panose="02040502050505030304" pitchFamily="18" charset="0"/>
              </a:rPr>
              <a:t/>
            </a:r>
            <a:br>
              <a:rPr lang="en-GB" sz="1600" dirty="0" smtClean="0">
                <a:latin typeface="Palatino Linotype" panose="02040502050505030304" pitchFamily="18" charset="0"/>
              </a:rPr>
            </a:br>
            <a:endParaRPr lang="en-GB" sz="2200" dirty="0" smtClean="0">
              <a:latin typeface="Palatino Linotype" panose="02040502050505030304" pitchFamily="18" charset="0"/>
            </a:endParaRPr>
          </a:p>
        </p:txBody>
      </p:sp>
      <p:pic>
        <p:nvPicPr>
          <p:cNvPr id="8195" name="Picture 8" descr="OB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27075" y="2276475"/>
            <a:ext cx="7566025" cy="4206875"/>
          </a:xfrm>
          <a:noFill/>
        </p:spPr>
      </p:pic>
      <p:pic>
        <p:nvPicPr>
          <p:cNvPr id="8196" name="Picture 13" descr="https://pbs.twimg.com/profile_images/1174582231/tsd_shield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0" y="722313"/>
            <a:ext cx="12001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195387"/>
          </a:xfrm>
          <a:solidFill>
            <a:schemeClr val="accent1">
              <a:lumMod val="75000"/>
            </a:schemeClr>
          </a:solidFill>
          <a:ln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bg2">
                    <a:lumMod val="90000"/>
                    <a:lumOff val="10000"/>
                  </a:schemeClr>
                </a:solidFill>
                <a:latin typeface="Palatino Linotype" panose="02040502050505030304" pitchFamily="18" charset="0"/>
              </a:rPr>
              <a:t/>
            </a:r>
            <a:br>
              <a:rPr lang="en-GB" dirty="0" smtClean="0">
                <a:solidFill>
                  <a:schemeClr val="bg2">
                    <a:lumMod val="90000"/>
                    <a:lumOff val="10000"/>
                  </a:schemeClr>
                </a:solidFill>
                <a:latin typeface="Palatino Linotype" panose="02040502050505030304" pitchFamily="18" charset="0"/>
              </a:rPr>
            </a:br>
            <a:r>
              <a:rPr lang="en-GB" sz="3600" dirty="0" smtClean="0">
                <a:solidFill>
                  <a:schemeClr val="bg2">
                    <a:lumMod val="90000"/>
                    <a:lumOff val="10000"/>
                  </a:schemeClr>
                </a:solidFill>
                <a:latin typeface="Palatino Linotype" panose="02040502050505030304" pitchFamily="18" charset="0"/>
              </a:rPr>
              <a:t>History at UWTSD </a:t>
            </a:r>
            <a:r>
              <a:rPr lang="en-GB" dirty="0" smtClean="0">
                <a:solidFill>
                  <a:schemeClr val="bg2">
                    <a:lumMod val="90000"/>
                    <a:lumOff val="10000"/>
                  </a:schemeClr>
                </a:solidFill>
                <a:latin typeface="Palatino Linotype" panose="02040502050505030304" pitchFamily="18" charset="0"/>
              </a:rPr>
              <a:t/>
            </a:r>
            <a:br>
              <a:rPr lang="en-GB" dirty="0" smtClean="0">
                <a:solidFill>
                  <a:schemeClr val="bg2">
                    <a:lumMod val="90000"/>
                    <a:lumOff val="10000"/>
                  </a:schemeClr>
                </a:solidFill>
                <a:latin typeface="Palatino Linotype" panose="02040502050505030304" pitchFamily="18" charset="0"/>
              </a:rPr>
            </a:br>
            <a:r>
              <a:rPr lang="en-GB" dirty="0" smtClean="0">
                <a:solidFill>
                  <a:schemeClr val="bg2">
                    <a:lumMod val="90000"/>
                    <a:lumOff val="10000"/>
                  </a:schemeClr>
                </a:solidFill>
                <a:latin typeface="Palatino Linotype" panose="02040502050505030304" pitchFamily="18" charset="0"/>
              </a:rPr>
              <a:t> </a:t>
            </a:r>
            <a:endParaRPr lang="en-US" dirty="0" smtClean="0">
              <a:solidFill>
                <a:schemeClr val="tx1"/>
              </a:solidFill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950" y="1916113"/>
            <a:ext cx="4608513" cy="4681537"/>
          </a:xfrm>
        </p:spPr>
        <p:txBody>
          <a:bodyPr rtlCol="0">
            <a:normAutofit/>
          </a:bodyPr>
          <a:lstStyle/>
          <a:p>
            <a:pPr marL="182880" indent="-182880" eaLnBrk="1" fontAlgn="auto" hangingPunct="1">
              <a:buFont typeface="Wingdings" panose="05000000000000000000" pitchFamily="2" charset="2"/>
              <a:buNone/>
              <a:defRPr/>
            </a:pPr>
            <a:r>
              <a:rPr lang="en-GB" sz="4000" dirty="0" smtClean="0">
                <a:latin typeface="Palatino Linotype" panose="02040502050505030304" pitchFamily="18" charset="0"/>
              </a:rPr>
              <a:t>Degree Programmes</a:t>
            </a: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History</a:t>
            </a:r>
            <a:endParaRPr lang="en-GB" i="1" dirty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Medieval Studies</a:t>
            </a:r>
            <a:endParaRPr lang="en-GB" sz="2800" i="1" dirty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Ancient and Medieval History</a:t>
            </a: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Modern History </a:t>
            </a: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Conflict and War </a:t>
            </a: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Single &amp; Joint Honours</a:t>
            </a:r>
          </a:p>
          <a:p>
            <a:pPr marL="182880" indent="-182880" eaLnBrk="1" fontAlgn="auto" hangingPunct="1">
              <a:defRPr/>
            </a:pPr>
            <a:endParaRPr lang="en-GB" dirty="0" smtClean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</p:txBody>
      </p:sp>
      <p:pic>
        <p:nvPicPr>
          <p:cNvPr id="9220" name="Picture 6" descr="Genesi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725" y="1916113"/>
            <a:ext cx="3487738" cy="4733925"/>
          </a:xfrm>
          <a:noFill/>
        </p:spPr>
      </p:pic>
      <p:pic>
        <p:nvPicPr>
          <p:cNvPr id="9221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195387"/>
          </a:xfrm>
          <a:solidFill>
            <a:schemeClr val="accent1">
              <a:lumMod val="75000"/>
            </a:schemeClr>
          </a:solidFill>
          <a:ln>
            <a:solidFill>
              <a:srgbClr val="7030A0"/>
            </a:solidFill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itchFamily="18" charset="0"/>
              </a:rPr>
              <a:t>Modes of study</a:t>
            </a:r>
            <a:endParaRPr lang="en-US" sz="3200" dirty="0" smtClean="0">
              <a:latin typeface="Palatino Linotype" pitchFamily="18" charset="0"/>
            </a:endParaRP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844675"/>
            <a:ext cx="4356100" cy="4968875"/>
          </a:xfrm>
        </p:spPr>
        <p:txBody>
          <a:bodyPr rtlCol="0">
            <a:normAutofit fontScale="70000" lnSpcReduction="20000"/>
          </a:bodyPr>
          <a:lstStyle/>
          <a:p>
            <a:pPr marL="411480" lvl="1" indent="-182880" eaLnBrk="1" fontAlgn="auto" hangingPunct="1">
              <a:lnSpc>
                <a:spcPct val="160000"/>
              </a:lnSpc>
              <a:defRPr/>
            </a:pPr>
            <a:r>
              <a:rPr lang="en-GB" sz="3600" dirty="0">
                <a:latin typeface="Palatino Linotype" panose="02040502050505030304" pitchFamily="18" charset="0"/>
              </a:rPr>
              <a:t>Small group teaching</a:t>
            </a:r>
          </a:p>
          <a:p>
            <a:pPr marL="411480" lvl="1" indent="-182880" eaLnBrk="1" fontAlgn="auto" hangingPunct="1">
              <a:lnSpc>
                <a:spcPct val="160000"/>
              </a:lnSpc>
              <a:defRPr/>
            </a:pPr>
            <a:r>
              <a:rPr lang="en-GB" sz="3600" dirty="0">
                <a:latin typeface="Palatino Linotype" panose="02040502050505030304" pitchFamily="18" charset="0"/>
              </a:rPr>
              <a:t>Immersive teaching</a:t>
            </a:r>
          </a:p>
          <a:p>
            <a:pPr marL="411480" lvl="1" indent="-182880" eaLnBrk="1" fontAlgn="auto" hangingPunct="1">
              <a:lnSpc>
                <a:spcPct val="160000"/>
              </a:lnSpc>
              <a:defRPr/>
            </a:pPr>
            <a:r>
              <a:rPr lang="en-GB" sz="3600" dirty="0">
                <a:latin typeface="Palatino Linotype" panose="02040502050505030304" pitchFamily="18" charset="0"/>
              </a:rPr>
              <a:t>1-to-1 Tutorials</a:t>
            </a:r>
          </a:p>
          <a:p>
            <a:pPr marL="411480" lvl="1" indent="-182880" eaLnBrk="1" fontAlgn="auto" hangingPunct="1">
              <a:lnSpc>
                <a:spcPct val="160000"/>
              </a:lnSpc>
              <a:defRPr/>
            </a:pPr>
            <a:r>
              <a:rPr lang="en-GB" sz="3600" dirty="0">
                <a:latin typeface="Palatino Linotype" panose="02040502050505030304" pitchFamily="18" charset="0"/>
              </a:rPr>
              <a:t>Direct contact </a:t>
            </a:r>
          </a:p>
          <a:p>
            <a:pPr marL="411480" lvl="1" indent="-182880" eaLnBrk="1" fontAlgn="auto" hangingPunct="1">
              <a:lnSpc>
                <a:spcPct val="160000"/>
              </a:lnSpc>
              <a:defRPr/>
            </a:pPr>
            <a:r>
              <a:rPr lang="en-GB" sz="3600" dirty="0">
                <a:latin typeface="Palatino Linotype" panose="02040502050505030304" pitchFamily="18" charset="0"/>
              </a:rPr>
              <a:t>95% student satisfaction in teaching (award-winning!)</a:t>
            </a:r>
          </a:p>
          <a:p>
            <a:pPr marL="411480" lvl="1" indent="-182880" eaLnBrk="1" fontAlgn="auto" hangingPunct="1">
              <a:lnSpc>
                <a:spcPct val="160000"/>
              </a:lnSpc>
              <a:defRPr/>
            </a:pPr>
            <a:r>
              <a:rPr lang="en-GB" sz="3600" dirty="0">
                <a:latin typeface="Palatino Linotype" panose="02040502050505030304" pitchFamily="18" charset="0"/>
              </a:rPr>
              <a:t>Eclectic approach</a:t>
            </a:r>
          </a:p>
          <a:p>
            <a:pPr marL="411480" lvl="1" indent="-182880" eaLnBrk="1" fontAlgn="auto" hangingPunct="1">
              <a:lnSpc>
                <a:spcPct val="80000"/>
              </a:lnSpc>
              <a:defRPr/>
            </a:pPr>
            <a:endParaRPr lang="en-GB" sz="3600" dirty="0" smtClean="0"/>
          </a:p>
          <a:p>
            <a:pPr marL="411480" lvl="1" indent="-182880" eaLnBrk="1" fontAlgn="auto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endParaRPr lang="en-GB" sz="3600" dirty="0" smtClean="0"/>
          </a:p>
          <a:p>
            <a:pPr marL="411480" lvl="1" indent="-182880" eaLnBrk="1" fontAlgn="auto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endParaRPr lang="en-US" sz="3600" dirty="0" smtClean="0"/>
          </a:p>
        </p:txBody>
      </p:sp>
      <p:pic>
        <p:nvPicPr>
          <p:cNvPr id="10244" name="Picture 12" descr="DSCF171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59805" y="1823896"/>
            <a:ext cx="3540587" cy="3305068"/>
          </a:xfrm>
          <a:noFill/>
        </p:spPr>
      </p:pic>
      <p:pic>
        <p:nvPicPr>
          <p:cNvPr id="10245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192" y="4725144"/>
            <a:ext cx="2843808" cy="2132856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95288" y="271463"/>
            <a:ext cx="8280400" cy="1198562"/>
          </a:xfrm>
          <a:solidFill>
            <a:schemeClr val="accent1">
              <a:lumMod val="75000"/>
            </a:schemeClr>
          </a:solidFill>
          <a:ln>
            <a:solidFill>
              <a:srgbClr val="7030A0"/>
            </a:solidFill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anose="02040502050505030304" pitchFamily="18" charset="0"/>
              </a:rPr>
              <a:t>Support and Resources</a:t>
            </a:r>
            <a:endParaRPr lang="en-US" sz="3200" dirty="0" smtClean="0">
              <a:latin typeface="Palatino Linotype" panose="02040502050505030304" pitchFamily="18" charset="0"/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916113"/>
            <a:ext cx="5472112" cy="4681537"/>
          </a:xfrm>
        </p:spPr>
        <p:txBody>
          <a:bodyPr rtlCol="0">
            <a:normAutofit/>
          </a:bodyPr>
          <a:lstStyle/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Personal Tutor</a:t>
            </a: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Student Services – </a:t>
            </a:r>
          </a:p>
          <a:p>
            <a:pPr marL="0" indent="0" eaLnBrk="1" fontAlgn="auto" hangingPunct="1">
              <a:buNone/>
              <a:defRPr/>
            </a:pPr>
            <a:r>
              <a:rPr lang="en-GB" dirty="0">
                <a:latin typeface="Palatino Linotype" panose="02040502050505030304" pitchFamily="18" charset="0"/>
              </a:rPr>
              <a:t>	Learning and Study Skills support</a:t>
            </a: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Staff-Student Consultative Committee</a:t>
            </a: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Library</a:t>
            </a: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The </a:t>
            </a:r>
            <a:r>
              <a:rPr lang="en-GB" dirty="0" err="1">
                <a:latin typeface="Palatino Linotype" panose="02040502050505030304" pitchFamily="18" charset="0"/>
              </a:rPr>
              <a:t>Roderic</a:t>
            </a:r>
            <a:r>
              <a:rPr lang="en-GB" dirty="0">
                <a:latin typeface="Palatino Linotype" panose="02040502050505030304" pitchFamily="18" charset="0"/>
              </a:rPr>
              <a:t> Bowen Archive</a:t>
            </a: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History Society </a:t>
            </a: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Re-enactment Society</a:t>
            </a:r>
          </a:p>
          <a:p>
            <a:pPr marL="182880" indent="-182880" eaLnBrk="1" fontAlgn="auto" hangingPunct="1">
              <a:defRPr/>
            </a:pPr>
            <a:r>
              <a:rPr lang="en-GB" dirty="0">
                <a:latin typeface="Palatino Linotype" panose="02040502050505030304" pitchFamily="18" charset="0"/>
              </a:rPr>
              <a:t>Study Abroad Option</a:t>
            </a:r>
          </a:p>
          <a:p>
            <a:pPr marL="0" indent="0" eaLnBrk="1" fontAlgn="auto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  <a:p>
            <a:pPr marL="182880" indent="-182880" eaLnBrk="1" fontAlgn="auto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  <a:p>
            <a:pPr marL="182880" indent="-182880" eaLnBrk="1" fontAlgn="auto" hangingPunct="1">
              <a:defRPr/>
            </a:pPr>
            <a:endParaRPr lang="en-US" dirty="0" smtClean="0"/>
          </a:p>
        </p:txBody>
      </p:sp>
      <p:pic>
        <p:nvPicPr>
          <p:cNvPr id="11268" name="Picture 4" descr="image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989138"/>
            <a:ext cx="3300413" cy="471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60350"/>
            <a:ext cx="8229600" cy="1209675"/>
          </a:xfrm>
          <a:solidFill>
            <a:schemeClr val="accent1">
              <a:lumMod val="75000"/>
            </a:schemeClr>
          </a:solidFill>
          <a:ln>
            <a:solidFill>
              <a:srgbClr val="7030A0"/>
            </a:solidFill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solidFill>
                  <a:schemeClr val="bg2">
                    <a:lumMod val="90000"/>
                    <a:lumOff val="10000"/>
                  </a:schemeClr>
                </a:solidFill>
                <a:latin typeface="Palatino Linotype" panose="02040502050505030304" pitchFamily="18" charset="0"/>
              </a:rPr>
              <a:t>LEVEL 4 </a:t>
            </a:r>
            <a:r>
              <a:rPr lang="en-GB" sz="2800" dirty="0" smtClean="0">
                <a:solidFill>
                  <a:schemeClr val="bg2">
                    <a:lumMod val="90000"/>
                    <a:lumOff val="10000"/>
                  </a:schemeClr>
                </a:solidFill>
                <a:latin typeface="Palatino Linotype" panose="02040502050505030304" pitchFamily="18" charset="0"/>
              </a:rPr>
              <a:t>(The First Year)</a:t>
            </a:r>
            <a:endParaRPr lang="en-US" sz="2800" dirty="0" smtClean="0">
              <a:solidFill>
                <a:schemeClr val="bg2">
                  <a:lumMod val="90000"/>
                  <a:lumOff val="10000"/>
                </a:schemeClr>
              </a:solidFill>
              <a:latin typeface="Palatino Linotype" panose="02040502050505030304" pitchFamily="18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-1" y="1989138"/>
            <a:ext cx="5237957" cy="4535487"/>
          </a:xfrm>
        </p:spPr>
        <p:txBody>
          <a:bodyPr/>
          <a:lstStyle/>
          <a:p>
            <a:pPr marL="457200" lvl="2" indent="0" eaLnBrk="1" hangingPunct="1">
              <a:lnSpc>
                <a:spcPct val="150000"/>
              </a:lnSpc>
              <a:buNone/>
            </a:pPr>
            <a:r>
              <a:rPr lang="en-GB" altLang="en-US" sz="1750" i="1" dirty="0" smtClean="0">
                <a:latin typeface="Palatino Linotype" panose="02040502050505030304" pitchFamily="18" charset="0"/>
              </a:rPr>
              <a:t>Survey courses, including:</a:t>
            </a:r>
            <a:endParaRPr lang="en-US" altLang="en-US" sz="1750" i="1" dirty="0" smtClean="0">
              <a:latin typeface="Palatino Linotype" panose="02040502050505030304" pitchFamily="18" charset="0"/>
            </a:endParaRPr>
          </a:p>
          <a:p>
            <a:pPr lvl="2" eaLnBrk="1" hangingPunct="1">
              <a:lnSpc>
                <a:spcPct val="150000"/>
              </a:lnSpc>
            </a:pPr>
            <a:r>
              <a:rPr lang="en-US" altLang="en-US" sz="1750" dirty="0" smtClean="0">
                <a:latin typeface="Palatino Linotype" panose="02040502050505030304" pitchFamily="18" charset="0"/>
              </a:rPr>
              <a:t>Age of Revolution: Transformation and Change in Europe and Beyond, c. 1789–1848</a:t>
            </a:r>
          </a:p>
          <a:p>
            <a:pPr lvl="2" eaLnBrk="1" hangingPunct="1">
              <a:lnSpc>
                <a:spcPct val="150000"/>
              </a:lnSpc>
            </a:pPr>
            <a:r>
              <a:rPr lang="en-US" altLang="en-US" sz="1750" dirty="0" smtClean="0">
                <a:latin typeface="Palatino Linotype" panose="02040502050505030304" pitchFamily="18" charset="0"/>
              </a:rPr>
              <a:t>Age of Extremes: A World at War, c. 1914–1991</a:t>
            </a:r>
          </a:p>
          <a:p>
            <a:pPr lvl="2" eaLnBrk="1" hangingPunct="1">
              <a:lnSpc>
                <a:spcPct val="150000"/>
              </a:lnSpc>
            </a:pPr>
            <a:r>
              <a:rPr lang="en-US" altLang="en-US" sz="1750" dirty="0" smtClean="0">
                <a:latin typeface="Palatino Linotype" panose="02040502050505030304" pitchFamily="18" charset="0"/>
              </a:rPr>
              <a:t>Age of Empire: The Colonial Project and the Humanities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750" dirty="0" smtClean="0">
                <a:latin typeface="Palatino Linotype" panose="02040502050505030304" pitchFamily="18" charset="0"/>
              </a:rPr>
              <a:t>Crusading in the Middle Ages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750" dirty="0" smtClean="0">
                <a:latin typeface="Palatino Linotype" panose="02040502050505030304" pitchFamily="18" charset="0"/>
              </a:rPr>
              <a:t>The Medieval World</a:t>
            </a:r>
          </a:p>
          <a:p>
            <a:pPr lvl="2" eaLnBrk="1" hangingPunct="1">
              <a:lnSpc>
                <a:spcPct val="150000"/>
              </a:lnSpc>
            </a:pPr>
            <a:r>
              <a:rPr lang="en-US" altLang="en-US" sz="1750" dirty="0" smtClean="0">
                <a:latin typeface="Palatino Linotype" panose="02040502050505030304" pitchFamily="18" charset="0"/>
              </a:rPr>
              <a:t>Warfare: Theory, Strategy and Ethics</a:t>
            </a:r>
            <a:endParaRPr lang="en-GB" altLang="en-US" sz="1750" dirty="0" smtClean="0">
              <a:latin typeface="Palatino Linotype" panose="02040502050505030304" pitchFamily="18" charset="0"/>
            </a:endParaRPr>
          </a:p>
          <a:p>
            <a:pPr lvl="2" eaLnBrk="1" hangingPunct="1">
              <a:lnSpc>
                <a:spcPct val="150000"/>
              </a:lnSpc>
            </a:pPr>
            <a:endParaRPr lang="en-GB" altLang="en-US" sz="1600" dirty="0" smtClean="0">
              <a:latin typeface="Palatino Linotype" panose="02040502050505030304" pitchFamily="18" charset="0"/>
            </a:endParaRPr>
          </a:p>
          <a:p>
            <a:pPr lvl="1" eaLnBrk="1" hangingPunct="1">
              <a:lnSpc>
                <a:spcPct val="150000"/>
              </a:lnSpc>
              <a:buFont typeface="Wingdings" panose="05000000000000000000" pitchFamily="2" charset="2"/>
              <a:buNone/>
            </a:pPr>
            <a:endParaRPr lang="en-GB" altLang="en-US" sz="1800" b="1" dirty="0" smtClean="0"/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000" dirty="0" smtClean="0"/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000" dirty="0" smtClean="0"/>
          </a:p>
          <a:p>
            <a:pPr eaLnBrk="1" hangingPunct="1"/>
            <a:endParaRPr lang="en-GB" altLang="en-US" sz="2800" dirty="0" smtClean="0"/>
          </a:p>
        </p:txBody>
      </p:sp>
      <p:sp>
        <p:nvSpPr>
          <p:cNvPr id="12292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237957" y="1268760"/>
            <a:ext cx="4284662" cy="5445125"/>
          </a:xfrm>
        </p:spPr>
        <p:txBody>
          <a:bodyPr/>
          <a:lstStyle/>
          <a:p>
            <a:pPr eaLnBrk="1" hangingPunct="1"/>
            <a:endParaRPr lang="en-GB" altLang="en-US" smtClean="0"/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mtClean="0"/>
          </a:p>
        </p:txBody>
      </p:sp>
      <p:pic>
        <p:nvPicPr>
          <p:cNvPr id="12293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902" y="1849425"/>
            <a:ext cx="3683000" cy="247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1000" y="4119897"/>
            <a:ext cx="3650804" cy="273810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195387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solidFill>
                  <a:schemeClr val="bg2">
                    <a:lumMod val="90000"/>
                    <a:lumOff val="10000"/>
                  </a:schemeClr>
                </a:solidFill>
                <a:latin typeface="Palatino Linotype" panose="02040502050505030304" pitchFamily="18" charset="0"/>
              </a:rPr>
              <a:t>LEVEL 5/6 </a:t>
            </a:r>
            <a:r>
              <a:rPr lang="en-GB" sz="2400" dirty="0" smtClean="0">
                <a:solidFill>
                  <a:schemeClr val="bg2">
                    <a:lumMod val="90000"/>
                    <a:lumOff val="10000"/>
                  </a:schemeClr>
                </a:solidFill>
                <a:latin typeface="Palatino Linotype" panose="02040502050505030304" pitchFamily="18" charset="0"/>
              </a:rPr>
              <a:t>(Second &amp; THIRD Year)</a:t>
            </a:r>
            <a:br>
              <a:rPr lang="en-GB" sz="2400" dirty="0" smtClean="0">
                <a:solidFill>
                  <a:schemeClr val="bg2">
                    <a:lumMod val="90000"/>
                    <a:lumOff val="10000"/>
                  </a:schemeClr>
                </a:solidFill>
                <a:latin typeface="Palatino Linotype" panose="02040502050505030304" pitchFamily="18" charset="0"/>
              </a:rPr>
            </a:br>
            <a:r>
              <a:rPr lang="en-GB" sz="2400" dirty="0" smtClean="0">
                <a:latin typeface="Palatino Linotype" panose="02040502050505030304" pitchFamily="18" charset="0"/>
              </a:rPr>
              <a:t>Compulsory </a:t>
            </a:r>
            <a:r>
              <a:rPr lang="en-GB" sz="2400" dirty="0">
                <a:latin typeface="Palatino Linotype" panose="02040502050505030304" pitchFamily="18" charset="0"/>
              </a:rPr>
              <a:t>and Option Modules</a:t>
            </a:r>
            <a:endParaRPr lang="en-US" sz="2400" dirty="0" smtClean="0">
              <a:solidFill>
                <a:schemeClr val="bg2">
                  <a:lumMod val="90000"/>
                  <a:lumOff val="10000"/>
                </a:schemeClr>
              </a:solidFill>
              <a:latin typeface="Palatino Linotype" panose="02040502050505030304" pitchFamily="18" charset="0"/>
            </a:endParaRP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844824"/>
            <a:ext cx="9144000" cy="5013176"/>
          </a:xfrm>
        </p:spPr>
        <p:txBody>
          <a:bodyPr wrap="none" lIns="360000" tIns="360000" rIns="360000" bIns="360000" numCol="2" rtlCol="0">
            <a:noAutofit/>
          </a:bodyPr>
          <a:lstStyle/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>
                <a:latin typeface="Palatino Linotype" panose="02040502050505030304" pitchFamily="18" charset="0"/>
              </a:rPr>
              <a:t>Identity and Myth: The Normans and their World</a:t>
            </a: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 smtClean="0">
                <a:latin typeface="Palatino Linotype" panose="02040502050505030304" pitchFamily="18" charset="0"/>
              </a:rPr>
              <a:t>The </a:t>
            </a:r>
            <a:r>
              <a:rPr lang="en-US" sz="1500" dirty="0">
                <a:latin typeface="Palatino Linotype" panose="02040502050505030304" pitchFamily="18" charset="0"/>
              </a:rPr>
              <a:t>Cistercians and their </a:t>
            </a:r>
            <a:r>
              <a:rPr lang="en-US" sz="1500" dirty="0" smtClean="0">
                <a:latin typeface="Palatino Linotype" panose="02040502050505030304" pitchFamily="18" charset="0"/>
              </a:rPr>
              <a:t>World</a:t>
            </a: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>
                <a:latin typeface="Palatino Linotype" panose="02040502050505030304" pitchFamily="18" charset="0"/>
              </a:rPr>
              <a:t>Cults, Cures and </a:t>
            </a:r>
            <a:r>
              <a:rPr lang="en-US" sz="1500" dirty="0" err="1">
                <a:latin typeface="Palatino Linotype" panose="02040502050505030304" pitchFamily="18" charset="0"/>
              </a:rPr>
              <a:t>Canonisation</a:t>
            </a:r>
            <a:r>
              <a:rPr lang="en-US" sz="1500" dirty="0">
                <a:latin typeface="Palatino Linotype" panose="02040502050505030304" pitchFamily="18" charset="0"/>
              </a:rPr>
              <a:t>: Saints in the Middle Ages</a:t>
            </a: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>
                <a:latin typeface="Palatino Linotype" panose="02040502050505030304" pitchFamily="18" charset="0"/>
              </a:rPr>
              <a:t>Debating Medieval Identity: The Thrown Voices of The Canterbury Tales</a:t>
            </a: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>
                <a:latin typeface="Palatino Linotype" panose="02040502050505030304" pitchFamily="18" charset="0"/>
              </a:rPr>
              <a:t>The Book, the Body, and the </a:t>
            </a:r>
            <a:r>
              <a:rPr lang="en-US" sz="1500" dirty="0" smtClean="0">
                <a:latin typeface="Palatino Linotype" panose="02040502050505030304" pitchFamily="18" charset="0"/>
              </a:rPr>
              <a:t>World: </a:t>
            </a:r>
            <a:r>
              <a:rPr lang="en-US" sz="1500" dirty="0">
                <a:latin typeface="Palatino Linotype" panose="02040502050505030304" pitchFamily="18" charset="0"/>
              </a:rPr>
              <a:t>Renaissance Humanism, Medicine, and </a:t>
            </a:r>
            <a:r>
              <a:rPr lang="en-US" sz="1500" dirty="0" smtClean="0">
                <a:latin typeface="Palatino Linotype" panose="02040502050505030304" pitchFamily="18" charset="0"/>
              </a:rPr>
              <a:t>Exploration</a:t>
            </a: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 smtClean="0">
                <a:latin typeface="Palatino Linotype" panose="02040502050505030304" pitchFamily="18" charset="0"/>
              </a:rPr>
              <a:t>From </a:t>
            </a:r>
            <a:r>
              <a:rPr lang="en-US" sz="1500" dirty="0">
                <a:latin typeface="Palatino Linotype" panose="02040502050505030304" pitchFamily="18" charset="0"/>
              </a:rPr>
              <a:t>Empire to Nation: Modern History of China</a:t>
            </a: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 smtClean="0">
                <a:latin typeface="Palatino Linotype" panose="02040502050505030304" pitchFamily="18" charset="0"/>
              </a:rPr>
              <a:t>Urban </a:t>
            </a:r>
            <a:r>
              <a:rPr lang="en-US" sz="1500" dirty="0">
                <a:latin typeface="Palatino Linotype" panose="02040502050505030304" pitchFamily="18" charset="0"/>
              </a:rPr>
              <a:t>Sounds and Visions: Cultural Histories of the Modern City</a:t>
            </a: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endParaRPr lang="en-US" sz="1500" dirty="0" smtClean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endParaRPr lang="en-US" sz="1500" dirty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endParaRPr lang="en-US" sz="1500" dirty="0" smtClean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endParaRPr lang="en-US" sz="1500" dirty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 smtClean="0">
                <a:latin typeface="Palatino Linotype" panose="02040502050505030304" pitchFamily="18" charset="0"/>
              </a:rPr>
              <a:t>How </a:t>
            </a:r>
            <a:r>
              <a:rPr lang="en-US" sz="1500" dirty="0" smtClean="0">
                <a:latin typeface="Palatino Linotype" panose="02040502050505030304" pitchFamily="18" charset="0"/>
              </a:rPr>
              <a:t>Soon Is Then? Thatcher, Reagan and the Legacies of the 1980s</a:t>
            </a: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 err="1" smtClean="0">
                <a:latin typeface="Palatino Linotype" panose="02040502050505030304" pitchFamily="18" charset="0"/>
              </a:rPr>
              <a:t>Coketowns</a:t>
            </a:r>
            <a:r>
              <a:rPr lang="en-US" sz="1500" dirty="0" smtClean="0">
                <a:latin typeface="Palatino Linotype" panose="02040502050505030304" pitchFamily="18" charset="0"/>
              </a:rPr>
              <a:t> </a:t>
            </a:r>
            <a:r>
              <a:rPr lang="en-US" sz="1500" dirty="0">
                <a:latin typeface="Palatino Linotype" panose="02040502050505030304" pitchFamily="18" charset="0"/>
              </a:rPr>
              <a:t>and Phoenix Cities: Urban Histories of Modern Britain and the United States</a:t>
            </a: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 smtClean="0">
                <a:latin typeface="Palatino Linotype" panose="02040502050505030304" pitchFamily="18" charset="0"/>
              </a:rPr>
              <a:t>Routes </a:t>
            </a:r>
            <a:r>
              <a:rPr lang="en-US" sz="1500" dirty="0">
                <a:latin typeface="Palatino Linotype" panose="02040502050505030304" pitchFamily="18" charset="0"/>
              </a:rPr>
              <a:t>and Roots of the Black Atlantic: Cultural Histories of the African </a:t>
            </a:r>
            <a:r>
              <a:rPr lang="en-US" sz="1500" dirty="0" smtClean="0">
                <a:latin typeface="Palatino Linotype" panose="02040502050505030304" pitchFamily="18" charset="0"/>
              </a:rPr>
              <a:t>Diaspora</a:t>
            </a: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 smtClean="0">
                <a:latin typeface="Palatino Linotype" panose="02040502050505030304" pitchFamily="18" charset="0"/>
              </a:rPr>
              <a:t>In </a:t>
            </a:r>
            <a:r>
              <a:rPr lang="en-US" sz="1500" dirty="0">
                <a:latin typeface="Palatino Linotype" panose="02040502050505030304" pitchFamily="18" charset="0"/>
              </a:rPr>
              <a:t>the Beginning was Napoleon: State, Economy and Nation-Building in Europe, c. 1815–1914</a:t>
            </a:r>
          </a:p>
          <a:p>
            <a:pPr marL="182880" indent="-182880" eaLnBrk="1" fontAlgn="auto" hangingPunct="1">
              <a:lnSpc>
                <a:spcPct val="100000"/>
              </a:lnSpc>
              <a:defRPr/>
            </a:pPr>
            <a:r>
              <a:rPr lang="en-US" sz="1500" dirty="0" smtClean="0">
                <a:latin typeface="Palatino Linotype" panose="02040502050505030304" pitchFamily="18" charset="0"/>
              </a:rPr>
              <a:t>Standing </a:t>
            </a:r>
            <a:r>
              <a:rPr lang="en-US" sz="1500" dirty="0">
                <a:latin typeface="Palatino Linotype" panose="02040502050505030304" pitchFamily="18" charset="0"/>
              </a:rPr>
              <a:t>on the Shoulders of </a:t>
            </a:r>
            <a:r>
              <a:rPr lang="en-US" sz="1500" dirty="0" smtClean="0">
                <a:latin typeface="Palatino Linotype" panose="02040502050505030304" pitchFamily="18" charset="0"/>
              </a:rPr>
              <a:t>Giants: Understanding </a:t>
            </a:r>
            <a:r>
              <a:rPr lang="en-US" sz="1500" dirty="0">
                <a:latin typeface="Palatino Linotype" panose="02040502050505030304" pitchFamily="18" charset="0"/>
              </a:rPr>
              <a:t>the </a:t>
            </a:r>
            <a:r>
              <a:rPr lang="en-US" sz="1500" dirty="0" smtClean="0">
                <a:latin typeface="Palatino Linotype" panose="02040502050505030304" pitchFamily="18" charset="0"/>
              </a:rPr>
              <a:t>Enlightenment</a:t>
            </a:r>
          </a:p>
          <a:p>
            <a:pPr marL="0" indent="0" algn="r" eaLnBrk="1" fontAlgn="auto" hangingPunct="1">
              <a:lnSpc>
                <a:spcPct val="100000"/>
              </a:lnSpc>
              <a:buNone/>
              <a:defRPr/>
            </a:pPr>
            <a:r>
              <a:rPr lang="en-GB" sz="1500" dirty="0" smtClean="0">
                <a:latin typeface="Palatino Linotype" panose="02040502050505030304" pitchFamily="18" charset="0"/>
              </a:rPr>
              <a:t>+</a:t>
            </a:r>
            <a:r>
              <a:rPr lang="en-GB" sz="1500" i="1" dirty="0" smtClean="0">
                <a:latin typeface="Palatino Linotype" panose="02040502050505030304" pitchFamily="18" charset="0"/>
              </a:rPr>
              <a:t> LEVEL 5 INDEPENDENT </a:t>
            </a:r>
            <a:r>
              <a:rPr lang="en-GB" sz="1500" i="1" dirty="0" smtClean="0">
                <a:latin typeface="Palatino Linotype" panose="02040502050505030304" pitchFamily="18" charset="0"/>
              </a:rPr>
              <a:t>PROJECT (and other modules besides those listed)</a:t>
            </a:r>
            <a:endParaRPr lang="en-US" sz="1500" i="1" dirty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endParaRPr lang="en-US" sz="1400" dirty="0" smtClean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endParaRPr lang="en-GB" sz="1400" dirty="0" smtClean="0">
              <a:solidFill>
                <a:prstClr val="white"/>
              </a:solidFill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endParaRPr lang="en-GB" sz="1400" dirty="0" smtClean="0">
              <a:latin typeface="Palatino Linotype" panose="02040502050505030304" pitchFamily="18" charset="0"/>
            </a:endParaRPr>
          </a:p>
          <a:p>
            <a:pPr marL="0" indent="0" eaLnBrk="1" fontAlgn="auto" hangingPunct="1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endParaRPr lang="en-GB" sz="1400" dirty="0" smtClean="0">
              <a:latin typeface="Palatino Linotype" panose="02040502050505030304" pitchFamily="18" charset="0"/>
            </a:endParaRPr>
          </a:p>
        </p:txBody>
      </p:sp>
      <p:pic>
        <p:nvPicPr>
          <p:cNvPr id="1434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284163"/>
            <a:ext cx="8280400" cy="1200150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anose="02040502050505030304" pitchFamily="18" charset="0"/>
              </a:rPr>
              <a:t>FINAL-YEAR Dissertation</a:t>
            </a:r>
            <a:endParaRPr lang="en-GB" sz="3200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6" y="1916832"/>
            <a:ext cx="8921773" cy="4679950"/>
          </a:xfrm>
        </p:spPr>
        <p:txBody>
          <a:bodyPr lIns="360000" tIns="360000" rIns="360000" bIns="360000" rtlCol="0">
            <a:normAutofit fontScale="25000" lnSpcReduction="20000"/>
          </a:bodyPr>
          <a:lstStyle/>
          <a:p>
            <a:pPr marL="182880" indent="-182880" eaLnBrk="1" fontAlgn="auto" hangingPunct="1">
              <a:lnSpc>
                <a:spcPct val="120000"/>
              </a:lnSpc>
              <a:defRPr/>
            </a:pPr>
            <a:r>
              <a:rPr lang="en-US" sz="6600" dirty="0" smtClean="0">
                <a:latin typeface="Palatino Linotype" panose="02040502050505030304" pitchFamily="18" charset="0"/>
              </a:rPr>
              <a:t>Witchcraft and witch-hunts</a:t>
            </a: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r>
              <a:rPr lang="en-US" sz="6600" dirty="0" smtClean="0">
                <a:latin typeface="Palatino Linotype" panose="02040502050505030304" pitchFamily="18" charset="0"/>
              </a:rPr>
              <a:t>Fantasy literature and medievalism</a:t>
            </a: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r>
              <a:rPr lang="en-US" sz="6600" dirty="0" smtClean="0">
                <a:latin typeface="Palatino Linotype" panose="02040502050505030304" pitchFamily="18" charset="0"/>
              </a:rPr>
              <a:t>Isabella of France and medieval </a:t>
            </a:r>
            <a:r>
              <a:rPr lang="en-US" sz="6600" dirty="0">
                <a:latin typeface="Palatino Linotype" panose="02040502050505030304" pitchFamily="18" charset="0"/>
              </a:rPr>
              <a:t>f</a:t>
            </a:r>
            <a:r>
              <a:rPr lang="en-US" sz="6600" dirty="0" smtClean="0">
                <a:latin typeface="Palatino Linotype" panose="02040502050505030304" pitchFamily="18" charset="0"/>
              </a:rPr>
              <a:t>emale political authority </a:t>
            </a: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r>
              <a:rPr lang="en-GB" sz="6600" dirty="0" smtClean="0">
                <a:latin typeface="Palatino Linotype" panose="02040502050505030304" pitchFamily="18" charset="0"/>
              </a:rPr>
              <a:t>Cultural perceptions of Lady Jane Grey</a:t>
            </a: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r>
              <a:rPr lang="en-US" sz="6600" dirty="0">
                <a:latin typeface="Palatino Linotype" panose="02040502050505030304" pitchFamily="18" charset="0"/>
              </a:rPr>
              <a:t>Prohibition-era </a:t>
            </a:r>
            <a:r>
              <a:rPr lang="en-US" sz="6600" dirty="0" smtClean="0">
                <a:latin typeface="Palatino Linotype" panose="02040502050505030304" pitchFamily="18" charset="0"/>
              </a:rPr>
              <a:t>gangsters</a:t>
            </a: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r>
              <a:rPr lang="en-US" sz="6600" dirty="0" smtClean="0">
                <a:latin typeface="Palatino Linotype" panose="02040502050505030304" pitchFamily="18" charset="0"/>
              </a:rPr>
              <a:t>LGBT</a:t>
            </a:r>
            <a:r>
              <a:rPr lang="en-US" sz="6600" dirty="0">
                <a:latin typeface="Palatino Linotype" panose="02040502050505030304" pitchFamily="18" charset="0"/>
              </a:rPr>
              <a:t>+ </a:t>
            </a:r>
            <a:r>
              <a:rPr lang="en-US" sz="6600" dirty="0" smtClean="0">
                <a:latin typeface="Palatino Linotype" panose="02040502050505030304" pitchFamily="18" charset="0"/>
              </a:rPr>
              <a:t>activism in 1980s/90s Britain</a:t>
            </a:r>
            <a:endParaRPr lang="en-US" sz="6600" dirty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r>
              <a:rPr lang="en-US" sz="6600" dirty="0" smtClean="0">
                <a:latin typeface="Palatino Linotype" panose="02040502050505030304" pitchFamily="18" charset="0"/>
              </a:rPr>
              <a:t>Male suffragettes</a:t>
            </a: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r>
              <a:rPr lang="en-US" sz="6600" dirty="0" smtClean="0">
                <a:latin typeface="Palatino Linotype" panose="02040502050505030304" pitchFamily="18" charset="0"/>
              </a:rPr>
              <a:t>Horseracing celebrities</a:t>
            </a: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r>
              <a:rPr lang="en-GB" sz="6600" dirty="0" smtClean="0">
                <a:latin typeface="Palatino Linotype" panose="02040502050505030304" pitchFamily="18" charset="0"/>
              </a:rPr>
              <a:t>Mermaids in popular culture</a:t>
            </a:r>
          </a:p>
          <a:p>
            <a:pPr marL="182880" indent="-182880" eaLnBrk="1" fontAlgn="auto" hangingPunct="1">
              <a:lnSpc>
                <a:spcPct val="120000"/>
              </a:lnSpc>
              <a:defRPr/>
            </a:pPr>
            <a:r>
              <a:rPr lang="en-GB" sz="6600" dirty="0" smtClean="0">
                <a:latin typeface="Palatino Linotype" panose="02040502050505030304" pitchFamily="18" charset="0"/>
              </a:rPr>
              <a:t>Experiential landscape analysis </a:t>
            </a:r>
            <a:endParaRPr lang="en-US" sz="6600" dirty="0" smtClean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lnSpc>
                <a:spcPct val="170000"/>
              </a:lnSpc>
              <a:defRPr/>
            </a:pPr>
            <a:endParaRPr lang="en-GB" sz="2400" dirty="0" smtClean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buFont typeface="Wingdings" panose="05000000000000000000" pitchFamily="2" charset="2"/>
              <a:buNone/>
              <a:defRPr/>
            </a:pPr>
            <a:endParaRPr lang="en-GB" dirty="0"/>
          </a:p>
        </p:txBody>
      </p:sp>
      <p:pic>
        <p:nvPicPr>
          <p:cNvPr id="16388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2708275"/>
            <a:ext cx="2209800" cy="2620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284163"/>
            <a:ext cx="8280400" cy="1200150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anose="02040502050505030304" pitchFamily="18" charset="0"/>
              </a:rPr>
              <a:t>RESEARCH-LED TEACHING</a:t>
            </a:r>
            <a:endParaRPr lang="en-GB" sz="3200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6" y="1916832"/>
            <a:ext cx="8921773" cy="4679950"/>
          </a:xfrm>
        </p:spPr>
        <p:txBody>
          <a:bodyPr lIns="360000" tIns="360000" rIns="360000" bIns="360000" rtlCol="0">
            <a:normAutofit/>
          </a:bodyPr>
          <a:lstStyle/>
          <a:p>
            <a:pPr marL="182880" indent="-182880" eaLnBrk="1" fontAlgn="auto" hangingPunct="1">
              <a:lnSpc>
                <a:spcPct val="170000"/>
              </a:lnSpc>
              <a:defRPr/>
            </a:pPr>
            <a:endParaRPr lang="en-GB" sz="2400" dirty="0" smtClean="0">
              <a:latin typeface="Palatino Linotype" panose="02040502050505030304" pitchFamily="18" charset="0"/>
            </a:endParaRPr>
          </a:p>
          <a:p>
            <a:pPr marL="182880" indent="-182880" eaLnBrk="1" fontAlgn="auto" hangingPunct="1">
              <a:buFont typeface="Wingdings" panose="05000000000000000000" pitchFamily="2" charset="2"/>
              <a:buNone/>
              <a:defRPr/>
            </a:pPr>
            <a:endParaRPr lang="en-GB" dirty="0"/>
          </a:p>
        </p:txBody>
      </p:sp>
      <p:pic>
        <p:nvPicPr>
          <p:cNvPr id="16389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1916832"/>
            <a:ext cx="2514600" cy="3810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9328" y="1896777"/>
            <a:ext cx="2639457" cy="3810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762" y="1893088"/>
            <a:ext cx="3296021" cy="247201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762" y="4333322"/>
            <a:ext cx="3366237" cy="2524678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547664" y="5882008"/>
            <a:ext cx="423009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UWTSD </a:t>
            </a:r>
            <a:r>
              <a:rPr lang="en-GB" dirty="0" err="1" smtClean="0"/>
              <a:t>Lampeter</a:t>
            </a:r>
            <a:r>
              <a:rPr lang="en-GB" dirty="0" smtClean="0"/>
              <a:t> lecturers speaking at the Royal Historical Society, Cardiff, April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1147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750" y="284163"/>
            <a:ext cx="8208963" cy="1200150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anose="02040502050505030304" pitchFamily="18" charset="0"/>
              </a:rPr>
              <a:t>CONFERENCES</a:t>
            </a:r>
            <a:endParaRPr lang="en-US" sz="3200" dirty="0">
              <a:latin typeface="Palatino Linotype" panose="02040502050505030304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95936" y="1916832"/>
            <a:ext cx="4947440" cy="3167633"/>
          </a:xfrm>
          <a:prstGeom prst="rect">
            <a:avLst/>
          </a:prstGeom>
        </p:spPr>
      </p:pic>
      <p:pic>
        <p:nvPicPr>
          <p:cNvPr id="18436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893" y="1916832"/>
            <a:ext cx="3337547" cy="4725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0971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260350"/>
            <a:ext cx="8229600" cy="1196975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anose="02040502050505030304" pitchFamily="18" charset="0"/>
              </a:rPr>
              <a:t>Conferences</a:t>
            </a:r>
            <a:endParaRPr lang="en-US" sz="3200" dirty="0" smtClean="0">
              <a:latin typeface="Palatino Linotype" panose="02040502050505030304" pitchFamily="18" charset="0"/>
            </a:endParaRPr>
          </a:p>
        </p:txBody>
      </p:sp>
      <p:pic>
        <p:nvPicPr>
          <p:cNvPr id="17412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xtBox 4"/>
          <p:cNvSpPr txBox="1">
            <a:spLocks noChangeArrowheads="1"/>
          </p:cNvSpPr>
          <p:nvPr/>
        </p:nvSpPr>
        <p:spPr bwMode="auto">
          <a:xfrm>
            <a:off x="158749" y="2408238"/>
            <a:ext cx="138906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dirty="0" smtClean="0">
                <a:latin typeface="Palatino Linotype" panose="02040502050505030304" pitchFamily="18" charset="0"/>
              </a:rPr>
              <a:t>Gregynog Student </a:t>
            </a:r>
            <a:br>
              <a:rPr lang="en-US" dirty="0" smtClean="0">
                <a:latin typeface="Palatino Linotype" panose="02040502050505030304" pitchFamily="18" charset="0"/>
              </a:rPr>
            </a:br>
            <a:r>
              <a:rPr lang="en-US" dirty="0" smtClean="0">
                <a:latin typeface="Palatino Linotype" panose="02040502050505030304" pitchFamily="18" charset="0"/>
              </a:rPr>
              <a:t>Conference</a:t>
            </a: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2801" y="1533184"/>
            <a:ext cx="7487816" cy="359676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168" y="4563126"/>
            <a:ext cx="3059832" cy="22948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874" y="4797152"/>
            <a:ext cx="4994226" cy="2060848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750" y="284163"/>
            <a:ext cx="8208963" cy="1200150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anose="02040502050505030304" pitchFamily="18" charset="0"/>
              </a:rPr>
              <a:t>Student researchers</a:t>
            </a:r>
            <a:endParaRPr lang="en-US" sz="3200" dirty="0">
              <a:latin typeface="Palatino Linotype" panose="02040502050505030304" pitchFamily="18" charset="0"/>
            </a:endParaRPr>
          </a:p>
        </p:txBody>
      </p:sp>
      <p:pic>
        <p:nvPicPr>
          <p:cNvPr id="1843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9872" y="2011363"/>
            <a:ext cx="5400600" cy="420687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Palatino Linotype" panose="02040502050505030304" pitchFamily="18" charset="0"/>
              </a:rPr>
              <a:t>“Attending </a:t>
            </a:r>
            <a:r>
              <a:rPr lang="en-GB" dirty="0">
                <a:latin typeface="Palatino Linotype" panose="02040502050505030304" pitchFamily="18" charset="0"/>
              </a:rPr>
              <a:t>conferences like the </a:t>
            </a:r>
            <a:r>
              <a:rPr lang="en-GB" dirty="0" smtClean="0">
                <a:latin typeface="Palatino Linotype" panose="02040502050505030304" pitchFamily="18" charset="0"/>
              </a:rPr>
              <a:t>IMC and </a:t>
            </a:r>
            <a:r>
              <a:rPr lang="en-GB" dirty="0">
                <a:latin typeface="Palatino Linotype" panose="02040502050505030304" pitchFamily="18" charset="0"/>
              </a:rPr>
              <a:t>the Gregynog Medieval Colloquium have left me feeling like the world of academia is far more accessible than I had previously imagined. These kinds of experiences have indubitably been significant contributing factors in my decision to study for my MA but, equally importantly, made me aware of how lucky I am to have studied under and alongside such brilliant, inspirational and supportive individuals at UWTSD </a:t>
            </a:r>
            <a:r>
              <a:rPr lang="en-GB" dirty="0" err="1" smtClean="0">
                <a:latin typeface="Palatino Linotype" panose="02040502050505030304" pitchFamily="18" charset="0"/>
              </a:rPr>
              <a:t>Lampeter</a:t>
            </a:r>
            <a:r>
              <a:rPr lang="en-GB" dirty="0" smtClean="0">
                <a:latin typeface="Palatino Linotype" panose="02040502050505030304" pitchFamily="18" charset="0"/>
              </a:rPr>
              <a:t>.”</a:t>
            </a:r>
          </a:p>
          <a:p>
            <a:pPr>
              <a:buFontTx/>
              <a:buChar char="-"/>
            </a:pPr>
            <a:r>
              <a:rPr lang="en-GB" sz="1800" dirty="0" smtClean="0">
                <a:latin typeface="Palatino Linotype" panose="02040502050505030304" pitchFamily="18" charset="0"/>
              </a:rPr>
              <a:t>Molly Hoffman BA Hons Medieval Studies (</a:t>
            </a:r>
            <a:r>
              <a:rPr lang="en-GB" sz="1800" dirty="0" smtClean="0">
                <a:latin typeface="Palatino Linotype" panose="02040502050505030304" pitchFamily="18" charset="0"/>
                <a:hlinkClick r:id="rId3"/>
              </a:rPr>
              <a:t>https</a:t>
            </a:r>
            <a:r>
              <a:rPr lang="en-GB" sz="1800" dirty="0">
                <a:latin typeface="Palatino Linotype" panose="02040502050505030304" pitchFamily="18" charset="0"/>
                <a:hlinkClick r:id="rId3"/>
              </a:rPr>
              <a:t>://humanitiesblog.uwtsd.ac.uk/?</a:t>
            </a:r>
            <a:r>
              <a:rPr lang="en-GB" sz="1800" dirty="0" smtClean="0">
                <a:latin typeface="Palatino Linotype" panose="02040502050505030304" pitchFamily="18" charset="0"/>
                <a:hlinkClick r:id="rId3"/>
              </a:rPr>
              <a:t>p=1464</a:t>
            </a:r>
            <a:r>
              <a:rPr lang="en-GB" sz="1800" dirty="0" smtClean="0">
                <a:latin typeface="Palatino Linotype" panose="02040502050505030304" pitchFamily="18" charset="0"/>
              </a:rPr>
              <a:t>)</a:t>
            </a:r>
          </a:p>
          <a:p>
            <a:pPr>
              <a:buFontTx/>
              <a:buChar char="-"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830949"/>
            <a:ext cx="3072341" cy="230425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79512" y="4293096"/>
            <a:ext cx="226774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UWTSD </a:t>
            </a:r>
            <a:r>
              <a:rPr lang="en-GB" dirty="0" err="1" smtClean="0"/>
              <a:t>Lampeter</a:t>
            </a:r>
            <a:r>
              <a:rPr lang="en-GB" dirty="0" smtClean="0"/>
              <a:t> lecturers, postgraduates and undergraduates at the International Medieval Congress (IMC), University of Leeds, July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4813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750" y="284163"/>
            <a:ext cx="7918450" cy="1200150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latin typeface="Palatino Linotype" panose="02040502050505030304" pitchFamily="18" charset="0"/>
              </a:rPr>
              <a:t>5 REASONS </a:t>
            </a:r>
            <a:r>
              <a:rPr lang="en-GB" sz="2800" dirty="0">
                <a:latin typeface="Palatino Linotype" panose="02040502050505030304" pitchFamily="18" charset="0"/>
              </a:rPr>
              <a:t>TO CHOOSE HISTORY:</a:t>
            </a:r>
            <a:endParaRPr lang="en-US" sz="2800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9752" y="1988840"/>
            <a:ext cx="6480720" cy="4352925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Palatino Linotype" panose="02040502050505030304" pitchFamily="18" charset="0"/>
              </a:rPr>
              <a:t>Wide range of modules, focusing on lots of different places, themes, subjects and people, from Bede to Bowie, monasteries to movies, and Caesar to Churchill</a:t>
            </a:r>
          </a:p>
          <a:p>
            <a:pPr eaLnBrk="1" hangingPunct="1"/>
            <a:r>
              <a:rPr lang="en-GB" altLang="en-US" sz="1800" dirty="0">
                <a:latin typeface="Palatino Linotype" panose="02040502050505030304" pitchFamily="18" charset="0"/>
              </a:rPr>
              <a:t>Chance to study a broad sweep of history, all the way back to antiquity through to the Middle Ages and right up to the present day</a:t>
            </a:r>
          </a:p>
          <a:p>
            <a:pPr eaLnBrk="1" hangingPunct="1"/>
            <a:r>
              <a:rPr lang="en-GB" altLang="en-US" sz="1800" dirty="0">
                <a:latin typeface="Palatino Linotype" panose="02040502050505030304" pitchFamily="18" charset="0"/>
              </a:rPr>
              <a:t>Modules based on lecturers' distinctive research expertise, such as the cultural history of cities, commemoration of war, 1980s Britain, history-writing and memory in the Middle Ages, and Cistercian monasteries</a:t>
            </a:r>
          </a:p>
          <a:p>
            <a:pPr eaLnBrk="1" hangingPunct="1"/>
            <a:r>
              <a:rPr lang="en-GB" altLang="en-US" sz="1800" dirty="0">
                <a:latin typeface="Palatino Linotype" panose="02040502050505030304" pitchFamily="18" charset="0"/>
              </a:rPr>
              <a:t>Hands-on approach and innovative immersive teaching in small groups and one-to-one tutorials</a:t>
            </a:r>
          </a:p>
          <a:p>
            <a:pPr eaLnBrk="1" hangingPunct="1"/>
            <a:r>
              <a:rPr lang="en-GB" altLang="en-US" sz="1800" dirty="0">
                <a:latin typeface="Palatino Linotype" panose="02040502050505030304" pitchFamily="18" charset="0"/>
              </a:rPr>
              <a:t>Chance to combine your studies with modules from other humanities subjects </a:t>
            </a:r>
            <a:endParaRPr lang="en-US" altLang="en-US" sz="1800" dirty="0" smtClean="0">
              <a:latin typeface="Palatino Linotype" panose="02040502050505030304" pitchFamily="18" charset="0"/>
            </a:endParaRPr>
          </a:p>
        </p:txBody>
      </p:sp>
      <p:pic>
        <p:nvPicPr>
          <p:cNvPr id="2048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284163"/>
            <a:ext cx="1201738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945" y="1924245"/>
            <a:ext cx="2176336" cy="32329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648572"/>
            <a:ext cx="2209428" cy="220942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750" y="284163"/>
            <a:ext cx="8208963" cy="1200150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anose="02040502050505030304" pitchFamily="18" charset="0"/>
              </a:rPr>
              <a:t>You and UWTSD</a:t>
            </a:r>
            <a:endParaRPr lang="en-US" sz="3200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011363"/>
            <a:ext cx="7772400" cy="4513262"/>
          </a:xfrm>
        </p:spPr>
        <p:txBody>
          <a:bodyPr rtlCol="0">
            <a:normAutofit fontScale="77500" lnSpcReduction="20000"/>
          </a:bodyPr>
          <a:lstStyle/>
          <a:p>
            <a:pPr marL="182880" indent="-182880" eaLnBrk="1" fontAlgn="auto" hangingPunct="1">
              <a:lnSpc>
                <a:spcPct val="160000"/>
              </a:lnSpc>
              <a:defRPr/>
            </a:pPr>
            <a:r>
              <a:rPr lang="en-GB" sz="2800" dirty="0" smtClean="0">
                <a:latin typeface="Palatino Linotype" panose="02040502050505030304" pitchFamily="18" charset="0"/>
              </a:rPr>
              <a:t>Welsh students will have their fees capped to reflect current levels</a:t>
            </a:r>
          </a:p>
          <a:p>
            <a:pPr marL="182880" indent="-182880" eaLnBrk="1" fontAlgn="auto" hangingPunct="1">
              <a:lnSpc>
                <a:spcPct val="160000"/>
              </a:lnSpc>
              <a:defRPr/>
            </a:pPr>
            <a:r>
              <a:rPr lang="en-GB" sz="2800" dirty="0" smtClean="0">
                <a:latin typeface="Palatino Linotype" panose="02040502050505030304" pitchFamily="18" charset="0"/>
              </a:rPr>
              <a:t>English students will be eligible to apply for one of the many bursaries at UWTSD</a:t>
            </a:r>
          </a:p>
          <a:p>
            <a:pPr marL="411480" lvl="1" indent="-182880" eaLnBrk="1" fontAlgn="auto" hangingPunct="1">
              <a:lnSpc>
                <a:spcPct val="160000"/>
              </a:lnSpc>
              <a:defRPr/>
            </a:pPr>
            <a:r>
              <a:rPr lang="en-GB" sz="2600" dirty="0" smtClean="0">
                <a:latin typeface="Palatino Linotype" panose="02040502050505030304" pitchFamily="18" charset="0"/>
              </a:rPr>
              <a:t>For example, there are 80 bursaries at £400 for accommodation alone (means tested, but are aimed to help ease the financial burdens of students)</a:t>
            </a:r>
          </a:p>
          <a:p>
            <a:pPr marL="182880" indent="-182880" eaLnBrk="1" fontAlgn="auto" hangingPunct="1">
              <a:lnSpc>
                <a:spcPct val="160000"/>
              </a:lnSpc>
              <a:defRPr/>
            </a:pPr>
            <a:r>
              <a:rPr lang="en-GB" sz="2800" dirty="0" smtClean="0">
                <a:latin typeface="Palatino Linotype" panose="02040502050505030304" pitchFamily="18" charset="0"/>
              </a:rPr>
              <a:t>Many costs of living at UWTSD are lower than big cities</a:t>
            </a:r>
          </a:p>
          <a:p>
            <a:pPr marL="182880" indent="-182880" eaLnBrk="1" fontAlgn="auto" hangingPunct="1">
              <a:buFont typeface="Wingdings" panose="05000000000000000000" pitchFamily="2" charset="2"/>
              <a:buNone/>
              <a:defRPr/>
            </a:pPr>
            <a:endParaRPr lang="en-US" sz="2800" dirty="0">
              <a:latin typeface="Palatino Linotype" panose="02040502050505030304" pitchFamily="18" charset="0"/>
            </a:endParaRPr>
          </a:p>
        </p:txBody>
      </p:sp>
      <p:pic>
        <p:nvPicPr>
          <p:cNvPr id="1843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284163"/>
            <a:ext cx="8280400" cy="1200150"/>
          </a:xfrm>
          <a:solidFill>
            <a:schemeClr val="accent1">
              <a:lumMod val="75000"/>
            </a:schemeClr>
          </a:solidFill>
          <a:ln>
            <a:solidFill>
              <a:schemeClr val="bg1">
                <a:lumMod val="60000"/>
                <a:lumOff val="40000"/>
              </a:schemeClr>
            </a:solidFill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anose="02040502050505030304" pitchFamily="18" charset="0"/>
              </a:rPr>
              <a:t>Careers</a:t>
            </a:r>
            <a:endParaRPr lang="en-US" sz="3200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buFont typeface="Wingdings" panose="05000000000000000000" pitchFamily="2" charset="2"/>
              <a:buNone/>
              <a:defRPr/>
            </a:pPr>
            <a:r>
              <a:rPr lang="en-GB" dirty="0" smtClean="0">
                <a:latin typeface="Palatino Linotype" panose="02040502050505030304" pitchFamily="18" charset="0"/>
              </a:rPr>
              <a:t>History – respected ‘core’ degree</a:t>
            </a:r>
          </a:p>
          <a:p>
            <a:pPr marL="411480" lvl="1" indent="-182880" eaLnBrk="1" fontAlgn="auto" hangingPunct="1">
              <a:lnSpc>
                <a:spcPct val="150000"/>
              </a:lnSpc>
              <a:defRPr/>
            </a:pPr>
            <a:r>
              <a:rPr lang="en-GB" dirty="0" smtClean="0">
                <a:latin typeface="Palatino Linotype" panose="02040502050505030304" pitchFamily="18" charset="0"/>
              </a:rPr>
              <a:t>Teaching</a:t>
            </a:r>
          </a:p>
          <a:p>
            <a:pPr marL="411480" lvl="1" indent="-182880" eaLnBrk="1" fontAlgn="auto" hangingPunct="1">
              <a:lnSpc>
                <a:spcPct val="150000"/>
              </a:lnSpc>
              <a:defRPr/>
            </a:pPr>
            <a:r>
              <a:rPr lang="en-GB" dirty="0" smtClean="0">
                <a:latin typeface="Palatino Linotype" panose="02040502050505030304" pitchFamily="18" charset="0"/>
              </a:rPr>
              <a:t>Journalism</a:t>
            </a:r>
          </a:p>
          <a:p>
            <a:pPr marL="411480" lvl="1" indent="-182880" eaLnBrk="1" fontAlgn="auto" hangingPunct="1">
              <a:lnSpc>
                <a:spcPct val="150000"/>
              </a:lnSpc>
              <a:defRPr/>
            </a:pPr>
            <a:r>
              <a:rPr lang="en-GB" dirty="0" smtClean="0">
                <a:latin typeface="Palatino Linotype" panose="02040502050505030304" pitchFamily="18" charset="0"/>
              </a:rPr>
              <a:t>Archives</a:t>
            </a:r>
          </a:p>
          <a:p>
            <a:pPr marL="411480" lvl="1" indent="-182880" eaLnBrk="1" fontAlgn="auto" hangingPunct="1">
              <a:lnSpc>
                <a:spcPct val="150000"/>
              </a:lnSpc>
              <a:defRPr/>
            </a:pPr>
            <a:r>
              <a:rPr lang="en-GB" dirty="0" smtClean="0">
                <a:latin typeface="Palatino Linotype" panose="02040502050505030304" pitchFamily="18" charset="0"/>
              </a:rPr>
              <a:t>Museum sector</a:t>
            </a:r>
          </a:p>
          <a:p>
            <a:pPr marL="411480" lvl="1" indent="-182880" eaLnBrk="1" fontAlgn="auto" hangingPunct="1">
              <a:lnSpc>
                <a:spcPct val="150000"/>
              </a:lnSpc>
              <a:defRPr/>
            </a:pPr>
            <a:r>
              <a:rPr lang="en-GB" dirty="0" smtClean="0">
                <a:latin typeface="Palatino Linotype" panose="02040502050505030304" pitchFamily="18" charset="0"/>
              </a:rPr>
              <a:t>International Organisations</a:t>
            </a:r>
          </a:p>
          <a:p>
            <a:pPr marL="411480" lvl="1" indent="-182880" eaLnBrk="1" fontAlgn="auto" hangingPunct="1">
              <a:lnSpc>
                <a:spcPct val="150000"/>
              </a:lnSpc>
              <a:defRPr/>
            </a:pPr>
            <a:r>
              <a:rPr lang="en-GB" dirty="0" smtClean="0">
                <a:latin typeface="Palatino Linotype" panose="02040502050505030304" pitchFamily="18" charset="0"/>
              </a:rPr>
              <a:t>Postgraduate Study</a:t>
            </a:r>
          </a:p>
          <a:p>
            <a:pPr marL="182880" indent="-182880" eaLnBrk="1" fontAlgn="auto" hangingPunct="1">
              <a:lnSpc>
                <a:spcPct val="150000"/>
              </a:lnSpc>
              <a:defRPr/>
            </a:pPr>
            <a:endParaRPr lang="en-US" dirty="0">
              <a:latin typeface="Palatino Linotype" panose="02040502050505030304" pitchFamily="18" charset="0"/>
            </a:endParaRPr>
          </a:p>
        </p:txBody>
      </p:sp>
      <p:pic>
        <p:nvPicPr>
          <p:cNvPr id="19460" name="Picture 5" descr="http://www.premiumcvs.co.uk/wp-content/uploads/2013/06/Dream-job-p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2349500"/>
            <a:ext cx="3233737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284163"/>
            <a:ext cx="8280400" cy="1200150"/>
          </a:xfrm>
          <a:solidFill>
            <a:schemeClr val="accent1">
              <a:lumMod val="75000"/>
            </a:schemeClr>
          </a:solidFill>
          <a:ln>
            <a:solidFill>
              <a:schemeClr val="bg1">
                <a:lumMod val="60000"/>
                <a:lumOff val="40000"/>
              </a:schemeClr>
            </a:solidFill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anose="02040502050505030304" pitchFamily="18" charset="0"/>
              </a:rPr>
              <a:t>Careers</a:t>
            </a:r>
            <a:endParaRPr lang="en-US" sz="3200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buNone/>
              <a:defRPr/>
            </a:pPr>
            <a:r>
              <a:rPr lang="en-GB" dirty="0" smtClean="0">
                <a:latin typeface="Palatino Linotype" panose="02040502050505030304" pitchFamily="18" charset="0"/>
              </a:rPr>
              <a:t>HERITAGE AND ARCHIVE MODULES</a:t>
            </a:r>
          </a:p>
          <a:p>
            <a:pPr eaLnBrk="1" fontAlgn="auto" hangingPunct="1">
              <a:lnSpc>
                <a:spcPct val="150000"/>
              </a:lnSpc>
              <a:defRPr/>
            </a:pPr>
            <a:r>
              <a:rPr lang="en-US" dirty="0" smtClean="0">
                <a:latin typeface="Palatino Linotype" panose="02040502050505030304" pitchFamily="18" charset="0"/>
              </a:rPr>
              <a:t>Putting </a:t>
            </a:r>
            <a:r>
              <a:rPr lang="en-US" dirty="0">
                <a:latin typeface="Palatino Linotype" panose="02040502050505030304" pitchFamily="18" charset="0"/>
              </a:rPr>
              <a:t>the Past to Work: Heritage-Led Regeneration and </a:t>
            </a:r>
            <a:r>
              <a:rPr lang="en-US" dirty="0" smtClean="0">
                <a:latin typeface="Palatino Linotype" panose="02040502050505030304" pitchFamily="18" charset="0"/>
              </a:rPr>
              <a:t>Place-Making</a:t>
            </a:r>
          </a:p>
          <a:p>
            <a:pPr eaLnBrk="1" fontAlgn="auto" hangingPunct="1">
              <a:lnSpc>
                <a:spcPct val="150000"/>
              </a:lnSpc>
              <a:defRPr/>
            </a:pPr>
            <a:r>
              <a:rPr lang="en-US" dirty="0" smtClean="0">
                <a:latin typeface="Palatino Linotype" panose="02040502050505030304" pitchFamily="18" charset="0"/>
              </a:rPr>
              <a:t>The </a:t>
            </a:r>
            <a:r>
              <a:rPr lang="en-US" dirty="0">
                <a:latin typeface="Palatino Linotype" panose="02040502050505030304" pitchFamily="18" charset="0"/>
              </a:rPr>
              <a:t>Present Past:  Heritage in </a:t>
            </a:r>
            <a:r>
              <a:rPr lang="en-US" dirty="0" smtClean="0">
                <a:latin typeface="Palatino Linotype" panose="02040502050505030304" pitchFamily="18" charset="0"/>
              </a:rPr>
              <a:t>Context</a:t>
            </a:r>
          </a:p>
          <a:p>
            <a:pPr eaLnBrk="1" fontAlgn="auto" hangingPunct="1">
              <a:lnSpc>
                <a:spcPct val="150000"/>
              </a:lnSpc>
              <a:defRPr/>
            </a:pPr>
            <a:r>
              <a:rPr lang="en-US" dirty="0" smtClean="0">
                <a:latin typeface="Palatino Linotype" panose="02040502050505030304" pitchFamily="18" charset="0"/>
              </a:rPr>
              <a:t>Archives</a:t>
            </a:r>
            <a:r>
              <a:rPr lang="en-US" dirty="0">
                <a:latin typeface="Palatino Linotype" panose="02040502050505030304" pitchFamily="18" charset="0"/>
              </a:rPr>
              <a:t>: Practice and Operation (</a:t>
            </a:r>
            <a:r>
              <a:rPr lang="en-US" dirty="0" err="1">
                <a:latin typeface="Palatino Linotype" panose="02040502050505030304" pitchFamily="18" charset="0"/>
              </a:rPr>
              <a:t>Roderic</a:t>
            </a:r>
            <a:r>
              <a:rPr lang="en-US" dirty="0">
                <a:latin typeface="Palatino Linotype" panose="02040502050505030304" pitchFamily="18" charset="0"/>
              </a:rPr>
              <a:t> Bowen Library and Archives) </a:t>
            </a:r>
            <a:endParaRPr lang="en-US" dirty="0" smtClean="0">
              <a:latin typeface="Palatino Linotype" panose="02040502050505030304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buNone/>
              <a:defRPr/>
            </a:pPr>
            <a:endParaRPr lang="en-US" dirty="0">
              <a:latin typeface="Palatino Linotype" panose="02040502050505030304" pitchFamily="18" charset="0"/>
            </a:endParaRPr>
          </a:p>
        </p:txBody>
      </p:sp>
      <p:pic>
        <p:nvPicPr>
          <p:cNvPr id="19461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16084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750" y="284163"/>
            <a:ext cx="7918450" cy="1200150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anose="02040502050505030304" pitchFamily="18" charset="0"/>
              </a:rPr>
              <a:t>Why </a:t>
            </a:r>
            <a:r>
              <a:rPr lang="en-GB" sz="3200" dirty="0" err="1" smtClean="0">
                <a:latin typeface="Palatino Linotype" panose="02040502050505030304" pitchFamily="18" charset="0"/>
              </a:rPr>
              <a:t>uwTSD</a:t>
            </a:r>
            <a:r>
              <a:rPr lang="en-GB" sz="3200" dirty="0" smtClean="0">
                <a:latin typeface="Palatino Linotype" panose="02040502050505030304" pitchFamily="18" charset="0"/>
              </a:rPr>
              <a:t> ?</a:t>
            </a:r>
            <a:endParaRPr lang="en-US" sz="3200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963" y="2276475"/>
            <a:ext cx="8218487" cy="4352925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latin typeface="Palatino Linotype" panose="02040502050505030304" pitchFamily="18" charset="0"/>
              </a:rPr>
              <a:t>Focus on individual students – you will be a name, not a number</a:t>
            </a:r>
          </a:p>
          <a:p>
            <a:pPr eaLnBrk="1" hangingPunct="1"/>
            <a:r>
              <a:rPr lang="en-GB" altLang="en-US" sz="2400" dirty="0">
                <a:latin typeface="Palatino Linotype" panose="02040502050505030304" pitchFamily="18" charset="0"/>
              </a:rPr>
              <a:t>Close personal supervision</a:t>
            </a:r>
          </a:p>
          <a:p>
            <a:pPr eaLnBrk="1" hangingPunct="1"/>
            <a:r>
              <a:rPr lang="en-GB" altLang="en-US" sz="2400" dirty="0">
                <a:latin typeface="Palatino Linotype" panose="02040502050505030304" pitchFamily="18" charset="0"/>
              </a:rPr>
              <a:t>Strong academic tradition dating back to 1884</a:t>
            </a:r>
          </a:p>
          <a:p>
            <a:pPr eaLnBrk="1" hangingPunct="1"/>
            <a:r>
              <a:rPr lang="en-GB" altLang="en-US" sz="2400" dirty="0">
                <a:latin typeface="Palatino Linotype" panose="02040502050505030304" pitchFamily="18" charset="0"/>
              </a:rPr>
              <a:t>Friendly welcoming campus</a:t>
            </a:r>
          </a:p>
          <a:p>
            <a:pPr eaLnBrk="1" hangingPunct="1"/>
            <a:r>
              <a:rPr lang="en-GB" altLang="en-US" sz="2400" dirty="0">
                <a:latin typeface="Palatino Linotype" panose="02040502050505030304" pitchFamily="18" charset="0"/>
              </a:rPr>
              <a:t>Safe location</a:t>
            </a:r>
          </a:p>
          <a:p>
            <a:pPr eaLnBrk="1" hangingPunct="1"/>
            <a:r>
              <a:rPr lang="en-GB" altLang="en-US" sz="2400" dirty="0">
                <a:latin typeface="Palatino Linotype" panose="02040502050505030304" pitchFamily="18" charset="0"/>
              </a:rPr>
              <a:t>Low drop-out rate</a:t>
            </a:r>
          </a:p>
          <a:p>
            <a:pPr eaLnBrk="1" hangingPunct="1"/>
            <a:r>
              <a:rPr lang="en-GB" altLang="en-US" sz="2400" dirty="0">
                <a:latin typeface="Palatino Linotype" panose="02040502050505030304" pitchFamily="18" charset="0"/>
              </a:rPr>
              <a:t>It never rains*                   *</a:t>
            </a:r>
            <a:r>
              <a:rPr lang="en-GB" altLang="en-US" sz="1400" dirty="0">
                <a:latin typeface="Palatino Linotype" panose="02040502050505030304" pitchFamily="18" charset="0"/>
              </a:rPr>
              <a:t> Subject to change via a new government policy</a:t>
            </a:r>
            <a:endParaRPr lang="en-US" altLang="en-US" sz="1400" dirty="0">
              <a:latin typeface="Palatino Linotype" panose="02040502050505030304" pitchFamily="18" charset="0"/>
            </a:endParaRPr>
          </a:p>
          <a:p>
            <a:pPr eaLnBrk="1" hangingPunct="1"/>
            <a:endParaRPr lang="en-US" altLang="en-US" sz="1400" dirty="0" smtClean="0">
              <a:latin typeface="Palatino Linotype" panose="02040502050505030304" pitchFamily="18" charset="0"/>
            </a:endParaRPr>
          </a:p>
        </p:txBody>
      </p:sp>
      <p:pic>
        <p:nvPicPr>
          <p:cNvPr id="2048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284163"/>
            <a:ext cx="1201738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05003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284163"/>
            <a:ext cx="8280400" cy="1200150"/>
          </a:xfrm>
          <a:solidFill>
            <a:schemeClr val="accent1">
              <a:lumMod val="75000"/>
            </a:schemeClr>
          </a:solidFill>
          <a:ln>
            <a:solidFill>
              <a:srgbClr val="7030A0"/>
            </a:solidFill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Palatino Linotype" panose="02040502050505030304" pitchFamily="18" charset="0"/>
              </a:rPr>
              <a:t>Further Information</a:t>
            </a:r>
            <a:endParaRPr lang="en-US" sz="3200" dirty="0">
              <a:latin typeface="Palatino Linotype" panose="02040502050505030304" pitchFamily="18" charset="0"/>
            </a:endParaRP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324037" y="2060848"/>
            <a:ext cx="8568952" cy="4536504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 smtClean="0"/>
              <a:t>				</a:t>
            </a:r>
            <a:r>
              <a:rPr lang="en-GB" altLang="en-US" dirty="0" smtClean="0">
                <a:latin typeface="Palatino Linotype" panose="02040502050505030304" pitchFamily="18" charset="0"/>
              </a:rPr>
              <a:t>Admissions Tutor:</a:t>
            </a:r>
          </a:p>
          <a:p>
            <a:pPr algn="ctr" eaLnBrk="1" hangingPunct="1">
              <a:buFont typeface="Wingdings" panose="05000000000000000000" pitchFamily="2" charset="2"/>
              <a:buNone/>
            </a:pPr>
            <a:r>
              <a:rPr lang="en-GB" altLang="en-US" dirty="0" smtClean="0">
                <a:latin typeface="Palatino Linotype" panose="02040502050505030304" pitchFamily="18" charset="0"/>
              </a:rPr>
              <a:t>Dr Alexander Scott </a:t>
            </a:r>
          </a:p>
          <a:p>
            <a:pPr algn="ctr" eaLnBrk="1" hangingPunct="1">
              <a:buFont typeface="Wingdings" panose="05000000000000000000" pitchFamily="2" charset="2"/>
              <a:buNone/>
            </a:pPr>
            <a:r>
              <a:rPr lang="en-GB" altLang="en-US" dirty="0" smtClean="0">
                <a:latin typeface="Palatino Linotype" panose="02040502050505030304" pitchFamily="18" charset="0"/>
                <a:hlinkClick r:id="rId2"/>
              </a:rPr>
              <a:t>alexander.scott@uwtsd.ac.uk</a:t>
            </a:r>
            <a:endParaRPr lang="en-GB" altLang="en-US" dirty="0" smtClean="0">
              <a:latin typeface="Palatino Linotype" panose="02040502050505030304" pitchFamily="18" charset="0"/>
            </a:endParaRPr>
          </a:p>
          <a:p>
            <a:pPr algn="ctr" eaLnBrk="1" hangingPunct="1">
              <a:buFont typeface="Wingdings" panose="05000000000000000000" pitchFamily="2" charset="2"/>
              <a:buNone/>
            </a:pPr>
            <a:endParaRPr lang="en-GB" altLang="en-US" dirty="0" smtClean="0">
              <a:latin typeface="Palatino Linotype" panose="02040502050505030304" pitchFamily="18" charset="0"/>
            </a:endParaRPr>
          </a:p>
          <a:p>
            <a:pPr algn="ctr" eaLnBrk="1" hangingPunct="1">
              <a:buFont typeface="Wingdings" panose="05000000000000000000" pitchFamily="2" charset="2"/>
              <a:buNone/>
            </a:pPr>
            <a:r>
              <a:rPr lang="en-GB" altLang="en-US" dirty="0" smtClean="0">
                <a:latin typeface="Palatino Linotype" panose="02040502050505030304" pitchFamily="18" charset="0"/>
              </a:rPr>
              <a:t>Twitter: @</a:t>
            </a:r>
            <a:r>
              <a:rPr lang="en-GB" altLang="en-US" dirty="0" err="1" smtClean="0">
                <a:latin typeface="Palatino Linotype" panose="02040502050505030304" pitchFamily="18" charset="0"/>
              </a:rPr>
              <a:t>LampeterHistory</a:t>
            </a:r>
            <a:endParaRPr lang="en-GB" altLang="en-US" dirty="0" smtClean="0">
              <a:latin typeface="Palatino Linotype" panose="02040502050505030304" pitchFamily="18" charset="0"/>
            </a:endParaRPr>
          </a:p>
          <a:p>
            <a:pPr algn="ctr" eaLnBrk="1" hangingPunct="1">
              <a:buNone/>
            </a:pPr>
            <a:r>
              <a:rPr lang="en-GB" altLang="en-US" dirty="0" smtClean="0">
                <a:latin typeface="Palatino Linotype" panose="02040502050505030304" pitchFamily="18" charset="0"/>
                <a:hlinkClick r:id="rId3"/>
              </a:rPr>
              <a:t>https://twitter.com/lampeterhistory?lang=en-gb</a:t>
            </a:r>
            <a:endParaRPr lang="en-GB" altLang="en-US" dirty="0">
              <a:latin typeface="Palatino Linotype" panose="02040502050505030304" pitchFamily="18" charset="0"/>
            </a:endParaRPr>
          </a:p>
          <a:p>
            <a:pPr algn="ctr" eaLnBrk="1" hangingPunct="1">
              <a:buNone/>
            </a:pPr>
            <a:r>
              <a:rPr lang="en-GB" altLang="en-US" dirty="0" smtClean="0">
                <a:latin typeface="Palatino Linotype" panose="02040502050505030304" pitchFamily="18" charset="0"/>
              </a:rPr>
              <a:t>Facebook</a:t>
            </a:r>
            <a:r>
              <a:rPr lang="en-GB" altLang="en-US" dirty="0">
                <a:latin typeface="Palatino Linotype" panose="02040502050505030304" pitchFamily="18" charset="0"/>
              </a:rPr>
              <a:t>: Medieval Studies and History at </a:t>
            </a:r>
            <a:r>
              <a:rPr lang="en-GB" altLang="en-US" dirty="0" err="1" smtClean="0">
                <a:latin typeface="Palatino Linotype" panose="02040502050505030304" pitchFamily="18" charset="0"/>
              </a:rPr>
              <a:t>Lampeter</a:t>
            </a:r>
            <a:endParaRPr lang="en-GB" altLang="en-US" dirty="0" smtClean="0">
              <a:latin typeface="Palatino Linotype" panose="02040502050505030304" pitchFamily="18" charset="0"/>
            </a:endParaRPr>
          </a:p>
          <a:p>
            <a:pPr algn="ctr" eaLnBrk="1" hangingPunct="1">
              <a:buNone/>
            </a:pPr>
            <a:r>
              <a:rPr lang="en-GB" altLang="en-US" dirty="0">
                <a:latin typeface="Palatino Linotype" panose="02040502050505030304" pitchFamily="18" charset="0"/>
                <a:hlinkClick r:id="rId4"/>
              </a:rPr>
              <a:t>https://www.facebook.com/Medievalstudiesuwtsd</a:t>
            </a:r>
            <a:r>
              <a:rPr lang="en-GB" altLang="en-US" dirty="0" smtClean="0">
                <a:latin typeface="Palatino Linotype" panose="02040502050505030304" pitchFamily="18" charset="0"/>
                <a:hlinkClick r:id="rId4"/>
              </a:rPr>
              <a:t>/</a:t>
            </a:r>
            <a:endParaRPr lang="en-GB" altLang="en-US" dirty="0" smtClean="0">
              <a:latin typeface="Palatino Linotype" panose="02040502050505030304" pitchFamily="18" charset="0"/>
            </a:endParaRPr>
          </a:p>
          <a:p>
            <a:pPr algn="ctr" eaLnBrk="1" hangingPunct="1">
              <a:buNone/>
            </a:pPr>
            <a:r>
              <a:rPr lang="en-GB" altLang="en-US" dirty="0" smtClean="0">
                <a:latin typeface="Palatino Linotype" panose="02040502050505030304" pitchFamily="18" charset="0"/>
              </a:rPr>
              <a:t>Blog</a:t>
            </a:r>
            <a:r>
              <a:rPr lang="en-GB" altLang="en-US" dirty="0">
                <a:latin typeface="Palatino Linotype" panose="02040502050505030304" pitchFamily="18" charset="0"/>
              </a:rPr>
              <a:t>: </a:t>
            </a:r>
            <a:r>
              <a:rPr lang="en-GB" altLang="en-US" dirty="0">
                <a:latin typeface="Palatino Linotype" panose="02040502050505030304" pitchFamily="18" charset="0"/>
                <a:hlinkClick r:id="rId5"/>
              </a:rPr>
              <a:t>https://humanitiesblog.uwtsd.ac.uk</a:t>
            </a:r>
            <a:r>
              <a:rPr lang="en-GB" altLang="en-US" dirty="0" smtClean="0">
                <a:latin typeface="Palatino Linotype" panose="02040502050505030304" pitchFamily="18" charset="0"/>
                <a:hlinkClick r:id="rId5"/>
              </a:rPr>
              <a:t>/</a:t>
            </a:r>
            <a:endParaRPr lang="en-GB" altLang="en-US" dirty="0" smtClean="0">
              <a:latin typeface="Palatino Linotype" panose="02040502050505030304" pitchFamily="18" charset="0"/>
            </a:endParaRPr>
          </a:p>
          <a:p>
            <a:pPr algn="ctr" eaLnBrk="1" hangingPunct="1">
              <a:buNone/>
            </a:pPr>
            <a:endParaRPr lang="en-GB" altLang="en-US" dirty="0" smtClean="0">
              <a:latin typeface="Palatino Linotype" panose="02040502050505030304" pitchFamily="18" charset="0"/>
            </a:endParaRPr>
          </a:p>
          <a:p>
            <a:pPr algn="ctr" eaLnBrk="1" hangingPunct="1">
              <a:buFont typeface="Wingdings" panose="05000000000000000000" pitchFamily="2" charset="2"/>
              <a:buNone/>
            </a:pPr>
            <a:endParaRPr lang="en-GB" altLang="en-US" dirty="0" smtClean="0">
              <a:latin typeface="Palatino Linotype" panose="02040502050505030304" pitchFamily="18" charset="0"/>
            </a:endParaRPr>
          </a:p>
          <a:p>
            <a:pPr algn="ctr" eaLnBrk="1" hangingPunct="1">
              <a:buFont typeface="Wingdings" panose="05000000000000000000" pitchFamily="2" charset="2"/>
              <a:buNone/>
            </a:pPr>
            <a:endParaRPr lang="en-US" altLang="en-US" u="sng" dirty="0" smtClean="0">
              <a:latin typeface="Palatino Linotype" panose="02040502050505030304" pitchFamily="18" charset="0"/>
            </a:endParaRPr>
          </a:p>
        </p:txBody>
      </p:sp>
      <p:pic>
        <p:nvPicPr>
          <p:cNvPr id="21508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74638"/>
            <a:ext cx="1201737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Yellow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FCA08"/>
    </a:accent1>
    <a:accent2>
      <a:srgbClr val="F8931D"/>
    </a:accent2>
    <a:accent3>
      <a:srgbClr val="CE8D3E"/>
    </a:accent3>
    <a:accent4>
      <a:srgbClr val="EC7016"/>
    </a:accent4>
    <a:accent5>
      <a:srgbClr val="E64823"/>
    </a:accent5>
    <a:accent6>
      <a:srgbClr val="9C6A6A"/>
    </a:accent6>
    <a:hlink>
      <a:srgbClr val="2998E3"/>
    </a:hlink>
    <a:folHlink>
      <a:srgbClr val="7F723D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3259</TotalTime>
  <Words>744</Words>
  <Application>Microsoft Office PowerPoint</Application>
  <PresentationFormat>On-screen Show (4:3)</PresentationFormat>
  <Paragraphs>122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Corbel</vt:lpstr>
      <vt:lpstr>Garamond</vt:lpstr>
      <vt:lpstr>Palatino Linotype</vt:lpstr>
      <vt:lpstr>Wingdings</vt:lpstr>
      <vt:lpstr>Banded</vt:lpstr>
      <vt:lpstr> University of Wales Trinity Saint David History Medieval Studies Modern HistorY  Conflict and war </vt:lpstr>
      <vt:lpstr> History at UWTSD   </vt:lpstr>
      <vt:lpstr>Modes of study</vt:lpstr>
      <vt:lpstr>Support and Resources</vt:lpstr>
      <vt:lpstr>LEVEL 4 (The First Year)</vt:lpstr>
      <vt:lpstr>LEVEL 5/6 (Second &amp; THIRD Year) Compulsory and Option Modules</vt:lpstr>
      <vt:lpstr>FINAL-YEAR Dissertation</vt:lpstr>
      <vt:lpstr>RESEARCH-LED TEACHING</vt:lpstr>
      <vt:lpstr>CONFERENCES</vt:lpstr>
      <vt:lpstr>Conferences</vt:lpstr>
      <vt:lpstr>Student researchers</vt:lpstr>
      <vt:lpstr>5 REASONS TO CHOOSE HISTORY:</vt:lpstr>
      <vt:lpstr>You and UWTSD</vt:lpstr>
      <vt:lpstr>Careers</vt:lpstr>
      <vt:lpstr>Careers</vt:lpstr>
      <vt:lpstr>Why uwTSD ?</vt:lpstr>
      <vt:lpstr>Further Information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THE DEPARTMENT OF HISTORY</dc:title>
  <dc:creator>SMITHM</dc:creator>
  <cp:lastModifiedBy>Alexander Scott</cp:lastModifiedBy>
  <cp:revision>146</cp:revision>
  <cp:lastPrinted>2018-09-08T09:18:46Z</cp:lastPrinted>
  <dcterms:created xsi:type="dcterms:W3CDTF">2006-08-25T13:22:15Z</dcterms:created>
  <dcterms:modified xsi:type="dcterms:W3CDTF">2018-11-07T10:31:20Z</dcterms:modified>
</cp:coreProperties>
</file>