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25"/>
  </p:handoutMasterIdLst>
  <p:sldIdLst>
    <p:sldId id="285" r:id="rId2"/>
    <p:sldId id="263" r:id="rId3"/>
    <p:sldId id="269" r:id="rId4"/>
    <p:sldId id="264" r:id="rId5"/>
    <p:sldId id="279" r:id="rId6"/>
    <p:sldId id="298" r:id="rId7"/>
    <p:sldId id="265" r:id="rId8"/>
    <p:sldId id="286" r:id="rId9"/>
    <p:sldId id="294" r:id="rId10"/>
    <p:sldId id="266" r:id="rId11"/>
    <p:sldId id="287" r:id="rId12"/>
    <p:sldId id="267" r:id="rId13"/>
    <p:sldId id="288" r:id="rId14"/>
    <p:sldId id="268" r:id="rId15"/>
    <p:sldId id="292" r:id="rId16"/>
    <p:sldId id="293" r:id="rId17"/>
    <p:sldId id="289" r:id="rId18"/>
    <p:sldId id="275" r:id="rId19"/>
    <p:sldId id="295" r:id="rId20"/>
    <p:sldId id="303" r:id="rId21"/>
    <p:sldId id="299" r:id="rId22"/>
    <p:sldId id="300" r:id="rId23"/>
    <p:sldId id="301" r:id="rId24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20000"/>
      </a:spcBef>
      <a:spcAft>
        <a:spcPct val="0"/>
      </a:spcAft>
      <a:buClr>
        <a:schemeClr val="tx1"/>
      </a:buClr>
      <a:buChar char="–"/>
      <a:defRPr sz="2000" kern="1200">
        <a:solidFill>
          <a:srgbClr val="000099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20000"/>
      </a:spcBef>
      <a:spcAft>
        <a:spcPct val="0"/>
      </a:spcAft>
      <a:buClr>
        <a:schemeClr val="tx1"/>
      </a:buClr>
      <a:buChar char="–"/>
      <a:defRPr sz="2000" kern="1200">
        <a:solidFill>
          <a:srgbClr val="000099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20000"/>
      </a:spcBef>
      <a:spcAft>
        <a:spcPct val="0"/>
      </a:spcAft>
      <a:buClr>
        <a:schemeClr val="tx1"/>
      </a:buClr>
      <a:buChar char="–"/>
      <a:defRPr sz="2000" kern="1200">
        <a:solidFill>
          <a:srgbClr val="000099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20000"/>
      </a:spcBef>
      <a:spcAft>
        <a:spcPct val="0"/>
      </a:spcAft>
      <a:buClr>
        <a:schemeClr val="tx1"/>
      </a:buClr>
      <a:buChar char="–"/>
      <a:defRPr sz="2000" kern="1200">
        <a:solidFill>
          <a:srgbClr val="000099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20000"/>
      </a:spcBef>
      <a:spcAft>
        <a:spcPct val="0"/>
      </a:spcAft>
      <a:buClr>
        <a:schemeClr val="tx1"/>
      </a:buClr>
      <a:buChar char="–"/>
      <a:defRPr sz="2000" kern="1200">
        <a:solidFill>
          <a:srgbClr val="000099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000" kern="1200">
        <a:solidFill>
          <a:srgbClr val="000099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000" kern="1200">
        <a:solidFill>
          <a:srgbClr val="000099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000" kern="1200">
        <a:solidFill>
          <a:srgbClr val="000099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000" kern="1200">
        <a:solidFill>
          <a:srgbClr val="000099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CCFF"/>
    <a:srgbClr val="080165"/>
    <a:srgbClr val="6699FF"/>
    <a:srgbClr val="009C73"/>
    <a:srgbClr val="00CC97"/>
    <a:srgbClr val="000099"/>
    <a:srgbClr val="FF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9" autoAdjust="0"/>
    <p:restoredTop sz="94660" autoAdjust="0"/>
  </p:normalViewPr>
  <p:slideViewPr>
    <p:cSldViewPr>
      <p:cViewPr varScale="1">
        <p:scale>
          <a:sx n="107" d="100"/>
          <a:sy n="107" d="100"/>
        </p:scale>
        <p:origin x="114" y="14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ClrTx/>
              <a:buFontTx/>
              <a:buNone/>
              <a:defRPr sz="1200">
                <a:solidFill>
                  <a:schemeClr val="tx1"/>
                </a:solidFill>
                <a:latin typeface="Times New Roman" pitchFamily="18" charset="0"/>
              </a:defRPr>
            </a:lvl1pPr>
          </a:lstStyle>
          <a:p>
            <a:endParaRPr lang="en-GB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ClrTx/>
              <a:buFontTx/>
              <a:buNone/>
              <a:defRPr sz="1200">
                <a:solidFill>
                  <a:schemeClr val="tx1"/>
                </a:solidFill>
                <a:latin typeface="Times New Roman" pitchFamily="18" charset="0"/>
              </a:defRPr>
            </a:lvl1pPr>
          </a:lstStyle>
          <a:p>
            <a:endParaRPr lang="en-GB"/>
          </a:p>
        </p:txBody>
      </p:sp>
      <p:sp>
        <p:nvSpPr>
          <p:cNvPr id="717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ClrTx/>
              <a:buFontTx/>
              <a:buNone/>
              <a:defRPr sz="1200">
                <a:solidFill>
                  <a:schemeClr val="tx1"/>
                </a:solidFill>
                <a:latin typeface="Times New Roman" pitchFamily="18" charset="0"/>
              </a:defRPr>
            </a:lvl1pPr>
          </a:lstStyle>
          <a:p>
            <a:endParaRPr lang="en-GB"/>
          </a:p>
        </p:txBody>
      </p:sp>
      <p:sp>
        <p:nvSpPr>
          <p:cNvPr id="717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ClrTx/>
              <a:buFontTx/>
              <a:buNone/>
              <a:defRPr sz="1200">
                <a:solidFill>
                  <a:schemeClr val="tx1"/>
                </a:solidFill>
                <a:latin typeface="Times New Roman" pitchFamily="18" charset="0"/>
              </a:defRPr>
            </a:lvl1pPr>
          </a:lstStyle>
          <a:p>
            <a:fld id="{107A6494-876A-4206-9041-8F43F7C072D9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456103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1027"/>
          <p:cNvSpPr>
            <a:spLocks noGrp="1" noChangeArrowheads="1"/>
          </p:cNvSpPr>
          <p:nvPr>
            <p:ph type="ctrTitle"/>
          </p:nvPr>
        </p:nvSpPr>
        <p:spPr bwMode="auto">
          <a:xfrm>
            <a:off x="1143000" y="1981200"/>
            <a:ext cx="7315200" cy="28194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>
              <a:defRPr sz="3600">
                <a:solidFill>
                  <a:srgbClr val="00CC97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</a:defRPr>
            </a:lvl1pPr>
          </a:lstStyle>
          <a:p>
            <a:r>
              <a:rPr lang="en-GB"/>
              <a:t>Click to edit Master title style</a:t>
            </a:r>
          </a:p>
        </p:txBody>
      </p:sp>
      <p:pic>
        <p:nvPicPr>
          <p:cNvPr id="4106" name="Picture 1034" descr="ETI New"/>
          <p:cNvPicPr>
            <a:picLocks noChangeAspect="1" noChangeArrowheads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5800" y="5638800"/>
            <a:ext cx="1279525" cy="841375"/>
          </a:xfrm>
          <a:prstGeom prst="rect">
            <a:avLst/>
          </a:prstGeom>
          <a:noFill/>
        </p:spPr>
      </p:pic>
      <p:pic>
        <p:nvPicPr>
          <p:cNvPr id="4107" name="Picture 1035" descr="IiP - 662"/>
          <p:cNvPicPr>
            <a:picLocks noChangeAspect="1" noChangeArrowheads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39000" y="5715000"/>
            <a:ext cx="1149350" cy="765175"/>
          </a:xfrm>
          <a:prstGeom prst="rect">
            <a:avLst/>
          </a:prstGeom>
          <a:noFill/>
        </p:spPr>
      </p:pic>
      <p:grpSp>
        <p:nvGrpSpPr>
          <p:cNvPr id="4113" name="Group 1041"/>
          <p:cNvGrpSpPr>
            <a:grpSpLocks/>
          </p:cNvGrpSpPr>
          <p:nvPr userDrawn="1"/>
        </p:nvGrpSpPr>
        <p:grpSpPr bwMode="auto">
          <a:xfrm>
            <a:off x="2362200" y="5486400"/>
            <a:ext cx="4419600" cy="1143000"/>
            <a:chOff x="1488" y="3456"/>
            <a:chExt cx="2784" cy="720"/>
          </a:xfrm>
        </p:grpSpPr>
        <p:sp>
          <p:nvSpPr>
            <p:cNvPr id="4111" name="Text Box 1039"/>
            <p:cNvSpPr txBox="1">
              <a:spLocks noChangeArrowheads="1"/>
            </p:cNvSpPr>
            <p:nvPr userDrawn="1"/>
          </p:nvSpPr>
          <p:spPr bwMode="auto">
            <a:xfrm>
              <a:off x="1488" y="3456"/>
              <a:ext cx="2784" cy="6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eaLnBrk="0" hangingPunct="0">
                <a:spcBef>
                  <a:spcPct val="0"/>
                </a:spcBef>
                <a:spcAft>
                  <a:spcPct val="75000"/>
                </a:spcAft>
                <a:buClrTx/>
                <a:buFontTx/>
                <a:buNone/>
              </a:pPr>
              <a:r>
                <a:rPr lang="en-GB" sz="1400" b="1">
                  <a:solidFill>
                    <a:srgbClr val="00CC97"/>
                  </a:solidFill>
                  <a:latin typeface="Times New Roman" pitchFamily="18" charset="0"/>
                </a:rPr>
                <a:t>Providing Inspection Services for</a:t>
              </a:r>
            </a:p>
            <a:p>
              <a:pPr eaLnBrk="0" hangingPunct="0">
                <a:spcBef>
                  <a:spcPct val="0"/>
                </a:spcBef>
                <a:buClrTx/>
                <a:buFontTx/>
                <a:buNone/>
              </a:pPr>
              <a:r>
                <a:rPr lang="en-GB" sz="1400">
                  <a:solidFill>
                    <a:srgbClr val="00279F"/>
                  </a:solidFill>
                  <a:latin typeface="Times New Roman" pitchFamily="18" charset="0"/>
                </a:rPr>
                <a:t>        Department of Education</a:t>
              </a:r>
              <a:br>
                <a:rPr lang="en-GB" sz="1400">
                  <a:solidFill>
                    <a:srgbClr val="00279F"/>
                  </a:solidFill>
                  <a:latin typeface="Times New Roman" pitchFamily="18" charset="0"/>
                </a:rPr>
              </a:br>
              <a:r>
                <a:rPr lang="en-GB" sz="1400">
                  <a:solidFill>
                    <a:srgbClr val="00279F"/>
                  </a:solidFill>
                  <a:latin typeface="Times New Roman" pitchFamily="18" charset="0"/>
                </a:rPr>
                <a:t>        Department for Employment and Learning</a:t>
              </a:r>
              <a:br>
                <a:rPr lang="en-GB" sz="1400">
                  <a:solidFill>
                    <a:srgbClr val="00279F"/>
                  </a:solidFill>
                  <a:latin typeface="Times New Roman" pitchFamily="18" charset="0"/>
                </a:rPr>
              </a:br>
              <a:r>
                <a:rPr lang="en-GB" sz="1400">
                  <a:solidFill>
                    <a:srgbClr val="00279F"/>
                  </a:solidFill>
                  <a:latin typeface="Times New Roman" pitchFamily="18" charset="0"/>
                </a:rPr>
                <a:t>        Department of Culture, Arts and Leisure</a:t>
              </a:r>
              <a:endParaRPr lang="en-GB" sz="2400">
                <a:solidFill>
                  <a:schemeClr val="tx1"/>
                </a:solidFill>
                <a:latin typeface="Times New Roman" pitchFamily="18" charset="0"/>
              </a:endParaRPr>
            </a:p>
          </p:txBody>
        </p:sp>
        <p:sp>
          <p:nvSpPr>
            <p:cNvPr id="4112" name="Line 1040"/>
            <p:cNvSpPr>
              <a:spLocks noChangeShapeType="1"/>
            </p:cNvSpPr>
            <p:nvPr userDrawn="1"/>
          </p:nvSpPr>
          <p:spPr bwMode="auto">
            <a:xfrm>
              <a:off x="1536" y="4176"/>
              <a:ext cx="2160" cy="0"/>
            </a:xfrm>
            <a:prstGeom prst="line">
              <a:avLst/>
            </a:prstGeom>
            <a:noFill/>
            <a:ln w="9525">
              <a:solidFill>
                <a:srgbClr val="009C73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</p:grpSp>
      <p:pic>
        <p:nvPicPr>
          <p:cNvPr id="4115" name="Picture 1043" descr="PP Top"/>
          <p:cNvPicPr>
            <a:picLocks noChangeAspect="1" noChangeArrowheads="1"/>
          </p:cNvPicPr>
          <p:nvPr userDrawn="1"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9144000" cy="1752600"/>
          </a:xfrm>
          <a:prstGeom prst="rect">
            <a:avLst/>
          </a:prstGeom>
          <a:noFill/>
        </p:spPr>
      </p:pic>
    </p:spTree>
  </p:cSld>
  <p:clrMapOvr>
    <a:masterClrMapping/>
  </p:clrMapOvr>
  <p:transition>
    <p:strips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  <p:transition>
    <p:strips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  <p:transition>
    <p:strips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00200" y="609600"/>
            <a:ext cx="3505200" cy="6019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57800" y="609600"/>
            <a:ext cx="3505200" cy="6019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  <p:transition>
    <p:strips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  <p:transition>
    <p:strips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  <p:transition>
    <p:strips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>
    <p:strips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  <p:transition>
    <p:strips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  <p:transition>
    <p:strips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  <p:transition>
    <p:strips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86550" y="274638"/>
            <a:ext cx="2076450" cy="6354762"/>
          </a:xfrm>
          <a:prstGeom prst="rect">
            <a:avLst/>
          </a:prstGeo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76950" cy="635476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  <p:transition>
    <p:strips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1600200" y="609600"/>
            <a:ext cx="3505200" cy="6019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57800" y="609600"/>
            <a:ext cx="3505200" cy="6019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  <p:transition>
    <p:strips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5" name="Rectangle 11"/>
          <p:cNvSpPr>
            <a:spLocks noGrp="1" noChangeArrowheads="1"/>
          </p:cNvSpPr>
          <p:nvPr>
            <p:ph type="body" idx="1"/>
          </p:nvPr>
        </p:nvSpPr>
        <p:spPr bwMode="auto">
          <a:xfrm>
            <a:off x="1600200" y="609600"/>
            <a:ext cx="7162800" cy="601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pic>
        <p:nvPicPr>
          <p:cNvPr id="1039" name="Picture 15" descr="PP Vertical"/>
          <p:cNvPicPr>
            <a:picLocks noChangeAspect="1" noChangeArrowheads="1"/>
          </p:cNvPicPr>
          <p:nvPr userDrawn="1"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0" y="0"/>
            <a:ext cx="1336675" cy="6858000"/>
          </a:xfrm>
          <a:prstGeom prst="rect">
            <a:avLst/>
          </a:prstGeom>
          <a:noFill/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>
    <p:strips/>
  </p:transition>
  <p:txStyles>
    <p:titleStyle>
      <a:lvl1pPr algn="l" rtl="0" fontAlgn="base">
        <a:spcBef>
          <a:spcPct val="0"/>
        </a:spcBef>
        <a:spcAft>
          <a:spcPct val="0"/>
        </a:spcAft>
        <a:defRPr sz="2400">
          <a:solidFill>
            <a:srgbClr val="000099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2400">
          <a:solidFill>
            <a:srgbClr val="000099"/>
          </a:solidFill>
          <a:latin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2400">
          <a:solidFill>
            <a:srgbClr val="000099"/>
          </a:solidFill>
          <a:latin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2400">
          <a:solidFill>
            <a:srgbClr val="000099"/>
          </a:solidFill>
          <a:latin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2400">
          <a:solidFill>
            <a:srgbClr val="000099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2400">
          <a:solidFill>
            <a:srgbClr val="000099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2400">
          <a:solidFill>
            <a:srgbClr val="000099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2400">
          <a:solidFill>
            <a:srgbClr val="000099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2400">
          <a:solidFill>
            <a:srgbClr val="000099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rgbClr val="00CC97"/>
        </a:buClr>
        <a:buSzPct val="150000"/>
        <a:buChar char="•"/>
        <a:defRPr sz="2400">
          <a:solidFill>
            <a:srgbClr val="000099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rgbClr val="00CC97"/>
        </a:buClr>
        <a:buChar char="–"/>
        <a:defRPr sz="2000">
          <a:solidFill>
            <a:srgbClr val="000099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rgbClr val="00CC97"/>
        </a:buClr>
        <a:buChar char="•"/>
        <a:defRPr>
          <a:solidFill>
            <a:srgbClr val="000099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rgbClr val="00CC97"/>
        </a:buClr>
        <a:buChar char="–"/>
        <a:defRPr sz="2000">
          <a:solidFill>
            <a:srgbClr val="000099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rgbClr val="00CC97"/>
        </a:buClr>
        <a:buChar char="»"/>
        <a:defRPr sz="2000">
          <a:solidFill>
            <a:srgbClr val="000099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rgbClr val="00CC97"/>
        </a:buClr>
        <a:buChar char="»"/>
        <a:defRPr sz="2000">
          <a:solidFill>
            <a:srgbClr val="000099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rgbClr val="00CC97"/>
        </a:buClr>
        <a:buChar char="»"/>
        <a:defRPr sz="2000">
          <a:solidFill>
            <a:srgbClr val="000099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rgbClr val="00CC97"/>
        </a:buClr>
        <a:buChar char="»"/>
        <a:defRPr sz="2000">
          <a:solidFill>
            <a:srgbClr val="000099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rgbClr val="00CC97"/>
        </a:buClr>
        <a:buChar char="»"/>
        <a:defRPr sz="2000">
          <a:solidFill>
            <a:srgbClr val="000099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images.google.co.uk/imgres?imgurl=http://www.doitpoms.ac.uk/tlplib/foreign-languages/figures/mad_scientist_sml.png&amp;imgrefurl=http://www.doitpoms.ac.uk/tlplib/foreign-languages/background.php&amp;h=338&amp;w=450&amp;sz=43&amp;hl=en&amp;start=1&amp;um=1&amp;tbnid=DuQYliokuP6FqM:&amp;tbnh=95&amp;tbnw=127&amp;prev=/images?q%3DSCIENTIST%26um%3D1%26hl%3Den%26cr%3DcountryUK%7CcountryGB%26sa%3DN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uinnesswebstore.co.uk/productdetail.php?master=1003&amp;dept=1014&amp;number=GNS_637" TargetMode="External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6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3669" name="imgansi_1" descr="Office of Development - Blue Sky Scholarship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noFill/>
          <a:ln>
            <a:miter lim="800000"/>
            <a:headEnd/>
            <a:tailEnd/>
          </a:ln>
        </p:spPr>
      </p:pic>
      <p:sp>
        <p:nvSpPr>
          <p:cNvPr id="113670" name="Text Box 6"/>
          <p:cNvSpPr txBox="1">
            <a:spLocks noChangeArrowheads="1"/>
          </p:cNvSpPr>
          <p:nvPr/>
        </p:nvSpPr>
        <p:spPr bwMode="auto">
          <a:xfrm>
            <a:off x="1187450" y="549275"/>
            <a:ext cx="7056438" cy="216982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742950" indent="-285750" algn="ctr">
              <a:spcBef>
                <a:spcPct val="50000"/>
              </a:spcBef>
              <a:buFontTx/>
              <a:buNone/>
            </a:pPr>
            <a:endParaRPr lang="en-GB" sz="5400" b="1" dirty="0">
              <a:solidFill>
                <a:schemeClr val="bg1"/>
              </a:solidFill>
            </a:endParaRPr>
          </a:p>
          <a:p>
            <a:pPr marL="742950" indent="-285750" algn="ctr">
              <a:spcBef>
                <a:spcPct val="50000"/>
              </a:spcBef>
              <a:buFontTx/>
              <a:buNone/>
            </a:pPr>
            <a:r>
              <a:rPr lang="en-GB" sz="5400" b="1" dirty="0">
                <a:solidFill>
                  <a:schemeClr val="bg1"/>
                </a:solidFill>
              </a:rPr>
              <a:t>Healthy </a:t>
            </a:r>
            <a:r>
              <a:rPr lang="en-GB" sz="5400" b="1" dirty="0" smtClean="0">
                <a:solidFill>
                  <a:schemeClr val="bg1"/>
                </a:solidFill>
              </a:rPr>
              <a:t>Eating</a:t>
            </a:r>
            <a:endParaRPr lang="en-GB" sz="5400" b="1" dirty="0">
              <a:solidFill>
                <a:schemeClr val="bg1"/>
              </a:solidFill>
            </a:endParaRPr>
          </a:p>
        </p:txBody>
      </p:sp>
      <p:sp>
        <p:nvSpPr>
          <p:cNvPr id="113671" name="Rectangle 7"/>
          <p:cNvSpPr>
            <a:spLocks noChangeArrowheads="1"/>
          </p:cNvSpPr>
          <p:nvPr/>
        </p:nvSpPr>
        <p:spPr bwMode="auto">
          <a:xfrm>
            <a:off x="1547813" y="2133600"/>
            <a:ext cx="6264275" cy="1300163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742950" indent="-285750">
              <a:buClr>
                <a:schemeClr val="bg1"/>
              </a:buClr>
              <a:buFontTx/>
              <a:buNone/>
            </a:pPr>
            <a:endParaRPr lang="en-GB" sz="3600">
              <a:solidFill>
                <a:schemeClr val="bg1"/>
              </a:solidFill>
            </a:endParaRPr>
          </a:p>
          <a:p>
            <a:pPr marL="742950" indent="-285750">
              <a:buClr>
                <a:schemeClr val="bg1"/>
              </a:buClr>
              <a:buFontTx/>
              <a:buNone/>
            </a:pPr>
            <a:endParaRPr lang="en-GB" sz="360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strips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692275" y="274638"/>
            <a:ext cx="6994525" cy="1143000"/>
          </a:xfrm>
          <a:solidFill>
            <a:srgbClr val="99CCFF"/>
          </a:solidFill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2800" b="1"/>
              <a:t>The Role of the Nutritional Associates</a:t>
            </a:r>
          </a:p>
        </p:txBody>
      </p:sp>
      <p:sp>
        <p:nvSpPr>
          <p:cNvPr id="86019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lvl="1">
              <a:buClr>
                <a:schemeClr val="tx1"/>
              </a:buClr>
              <a:buFontTx/>
              <a:buNone/>
            </a:pPr>
            <a:endParaRPr lang="en-GB"/>
          </a:p>
          <a:p>
            <a:pPr lvl="1">
              <a:buClr>
                <a:schemeClr val="tx1"/>
              </a:buClr>
              <a:buFontTx/>
              <a:buChar char="•"/>
            </a:pPr>
            <a:endParaRPr lang="en-GB" sz="1800"/>
          </a:p>
        </p:txBody>
      </p:sp>
      <p:graphicFrame>
        <p:nvGraphicFramePr>
          <p:cNvPr id="86020" name="Object 4"/>
          <p:cNvGraphicFramePr>
            <a:graphicFrameLocks noGrp="1" noChangeAspect="1"/>
          </p:cNvGraphicFramePr>
          <p:nvPr>
            <p:ph sz="half" idx="2"/>
          </p:nvPr>
        </p:nvGraphicFramePr>
        <p:xfrm>
          <a:off x="0" y="0"/>
          <a:ext cx="9144000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6021" name="Acrobat Document" r:id="rId3" imgW="11342857" imgH="8019048" progId="AcroExch.Document.7">
                  <p:embed/>
                </p:oleObj>
              </mc:Choice>
              <mc:Fallback>
                <p:oleObj name="Acrobat Document" r:id="rId3" imgW="11342857" imgH="8019048" progId="AcroExch.Document.7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0"/>
                        <a:ext cx="9144000" cy="6858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>
    <p:strips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619250" y="620713"/>
            <a:ext cx="7162800" cy="442912"/>
          </a:xfrm>
          <a:solidFill>
            <a:schemeClr val="bg1"/>
          </a:solidFill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2800" b="1"/>
              <a:t>FACT or FICTION? . . .</a:t>
            </a:r>
            <a:r>
              <a:rPr lang="en-GB" sz="2800" b="1">
                <a:latin typeface="Impact" pitchFamily="34" charset="0"/>
              </a:rPr>
              <a:t> </a:t>
            </a:r>
          </a:p>
        </p:txBody>
      </p:sp>
      <p:sp>
        <p:nvSpPr>
          <p:cNvPr id="942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619250" y="1844675"/>
            <a:ext cx="7162800" cy="1728788"/>
          </a:xfrm>
        </p:spPr>
        <p:txBody>
          <a:bodyPr/>
          <a:lstStyle/>
          <a:p>
            <a:pPr algn="ctr">
              <a:buClr>
                <a:srgbClr val="000099"/>
              </a:buClr>
              <a:buSzTx/>
              <a:buFontTx/>
              <a:buNone/>
            </a:pPr>
            <a:r>
              <a:rPr lang="en-GB"/>
              <a:t>The experts are always changing                              their minds about what healthy eating is?</a:t>
            </a:r>
          </a:p>
        </p:txBody>
      </p:sp>
      <p:sp>
        <p:nvSpPr>
          <p:cNvPr id="94214" name="Text Box 6"/>
          <p:cNvSpPr txBox="1">
            <a:spLocks noChangeArrowheads="1"/>
          </p:cNvSpPr>
          <p:nvPr/>
        </p:nvSpPr>
        <p:spPr bwMode="auto">
          <a:xfrm>
            <a:off x="1835150" y="1773238"/>
            <a:ext cx="6337300" cy="190182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285750" indent="-285750" algn="ctr">
              <a:buFontTx/>
              <a:buNone/>
            </a:pPr>
            <a:r>
              <a:rPr lang="en-GB" sz="6600" b="1">
                <a:solidFill>
                  <a:srgbClr val="FF33CC"/>
                </a:solidFill>
                <a:latin typeface="Impact" pitchFamily="34" charset="0"/>
              </a:rPr>
              <a:t>FALSE</a:t>
            </a:r>
          </a:p>
          <a:p>
            <a:pPr marL="285750" indent="-285750" algn="ctr">
              <a:buFontTx/>
              <a:buNone/>
            </a:pPr>
            <a:endParaRPr lang="en-GB" sz="4400" b="1">
              <a:latin typeface="Impact" pitchFamily="34" charset="0"/>
            </a:endParaRPr>
          </a:p>
        </p:txBody>
      </p:sp>
      <p:pic>
        <p:nvPicPr>
          <p:cNvPr id="94216" name="Picture 8" descr="mad_scientist_sml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1275" y="3500438"/>
            <a:ext cx="3313113" cy="2478087"/>
          </a:xfrm>
          <a:prstGeom prst="rect">
            <a:avLst/>
          </a:prstGeom>
          <a:noFill/>
        </p:spPr>
      </p:pic>
    </p:spTree>
  </p:cSld>
  <p:clrMapOvr>
    <a:masterClrMapping/>
  </p:clrMapOvr>
  <p:transition>
    <p:strip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600200" y="609600"/>
            <a:ext cx="7162800" cy="442913"/>
          </a:xfrm>
          <a:solidFill>
            <a:schemeClr val="bg1"/>
          </a:solidFill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2800" b="1"/>
              <a:t>Plenty of Fruit and Vegetables</a:t>
            </a:r>
          </a:p>
        </p:txBody>
      </p:sp>
      <p:sp>
        <p:nvSpPr>
          <p:cNvPr id="880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600200" y="1412875"/>
            <a:ext cx="7162800" cy="5216525"/>
          </a:xfrm>
          <a:solidFill>
            <a:schemeClr val="bg1"/>
          </a:solidFill>
        </p:spPr>
        <p:txBody>
          <a:bodyPr/>
          <a:lstStyle/>
          <a:p>
            <a:pPr>
              <a:buClr>
                <a:srgbClr val="000099"/>
              </a:buClr>
              <a:buSzTx/>
              <a:buFontTx/>
              <a:buNone/>
            </a:pPr>
            <a:r>
              <a:rPr lang="en-GB"/>
              <a:t>All these count towards your 5 a day …</a:t>
            </a:r>
          </a:p>
          <a:p>
            <a:pPr>
              <a:buClr>
                <a:srgbClr val="000099"/>
              </a:buClr>
              <a:buSzTx/>
              <a:buFontTx/>
              <a:buNone/>
            </a:pPr>
            <a:endParaRPr lang="en-GB"/>
          </a:p>
          <a:p>
            <a:pPr>
              <a:buClr>
                <a:srgbClr val="000099"/>
              </a:buClr>
              <a:buSzTx/>
            </a:pPr>
            <a:r>
              <a:rPr lang="en-GB"/>
              <a:t>Fresh</a:t>
            </a:r>
          </a:p>
          <a:p>
            <a:pPr>
              <a:buClr>
                <a:srgbClr val="000099"/>
              </a:buClr>
              <a:buSzTx/>
            </a:pPr>
            <a:r>
              <a:rPr lang="en-GB"/>
              <a:t>Frozen</a:t>
            </a:r>
          </a:p>
          <a:p>
            <a:pPr>
              <a:buClr>
                <a:srgbClr val="000099"/>
              </a:buClr>
              <a:buSzTx/>
            </a:pPr>
            <a:r>
              <a:rPr lang="en-GB"/>
              <a:t>Tinned</a:t>
            </a:r>
          </a:p>
          <a:p>
            <a:pPr>
              <a:buClr>
                <a:srgbClr val="000099"/>
              </a:buClr>
              <a:buSzTx/>
            </a:pPr>
            <a:r>
              <a:rPr lang="en-GB"/>
              <a:t>Dried</a:t>
            </a:r>
          </a:p>
          <a:p>
            <a:pPr>
              <a:buClr>
                <a:srgbClr val="000099"/>
              </a:buClr>
              <a:buSzTx/>
            </a:pPr>
            <a:r>
              <a:rPr lang="en-GB"/>
              <a:t>A glass of fruit juice</a:t>
            </a:r>
            <a:endParaRPr lang="en-GB" sz="2800"/>
          </a:p>
          <a:p>
            <a:pPr lvl="1">
              <a:buClr>
                <a:schemeClr val="tx1"/>
              </a:buClr>
              <a:buFontTx/>
              <a:buChar char="•"/>
            </a:pPr>
            <a:endParaRPr lang="en-GB"/>
          </a:p>
        </p:txBody>
      </p:sp>
      <p:pic>
        <p:nvPicPr>
          <p:cNvPr id="88068" name="Picture 4" descr="FRUITV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3800" y="2133600"/>
            <a:ext cx="3563938" cy="3311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strips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619250" y="620713"/>
            <a:ext cx="7162800" cy="442912"/>
          </a:xfrm>
          <a:solidFill>
            <a:schemeClr val="bg1"/>
          </a:solidFill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2800" b="1"/>
              <a:t>FACT or FICTION? . . .</a:t>
            </a:r>
            <a:r>
              <a:rPr lang="en-GB" sz="2800" b="1">
                <a:latin typeface="Impact" pitchFamily="34" charset="0"/>
              </a:rPr>
              <a:t> </a:t>
            </a:r>
          </a:p>
        </p:txBody>
      </p:sp>
      <p:sp>
        <p:nvSpPr>
          <p:cNvPr id="1054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08175" y="1773238"/>
            <a:ext cx="3455988" cy="1655762"/>
          </a:xfrm>
        </p:spPr>
        <p:txBody>
          <a:bodyPr/>
          <a:lstStyle/>
          <a:p>
            <a:pPr algn="ctr">
              <a:buClr>
                <a:srgbClr val="000099"/>
              </a:buClr>
              <a:buSzTx/>
              <a:buFontTx/>
              <a:buNone/>
            </a:pPr>
            <a:r>
              <a:rPr lang="en-GB"/>
              <a:t>It’s hard to eat 5 portions of fruit and vegetables everyday?</a:t>
            </a:r>
          </a:p>
          <a:p>
            <a:pPr algn="ctr">
              <a:buClr>
                <a:srgbClr val="000099"/>
              </a:buClr>
              <a:buSzTx/>
              <a:buFontTx/>
              <a:buNone/>
            </a:pPr>
            <a:endParaRPr lang="en-GB"/>
          </a:p>
        </p:txBody>
      </p:sp>
      <p:sp>
        <p:nvSpPr>
          <p:cNvPr id="105476" name="Text Box 4"/>
          <p:cNvSpPr txBox="1">
            <a:spLocks noChangeArrowheads="1"/>
          </p:cNvSpPr>
          <p:nvPr/>
        </p:nvSpPr>
        <p:spPr bwMode="auto">
          <a:xfrm>
            <a:off x="2051050" y="1916113"/>
            <a:ext cx="3457575" cy="109855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285750" indent="-285750" algn="ctr">
              <a:buFontTx/>
              <a:buNone/>
            </a:pPr>
            <a:r>
              <a:rPr lang="en-GB" sz="6600">
                <a:solidFill>
                  <a:srgbClr val="FF33CC"/>
                </a:solidFill>
                <a:latin typeface="Impact" pitchFamily="34" charset="0"/>
              </a:rPr>
              <a:t>FALSE</a:t>
            </a:r>
            <a:endParaRPr lang="en-GB" sz="4400">
              <a:latin typeface="Impact" pitchFamily="34" charset="0"/>
            </a:endParaRPr>
          </a:p>
        </p:txBody>
      </p:sp>
      <p:sp>
        <p:nvSpPr>
          <p:cNvPr id="105477" name="Text Box 5"/>
          <p:cNvSpPr txBox="1">
            <a:spLocks noChangeArrowheads="1"/>
          </p:cNvSpPr>
          <p:nvPr/>
        </p:nvSpPr>
        <p:spPr bwMode="auto">
          <a:xfrm>
            <a:off x="4427538" y="4797425"/>
            <a:ext cx="3816350" cy="1370013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742950" indent="-285750" algn="ctr">
              <a:spcBef>
                <a:spcPct val="50000"/>
              </a:spcBef>
              <a:buFontTx/>
              <a:buNone/>
            </a:pPr>
            <a:r>
              <a:rPr lang="en-GB" sz="2400"/>
              <a:t>    Fruit and vegetables are too expensive?</a:t>
            </a:r>
          </a:p>
          <a:p>
            <a:pPr marL="742950" indent="-285750">
              <a:spcBef>
                <a:spcPct val="50000"/>
              </a:spcBef>
              <a:buFontTx/>
              <a:buNone/>
            </a:pPr>
            <a:endParaRPr lang="en-GB" sz="2400"/>
          </a:p>
        </p:txBody>
      </p:sp>
      <p:sp>
        <p:nvSpPr>
          <p:cNvPr id="105478" name="Text Box 6"/>
          <p:cNvSpPr txBox="1">
            <a:spLocks noChangeArrowheads="1"/>
          </p:cNvSpPr>
          <p:nvPr/>
        </p:nvSpPr>
        <p:spPr bwMode="auto">
          <a:xfrm>
            <a:off x="4787900" y="4724400"/>
            <a:ext cx="3816350" cy="109855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285750" indent="-285750" algn="ctr">
              <a:buFontTx/>
              <a:buNone/>
            </a:pPr>
            <a:r>
              <a:rPr lang="en-GB" sz="6600">
                <a:solidFill>
                  <a:srgbClr val="FF33CC"/>
                </a:solidFill>
                <a:latin typeface="Impact" pitchFamily="34" charset="0"/>
              </a:rPr>
              <a:t>FALSE</a:t>
            </a:r>
            <a:endParaRPr lang="en-GB" sz="4400">
              <a:latin typeface="Impact" pitchFamily="34" charset="0"/>
            </a:endParaRPr>
          </a:p>
        </p:txBody>
      </p:sp>
      <p:sp>
        <p:nvSpPr>
          <p:cNvPr id="105483" name="Text Box 11"/>
          <p:cNvSpPr txBox="1">
            <a:spLocks noChangeArrowheads="1"/>
          </p:cNvSpPr>
          <p:nvPr/>
        </p:nvSpPr>
        <p:spPr bwMode="auto">
          <a:xfrm>
            <a:off x="1835150" y="4581525"/>
            <a:ext cx="3024188" cy="76200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285750" indent="-285750" algn="ctr">
              <a:buFontTx/>
              <a:buNone/>
            </a:pPr>
            <a:endParaRPr lang="en-US" sz="4400">
              <a:latin typeface="Impact" pitchFamily="34" charset="0"/>
            </a:endParaRPr>
          </a:p>
        </p:txBody>
      </p:sp>
      <p:pic>
        <p:nvPicPr>
          <p:cNvPr id="105485" name="Picture 13" descr="Oranges sliced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425" y="1700213"/>
            <a:ext cx="1944688" cy="1944687"/>
          </a:xfrm>
          <a:prstGeom prst="rect">
            <a:avLst/>
          </a:prstGeom>
          <a:noFill/>
        </p:spPr>
      </p:pic>
      <p:pic>
        <p:nvPicPr>
          <p:cNvPr id="105487" name="Picture 15" descr="pea pod bi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4075" y="4005263"/>
            <a:ext cx="2808288" cy="1933575"/>
          </a:xfrm>
          <a:prstGeom prst="rect">
            <a:avLst/>
          </a:prstGeom>
          <a:noFill/>
        </p:spPr>
      </p:pic>
    </p:spTree>
  </p:cSld>
  <p:clrMapOvr>
    <a:masterClrMapping/>
  </p:clrMapOvr>
  <p:transition>
    <p:strip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5476" grpId="0"/>
      <p:bldP spid="105477" grpId="1"/>
      <p:bldP spid="10547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619250" y="620713"/>
            <a:ext cx="7162800" cy="442912"/>
          </a:xfrm>
          <a:solidFill>
            <a:schemeClr val="bg1"/>
          </a:solidFill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2800" b="1"/>
              <a:t>FACT or FICTION? . . .</a:t>
            </a:r>
            <a:r>
              <a:rPr lang="en-GB" sz="2800" b="1">
                <a:latin typeface="Impact" pitchFamily="34" charset="0"/>
              </a:rPr>
              <a:t> </a:t>
            </a:r>
          </a:p>
        </p:txBody>
      </p:sp>
      <p:sp>
        <p:nvSpPr>
          <p:cNvPr id="132103" name="Text Box 7"/>
          <p:cNvSpPr txBox="1">
            <a:spLocks noChangeArrowheads="1"/>
          </p:cNvSpPr>
          <p:nvPr/>
        </p:nvSpPr>
        <p:spPr bwMode="auto">
          <a:xfrm>
            <a:off x="1619250" y="1844675"/>
            <a:ext cx="3889375" cy="173513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742950" indent="-285750">
              <a:buClr>
                <a:srgbClr val="000099"/>
              </a:buClr>
              <a:buFontTx/>
              <a:buNone/>
            </a:pPr>
            <a:r>
              <a:rPr lang="en-GB" sz="2400"/>
              <a:t>Frozen vegetables are not as nutritious as fresh vegetables?</a:t>
            </a:r>
          </a:p>
          <a:p>
            <a:pPr marL="742950" indent="-285750">
              <a:spcBef>
                <a:spcPct val="50000"/>
              </a:spcBef>
              <a:buFontTx/>
              <a:buNone/>
            </a:pPr>
            <a:endParaRPr lang="en-GB" sz="2400"/>
          </a:p>
        </p:txBody>
      </p:sp>
      <p:sp>
        <p:nvSpPr>
          <p:cNvPr id="132104" name="Text Box 8"/>
          <p:cNvSpPr txBox="1">
            <a:spLocks noChangeArrowheads="1"/>
          </p:cNvSpPr>
          <p:nvPr/>
        </p:nvSpPr>
        <p:spPr bwMode="auto">
          <a:xfrm>
            <a:off x="2268538" y="1916113"/>
            <a:ext cx="2808287" cy="109855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285750" indent="-285750" algn="ctr">
              <a:buFontTx/>
              <a:buNone/>
            </a:pPr>
            <a:r>
              <a:rPr lang="en-GB" sz="6600">
                <a:solidFill>
                  <a:srgbClr val="FF33CC"/>
                </a:solidFill>
                <a:latin typeface="Impact" pitchFamily="34" charset="0"/>
              </a:rPr>
              <a:t>FALSE</a:t>
            </a:r>
            <a:endParaRPr lang="en-GB" sz="4400">
              <a:latin typeface="Impact" pitchFamily="34" charset="0"/>
            </a:endParaRPr>
          </a:p>
        </p:txBody>
      </p:sp>
      <p:sp>
        <p:nvSpPr>
          <p:cNvPr id="132105" name="Text Box 9"/>
          <p:cNvSpPr txBox="1">
            <a:spLocks noChangeArrowheads="1"/>
          </p:cNvSpPr>
          <p:nvPr/>
        </p:nvSpPr>
        <p:spPr bwMode="auto">
          <a:xfrm>
            <a:off x="4643438" y="4797425"/>
            <a:ext cx="3600450" cy="82232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742950" indent="-285750">
              <a:spcBef>
                <a:spcPct val="50000"/>
              </a:spcBef>
              <a:buFontTx/>
              <a:buNone/>
            </a:pPr>
            <a:r>
              <a:rPr lang="en-GB" sz="2400"/>
              <a:t>An apple a day keeps the Doctor away?</a:t>
            </a:r>
          </a:p>
        </p:txBody>
      </p:sp>
      <p:sp>
        <p:nvSpPr>
          <p:cNvPr id="132106" name="Text Box 10"/>
          <p:cNvSpPr txBox="1">
            <a:spLocks noChangeArrowheads="1"/>
          </p:cNvSpPr>
          <p:nvPr/>
        </p:nvSpPr>
        <p:spPr bwMode="auto">
          <a:xfrm>
            <a:off x="4787900" y="4724400"/>
            <a:ext cx="3744913" cy="109855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285750" indent="-285750" algn="ctr">
              <a:buFontTx/>
              <a:buNone/>
            </a:pPr>
            <a:r>
              <a:rPr lang="en-GB" sz="6600">
                <a:solidFill>
                  <a:srgbClr val="FF33CC"/>
                </a:solidFill>
                <a:latin typeface="Impact" pitchFamily="34" charset="0"/>
              </a:rPr>
              <a:t>FALSE</a:t>
            </a:r>
            <a:endParaRPr lang="en-GB" sz="4400">
              <a:latin typeface="Impact" pitchFamily="34" charset="0"/>
            </a:endParaRPr>
          </a:p>
        </p:txBody>
      </p:sp>
      <p:pic>
        <p:nvPicPr>
          <p:cNvPr id="132108" name="Picture 12" descr="carrot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425" y="1844675"/>
            <a:ext cx="2087563" cy="2087563"/>
          </a:xfrm>
          <a:prstGeom prst="rect">
            <a:avLst/>
          </a:prstGeom>
          <a:noFill/>
        </p:spPr>
      </p:pic>
      <p:pic>
        <p:nvPicPr>
          <p:cNvPr id="132110" name="Picture 14" descr="apple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150" y="4005263"/>
            <a:ext cx="2736850" cy="1884362"/>
          </a:xfrm>
          <a:prstGeom prst="rect">
            <a:avLst/>
          </a:prstGeom>
          <a:noFill/>
        </p:spPr>
      </p:pic>
    </p:spTree>
  </p:cSld>
  <p:clrMapOvr>
    <a:masterClrMapping/>
  </p:clrMapOvr>
  <p:transition>
    <p:strip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2104" grpId="0"/>
      <p:bldP spid="132105" grpId="0"/>
      <p:bldP spid="13210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619250" y="620713"/>
            <a:ext cx="7162800" cy="442912"/>
          </a:xfrm>
          <a:solidFill>
            <a:schemeClr val="bg1"/>
          </a:solidFill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2800" b="1"/>
              <a:t>Meals Based on Starchy Foods</a:t>
            </a:r>
          </a:p>
        </p:txBody>
      </p:sp>
      <p:sp>
        <p:nvSpPr>
          <p:cNvPr id="890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600200" y="1412875"/>
            <a:ext cx="7162800" cy="5216525"/>
          </a:xfrm>
        </p:spPr>
        <p:txBody>
          <a:bodyPr/>
          <a:lstStyle/>
          <a:p>
            <a:pPr>
              <a:lnSpc>
                <a:spcPct val="90000"/>
              </a:lnSpc>
              <a:buClr>
                <a:srgbClr val="000099"/>
              </a:buClr>
              <a:buSzTx/>
              <a:buFontTx/>
              <a:buNone/>
            </a:pPr>
            <a:r>
              <a:rPr lang="en-GB"/>
              <a:t>These include …</a:t>
            </a:r>
          </a:p>
          <a:p>
            <a:pPr>
              <a:lnSpc>
                <a:spcPct val="90000"/>
              </a:lnSpc>
              <a:buClr>
                <a:srgbClr val="000099"/>
              </a:buClr>
              <a:buSzTx/>
              <a:buFontTx/>
              <a:buNone/>
            </a:pPr>
            <a:endParaRPr lang="en-GB"/>
          </a:p>
          <a:p>
            <a:pPr>
              <a:lnSpc>
                <a:spcPct val="90000"/>
              </a:lnSpc>
              <a:buClr>
                <a:srgbClr val="000099"/>
              </a:buClr>
              <a:buSzTx/>
            </a:pPr>
            <a:r>
              <a:rPr lang="en-GB"/>
              <a:t>Bread</a:t>
            </a:r>
          </a:p>
          <a:p>
            <a:pPr>
              <a:lnSpc>
                <a:spcPct val="90000"/>
              </a:lnSpc>
              <a:buClr>
                <a:srgbClr val="000099"/>
              </a:buClr>
              <a:buSzTx/>
            </a:pPr>
            <a:r>
              <a:rPr lang="en-GB"/>
              <a:t>Potatoes</a:t>
            </a:r>
          </a:p>
          <a:p>
            <a:pPr>
              <a:lnSpc>
                <a:spcPct val="90000"/>
              </a:lnSpc>
              <a:buClr>
                <a:srgbClr val="000099"/>
              </a:buClr>
              <a:buSzTx/>
            </a:pPr>
            <a:r>
              <a:rPr lang="en-GB"/>
              <a:t>Rice</a:t>
            </a:r>
          </a:p>
          <a:p>
            <a:pPr>
              <a:lnSpc>
                <a:spcPct val="90000"/>
              </a:lnSpc>
              <a:buClr>
                <a:srgbClr val="000099"/>
              </a:buClr>
              <a:buSzTx/>
            </a:pPr>
            <a:r>
              <a:rPr lang="en-GB"/>
              <a:t>Pasta</a:t>
            </a:r>
          </a:p>
          <a:p>
            <a:pPr>
              <a:lnSpc>
                <a:spcPct val="90000"/>
              </a:lnSpc>
              <a:buClr>
                <a:srgbClr val="000099"/>
              </a:buClr>
              <a:buSzTx/>
            </a:pPr>
            <a:r>
              <a:rPr lang="en-GB"/>
              <a:t>Noodles</a:t>
            </a:r>
          </a:p>
          <a:p>
            <a:pPr>
              <a:lnSpc>
                <a:spcPct val="90000"/>
              </a:lnSpc>
              <a:buClr>
                <a:srgbClr val="000099"/>
              </a:buClr>
              <a:buSzTx/>
            </a:pPr>
            <a:r>
              <a:rPr lang="en-GB"/>
              <a:t>Couscous</a:t>
            </a:r>
          </a:p>
          <a:p>
            <a:pPr>
              <a:lnSpc>
                <a:spcPct val="90000"/>
              </a:lnSpc>
              <a:buClr>
                <a:srgbClr val="000099"/>
              </a:buClr>
              <a:buSzTx/>
            </a:pPr>
            <a:r>
              <a:rPr lang="en-GB"/>
              <a:t>Breakfast cereals</a:t>
            </a:r>
          </a:p>
          <a:p>
            <a:pPr>
              <a:lnSpc>
                <a:spcPct val="90000"/>
              </a:lnSpc>
              <a:buClr>
                <a:srgbClr val="000099"/>
              </a:buClr>
              <a:buSzTx/>
            </a:pPr>
            <a:endParaRPr lang="en-GB"/>
          </a:p>
          <a:p>
            <a:pPr>
              <a:lnSpc>
                <a:spcPct val="90000"/>
              </a:lnSpc>
              <a:buClr>
                <a:srgbClr val="000099"/>
              </a:buClr>
              <a:buSzTx/>
              <a:buFontTx/>
              <a:buNone/>
            </a:pPr>
            <a:r>
              <a:rPr lang="en-GB"/>
              <a:t>Try to go for wholemeal options </a:t>
            </a:r>
          </a:p>
          <a:p>
            <a:pPr>
              <a:lnSpc>
                <a:spcPct val="90000"/>
              </a:lnSpc>
              <a:buClr>
                <a:srgbClr val="000099"/>
              </a:buClr>
              <a:buSzTx/>
              <a:buFontTx/>
              <a:buNone/>
            </a:pPr>
            <a:r>
              <a:rPr lang="en-GB"/>
              <a:t>which will keep you fuller for longer</a:t>
            </a:r>
          </a:p>
          <a:p>
            <a:pPr>
              <a:lnSpc>
                <a:spcPct val="90000"/>
              </a:lnSpc>
              <a:buClr>
                <a:srgbClr val="000099"/>
              </a:buClr>
              <a:buSzTx/>
            </a:pPr>
            <a:endParaRPr lang="en-GB" sz="2000"/>
          </a:p>
        </p:txBody>
      </p:sp>
      <p:pic>
        <p:nvPicPr>
          <p:cNvPr id="89092" name="Picture 4" descr="BREADC~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00563" y="1628775"/>
            <a:ext cx="3887787" cy="3600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strips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619250" y="620713"/>
            <a:ext cx="7162800" cy="442912"/>
          </a:xfrm>
          <a:solidFill>
            <a:schemeClr val="bg1"/>
          </a:solidFill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2800" b="1"/>
              <a:t>FACT or FICTION? . . .</a:t>
            </a:r>
            <a:r>
              <a:rPr lang="en-GB" sz="2800" b="1">
                <a:latin typeface="Impact" pitchFamily="34" charset="0"/>
              </a:rPr>
              <a:t> </a:t>
            </a:r>
          </a:p>
        </p:txBody>
      </p:sp>
      <p:sp>
        <p:nvSpPr>
          <p:cNvPr id="1177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835150" y="1916113"/>
            <a:ext cx="3816350" cy="1223962"/>
          </a:xfrm>
        </p:spPr>
        <p:txBody>
          <a:bodyPr/>
          <a:lstStyle/>
          <a:p>
            <a:pPr algn="ctr">
              <a:buClr>
                <a:schemeClr val="tx1"/>
              </a:buClr>
              <a:buSzTx/>
              <a:buFontTx/>
              <a:buNone/>
            </a:pPr>
            <a:r>
              <a:rPr lang="en-GB"/>
              <a:t>To lose weight, bread and potatoes must be cut out of your diet?</a:t>
            </a:r>
          </a:p>
        </p:txBody>
      </p:sp>
      <p:sp>
        <p:nvSpPr>
          <p:cNvPr id="117764" name="Text Box 4"/>
          <p:cNvSpPr txBox="1">
            <a:spLocks noChangeArrowheads="1"/>
          </p:cNvSpPr>
          <p:nvPr/>
        </p:nvSpPr>
        <p:spPr bwMode="auto">
          <a:xfrm>
            <a:off x="2051050" y="1989138"/>
            <a:ext cx="3600450" cy="109855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285750" indent="-285750" algn="ctr">
              <a:buFontTx/>
              <a:buNone/>
            </a:pPr>
            <a:r>
              <a:rPr lang="en-GB" sz="6600">
                <a:solidFill>
                  <a:srgbClr val="FF33CC"/>
                </a:solidFill>
                <a:latin typeface="Impact" pitchFamily="34" charset="0"/>
              </a:rPr>
              <a:t>FALSE</a:t>
            </a:r>
            <a:endParaRPr lang="en-GB" sz="4400">
              <a:latin typeface="Impact" pitchFamily="34" charset="0"/>
            </a:endParaRPr>
          </a:p>
        </p:txBody>
      </p:sp>
      <p:sp>
        <p:nvSpPr>
          <p:cNvPr id="117765" name="Text Box 5"/>
          <p:cNvSpPr txBox="1">
            <a:spLocks noChangeArrowheads="1"/>
          </p:cNvSpPr>
          <p:nvPr/>
        </p:nvSpPr>
        <p:spPr bwMode="auto">
          <a:xfrm>
            <a:off x="2124075" y="4365625"/>
            <a:ext cx="5616575" cy="100488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742950" indent="-285750" algn="ctr">
              <a:buClr>
                <a:srgbClr val="000099"/>
              </a:buClr>
              <a:buFontTx/>
              <a:buNone/>
            </a:pPr>
            <a:r>
              <a:rPr lang="en-GB" sz="2400"/>
              <a:t>Cereal bars make healthy snacks?</a:t>
            </a:r>
          </a:p>
          <a:p>
            <a:pPr marL="742950" indent="-285750">
              <a:spcBef>
                <a:spcPct val="50000"/>
              </a:spcBef>
              <a:buFontTx/>
              <a:buNone/>
            </a:pPr>
            <a:endParaRPr lang="en-GB" sz="2400">
              <a:latin typeface="Impact" pitchFamily="34" charset="0"/>
            </a:endParaRPr>
          </a:p>
        </p:txBody>
      </p:sp>
      <p:sp>
        <p:nvSpPr>
          <p:cNvPr id="117766" name="Text Box 6"/>
          <p:cNvSpPr txBox="1">
            <a:spLocks noChangeArrowheads="1"/>
          </p:cNvSpPr>
          <p:nvPr/>
        </p:nvSpPr>
        <p:spPr bwMode="auto">
          <a:xfrm>
            <a:off x="1763713" y="4076700"/>
            <a:ext cx="6337300" cy="109855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285750" indent="-285750" algn="ctr">
              <a:buFontTx/>
              <a:buNone/>
            </a:pPr>
            <a:r>
              <a:rPr lang="en-GB" sz="6600">
                <a:solidFill>
                  <a:srgbClr val="FF33CC"/>
                </a:solidFill>
                <a:latin typeface="Impact" pitchFamily="34" charset="0"/>
              </a:rPr>
              <a:t>FALSE</a:t>
            </a:r>
            <a:endParaRPr lang="en-GB" sz="4400">
              <a:latin typeface="Impact" pitchFamily="34" charset="0"/>
            </a:endParaRPr>
          </a:p>
        </p:txBody>
      </p:sp>
      <p:sp>
        <p:nvSpPr>
          <p:cNvPr id="117767" name="Text Box 7"/>
          <p:cNvSpPr txBox="1">
            <a:spLocks noChangeArrowheads="1"/>
          </p:cNvSpPr>
          <p:nvPr/>
        </p:nvSpPr>
        <p:spPr bwMode="auto">
          <a:xfrm>
            <a:off x="1835150" y="4365625"/>
            <a:ext cx="6408738" cy="45720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742950" indent="-285750">
              <a:spcBef>
                <a:spcPct val="50000"/>
              </a:spcBef>
              <a:buFontTx/>
              <a:buNone/>
            </a:pPr>
            <a:endParaRPr lang="en-US" sz="2400"/>
          </a:p>
        </p:txBody>
      </p:sp>
      <p:pic>
        <p:nvPicPr>
          <p:cNvPr id="117776" name="Picture 16" descr="bread stacked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1863" y="1700213"/>
            <a:ext cx="2736850" cy="1884362"/>
          </a:xfrm>
          <a:prstGeom prst="rect">
            <a:avLst/>
          </a:prstGeom>
          <a:noFill/>
        </p:spPr>
      </p:pic>
    </p:spTree>
  </p:cSld>
  <p:clrMapOvr>
    <a:masterClrMapping/>
  </p:clrMapOvr>
  <p:transition>
    <p:strip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7763" grpId="1" build="p"/>
      <p:bldP spid="117764" grpId="0"/>
      <p:bldP spid="117765" grpId="1"/>
      <p:bldP spid="11776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619250" y="620713"/>
            <a:ext cx="7162800" cy="442912"/>
          </a:xfrm>
          <a:solidFill>
            <a:schemeClr val="bg1"/>
          </a:solidFill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2800" b="1"/>
              <a:t>FACT or FICTION? . . .</a:t>
            </a:r>
            <a:r>
              <a:rPr lang="en-GB" sz="2800" b="1">
                <a:latin typeface="Impact" pitchFamily="34" charset="0"/>
              </a:rPr>
              <a:t> </a:t>
            </a:r>
          </a:p>
        </p:txBody>
      </p:sp>
      <p:sp>
        <p:nvSpPr>
          <p:cNvPr id="126981" name="Text Box 5"/>
          <p:cNvSpPr txBox="1">
            <a:spLocks noChangeArrowheads="1"/>
          </p:cNvSpPr>
          <p:nvPr/>
        </p:nvSpPr>
        <p:spPr bwMode="auto">
          <a:xfrm>
            <a:off x="2124075" y="2636838"/>
            <a:ext cx="5616575" cy="45720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742950" indent="-285750">
              <a:spcBef>
                <a:spcPct val="50000"/>
              </a:spcBef>
              <a:buFontTx/>
              <a:buNone/>
            </a:pPr>
            <a:endParaRPr lang="en-US" sz="2400">
              <a:latin typeface="Impact" pitchFamily="34" charset="0"/>
            </a:endParaRPr>
          </a:p>
        </p:txBody>
      </p:sp>
      <p:sp>
        <p:nvSpPr>
          <p:cNvPr id="126983" name="Text Box 7"/>
          <p:cNvSpPr txBox="1">
            <a:spLocks noChangeArrowheads="1"/>
          </p:cNvSpPr>
          <p:nvPr/>
        </p:nvSpPr>
        <p:spPr bwMode="auto">
          <a:xfrm>
            <a:off x="1835150" y="1916113"/>
            <a:ext cx="3457575" cy="1370012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742950" indent="-285750">
              <a:buClr>
                <a:srgbClr val="000099"/>
              </a:buClr>
              <a:buFontTx/>
              <a:buNone/>
            </a:pPr>
            <a:r>
              <a:rPr lang="en-GB" sz="2400"/>
              <a:t>Potatoes are fattening?</a:t>
            </a:r>
          </a:p>
          <a:p>
            <a:pPr marL="742950" indent="-285750">
              <a:spcBef>
                <a:spcPct val="50000"/>
              </a:spcBef>
              <a:buFontTx/>
              <a:buNone/>
            </a:pPr>
            <a:endParaRPr lang="en-GB" sz="2400"/>
          </a:p>
        </p:txBody>
      </p:sp>
      <p:sp>
        <p:nvSpPr>
          <p:cNvPr id="126984" name="Text Box 8"/>
          <p:cNvSpPr txBox="1">
            <a:spLocks noChangeArrowheads="1"/>
          </p:cNvSpPr>
          <p:nvPr/>
        </p:nvSpPr>
        <p:spPr bwMode="auto">
          <a:xfrm>
            <a:off x="1619250" y="1773238"/>
            <a:ext cx="3529013" cy="109855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285750" indent="-285750" algn="ctr">
              <a:buFontTx/>
              <a:buNone/>
            </a:pPr>
            <a:r>
              <a:rPr lang="en-GB" sz="6600">
                <a:solidFill>
                  <a:srgbClr val="FF33CC"/>
                </a:solidFill>
                <a:latin typeface="Impact" pitchFamily="34" charset="0"/>
              </a:rPr>
              <a:t>FALSE</a:t>
            </a:r>
            <a:endParaRPr lang="en-GB" sz="4400">
              <a:latin typeface="Impact" pitchFamily="34" charset="0"/>
            </a:endParaRPr>
          </a:p>
        </p:txBody>
      </p:sp>
      <p:sp>
        <p:nvSpPr>
          <p:cNvPr id="126985" name="Text Box 9"/>
          <p:cNvSpPr txBox="1">
            <a:spLocks noChangeArrowheads="1"/>
          </p:cNvSpPr>
          <p:nvPr/>
        </p:nvSpPr>
        <p:spPr bwMode="auto">
          <a:xfrm>
            <a:off x="4643438" y="4221163"/>
            <a:ext cx="3600450" cy="118745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742950" indent="-285750" algn="ctr">
              <a:buClr>
                <a:srgbClr val="000099"/>
              </a:buClr>
              <a:buFontTx/>
              <a:buNone/>
            </a:pPr>
            <a:r>
              <a:rPr lang="en-GB" sz="2400"/>
              <a:t>Brown bread is just as nutritious as wholemeal bread?</a:t>
            </a:r>
          </a:p>
        </p:txBody>
      </p:sp>
      <p:sp>
        <p:nvSpPr>
          <p:cNvPr id="126986" name="Text Box 10"/>
          <p:cNvSpPr txBox="1">
            <a:spLocks noChangeArrowheads="1"/>
          </p:cNvSpPr>
          <p:nvPr/>
        </p:nvSpPr>
        <p:spPr bwMode="auto">
          <a:xfrm>
            <a:off x="5292725" y="4292600"/>
            <a:ext cx="2952750" cy="109855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285750" indent="-285750" algn="ctr">
              <a:buFontTx/>
              <a:buNone/>
            </a:pPr>
            <a:r>
              <a:rPr lang="en-GB" sz="6600" dirty="0">
                <a:solidFill>
                  <a:srgbClr val="FF33CC"/>
                </a:solidFill>
                <a:latin typeface="Impact" pitchFamily="34" charset="0"/>
              </a:rPr>
              <a:t>FALSE</a:t>
            </a:r>
            <a:endParaRPr lang="en-GB" sz="4400" dirty="0">
              <a:latin typeface="Impact" pitchFamily="34" charset="0"/>
            </a:endParaRPr>
          </a:p>
        </p:txBody>
      </p:sp>
      <p:pic>
        <p:nvPicPr>
          <p:cNvPr id="126987" name="Picture 11" descr="bread loa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050" y="4076700"/>
            <a:ext cx="2665413" cy="1835150"/>
          </a:xfrm>
          <a:prstGeom prst="rect">
            <a:avLst/>
          </a:prstGeom>
          <a:noFill/>
        </p:spPr>
      </p:pic>
      <p:pic>
        <p:nvPicPr>
          <p:cNvPr id="126989" name="Picture 13" descr="potatoe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625" y="1484313"/>
            <a:ext cx="2303463" cy="2303462"/>
          </a:xfrm>
          <a:prstGeom prst="rect">
            <a:avLst/>
          </a:prstGeom>
          <a:noFill/>
        </p:spPr>
      </p:pic>
    </p:spTree>
  </p:cSld>
  <p:clrMapOvr>
    <a:masterClrMapping/>
  </p:clrMapOvr>
  <p:transition>
    <p:strip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6984" grpId="0"/>
      <p:bldP spid="126985" grpId="0"/>
      <p:bldP spid="12698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619250" y="620713"/>
            <a:ext cx="7162800" cy="442912"/>
          </a:xfrm>
          <a:solidFill>
            <a:schemeClr val="bg1"/>
          </a:solidFill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2800" b="1"/>
              <a:t>Some Milk and Dairy Foods</a:t>
            </a:r>
          </a:p>
        </p:txBody>
      </p:sp>
      <p:sp>
        <p:nvSpPr>
          <p:cNvPr id="901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600200" y="1412875"/>
            <a:ext cx="7162800" cy="5216525"/>
          </a:xfrm>
        </p:spPr>
        <p:txBody>
          <a:bodyPr/>
          <a:lstStyle/>
          <a:p>
            <a:pPr>
              <a:lnSpc>
                <a:spcPct val="90000"/>
              </a:lnSpc>
              <a:buClr>
                <a:srgbClr val="000099"/>
              </a:buClr>
              <a:buSzTx/>
              <a:buFontTx/>
              <a:buNone/>
            </a:pPr>
            <a:r>
              <a:rPr lang="en-GB"/>
              <a:t>These include …</a:t>
            </a:r>
          </a:p>
          <a:p>
            <a:pPr>
              <a:lnSpc>
                <a:spcPct val="90000"/>
              </a:lnSpc>
              <a:buClr>
                <a:srgbClr val="000099"/>
              </a:buClr>
              <a:buSzTx/>
              <a:buFontTx/>
              <a:buNone/>
            </a:pPr>
            <a:endParaRPr lang="en-GB"/>
          </a:p>
          <a:p>
            <a:pPr>
              <a:lnSpc>
                <a:spcPct val="90000"/>
              </a:lnSpc>
              <a:buClr>
                <a:srgbClr val="000099"/>
              </a:buClr>
              <a:buSzTx/>
            </a:pPr>
            <a:r>
              <a:rPr lang="en-GB"/>
              <a:t>Glass of milk</a:t>
            </a:r>
          </a:p>
          <a:p>
            <a:pPr>
              <a:lnSpc>
                <a:spcPct val="90000"/>
              </a:lnSpc>
              <a:buClr>
                <a:srgbClr val="000099"/>
              </a:buClr>
              <a:buSzTx/>
            </a:pPr>
            <a:r>
              <a:rPr lang="en-GB"/>
              <a:t>Small piece of cheese </a:t>
            </a:r>
          </a:p>
          <a:p>
            <a:pPr>
              <a:lnSpc>
                <a:spcPct val="90000"/>
              </a:lnSpc>
              <a:buClr>
                <a:srgbClr val="000099"/>
              </a:buClr>
              <a:buSzTx/>
            </a:pPr>
            <a:r>
              <a:rPr lang="en-GB"/>
              <a:t>A pot of yogurt</a:t>
            </a:r>
          </a:p>
          <a:p>
            <a:pPr>
              <a:lnSpc>
                <a:spcPct val="90000"/>
              </a:lnSpc>
              <a:buClr>
                <a:srgbClr val="000099"/>
              </a:buClr>
              <a:buSzTx/>
            </a:pPr>
            <a:r>
              <a:rPr lang="en-GB"/>
              <a:t>A pot of fromage frais</a:t>
            </a:r>
          </a:p>
          <a:p>
            <a:pPr>
              <a:lnSpc>
                <a:spcPct val="90000"/>
              </a:lnSpc>
              <a:buClr>
                <a:srgbClr val="000099"/>
              </a:buClr>
              <a:buSzTx/>
            </a:pPr>
            <a:endParaRPr lang="en-GB"/>
          </a:p>
          <a:p>
            <a:pPr>
              <a:lnSpc>
                <a:spcPct val="90000"/>
              </a:lnSpc>
              <a:buClr>
                <a:srgbClr val="000099"/>
              </a:buClr>
              <a:buSzTx/>
              <a:buFontTx/>
              <a:buNone/>
            </a:pPr>
            <a:endParaRPr lang="en-GB"/>
          </a:p>
          <a:p>
            <a:pPr>
              <a:lnSpc>
                <a:spcPct val="90000"/>
              </a:lnSpc>
              <a:buClr>
                <a:srgbClr val="000099"/>
              </a:buClr>
              <a:buSzTx/>
              <a:buFontTx/>
              <a:buNone/>
            </a:pPr>
            <a:r>
              <a:rPr lang="en-GB"/>
              <a:t>Try to choose the low fat options</a:t>
            </a:r>
          </a:p>
          <a:p>
            <a:pPr>
              <a:lnSpc>
                <a:spcPct val="90000"/>
              </a:lnSpc>
              <a:buClr>
                <a:srgbClr val="000099"/>
              </a:buClr>
              <a:buSzTx/>
              <a:buFontTx/>
              <a:buNone/>
            </a:pPr>
            <a:endParaRPr lang="en-GB"/>
          </a:p>
          <a:p>
            <a:pPr>
              <a:lnSpc>
                <a:spcPct val="90000"/>
              </a:lnSpc>
              <a:buClr>
                <a:srgbClr val="000099"/>
              </a:buClr>
              <a:buSzTx/>
              <a:buFontTx/>
              <a:buNone/>
            </a:pPr>
            <a:r>
              <a:rPr lang="en-GB"/>
              <a:t>Eat full fat options less often or </a:t>
            </a:r>
          </a:p>
          <a:p>
            <a:pPr>
              <a:lnSpc>
                <a:spcPct val="90000"/>
              </a:lnSpc>
              <a:buClr>
                <a:srgbClr val="000099"/>
              </a:buClr>
              <a:buSzTx/>
              <a:buFontTx/>
              <a:buNone/>
            </a:pPr>
            <a:r>
              <a:rPr lang="en-GB"/>
              <a:t>Have smaller portions</a:t>
            </a:r>
          </a:p>
          <a:p>
            <a:pPr>
              <a:lnSpc>
                <a:spcPct val="90000"/>
              </a:lnSpc>
              <a:buClr>
                <a:srgbClr val="000099"/>
              </a:buClr>
              <a:buSzTx/>
            </a:pPr>
            <a:endParaRPr lang="en-GB"/>
          </a:p>
        </p:txBody>
      </p:sp>
      <p:pic>
        <p:nvPicPr>
          <p:cNvPr id="90117" name="Picture 5" descr="MILKDA~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063" y="1484313"/>
            <a:ext cx="3097212" cy="290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strips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619250" y="620713"/>
            <a:ext cx="7162800" cy="442912"/>
          </a:xfrm>
          <a:solidFill>
            <a:schemeClr val="bg1"/>
          </a:solidFill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2800" b="1"/>
              <a:t>FACT or FICTION? . . .</a:t>
            </a:r>
            <a:r>
              <a:rPr lang="en-GB" sz="2800" b="1">
                <a:latin typeface="Impact" pitchFamily="34" charset="0"/>
              </a:rPr>
              <a:t> </a:t>
            </a:r>
          </a:p>
        </p:txBody>
      </p:sp>
      <p:sp>
        <p:nvSpPr>
          <p:cNvPr id="1187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79613" y="1773238"/>
            <a:ext cx="3384550" cy="1800225"/>
          </a:xfrm>
        </p:spPr>
        <p:txBody>
          <a:bodyPr/>
          <a:lstStyle/>
          <a:p>
            <a:pPr algn="ctr">
              <a:buClr>
                <a:srgbClr val="000099"/>
              </a:buClr>
              <a:buSzTx/>
              <a:buFontTx/>
              <a:buNone/>
            </a:pPr>
            <a:r>
              <a:rPr lang="en-GB"/>
              <a:t>Skimmed and semi skimmed milk are not as nutritious as whole milk? </a:t>
            </a:r>
          </a:p>
        </p:txBody>
      </p:sp>
      <p:sp>
        <p:nvSpPr>
          <p:cNvPr id="118788" name="Text Box 4"/>
          <p:cNvSpPr txBox="1">
            <a:spLocks noChangeArrowheads="1"/>
          </p:cNvSpPr>
          <p:nvPr/>
        </p:nvSpPr>
        <p:spPr bwMode="auto">
          <a:xfrm>
            <a:off x="2339975" y="2060575"/>
            <a:ext cx="2952750" cy="109855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285750" indent="-285750" algn="ctr">
              <a:buFontTx/>
              <a:buNone/>
            </a:pPr>
            <a:r>
              <a:rPr lang="en-GB" sz="6600">
                <a:solidFill>
                  <a:srgbClr val="FF33CC"/>
                </a:solidFill>
                <a:latin typeface="Impact" pitchFamily="34" charset="0"/>
              </a:rPr>
              <a:t>FALSE</a:t>
            </a:r>
            <a:endParaRPr lang="en-GB" sz="4400">
              <a:latin typeface="Impact" pitchFamily="34" charset="0"/>
            </a:endParaRPr>
          </a:p>
        </p:txBody>
      </p:sp>
      <p:sp>
        <p:nvSpPr>
          <p:cNvPr id="118789" name="Text Box 5"/>
          <p:cNvSpPr txBox="1">
            <a:spLocks noChangeArrowheads="1"/>
          </p:cNvSpPr>
          <p:nvPr/>
        </p:nvSpPr>
        <p:spPr bwMode="auto">
          <a:xfrm>
            <a:off x="2124075" y="4437063"/>
            <a:ext cx="5616575" cy="82232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442913" indent="14288" algn="ctr">
              <a:buFontTx/>
              <a:buNone/>
            </a:pPr>
            <a:r>
              <a:rPr lang="en-GB" sz="2400"/>
              <a:t>Edam and hard cheese have equal amounts of fat?</a:t>
            </a:r>
          </a:p>
        </p:txBody>
      </p:sp>
      <p:sp>
        <p:nvSpPr>
          <p:cNvPr id="118790" name="Text Box 6"/>
          <p:cNvSpPr txBox="1">
            <a:spLocks noChangeArrowheads="1"/>
          </p:cNvSpPr>
          <p:nvPr/>
        </p:nvSpPr>
        <p:spPr bwMode="auto">
          <a:xfrm>
            <a:off x="1835150" y="4437063"/>
            <a:ext cx="6337300" cy="109855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285750" indent="-285750" algn="ctr">
              <a:buFontTx/>
              <a:buNone/>
            </a:pPr>
            <a:r>
              <a:rPr lang="en-GB" sz="6600">
                <a:solidFill>
                  <a:srgbClr val="FF33CC"/>
                </a:solidFill>
                <a:latin typeface="Impact" pitchFamily="34" charset="0"/>
              </a:rPr>
              <a:t>FALSE</a:t>
            </a:r>
            <a:endParaRPr lang="en-GB" sz="4400">
              <a:latin typeface="Impact" pitchFamily="34" charset="0"/>
            </a:endParaRPr>
          </a:p>
        </p:txBody>
      </p:sp>
      <p:pic>
        <p:nvPicPr>
          <p:cNvPr id="118796" name="Picture 12" descr="glassmil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5963" y="1844675"/>
            <a:ext cx="2212975" cy="2232025"/>
          </a:xfrm>
          <a:prstGeom prst="rect">
            <a:avLst/>
          </a:prstGeom>
          <a:noFill/>
        </p:spPr>
      </p:pic>
    </p:spTree>
  </p:cSld>
  <p:clrMapOvr>
    <a:masterClrMapping/>
  </p:clrMapOvr>
  <p:transition>
    <p:strip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7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7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7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8788" grpId="0"/>
      <p:bldP spid="118789" grpId="1"/>
      <p:bldP spid="11879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619250" y="620713"/>
            <a:ext cx="7162800" cy="442912"/>
          </a:xfrm>
          <a:solidFill>
            <a:schemeClr val="bg1"/>
          </a:solidFill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2800" b="1"/>
              <a:t>Some Protein</a:t>
            </a:r>
          </a:p>
        </p:txBody>
      </p:sp>
      <p:sp>
        <p:nvSpPr>
          <p:cNvPr id="911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600200" y="1412875"/>
            <a:ext cx="7162800" cy="5216525"/>
          </a:xfrm>
        </p:spPr>
        <p:txBody>
          <a:bodyPr/>
          <a:lstStyle/>
          <a:p>
            <a:pPr>
              <a:buClr>
                <a:srgbClr val="000099"/>
              </a:buClr>
              <a:buSzTx/>
              <a:buFontTx/>
              <a:buNone/>
            </a:pPr>
            <a:r>
              <a:rPr lang="en-GB"/>
              <a:t>These include …</a:t>
            </a:r>
          </a:p>
          <a:p>
            <a:pPr>
              <a:buClr>
                <a:srgbClr val="000099"/>
              </a:buClr>
              <a:buSzTx/>
              <a:buFontTx/>
              <a:buNone/>
            </a:pPr>
            <a:endParaRPr lang="en-GB"/>
          </a:p>
          <a:p>
            <a:pPr>
              <a:buClr>
                <a:srgbClr val="000099"/>
              </a:buClr>
              <a:buSzTx/>
            </a:pPr>
            <a:r>
              <a:rPr lang="en-GB"/>
              <a:t>Meat</a:t>
            </a:r>
          </a:p>
          <a:p>
            <a:pPr>
              <a:buClr>
                <a:srgbClr val="000099"/>
              </a:buClr>
              <a:buSzTx/>
            </a:pPr>
            <a:r>
              <a:rPr lang="en-GB"/>
              <a:t>Fish</a:t>
            </a:r>
          </a:p>
          <a:p>
            <a:pPr>
              <a:buClr>
                <a:srgbClr val="000099"/>
              </a:buClr>
              <a:buSzTx/>
            </a:pPr>
            <a:r>
              <a:rPr lang="en-GB"/>
              <a:t>Eggs</a:t>
            </a:r>
          </a:p>
          <a:p>
            <a:pPr>
              <a:buClr>
                <a:srgbClr val="000099"/>
              </a:buClr>
              <a:buSzTx/>
            </a:pPr>
            <a:r>
              <a:rPr lang="en-GB"/>
              <a:t>Beans</a:t>
            </a:r>
          </a:p>
          <a:p>
            <a:pPr>
              <a:buClr>
                <a:srgbClr val="000099"/>
              </a:buClr>
              <a:buSzTx/>
            </a:pPr>
            <a:r>
              <a:rPr lang="en-GB"/>
              <a:t>Other sources of protein</a:t>
            </a:r>
          </a:p>
          <a:p>
            <a:pPr>
              <a:buClr>
                <a:srgbClr val="000099"/>
              </a:buClr>
              <a:buSzTx/>
              <a:buFontTx/>
              <a:buNone/>
            </a:pPr>
            <a:endParaRPr lang="en-GB"/>
          </a:p>
          <a:p>
            <a:pPr>
              <a:buClr>
                <a:srgbClr val="000099"/>
              </a:buClr>
              <a:buSzTx/>
              <a:buFontTx/>
              <a:buNone/>
            </a:pPr>
            <a:r>
              <a:rPr lang="en-GB"/>
              <a:t>These foods also contain                 </a:t>
            </a:r>
          </a:p>
          <a:p>
            <a:pPr>
              <a:buClr>
                <a:srgbClr val="000099"/>
              </a:buClr>
              <a:buSzTx/>
              <a:buFontTx/>
              <a:buNone/>
            </a:pPr>
            <a:r>
              <a:rPr lang="en-GB"/>
              <a:t>many vitamins and minerals</a:t>
            </a:r>
          </a:p>
          <a:p>
            <a:pPr>
              <a:buClr>
                <a:srgbClr val="000099"/>
              </a:buClr>
              <a:buSzTx/>
            </a:pPr>
            <a:endParaRPr lang="en-GB"/>
          </a:p>
        </p:txBody>
      </p:sp>
      <p:pic>
        <p:nvPicPr>
          <p:cNvPr id="91141" name="Picture 5" descr="MEATFI~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-377896">
            <a:off x="5580063" y="1412875"/>
            <a:ext cx="2974975" cy="3784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strips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1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619250" y="620713"/>
            <a:ext cx="7162800" cy="442912"/>
          </a:xfrm>
          <a:solidFill>
            <a:schemeClr val="bg1"/>
          </a:solidFill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2800" b="1"/>
              <a:t>FACT or FICTION? . . .</a:t>
            </a:r>
            <a:r>
              <a:rPr lang="en-GB" sz="2800" b="1">
                <a:latin typeface="Impact" pitchFamily="34" charset="0"/>
              </a:rPr>
              <a:t> </a:t>
            </a:r>
          </a:p>
        </p:txBody>
      </p:sp>
      <p:sp>
        <p:nvSpPr>
          <p:cNvPr id="1198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79613" y="1916113"/>
            <a:ext cx="3384550" cy="1079500"/>
          </a:xfrm>
        </p:spPr>
        <p:txBody>
          <a:bodyPr/>
          <a:lstStyle/>
          <a:p>
            <a:pPr algn="ctr">
              <a:buClr>
                <a:srgbClr val="000099"/>
              </a:buClr>
              <a:buSzTx/>
              <a:buFontTx/>
              <a:buNone/>
            </a:pPr>
            <a:r>
              <a:rPr lang="en-GB"/>
              <a:t>A high protein diet helps weight loss?</a:t>
            </a:r>
          </a:p>
        </p:txBody>
      </p:sp>
      <p:sp>
        <p:nvSpPr>
          <p:cNvPr id="119812" name="Text Box 4"/>
          <p:cNvSpPr txBox="1">
            <a:spLocks noChangeArrowheads="1"/>
          </p:cNvSpPr>
          <p:nvPr/>
        </p:nvSpPr>
        <p:spPr bwMode="auto">
          <a:xfrm>
            <a:off x="2195513" y="1773238"/>
            <a:ext cx="3168650" cy="109855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285750" indent="-285750" algn="ctr">
              <a:buFontTx/>
              <a:buNone/>
            </a:pPr>
            <a:r>
              <a:rPr lang="en-GB" sz="6600">
                <a:solidFill>
                  <a:srgbClr val="FF33CC"/>
                </a:solidFill>
                <a:latin typeface="Impact" pitchFamily="34" charset="0"/>
              </a:rPr>
              <a:t>FALSE</a:t>
            </a:r>
            <a:endParaRPr lang="en-GB" sz="4400">
              <a:latin typeface="Impact" pitchFamily="34" charset="0"/>
            </a:endParaRPr>
          </a:p>
        </p:txBody>
      </p:sp>
      <p:sp>
        <p:nvSpPr>
          <p:cNvPr id="119813" name="Text Box 5"/>
          <p:cNvSpPr txBox="1">
            <a:spLocks noChangeArrowheads="1"/>
          </p:cNvSpPr>
          <p:nvPr/>
        </p:nvSpPr>
        <p:spPr bwMode="auto">
          <a:xfrm>
            <a:off x="4643438" y="4076700"/>
            <a:ext cx="3600450" cy="118745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442913" indent="14288" algn="ctr">
              <a:buClr>
                <a:srgbClr val="000099"/>
              </a:buClr>
              <a:buFontTx/>
              <a:buNone/>
            </a:pPr>
            <a:r>
              <a:rPr lang="en-GB" sz="2400"/>
              <a:t>Guinness is a valuable source of   dietary iron?</a:t>
            </a:r>
          </a:p>
        </p:txBody>
      </p:sp>
      <p:sp>
        <p:nvSpPr>
          <p:cNvPr id="119814" name="Text Box 6"/>
          <p:cNvSpPr txBox="1">
            <a:spLocks noChangeArrowheads="1"/>
          </p:cNvSpPr>
          <p:nvPr/>
        </p:nvSpPr>
        <p:spPr bwMode="auto">
          <a:xfrm>
            <a:off x="5076825" y="4149725"/>
            <a:ext cx="3313113" cy="109855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285750" indent="-285750" algn="ctr">
              <a:buFontTx/>
              <a:buNone/>
            </a:pPr>
            <a:r>
              <a:rPr lang="en-GB" sz="6600">
                <a:solidFill>
                  <a:srgbClr val="FF33CC"/>
                </a:solidFill>
                <a:latin typeface="Impact" pitchFamily="34" charset="0"/>
              </a:rPr>
              <a:t>FALSE</a:t>
            </a:r>
            <a:endParaRPr lang="en-GB" sz="4400">
              <a:latin typeface="Impact" pitchFamily="34" charset="0"/>
            </a:endParaRPr>
          </a:p>
        </p:txBody>
      </p:sp>
      <p:pic>
        <p:nvPicPr>
          <p:cNvPr id="119816" name="Picture 8" descr="sausage pyramid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425" y="1557338"/>
            <a:ext cx="1871663" cy="1871662"/>
          </a:xfrm>
          <a:prstGeom prst="rect">
            <a:avLst/>
          </a:prstGeom>
          <a:noFill/>
        </p:spPr>
      </p:pic>
      <p:pic>
        <p:nvPicPr>
          <p:cNvPr id="119818" name="Picture 10" descr="GUINNESS® Label Tankard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11413" y="3933825"/>
            <a:ext cx="2089150" cy="2089150"/>
          </a:xfrm>
          <a:prstGeom prst="rect">
            <a:avLst/>
          </a:prstGeom>
          <a:noFill/>
        </p:spPr>
      </p:pic>
    </p:spTree>
  </p:cSld>
  <p:clrMapOvr>
    <a:masterClrMapping/>
  </p:clrMapOvr>
  <p:transition>
    <p:strip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9812" grpId="0"/>
      <p:bldP spid="119813" grpId="1"/>
      <p:bldP spid="11981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619250" y="620713"/>
            <a:ext cx="7162800" cy="442912"/>
          </a:xfrm>
          <a:solidFill>
            <a:schemeClr val="bg1"/>
          </a:solidFill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2800" b="1"/>
              <a:t>A small amount of Sugar and Fat</a:t>
            </a:r>
          </a:p>
        </p:txBody>
      </p:sp>
      <p:sp>
        <p:nvSpPr>
          <p:cNvPr id="921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600200" y="1412875"/>
            <a:ext cx="7162800" cy="5216525"/>
          </a:xfrm>
        </p:spPr>
        <p:txBody>
          <a:bodyPr/>
          <a:lstStyle/>
          <a:p>
            <a:pPr>
              <a:buClr>
                <a:srgbClr val="000099"/>
              </a:buClr>
              <a:buSzTx/>
              <a:buFontTx/>
              <a:buNone/>
            </a:pPr>
            <a:endParaRPr lang="en-GB"/>
          </a:p>
          <a:p>
            <a:pPr>
              <a:buClr>
                <a:srgbClr val="000099"/>
              </a:buClr>
              <a:buSzTx/>
              <a:buFontTx/>
              <a:buNone/>
            </a:pPr>
            <a:r>
              <a:rPr lang="en-GB"/>
              <a:t>Eat just a small amount of foods </a:t>
            </a:r>
          </a:p>
          <a:p>
            <a:pPr>
              <a:buClr>
                <a:srgbClr val="000099"/>
              </a:buClr>
              <a:buSzTx/>
              <a:buFontTx/>
              <a:buNone/>
            </a:pPr>
            <a:r>
              <a:rPr lang="en-GB"/>
              <a:t>and drinks high in fat and/or sugar</a:t>
            </a:r>
          </a:p>
          <a:p>
            <a:pPr>
              <a:buClr>
                <a:srgbClr val="000099"/>
              </a:buClr>
              <a:buSzTx/>
              <a:buFontTx/>
              <a:buNone/>
            </a:pPr>
            <a:endParaRPr lang="en-GB"/>
          </a:p>
          <a:p>
            <a:pPr>
              <a:buClr>
                <a:srgbClr val="000099"/>
              </a:buClr>
              <a:buSzTx/>
              <a:buFontTx/>
              <a:buNone/>
            </a:pPr>
            <a:r>
              <a:rPr lang="en-GB"/>
              <a:t>Sugar can cause tooth decay</a:t>
            </a:r>
          </a:p>
          <a:p>
            <a:pPr>
              <a:buClr>
                <a:srgbClr val="000099"/>
              </a:buClr>
              <a:buSzTx/>
              <a:buFontTx/>
              <a:buNone/>
            </a:pPr>
            <a:endParaRPr lang="en-GB"/>
          </a:p>
          <a:p>
            <a:pPr>
              <a:buClr>
                <a:srgbClr val="000099"/>
              </a:buClr>
              <a:buSzTx/>
              <a:buFontTx/>
              <a:buNone/>
            </a:pPr>
            <a:r>
              <a:rPr lang="en-GB"/>
              <a:t>Check the labels</a:t>
            </a:r>
          </a:p>
          <a:p>
            <a:pPr>
              <a:buClr>
                <a:srgbClr val="000099"/>
              </a:buClr>
              <a:buSzTx/>
            </a:pPr>
            <a:r>
              <a:rPr lang="en-GB"/>
              <a:t>15g per 100g is high</a:t>
            </a:r>
          </a:p>
          <a:p>
            <a:pPr>
              <a:buClr>
                <a:srgbClr val="000099"/>
              </a:buClr>
              <a:buSzTx/>
            </a:pPr>
            <a:r>
              <a:rPr lang="en-GB"/>
              <a:t>&lt;5g per 100g is low</a:t>
            </a:r>
          </a:p>
          <a:p>
            <a:pPr>
              <a:buClr>
                <a:srgbClr val="000099"/>
              </a:buClr>
              <a:buSzTx/>
            </a:pPr>
            <a:endParaRPr lang="en-GB"/>
          </a:p>
          <a:p>
            <a:pPr>
              <a:buClr>
                <a:srgbClr val="000099"/>
              </a:buClr>
              <a:buSzTx/>
            </a:pPr>
            <a:endParaRPr lang="en-GB"/>
          </a:p>
        </p:txBody>
      </p:sp>
      <p:pic>
        <p:nvPicPr>
          <p:cNvPr id="92165" name="Picture 5" descr="FATSUGA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-471228">
            <a:off x="6156325" y="2781300"/>
            <a:ext cx="2228850" cy="3419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strips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619250" y="620713"/>
            <a:ext cx="7162800" cy="442912"/>
          </a:xfrm>
          <a:solidFill>
            <a:schemeClr val="bg1"/>
          </a:solidFill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2800" b="1"/>
              <a:t>FACT or FICTION? . . .</a:t>
            </a:r>
            <a:r>
              <a:rPr lang="en-GB" sz="2800" b="1">
                <a:latin typeface="Impact" pitchFamily="34" charset="0"/>
              </a:rPr>
              <a:t> </a:t>
            </a:r>
          </a:p>
        </p:txBody>
      </p:sp>
      <p:sp>
        <p:nvSpPr>
          <p:cNvPr id="1239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79613" y="1844675"/>
            <a:ext cx="3744912" cy="1223963"/>
          </a:xfrm>
        </p:spPr>
        <p:txBody>
          <a:bodyPr/>
          <a:lstStyle/>
          <a:p>
            <a:pPr algn="ctr">
              <a:buClr>
                <a:srgbClr val="000099"/>
              </a:buClr>
              <a:buSzTx/>
              <a:buFontTx/>
              <a:buNone/>
            </a:pPr>
            <a:r>
              <a:rPr lang="en-GB"/>
              <a:t>Honey is better for you        than sugar?</a:t>
            </a:r>
          </a:p>
          <a:p>
            <a:pPr algn="ctr">
              <a:buClr>
                <a:srgbClr val="000099"/>
              </a:buClr>
              <a:buSzTx/>
              <a:buFontTx/>
              <a:buNone/>
            </a:pPr>
            <a:endParaRPr lang="en-GB"/>
          </a:p>
          <a:p>
            <a:pPr algn="ctr">
              <a:buClr>
                <a:srgbClr val="000099"/>
              </a:buClr>
              <a:buSzTx/>
              <a:buFontTx/>
              <a:buNone/>
            </a:pPr>
            <a:endParaRPr lang="en-GB"/>
          </a:p>
        </p:txBody>
      </p:sp>
      <p:sp>
        <p:nvSpPr>
          <p:cNvPr id="123908" name="Text Box 4"/>
          <p:cNvSpPr txBox="1">
            <a:spLocks noChangeArrowheads="1"/>
          </p:cNvSpPr>
          <p:nvPr/>
        </p:nvSpPr>
        <p:spPr bwMode="auto">
          <a:xfrm>
            <a:off x="2195513" y="1773238"/>
            <a:ext cx="3673475" cy="109855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285750" indent="-285750" algn="ctr">
              <a:buFontTx/>
              <a:buNone/>
            </a:pPr>
            <a:r>
              <a:rPr lang="en-GB" sz="6600">
                <a:solidFill>
                  <a:srgbClr val="FF33CC"/>
                </a:solidFill>
                <a:latin typeface="Impact" pitchFamily="34" charset="0"/>
              </a:rPr>
              <a:t>FALSE</a:t>
            </a:r>
            <a:endParaRPr lang="en-GB" sz="4400">
              <a:latin typeface="Impact" pitchFamily="34" charset="0"/>
            </a:endParaRPr>
          </a:p>
        </p:txBody>
      </p:sp>
      <p:sp>
        <p:nvSpPr>
          <p:cNvPr id="123909" name="Text Box 5"/>
          <p:cNvSpPr txBox="1">
            <a:spLocks noChangeArrowheads="1"/>
          </p:cNvSpPr>
          <p:nvPr/>
        </p:nvSpPr>
        <p:spPr bwMode="auto">
          <a:xfrm>
            <a:off x="4716463" y="4437063"/>
            <a:ext cx="4248150" cy="82232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442913" indent="14288" algn="ctr">
              <a:buClr>
                <a:srgbClr val="000099"/>
              </a:buClr>
              <a:buFontTx/>
              <a:buNone/>
            </a:pPr>
            <a:r>
              <a:rPr lang="en-GB" sz="2400"/>
              <a:t>Sweets are a good source of vitamins?</a:t>
            </a:r>
          </a:p>
        </p:txBody>
      </p:sp>
      <p:sp>
        <p:nvSpPr>
          <p:cNvPr id="123910" name="Text Box 6"/>
          <p:cNvSpPr txBox="1">
            <a:spLocks noChangeArrowheads="1"/>
          </p:cNvSpPr>
          <p:nvPr/>
        </p:nvSpPr>
        <p:spPr bwMode="auto">
          <a:xfrm>
            <a:off x="5003800" y="4292600"/>
            <a:ext cx="3889375" cy="109855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285750" indent="-285750" algn="ctr">
              <a:buFontTx/>
              <a:buNone/>
            </a:pPr>
            <a:r>
              <a:rPr lang="en-GB" sz="6600">
                <a:solidFill>
                  <a:srgbClr val="FF33CC"/>
                </a:solidFill>
                <a:latin typeface="Impact" pitchFamily="34" charset="0"/>
              </a:rPr>
              <a:t>FALSE</a:t>
            </a:r>
            <a:endParaRPr lang="en-GB" sz="4400">
              <a:latin typeface="Impact" pitchFamily="34" charset="0"/>
            </a:endParaRPr>
          </a:p>
        </p:txBody>
      </p:sp>
      <p:pic>
        <p:nvPicPr>
          <p:cNvPr id="123916" name="Picture 12" descr="sugar lump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7400" y="1557338"/>
            <a:ext cx="2447925" cy="1685925"/>
          </a:xfrm>
          <a:prstGeom prst="rect">
            <a:avLst/>
          </a:prstGeom>
          <a:noFill/>
        </p:spPr>
      </p:pic>
      <p:pic>
        <p:nvPicPr>
          <p:cNvPr id="123917" name="Picture 13" descr="smartie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8175" y="4221163"/>
            <a:ext cx="2663825" cy="1835150"/>
          </a:xfrm>
          <a:prstGeom prst="rect">
            <a:avLst/>
          </a:prstGeom>
          <a:noFill/>
        </p:spPr>
      </p:pic>
    </p:spTree>
  </p:cSld>
  <p:clrMapOvr>
    <a:masterClrMapping/>
  </p:clrMapOvr>
  <p:transition>
    <p:strip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908" grpId="0"/>
      <p:bldP spid="123909" grpId="1"/>
      <p:bldP spid="12391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619250" y="620713"/>
            <a:ext cx="7162800" cy="442912"/>
          </a:xfrm>
          <a:solidFill>
            <a:schemeClr val="bg1"/>
          </a:solidFill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2800" b="1"/>
              <a:t>FACT or FICTION? . . .</a:t>
            </a:r>
            <a:r>
              <a:rPr lang="en-GB" sz="2800" b="1">
                <a:latin typeface="Impact" pitchFamily="34" charset="0"/>
              </a:rPr>
              <a:t> </a:t>
            </a:r>
          </a:p>
        </p:txBody>
      </p:sp>
      <p:sp>
        <p:nvSpPr>
          <p:cNvPr id="1249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79613" y="1844675"/>
            <a:ext cx="3744912" cy="1223963"/>
          </a:xfrm>
        </p:spPr>
        <p:txBody>
          <a:bodyPr/>
          <a:lstStyle/>
          <a:p>
            <a:pPr algn="ctr">
              <a:buClr>
                <a:srgbClr val="000099"/>
              </a:buClr>
              <a:buSzTx/>
              <a:buFontTx/>
              <a:buNone/>
            </a:pPr>
            <a:r>
              <a:rPr lang="en-GB"/>
              <a:t>Margarine contains fewer calories than butter?</a:t>
            </a:r>
          </a:p>
          <a:p>
            <a:pPr algn="ctr">
              <a:buClr>
                <a:srgbClr val="000099"/>
              </a:buClr>
              <a:buSzTx/>
              <a:buFontTx/>
              <a:buNone/>
            </a:pPr>
            <a:endParaRPr lang="en-GB"/>
          </a:p>
        </p:txBody>
      </p:sp>
      <p:sp>
        <p:nvSpPr>
          <p:cNvPr id="124932" name="Text Box 4"/>
          <p:cNvSpPr txBox="1">
            <a:spLocks noChangeArrowheads="1"/>
          </p:cNvSpPr>
          <p:nvPr/>
        </p:nvSpPr>
        <p:spPr bwMode="auto">
          <a:xfrm>
            <a:off x="2195513" y="1773238"/>
            <a:ext cx="3673475" cy="109855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285750" indent="-285750" algn="ctr">
              <a:buFontTx/>
              <a:buNone/>
            </a:pPr>
            <a:r>
              <a:rPr lang="en-GB" sz="6600">
                <a:solidFill>
                  <a:srgbClr val="FF33CC"/>
                </a:solidFill>
                <a:latin typeface="Impact" pitchFamily="34" charset="0"/>
              </a:rPr>
              <a:t>FALSE</a:t>
            </a:r>
            <a:endParaRPr lang="en-GB" sz="4400">
              <a:latin typeface="Impact" pitchFamily="34" charset="0"/>
            </a:endParaRPr>
          </a:p>
        </p:txBody>
      </p:sp>
      <p:sp>
        <p:nvSpPr>
          <p:cNvPr id="124933" name="Text Box 5"/>
          <p:cNvSpPr txBox="1">
            <a:spLocks noChangeArrowheads="1"/>
          </p:cNvSpPr>
          <p:nvPr/>
        </p:nvSpPr>
        <p:spPr bwMode="auto">
          <a:xfrm>
            <a:off x="1763713" y="3860800"/>
            <a:ext cx="6769100" cy="45720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442913" indent="14288" algn="ctr">
              <a:buClr>
                <a:srgbClr val="000099"/>
              </a:buClr>
              <a:buFontTx/>
              <a:buNone/>
            </a:pPr>
            <a:r>
              <a:rPr lang="en-GB" sz="2400"/>
              <a:t>Olive oil is lower in fat than solid cooking fat?</a:t>
            </a:r>
          </a:p>
        </p:txBody>
      </p:sp>
      <p:sp>
        <p:nvSpPr>
          <p:cNvPr id="124934" name="Text Box 6"/>
          <p:cNvSpPr txBox="1">
            <a:spLocks noChangeArrowheads="1"/>
          </p:cNvSpPr>
          <p:nvPr/>
        </p:nvSpPr>
        <p:spPr bwMode="auto">
          <a:xfrm>
            <a:off x="2124075" y="3573463"/>
            <a:ext cx="6337300" cy="109855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285750" indent="-285750" algn="ctr">
              <a:buFontTx/>
              <a:buNone/>
            </a:pPr>
            <a:r>
              <a:rPr lang="en-GB" sz="6600">
                <a:solidFill>
                  <a:srgbClr val="FF33CC"/>
                </a:solidFill>
                <a:latin typeface="Impact" pitchFamily="34" charset="0"/>
              </a:rPr>
              <a:t>FALSE</a:t>
            </a:r>
            <a:endParaRPr lang="en-GB" sz="4400">
              <a:latin typeface="Impact" pitchFamily="34" charset="0"/>
            </a:endParaRPr>
          </a:p>
        </p:txBody>
      </p:sp>
      <p:pic>
        <p:nvPicPr>
          <p:cNvPr id="124935" name="Picture 7" descr="butter on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3663" y="4868863"/>
            <a:ext cx="1655762" cy="1655762"/>
          </a:xfrm>
          <a:prstGeom prst="rect">
            <a:avLst/>
          </a:prstGeom>
          <a:noFill/>
        </p:spPr>
      </p:pic>
      <p:pic>
        <p:nvPicPr>
          <p:cNvPr id="124936" name="Picture 8" descr="oil bottles bi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84438" y="4941888"/>
            <a:ext cx="2232025" cy="1536700"/>
          </a:xfrm>
          <a:prstGeom prst="rect">
            <a:avLst/>
          </a:prstGeom>
          <a:noFill/>
        </p:spPr>
      </p:pic>
      <p:pic>
        <p:nvPicPr>
          <p:cNvPr id="124937" name="Picture 9" descr="bread being spread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7763" y="1557338"/>
            <a:ext cx="1584325" cy="1584325"/>
          </a:xfrm>
          <a:prstGeom prst="rect">
            <a:avLst/>
          </a:prstGeom>
          <a:noFill/>
        </p:spPr>
      </p:pic>
    </p:spTree>
  </p:cSld>
  <p:clrMapOvr>
    <a:masterClrMapping/>
  </p:clrMapOvr>
  <p:transition>
    <p:strip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4932" grpId="0"/>
      <p:bldP spid="124933" grpId="0"/>
      <p:bldP spid="12493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619250" y="620713"/>
            <a:ext cx="7162800" cy="442912"/>
          </a:xfrm>
          <a:solidFill>
            <a:schemeClr val="bg1"/>
          </a:solidFill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2800" b="1"/>
              <a:t>FACT or FICTION? . . .</a:t>
            </a:r>
            <a:r>
              <a:rPr lang="en-GB" sz="2800" b="1">
                <a:latin typeface="Impact" pitchFamily="34" charset="0"/>
              </a:rPr>
              <a:t> </a:t>
            </a:r>
          </a:p>
        </p:txBody>
      </p:sp>
      <p:sp>
        <p:nvSpPr>
          <p:cNvPr id="1208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79613" y="2133600"/>
            <a:ext cx="6337300" cy="1223963"/>
          </a:xfrm>
        </p:spPr>
        <p:txBody>
          <a:bodyPr/>
          <a:lstStyle/>
          <a:p>
            <a:pPr algn="ctr">
              <a:buClr>
                <a:srgbClr val="000099"/>
              </a:buClr>
              <a:buSzTx/>
              <a:buFontTx/>
              <a:buNone/>
            </a:pPr>
            <a:r>
              <a:rPr lang="en-GB"/>
              <a:t>Having an Ulster Fry in the morning             can be a healthy choice?</a:t>
            </a:r>
          </a:p>
        </p:txBody>
      </p:sp>
      <p:sp>
        <p:nvSpPr>
          <p:cNvPr id="120836" name="Text Box 4"/>
          <p:cNvSpPr txBox="1">
            <a:spLocks noChangeArrowheads="1"/>
          </p:cNvSpPr>
          <p:nvPr/>
        </p:nvSpPr>
        <p:spPr bwMode="auto">
          <a:xfrm>
            <a:off x="1835150" y="2060575"/>
            <a:ext cx="6337300" cy="109855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285750" indent="-285750" algn="ctr">
              <a:buFontTx/>
              <a:buNone/>
            </a:pPr>
            <a:r>
              <a:rPr lang="en-GB" sz="6600">
                <a:solidFill>
                  <a:srgbClr val="FF33CC"/>
                </a:solidFill>
                <a:latin typeface="Impact" pitchFamily="34" charset="0"/>
              </a:rPr>
              <a:t>TRUE</a:t>
            </a:r>
            <a:endParaRPr lang="en-GB" sz="4400">
              <a:latin typeface="Impact" pitchFamily="34" charset="0"/>
            </a:endParaRPr>
          </a:p>
        </p:txBody>
      </p:sp>
      <p:pic>
        <p:nvPicPr>
          <p:cNvPr id="120840" name="Picture 8" descr="UlsterFr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825" y="3500438"/>
            <a:ext cx="3097213" cy="2322512"/>
          </a:xfrm>
          <a:prstGeom prst="rect">
            <a:avLst/>
          </a:prstGeom>
          <a:noFill/>
        </p:spPr>
      </p:pic>
      <p:pic>
        <p:nvPicPr>
          <p:cNvPr id="120842" name="Picture 10" descr="Ulster Fry and Steamed Fried Egg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513" y="3500438"/>
            <a:ext cx="2303462" cy="2303462"/>
          </a:xfrm>
          <a:prstGeom prst="rect">
            <a:avLst/>
          </a:prstGeom>
          <a:noFill/>
        </p:spPr>
      </p:pic>
    </p:spTree>
  </p:cSld>
  <p:clrMapOvr>
    <a:masterClrMapping/>
  </p:clrMapOvr>
  <p:transition>
    <p:strip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083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619250" y="620713"/>
            <a:ext cx="7162800" cy="442912"/>
          </a:xfrm>
          <a:solidFill>
            <a:schemeClr val="bg1"/>
          </a:solidFill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2800" b="1"/>
              <a:t>H</a:t>
            </a:r>
            <a:r>
              <a:rPr lang="en-GB" sz="2800" b="1" baseline="-25000"/>
              <a:t>2</a:t>
            </a:r>
            <a:r>
              <a:rPr lang="en-GB" sz="2800" b="1"/>
              <a:t>O</a:t>
            </a:r>
          </a:p>
        </p:txBody>
      </p:sp>
      <p:sp>
        <p:nvSpPr>
          <p:cNvPr id="1013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600200" y="1412875"/>
            <a:ext cx="7162800" cy="5216525"/>
          </a:xfrm>
        </p:spPr>
        <p:txBody>
          <a:bodyPr/>
          <a:lstStyle/>
          <a:p>
            <a:pPr>
              <a:buClr>
                <a:srgbClr val="000099"/>
              </a:buClr>
              <a:buSzTx/>
              <a:buFont typeface="Symbol" pitchFamily="18" charset="2"/>
              <a:buChar char=""/>
            </a:pPr>
            <a:endParaRPr lang="en-GB"/>
          </a:p>
          <a:p>
            <a:pPr>
              <a:buClr>
                <a:srgbClr val="000099"/>
              </a:buClr>
              <a:buSzTx/>
              <a:buFont typeface="Symbol" pitchFamily="18" charset="2"/>
              <a:buChar char=""/>
            </a:pPr>
            <a:r>
              <a:rPr lang="en-GB"/>
              <a:t>Remember to                                                  drink plenty water</a:t>
            </a:r>
          </a:p>
          <a:p>
            <a:pPr>
              <a:buClr>
                <a:srgbClr val="000099"/>
              </a:buClr>
              <a:buSzTx/>
              <a:buFont typeface="Symbol" pitchFamily="18" charset="2"/>
              <a:buChar char=""/>
            </a:pPr>
            <a:endParaRPr lang="en-GB"/>
          </a:p>
          <a:p>
            <a:pPr>
              <a:buClr>
                <a:srgbClr val="000099"/>
              </a:buClr>
              <a:buSzTx/>
              <a:buFont typeface="Symbol" pitchFamily="18" charset="2"/>
              <a:buChar char=""/>
            </a:pPr>
            <a:r>
              <a:rPr lang="en-GB"/>
              <a:t>About 6-8 glasses                                                     every day to stop </a:t>
            </a:r>
          </a:p>
          <a:p>
            <a:pPr>
              <a:buClr>
                <a:srgbClr val="000099"/>
              </a:buClr>
              <a:buSzTx/>
              <a:buFont typeface="Symbol" pitchFamily="18" charset="2"/>
              <a:buNone/>
            </a:pPr>
            <a:r>
              <a:rPr lang="en-GB"/>
              <a:t>    you getting dehydrated</a:t>
            </a:r>
          </a:p>
          <a:p>
            <a:pPr>
              <a:buClr>
                <a:srgbClr val="000099"/>
              </a:buClr>
              <a:buSzTx/>
            </a:pPr>
            <a:endParaRPr lang="en-GB"/>
          </a:p>
          <a:p>
            <a:pPr>
              <a:buClr>
                <a:srgbClr val="000099"/>
              </a:buClr>
              <a:buSzTx/>
              <a:buFontTx/>
              <a:buNone/>
            </a:pPr>
            <a:endParaRPr lang="en-GB"/>
          </a:p>
          <a:p>
            <a:pPr>
              <a:buClr>
                <a:srgbClr val="000099"/>
              </a:buClr>
              <a:buSzTx/>
              <a:buFontTx/>
              <a:buNone/>
            </a:pPr>
            <a:endParaRPr lang="en-GB"/>
          </a:p>
          <a:p>
            <a:pPr>
              <a:buClr>
                <a:srgbClr val="000099"/>
              </a:buClr>
              <a:buSzTx/>
            </a:pPr>
            <a:endParaRPr lang="en-GB"/>
          </a:p>
          <a:p>
            <a:pPr>
              <a:buClr>
                <a:srgbClr val="000099"/>
              </a:buClr>
              <a:buSzTx/>
            </a:pPr>
            <a:endParaRPr lang="en-GB"/>
          </a:p>
        </p:txBody>
      </p:sp>
      <p:pic>
        <p:nvPicPr>
          <p:cNvPr id="101382" name="Picture 6" descr="Man drinking bottle of wate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7400" y="1989138"/>
            <a:ext cx="2376488" cy="2376487"/>
          </a:xfrm>
          <a:prstGeom prst="rect">
            <a:avLst/>
          </a:prstGeom>
          <a:noFill/>
        </p:spPr>
      </p:pic>
    </p:spTree>
  </p:cSld>
  <p:clrMapOvr>
    <a:masterClrMapping/>
  </p:clrMapOvr>
  <p:transition>
    <p:strips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619250" y="620713"/>
            <a:ext cx="7162800" cy="442912"/>
          </a:xfrm>
          <a:solidFill>
            <a:schemeClr val="bg1"/>
          </a:solidFill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2800" b="1"/>
              <a:t>Eat Less Salt </a:t>
            </a:r>
          </a:p>
        </p:txBody>
      </p:sp>
      <p:sp>
        <p:nvSpPr>
          <p:cNvPr id="1280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600200" y="1412875"/>
            <a:ext cx="7162800" cy="5216525"/>
          </a:xfrm>
        </p:spPr>
        <p:txBody>
          <a:bodyPr/>
          <a:lstStyle/>
          <a:p>
            <a:pPr>
              <a:buClr>
                <a:srgbClr val="000099"/>
              </a:buClr>
              <a:buSzTx/>
              <a:buFont typeface="Symbol" pitchFamily="18" charset="2"/>
              <a:buChar char=""/>
            </a:pPr>
            <a:endParaRPr lang="en-GB"/>
          </a:p>
          <a:p>
            <a:pPr>
              <a:buClr>
                <a:srgbClr val="000099"/>
              </a:buClr>
              <a:buSzTx/>
            </a:pPr>
            <a:r>
              <a:rPr lang="en-GB"/>
              <a:t>Adults should have no </a:t>
            </a:r>
          </a:p>
          <a:p>
            <a:pPr>
              <a:buClr>
                <a:srgbClr val="000099"/>
              </a:buClr>
              <a:buSzTx/>
              <a:buFontTx/>
              <a:buNone/>
            </a:pPr>
            <a:r>
              <a:rPr lang="en-GB"/>
              <a:t>    more than 6g salt a day </a:t>
            </a:r>
          </a:p>
          <a:p>
            <a:pPr>
              <a:buClr>
                <a:srgbClr val="000099"/>
              </a:buClr>
              <a:buSzTx/>
            </a:pPr>
            <a:endParaRPr lang="en-GB"/>
          </a:p>
          <a:p>
            <a:pPr>
              <a:buClr>
                <a:srgbClr val="000099"/>
              </a:buClr>
              <a:buSzTx/>
              <a:buFontTx/>
              <a:buNone/>
            </a:pPr>
            <a:endParaRPr lang="en-GB"/>
          </a:p>
          <a:p>
            <a:pPr>
              <a:buClr>
                <a:srgbClr val="000099"/>
              </a:buClr>
              <a:buSzTx/>
              <a:buFontTx/>
              <a:buNone/>
            </a:pPr>
            <a:endParaRPr lang="en-GB"/>
          </a:p>
          <a:p>
            <a:pPr>
              <a:buClr>
                <a:srgbClr val="000099"/>
              </a:buClr>
              <a:buSzTx/>
            </a:pPr>
            <a:r>
              <a:rPr lang="en-GB"/>
              <a:t>75% of the salt we eat is </a:t>
            </a:r>
          </a:p>
          <a:p>
            <a:pPr>
              <a:buClr>
                <a:srgbClr val="000099"/>
              </a:buClr>
              <a:buSzTx/>
              <a:buFontTx/>
              <a:buNone/>
            </a:pPr>
            <a:r>
              <a:rPr lang="en-GB"/>
              <a:t>    already in the food we buy</a:t>
            </a:r>
          </a:p>
          <a:p>
            <a:pPr>
              <a:buClr>
                <a:srgbClr val="000099"/>
              </a:buClr>
              <a:buSzTx/>
              <a:buFontTx/>
              <a:buNone/>
            </a:pPr>
            <a:r>
              <a:rPr lang="en-GB"/>
              <a:t>    e.g. breakfast cereals, soups, sauces and ready meals</a:t>
            </a:r>
          </a:p>
          <a:p>
            <a:pPr>
              <a:buClr>
                <a:srgbClr val="000099"/>
              </a:buClr>
              <a:buSzTx/>
              <a:buFontTx/>
              <a:buNone/>
            </a:pPr>
            <a:endParaRPr lang="en-GB"/>
          </a:p>
          <a:p>
            <a:pPr>
              <a:buClr>
                <a:srgbClr val="000099"/>
              </a:buClr>
              <a:buSzTx/>
              <a:buFontTx/>
              <a:buNone/>
            </a:pPr>
            <a:endParaRPr lang="en-GB"/>
          </a:p>
          <a:p>
            <a:pPr>
              <a:buClr>
                <a:srgbClr val="000099"/>
              </a:buClr>
              <a:buSzTx/>
            </a:pPr>
            <a:endParaRPr lang="en-GB"/>
          </a:p>
          <a:p>
            <a:pPr>
              <a:buClr>
                <a:srgbClr val="000099"/>
              </a:buClr>
              <a:buSzTx/>
            </a:pPr>
            <a:endParaRPr lang="en-GB"/>
          </a:p>
        </p:txBody>
      </p:sp>
      <p:pic>
        <p:nvPicPr>
          <p:cNvPr id="128008" name="Picture 8" descr="salt and pepper shaker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5600" y="1628775"/>
            <a:ext cx="3384550" cy="2330450"/>
          </a:xfrm>
          <a:prstGeom prst="rect">
            <a:avLst/>
          </a:prstGeom>
          <a:noFill/>
        </p:spPr>
      </p:pic>
    </p:spTree>
  </p:cSld>
  <p:clrMapOvr>
    <a:masterClrMapping/>
  </p:clrMapOvr>
  <p:transition>
    <p:strips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24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692275" y="274638"/>
            <a:ext cx="6994525" cy="1143000"/>
          </a:xfrm>
          <a:solidFill>
            <a:srgbClr val="99CCFF"/>
          </a:solidFill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2800" b="1"/>
              <a:t>The Role of the Nutritional Associates</a:t>
            </a:r>
          </a:p>
        </p:txBody>
      </p:sp>
      <p:sp>
        <p:nvSpPr>
          <p:cNvPr id="138243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lvl="1">
              <a:buClr>
                <a:schemeClr val="tx1"/>
              </a:buClr>
              <a:buFontTx/>
              <a:buNone/>
            </a:pPr>
            <a:endParaRPr lang="en-GB"/>
          </a:p>
          <a:p>
            <a:pPr lvl="1">
              <a:buClr>
                <a:schemeClr val="tx1"/>
              </a:buClr>
              <a:buFontTx/>
              <a:buChar char="•"/>
            </a:pPr>
            <a:endParaRPr lang="en-GB" sz="1800"/>
          </a:p>
        </p:txBody>
      </p:sp>
      <p:graphicFrame>
        <p:nvGraphicFramePr>
          <p:cNvPr id="138244" name="Object 4"/>
          <p:cNvGraphicFramePr>
            <a:graphicFrameLocks noGrp="1" noChangeAspect="1"/>
          </p:cNvGraphicFramePr>
          <p:nvPr>
            <p:ph sz="half" idx="2"/>
          </p:nvPr>
        </p:nvGraphicFramePr>
        <p:xfrm>
          <a:off x="0" y="0"/>
          <a:ext cx="9144000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8245" name="Acrobat Document" r:id="rId3" imgW="11342857" imgH="8019048" progId="AcroExch.Document.7">
                  <p:embed/>
                </p:oleObj>
              </mc:Choice>
              <mc:Fallback>
                <p:oleObj name="Acrobat Document" r:id="rId3" imgW="11342857" imgH="8019048" progId="AcroExch.Document.7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0"/>
                        <a:ext cx="9144000" cy="6858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>
    <p:strips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2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619250" y="620713"/>
            <a:ext cx="7162800" cy="442912"/>
          </a:xfrm>
          <a:solidFill>
            <a:schemeClr val="bg1"/>
          </a:solidFill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2800" b="1"/>
              <a:t>Useful Websites</a:t>
            </a:r>
          </a:p>
        </p:txBody>
      </p:sp>
      <p:sp>
        <p:nvSpPr>
          <p:cNvPr id="133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600200" y="1412875"/>
            <a:ext cx="7543800" cy="5216525"/>
          </a:xfrm>
        </p:spPr>
        <p:txBody>
          <a:bodyPr/>
          <a:lstStyle/>
          <a:p>
            <a:pPr>
              <a:buClr>
                <a:srgbClr val="000099"/>
              </a:buClr>
              <a:buSzTx/>
              <a:buFontTx/>
              <a:buNone/>
            </a:pPr>
            <a:r>
              <a:rPr lang="en-GB" b="1"/>
              <a:t>Food Standards Agency</a:t>
            </a:r>
          </a:p>
          <a:p>
            <a:pPr>
              <a:buClr>
                <a:srgbClr val="000099"/>
              </a:buClr>
              <a:buSzTx/>
            </a:pPr>
            <a:r>
              <a:rPr lang="en-GB"/>
              <a:t>www.food.gov.uk</a:t>
            </a:r>
          </a:p>
          <a:p>
            <a:pPr>
              <a:buClr>
                <a:srgbClr val="000099"/>
              </a:buClr>
              <a:buSzTx/>
            </a:pPr>
            <a:r>
              <a:rPr lang="en-GB"/>
              <a:t>www.eatwell.gov.uk</a:t>
            </a:r>
          </a:p>
          <a:p>
            <a:pPr>
              <a:buClr>
                <a:srgbClr val="000099"/>
              </a:buClr>
              <a:buSzTx/>
            </a:pPr>
            <a:r>
              <a:rPr lang="en-GB"/>
              <a:t>www.salt.gov.uk</a:t>
            </a:r>
          </a:p>
          <a:p>
            <a:pPr>
              <a:buClr>
                <a:srgbClr val="000099"/>
              </a:buClr>
              <a:buSzTx/>
              <a:buFontTx/>
              <a:buNone/>
            </a:pPr>
            <a:endParaRPr lang="en-GB"/>
          </a:p>
          <a:p>
            <a:pPr>
              <a:buClr>
                <a:srgbClr val="000099"/>
              </a:buClr>
              <a:buSzTx/>
              <a:buFontTx/>
              <a:buNone/>
            </a:pPr>
            <a:r>
              <a:rPr lang="en-GB" b="1"/>
              <a:t>Safefood</a:t>
            </a:r>
          </a:p>
          <a:p>
            <a:pPr>
              <a:buClr>
                <a:srgbClr val="000099"/>
              </a:buClr>
              <a:buSzTx/>
            </a:pPr>
            <a:r>
              <a:rPr lang="en-GB"/>
              <a:t>http://www.safefoodonline.com/</a:t>
            </a:r>
          </a:p>
          <a:p>
            <a:pPr>
              <a:buClr>
                <a:srgbClr val="000099"/>
              </a:buClr>
              <a:buSzTx/>
              <a:buFontTx/>
              <a:buNone/>
            </a:pPr>
            <a:endParaRPr lang="en-GB"/>
          </a:p>
          <a:p>
            <a:pPr>
              <a:buClr>
                <a:srgbClr val="000099"/>
              </a:buClr>
              <a:buSzTx/>
              <a:buFontTx/>
              <a:buNone/>
            </a:pPr>
            <a:r>
              <a:rPr lang="en-GB" b="1"/>
              <a:t>Health Promotion Agency</a:t>
            </a:r>
          </a:p>
          <a:p>
            <a:pPr>
              <a:buClr>
                <a:srgbClr val="000099"/>
              </a:buClr>
              <a:buSzTx/>
            </a:pPr>
            <a:r>
              <a:rPr lang="en-GB"/>
              <a:t>http://www.healthpromotionagency.org.uk/</a:t>
            </a:r>
          </a:p>
          <a:p>
            <a:pPr>
              <a:buClr>
                <a:srgbClr val="000099"/>
              </a:buClr>
              <a:buSzTx/>
              <a:buFontTx/>
              <a:buNone/>
            </a:pPr>
            <a:endParaRPr lang="en-GB"/>
          </a:p>
          <a:p>
            <a:pPr>
              <a:buClr>
                <a:srgbClr val="000099"/>
              </a:buClr>
              <a:buSzTx/>
              <a:buFontTx/>
              <a:buNone/>
            </a:pPr>
            <a:endParaRPr lang="en-GB"/>
          </a:p>
          <a:p>
            <a:pPr>
              <a:buClr>
                <a:srgbClr val="000099"/>
              </a:buClr>
              <a:buSzTx/>
            </a:pPr>
            <a:endParaRPr lang="en-GB"/>
          </a:p>
          <a:p>
            <a:pPr>
              <a:buClr>
                <a:srgbClr val="000099"/>
              </a:buClr>
              <a:buSzTx/>
            </a:pPr>
            <a:endParaRPr lang="en-GB"/>
          </a:p>
        </p:txBody>
      </p:sp>
    </p:spTree>
  </p:cSld>
  <p:clrMapOvr>
    <a:masterClrMapping/>
  </p:clrMapOvr>
  <p:transition>
    <p:strips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619250" y="620713"/>
            <a:ext cx="7162800" cy="442912"/>
          </a:xfrm>
          <a:solidFill>
            <a:schemeClr val="bg1"/>
          </a:solidFill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2800" b="1"/>
              <a:t>Useful Websites</a:t>
            </a:r>
          </a:p>
        </p:txBody>
      </p:sp>
      <p:sp>
        <p:nvSpPr>
          <p:cNvPr id="134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600200" y="1412875"/>
            <a:ext cx="7543800" cy="5216525"/>
          </a:xfrm>
        </p:spPr>
        <p:txBody>
          <a:bodyPr/>
          <a:lstStyle/>
          <a:p>
            <a:pPr>
              <a:buClr>
                <a:srgbClr val="000099"/>
              </a:buClr>
              <a:buSzTx/>
              <a:buFontTx/>
              <a:buNone/>
            </a:pPr>
            <a:endParaRPr lang="en-GB" b="1"/>
          </a:p>
          <a:p>
            <a:pPr>
              <a:buClr>
                <a:srgbClr val="000099"/>
              </a:buClr>
              <a:buSzTx/>
              <a:buFontTx/>
              <a:buNone/>
            </a:pPr>
            <a:r>
              <a:rPr lang="en-GB" b="1"/>
              <a:t>Dairy Council</a:t>
            </a:r>
          </a:p>
          <a:p>
            <a:pPr>
              <a:buClr>
                <a:srgbClr val="000099"/>
              </a:buClr>
              <a:buSzTx/>
            </a:pPr>
            <a:r>
              <a:rPr lang="en-GB"/>
              <a:t>http://www.dairycouncil.co.uk/</a:t>
            </a:r>
          </a:p>
          <a:p>
            <a:pPr>
              <a:buClr>
                <a:srgbClr val="000099"/>
              </a:buClr>
              <a:buSzTx/>
              <a:buFontTx/>
              <a:buNone/>
            </a:pPr>
            <a:endParaRPr lang="en-GB"/>
          </a:p>
          <a:p>
            <a:pPr>
              <a:buClr>
                <a:srgbClr val="000099"/>
              </a:buClr>
              <a:buSzTx/>
              <a:buFontTx/>
              <a:buNone/>
            </a:pPr>
            <a:r>
              <a:rPr lang="en-GB" b="1"/>
              <a:t>Livestock and Meat Commission (LMC)</a:t>
            </a:r>
            <a:r>
              <a:rPr lang="en-GB"/>
              <a:t> </a:t>
            </a:r>
          </a:p>
          <a:p>
            <a:pPr>
              <a:buClr>
                <a:srgbClr val="000099"/>
              </a:buClr>
              <a:buSzTx/>
            </a:pPr>
            <a:r>
              <a:rPr lang="en-GB"/>
              <a:t>http://www.lmcni.com/</a:t>
            </a:r>
          </a:p>
          <a:p>
            <a:pPr>
              <a:buClr>
                <a:srgbClr val="000099"/>
              </a:buClr>
              <a:buSzTx/>
            </a:pPr>
            <a:r>
              <a:rPr lang="en-GB"/>
              <a:t>http://www.food4life.org.uk/</a:t>
            </a:r>
          </a:p>
          <a:p>
            <a:pPr>
              <a:buClr>
                <a:srgbClr val="000099"/>
              </a:buClr>
              <a:buSzTx/>
            </a:pPr>
            <a:endParaRPr lang="en-GB"/>
          </a:p>
          <a:p>
            <a:pPr>
              <a:buClr>
                <a:srgbClr val="000099"/>
              </a:buClr>
              <a:buSzTx/>
            </a:pPr>
            <a:endParaRPr lang="en-GB"/>
          </a:p>
        </p:txBody>
      </p:sp>
    </p:spTree>
  </p:cSld>
  <p:clrMapOvr>
    <a:masterClrMapping/>
  </p:clrMapOvr>
  <p:transition>
    <p:strips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00113" y="908050"/>
            <a:ext cx="7543800" cy="5216525"/>
          </a:xfrm>
        </p:spPr>
        <p:txBody>
          <a:bodyPr/>
          <a:lstStyle/>
          <a:p>
            <a:pPr algn="ctr">
              <a:buClr>
                <a:srgbClr val="000099"/>
              </a:buClr>
              <a:buSzTx/>
              <a:buFontTx/>
              <a:buNone/>
            </a:pPr>
            <a:endParaRPr lang="en-GB" sz="2800" b="1"/>
          </a:p>
          <a:p>
            <a:pPr algn="ctr">
              <a:buClr>
                <a:srgbClr val="000099"/>
              </a:buClr>
              <a:buSzTx/>
              <a:buFontTx/>
              <a:buNone/>
            </a:pPr>
            <a:r>
              <a:rPr lang="en-GB" sz="2800" b="1"/>
              <a:t>Thank you </a:t>
            </a:r>
          </a:p>
          <a:p>
            <a:pPr algn="ctr">
              <a:buClr>
                <a:srgbClr val="000099"/>
              </a:buClr>
              <a:buSzTx/>
              <a:buFontTx/>
              <a:buNone/>
            </a:pPr>
            <a:endParaRPr lang="en-GB" sz="2800" b="1"/>
          </a:p>
          <a:p>
            <a:pPr algn="ctr">
              <a:buClr>
                <a:srgbClr val="000099"/>
              </a:buClr>
              <a:buSzTx/>
              <a:buFontTx/>
              <a:buNone/>
            </a:pPr>
            <a:endParaRPr lang="en-GB" sz="2800" b="1"/>
          </a:p>
          <a:p>
            <a:pPr algn="ctr">
              <a:buClr>
                <a:srgbClr val="000099"/>
              </a:buClr>
              <a:buSzTx/>
              <a:buFontTx/>
              <a:buNone/>
            </a:pPr>
            <a:endParaRPr lang="en-GB" sz="2800" b="1"/>
          </a:p>
          <a:p>
            <a:pPr algn="ctr">
              <a:buClr>
                <a:srgbClr val="000099"/>
              </a:buClr>
              <a:buSzTx/>
              <a:buFontTx/>
              <a:buNone/>
            </a:pPr>
            <a:r>
              <a:rPr lang="en-GB" sz="2800" b="1"/>
              <a:t>Any questions?</a:t>
            </a:r>
          </a:p>
          <a:p>
            <a:pPr>
              <a:buClr>
                <a:srgbClr val="000099"/>
              </a:buClr>
              <a:buSzTx/>
            </a:pPr>
            <a:endParaRPr lang="en-GB" sz="2800"/>
          </a:p>
          <a:p>
            <a:pPr>
              <a:buClr>
                <a:srgbClr val="000099"/>
              </a:buClr>
              <a:buSzTx/>
            </a:pPr>
            <a:endParaRPr lang="en-GB"/>
          </a:p>
        </p:txBody>
      </p:sp>
    </p:spTree>
  </p:cSld>
  <p:clrMapOvr>
    <a:masterClrMapping/>
  </p:clrMapOvr>
  <p:transition>
    <p:strips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742950" marR="0" indent="-28575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>
            <a:schemeClr val="tx1"/>
          </a:buClr>
          <a:buSzTx/>
          <a:buFontTx/>
          <a:buChar char="–"/>
          <a:tabLst/>
          <a:defRPr kumimoji="0" lang="en-GB" sz="2000" b="0" i="0" u="none" strike="noStrike" cap="none" normalizeH="0" baseline="0" smtClean="0">
            <a:ln>
              <a:noFill/>
            </a:ln>
            <a:solidFill>
              <a:srgbClr val="000099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742950" marR="0" indent="-28575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>
            <a:schemeClr val="tx1"/>
          </a:buClr>
          <a:buSzTx/>
          <a:buFontTx/>
          <a:buChar char="–"/>
          <a:tabLst/>
          <a:defRPr kumimoji="0" lang="en-GB" sz="2000" b="0" i="0" u="none" strike="noStrike" cap="none" normalizeH="0" baseline="0" smtClean="0">
            <a:ln>
              <a:noFill/>
            </a:ln>
            <a:solidFill>
              <a:srgbClr val="000099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1579</TotalTime>
  <Words>536</Words>
  <Application>Microsoft Office PowerPoint</Application>
  <PresentationFormat>On-screen Show (4:3)</PresentationFormat>
  <Paragraphs>153</Paragraphs>
  <Slides>23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0" baseType="lpstr">
      <vt:lpstr>Arial</vt:lpstr>
      <vt:lpstr>Impact</vt:lpstr>
      <vt:lpstr>Symbol</vt:lpstr>
      <vt:lpstr>Times New Roman</vt:lpstr>
      <vt:lpstr>Verdana</vt:lpstr>
      <vt:lpstr>Default Design</vt:lpstr>
      <vt:lpstr>Acrobat Document</vt:lpstr>
      <vt:lpstr>PowerPoint Presentation</vt:lpstr>
      <vt:lpstr>The Role of the Nutritional Associates</vt:lpstr>
      <vt:lpstr>FACT or FICTION? . . . </vt:lpstr>
      <vt:lpstr>Plenty of Fruit and Vegetables</vt:lpstr>
      <vt:lpstr>FACT or FICTION? . . . </vt:lpstr>
      <vt:lpstr>FACT or FICTION? . . . </vt:lpstr>
      <vt:lpstr>Meals Based on Starchy Foods</vt:lpstr>
      <vt:lpstr>FACT or FICTION? . . . </vt:lpstr>
      <vt:lpstr>FACT or FICTION? . . . </vt:lpstr>
      <vt:lpstr>Some Milk and Dairy Foods</vt:lpstr>
      <vt:lpstr>FACT or FICTION? . . . </vt:lpstr>
      <vt:lpstr>Some Protein</vt:lpstr>
      <vt:lpstr>FACT or FICTION? . . . </vt:lpstr>
      <vt:lpstr>A small amount of Sugar and Fat</vt:lpstr>
      <vt:lpstr>FACT or FICTION? . . . </vt:lpstr>
      <vt:lpstr>FACT or FICTION? . . . </vt:lpstr>
      <vt:lpstr>FACT or FICTION? . . . </vt:lpstr>
      <vt:lpstr>H2O</vt:lpstr>
      <vt:lpstr>Eat Less Salt </vt:lpstr>
      <vt:lpstr>The Role of the Nutritional Associates</vt:lpstr>
      <vt:lpstr>Useful Websites</vt:lpstr>
      <vt:lpstr>Useful Websites</vt:lpstr>
      <vt:lpstr>PowerPoint Presentation</vt:lpstr>
    </vt:vector>
  </TitlesOfParts>
  <Company>DE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McCamley</dc:creator>
  <cp:lastModifiedBy>Felicity Page</cp:lastModifiedBy>
  <cp:revision>87</cp:revision>
  <dcterms:created xsi:type="dcterms:W3CDTF">2004-02-16T08:46:39Z</dcterms:created>
  <dcterms:modified xsi:type="dcterms:W3CDTF">2016-11-07T09:30:28Z</dcterms:modified>
</cp:coreProperties>
</file>