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77" r:id="rId4"/>
    <p:sldId id="259" r:id="rId5"/>
    <p:sldId id="260" r:id="rId6"/>
    <p:sldId id="261" r:id="rId7"/>
    <p:sldId id="262" r:id="rId8"/>
    <p:sldId id="264" r:id="rId9"/>
    <p:sldId id="265" r:id="rId10"/>
    <p:sldId id="263" r:id="rId11"/>
    <p:sldId id="278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4" r:id="rId20"/>
    <p:sldId id="273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32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991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670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549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060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852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93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099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459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203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583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97C6E-8C1B-42FF-8423-7F0DD5E51CCD}" type="datetimeFigureOut">
              <a:rPr lang="en-GB" smtClean="0"/>
              <a:t>05/04/2016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8DC871-8D93-41B4-8266-055334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42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photonicssociety.org/newsletters/dec03/topic3.htm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Laser Basics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smtClean="0"/>
              <a:t>10</a:t>
            </a:r>
            <a:r>
              <a:rPr lang="en-GB" baseline="30000" smtClean="0"/>
              <a:t>th</a:t>
            </a:r>
            <a:r>
              <a:rPr lang="en-GB" smtClean="0"/>
              <a:t> March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326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 Levels in Hydrogen Atom</a:t>
            </a:r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38" y="1790700"/>
            <a:ext cx="3286125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123728" y="5416752"/>
            <a:ext cx="4896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Hydrogen has the simplest energy levels structure.  Everything else is more complex.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563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Photon Absorption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Photons can only be absorbed if they “bump” an electron from one energy level to another in a material</a:t>
                </a:r>
              </a:p>
              <a:p>
                <a:r>
                  <a:rPr lang="en-GB" dirty="0" smtClean="0"/>
                  <a:t>Put succinctly, for two energy levels E</a:t>
                </a:r>
                <a:r>
                  <a:rPr lang="en-GB" baseline="-25000" dirty="0" smtClean="0"/>
                  <a:t>1</a:t>
                </a:r>
                <a:r>
                  <a:rPr lang="en-GB" dirty="0"/>
                  <a:t> </a:t>
                </a:r>
                <a:r>
                  <a:rPr lang="en-GB" dirty="0" smtClean="0"/>
                  <a:t>and E</a:t>
                </a:r>
                <a:r>
                  <a:rPr lang="en-GB" baseline="-25000" dirty="0" smtClean="0"/>
                  <a:t>2</a:t>
                </a:r>
                <a:r>
                  <a:rPr lang="en-GB" dirty="0"/>
                  <a:t> </a:t>
                </a:r>
                <a:r>
                  <a:rPr lang="en-GB" dirty="0" smtClean="0"/>
                  <a:t>the photon would need to be of frequency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  <a:ea typeface="Cambria Math"/>
                      </a:rPr>
                      <m:t>𝜐</m:t>
                    </m:r>
                  </m:oMath>
                </a14:m>
                <a:endParaRPr lang="en-GB" dirty="0" smtClean="0"/>
              </a:p>
              <a:p>
                <a:r>
                  <a:rPr lang="en-GB" dirty="0" smtClean="0"/>
                  <a:t>The relationship is:-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</a:rPr>
                      <m:t>h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𝜐</m:t>
                    </m:r>
                  </m:oMath>
                </a14:m>
                <a:r>
                  <a:rPr lang="en-GB" b="0" dirty="0" smtClean="0">
                    <a:ea typeface="Cambria Math"/>
                  </a:rPr>
                  <a:t> 	     w</a:t>
                </a:r>
                <a:r>
                  <a:rPr lang="en-GB" dirty="0" smtClean="0"/>
                  <a:t>here </a:t>
                </a:r>
                <a:r>
                  <a:rPr lang="en-GB" i="1" dirty="0" smtClean="0"/>
                  <a:t>h</a:t>
                </a:r>
                <a:r>
                  <a:rPr lang="en-GB" dirty="0" smtClean="0"/>
                  <a:t> is Planck’s constant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92206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Population Inversion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r>
                  <a:rPr lang="en-GB" dirty="0" smtClean="0"/>
                  <a:t>If there are more atoms in the upper level (N2) than in the lower level (N1), the system is not at equilibrium</a:t>
                </a:r>
              </a:p>
              <a:p>
                <a:r>
                  <a:rPr lang="en-GB" dirty="0" smtClean="0"/>
                  <a:t>At </a:t>
                </a:r>
                <a:r>
                  <a:rPr lang="en-GB" dirty="0"/>
                  <a:t>thermodynamic equilibrium, the distribution of the atoms between the levels is given by Boltzmann's Law: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𝑁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𝑁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𝑥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</a:rPr>
                            <m:t>𝑒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−(</m:t>
                          </m:r>
                          <m:f>
                            <m:f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GB" b="0" i="1" smtClean="0">
                                  <a:latin typeface="Cambria Math"/>
                                </a:rPr>
                                <m:t>𝑘𝑡</m:t>
                              </m:r>
                            </m:den>
                          </m:f>
                          <m:r>
                            <a:rPr lang="en-GB" b="0" i="1" smtClean="0">
                              <a:latin typeface="Cambria Math"/>
                            </a:rPr>
                            <m:t>)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In this case, N2 is always less than N1. </a:t>
                </a:r>
                <a:endParaRPr lang="en-GB" dirty="0" smtClean="0"/>
              </a:p>
              <a:p>
                <a:r>
                  <a:rPr lang="en-GB" dirty="0" smtClean="0"/>
                  <a:t>A </a:t>
                </a:r>
                <a:r>
                  <a:rPr lang="en-GB" dirty="0"/>
                  <a:t>situation not at equilibrium must be created by adding energy via a process known as “pumping” in order to raise enough atoms to the upper </a:t>
                </a:r>
                <a:r>
                  <a:rPr lang="en-GB" dirty="0" smtClean="0"/>
                  <a:t>level</a:t>
                </a:r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85" t="-2022" r="-2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11131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Population Inversion and Pumping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We “boost” lots of electrons across the right energy gap so that when they fall back they give us the frequency,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  <a:ea typeface="Cambria Math"/>
                      </a:rPr>
                      <m:t>𝜐</m:t>
                    </m:r>
                  </m:oMath>
                </a14:m>
                <a:r>
                  <a:rPr lang="en-GB" dirty="0" smtClean="0"/>
                  <a:t>, that we want</a:t>
                </a:r>
              </a:p>
              <a:p>
                <a:r>
                  <a:rPr lang="en-GB" dirty="0" smtClean="0"/>
                  <a:t>This </a:t>
                </a:r>
                <a:r>
                  <a:rPr lang="en-GB" dirty="0" smtClean="0"/>
                  <a:t>is </a:t>
                </a:r>
                <a:r>
                  <a:rPr lang="en-GB" b="1" dirty="0" smtClean="0"/>
                  <a:t>population </a:t>
                </a:r>
                <a:r>
                  <a:rPr lang="en-GB" b="1" dirty="0" smtClean="0"/>
                  <a:t>inversion </a:t>
                </a:r>
                <a:r>
                  <a:rPr lang="en-GB" dirty="0" smtClean="0"/>
                  <a:t>and is given by 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𝑁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−</m:t>
                    </m:r>
                    <m:sSub>
                      <m:sSubPr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r>
                  <a:rPr lang="en-GB" dirty="0" smtClean="0"/>
                  <a:t>Light amplification is possible </a:t>
                </a:r>
                <a:r>
                  <a:rPr lang="en-GB" dirty="0"/>
                  <a:t>when the population inversion is </a:t>
                </a:r>
                <a:r>
                  <a:rPr lang="en-GB" dirty="0" smtClean="0"/>
                  <a:t>positive</a:t>
                </a:r>
              </a:p>
              <a:p>
                <a:r>
                  <a:rPr lang="en-GB" dirty="0" smtClean="0"/>
                  <a:t>Pumping can be </a:t>
                </a:r>
                <a:r>
                  <a:rPr lang="en-GB" dirty="0"/>
                  <a:t>electrical, optical or </a:t>
                </a:r>
                <a:r>
                  <a:rPr lang="en-GB" dirty="0" smtClean="0"/>
                  <a:t>chemical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0705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Absorption and Emission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Absorption</a:t>
            </a:r>
          </a:p>
          <a:p>
            <a:pPr lvl="1"/>
            <a:r>
              <a:rPr lang="en-GB" dirty="0" smtClean="0"/>
              <a:t>An atom absorbs a photon of frequency h</a:t>
            </a:r>
            <a:r>
              <a:rPr lang="el-GR" dirty="0" smtClean="0"/>
              <a:t>ν</a:t>
            </a:r>
            <a:r>
              <a:rPr lang="en-GB" dirty="0" smtClean="0"/>
              <a:t> and “moves” to a higher energy level</a:t>
            </a:r>
          </a:p>
          <a:p>
            <a:r>
              <a:rPr lang="en-GB" dirty="0" smtClean="0"/>
              <a:t>Spontaneous emission</a:t>
            </a:r>
          </a:p>
          <a:p>
            <a:pPr lvl="1"/>
            <a:r>
              <a:rPr lang="en-GB" dirty="0" smtClean="0"/>
              <a:t>An atom at a higher energy level can emit a photon spontaneously and return to a lower level</a:t>
            </a:r>
          </a:p>
          <a:p>
            <a:r>
              <a:rPr lang="en-GB" dirty="0" smtClean="0"/>
              <a:t>Stimulated emission</a:t>
            </a:r>
          </a:p>
          <a:p>
            <a:pPr lvl="1"/>
            <a:r>
              <a:rPr lang="en-GB" dirty="0" smtClean="0"/>
              <a:t>A photon </a:t>
            </a:r>
            <a:r>
              <a:rPr lang="en-GB" dirty="0"/>
              <a:t>causes an upper level atom to decay, emitting a “stimulated” </a:t>
            </a:r>
            <a:r>
              <a:rPr lang="en-GB" dirty="0" smtClean="0"/>
              <a:t>photon</a:t>
            </a:r>
          </a:p>
          <a:p>
            <a:pPr lvl="1"/>
            <a:r>
              <a:rPr lang="en-GB" dirty="0" smtClean="0"/>
              <a:t>The stimulated photon properties </a:t>
            </a:r>
            <a:r>
              <a:rPr lang="en-GB" dirty="0"/>
              <a:t>are identical to those of the incident </a:t>
            </a:r>
            <a:r>
              <a:rPr lang="en-GB" dirty="0" smtClean="0"/>
              <a:t>photon – thus amplification!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838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 Absorption and Emission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lots of energy levels in any atom, so lots of different frequencies when electrons move between quantum levels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933056"/>
            <a:ext cx="4857418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278875" y="4410422"/>
            <a:ext cx="216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2</a:t>
            </a:r>
            <a:endParaRPr lang="en-GB" sz="1000" dirty="0"/>
          </a:p>
        </p:txBody>
      </p:sp>
      <p:sp>
        <p:nvSpPr>
          <p:cNvPr id="8" name="TextBox 7"/>
          <p:cNvSpPr txBox="1"/>
          <p:nvPr/>
        </p:nvSpPr>
        <p:spPr>
          <a:xfrm>
            <a:off x="2195736" y="4833865"/>
            <a:ext cx="216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1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37254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 We Want Light Amplification?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energy level transition must require photons in the light bandwidths</a:t>
            </a:r>
          </a:p>
          <a:p>
            <a:r>
              <a:rPr lang="en-GB" dirty="0" smtClean="0"/>
              <a:t>Two level transitions are difficult to make lasers</a:t>
            </a:r>
          </a:p>
          <a:p>
            <a:r>
              <a:rPr lang="en-GB" dirty="0" smtClean="0"/>
              <a:t>Want three or four level transitions</a:t>
            </a:r>
          </a:p>
          <a:p>
            <a:pPr lvl="1"/>
            <a:r>
              <a:rPr lang="en-GB" dirty="0" smtClean="0"/>
              <a:t>Ideally with “fast” spontaneous transitions between the non-lasing levels and slow for the laser transition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9650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3- and 4-Level Laser Transition</a:t>
            </a:r>
            <a:endParaRPr lang="en-GB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1331640" y="2853587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331640" y="3213627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331640" y="4365755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5724128" y="2875648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724128" y="3091672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724128" y="4092905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724128" y="4370724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963619" y="418108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963619" y="30289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63619" y="26758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5323467" y="41860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5323467" y="39082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5323467" y="29070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323467" y="267481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4</a:t>
            </a:r>
            <a:endParaRPr lang="en-GB" dirty="0"/>
          </a:p>
        </p:txBody>
      </p:sp>
      <p:cxnSp>
        <p:nvCxnSpPr>
          <p:cNvPr id="22" name="Straight Arrow Connector 21"/>
          <p:cNvCxnSpPr/>
          <p:nvPr/>
        </p:nvCxnSpPr>
        <p:spPr>
          <a:xfrm flipV="1">
            <a:off x="1475656" y="2875648"/>
            <a:ext cx="0" cy="149010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390038" y="3585073"/>
            <a:ext cx="10856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Pump</a:t>
            </a:r>
          </a:p>
          <a:p>
            <a:r>
              <a:rPr lang="en-GB" dirty="0" smtClean="0"/>
              <a:t>transition</a:t>
            </a:r>
            <a:endParaRPr lang="en-GB" dirty="0"/>
          </a:p>
        </p:txBody>
      </p:sp>
      <p:cxnSp>
        <p:nvCxnSpPr>
          <p:cNvPr id="24" name="Straight Arrow Connector 23"/>
          <p:cNvCxnSpPr/>
          <p:nvPr/>
        </p:nvCxnSpPr>
        <p:spPr>
          <a:xfrm flipH="1" flipV="1">
            <a:off x="1907704" y="2860467"/>
            <a:ext cx="216024" cy="353160"/>
          </a:xfrm>
          <a:prstGeom prst="straightConnector1">
            <a:avLst/>
          </a:prstGeom>
          <a:ln w="19050"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V="1">
            <a:off x="2123728" y="3213627"/>
            <a:ext cx="0" cy="1152128"/>
          </a:xfrm>
          <a:prstGeom prst="straightConnector1">
            <a:avLst/>
          </a:prstGeom>
          <a:ln w="19050"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2195736" y="2864223"/>
            <a:ext cx="2250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Fast transition (decay)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2221665" y="3585073"/>
            <a:ext cx="1720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Lasing transition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6775356" y="2799272"/>
            <a:ext cx="1512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Fast transition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6809394" y="4054123"/>
            <a:ext cx="1512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Fast transition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6804248" y="3395037"/>
            <a:ext cx="1720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Lasing transition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4539535" y="3269778"/>
            <a:ext cx="10856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Pump</a:t>
            </a:r>
          </a:p>
          <a:p>
            <a:r>
              <a:rPr lang="en-GB" dirty="0" smtClean="0"/>
              <a:t>transition</a:t>
            </a:r>
            <a:endParaRPr lang="en-GB" dirty="0"/>
          </a:p>
        </p:txBody>
      </p:sp>
      <p:cxnSp>
        <p:nvCxnSpPr>
          <p:cNvPr id="36" name="Straight Arrow Connector 35"/>
          <p:cNvCxnSpPr/>
          <p:nvPr/>
        </p:nvCxnSpPr>
        <p:spPr>
          <a:xfrm flipV="1">
            <a:off x="5796136" y="2880617"/>
            <a:ext cx="0" cy="149010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H="1" flipV="1">
            <a:off x="6228184" y="2875782"/>
            <a:ext cx="216024" cy="216313"/>
          </a:xfrm>
          <a:prstGeom prst="straightConnector1">
            <a:avLst/>
          </a:prstGeom>
          <a:ln w="19050"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V="1">
            <a:off x="6228184" y="4100991"/>
            <a:ext cx="216024" cy="275596"/>
          </a:xfrm>
          <a:prstGeom prst="straightConnector1">
            <a:avLst/>
          </a:prstGeom>
          <a:ln w="19050"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 flipV="1">
            <a:off x="6441134" y="3092095"/>
            <a:ext cx="3074" cy="1000810"/>
          </a:xfrm>
          <a:prstGeom prst="straightConnector1">
            <a:avLst/>
          </a:prstGeom>
          <a:ln w="19050"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1356056" y="4941819"/>
            <a:ext cx="828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3-layer</a:t>
            </a:r>
            <a:endParaRPr lang="en-GB" dirty="0"/>
          </a:p>
        </p:txBody>
      </p:sp>
      <p:sp>
        <p:nvSpPr>
          <p:cNvPr id="44" name="TextBox 43"/>
          <p:cNvSpPr txBox="1"/>
          <p:nvPr/>
        </p:nvSpPr>
        <p:spPr>
          <a:xfrm>
            <a:off x="5741992" y="4941819"/>
            <a:ext cx="828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</a:t>
            </a:r>
            <a:r>
              <a:rPr lang="en-GB" dirty="0" smtClean="0"/>
              <a:t>-layer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4881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Obvious Limitations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Lasing doesn’t self-sustain – </a:t>
            </a:r>
            <a:r>
              <a:rPr lang="en-GB" b="1" dirty="0" smtClean="0"/>
              <a:t>more energy in than out</a:t>
            </a:r>
            <a:endParaRPr lang="en-GB" dirty="0" smtClean="0"/>
          </a:p>
          <a:p>
            <a:r>
              <a:rPr lang="en-GB" dirty="0" smtClean="0"/>
              <a:t>If every atom excited, saturation occurs</a:t>
            </a:r>
          </a:p>
          <a:p>
            <a:r>
              <a:rPr lang="en-GB" dirty="0" smtClean="0"/>
              <a:t>If we take energy out (and if we don’t, what’s the point?), how much can we take?</a:t>
            </a:r>
          </a:p>
          <a:p>
            <a:pPr lvl="1"/>
            <a:r>
              <a:rPr lang="en-GB" dirty="0" smtClean="0"/>
              <a:t>Continuous drain power relatively limited</a:t>
            </a:r>
          </a:p>
          <a:p>
            <a:pPr lvl="1"/>
            <a:r>
              <a:rPr lang="en-GB" dirty="0" smtClean="0"/>
              <a:t>What if we can take most of what we can take in a “pulse”?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148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Laser?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Population inversion through pumping</a:t>
            </a:r>
          </a:p>
          <a:p>
            <a:r>
              <a:rPr lang="en-GB" dirty="0" smtClean="0"/>
              <a:t>Some means of keeping the light in so it sustains – this means mirrors</a:t>
            </a:r>
          </a:p>
          <a:p>
            <a:r>
              <a:rPr lang="en-GB" dirty="0" smtClean="0"/>
              <a:t>An overall gain such that the device oscillates</a:t>
            </a:r>
          </a:p>
          <a:p>
            <a:pPr lvl="1"/>
            <a:r>
              <a:rPr lang="en-GB" dirty="0" smtClean="0"/>
              <a:t>A trip back and forth between the mirrors must have gain &gt;1</a:t>
            </a:r>
          </a:p>
          <a:p>
            <a:pPr lvl="1"/>
            <a:r>
              <a:rPr lang="en-GB" dirty="0" smtClean="0"/>
              <a:t>Need to pump faster than absorption and emission occurs</a:t>
            </a:r>
          </a:p>
          <a:p>
            <a:pPr lvl="1"/>
            <a:r>
              <a:rPr lang="en-GB" dirty="0" smtClean="0"/>
              <a:t>Handy if we have positive interference (i.e. in phase)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8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Make a Laser …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53699" y="2780928"/>
            <a:ext cx="432048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234219" y="2780928"/>
            <a:ext cx="432048" cy="14401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849843" y="3176972"/>
            <a:ext cx="2664296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Laser medium with gain 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37675" y="2348880"/>
            <a:ext cx="1283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Back Mirror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886502" y="2348880"/>
            <a:ext cx="1517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Output Mirror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2129763" y="3356992"/>
            <a:ext cx="576064" cy="0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5598470" y="3356992"/>
            <a:ext cx="576064" cy="0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129763" y="3717032"/>
            <a:ext cx="576064" cy="0"/>
          </a:xfrm>
          <a:prstGeom prst="straightConnector1">
            <a:avLst/>
          </a:prstGeom>
          <a:ln w="25400"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5598470" y="3721224"/>
            <a:ext cx="576064" cy="0"/>
          </a:xfrm>
          <a:prstGeom prst="straightConnector1">
            <a:avLst/>
          </a:prstGeom>
          <a:ln w="25400"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257334" y="2943185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</a:t>
            </a:r>
            <a:r>
              <a:rPr lang="en-GB" baseline="-30000" dirty="0" smtClean="0"/>
              <a:t>0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2257334" y="3721224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</a:t>
            </a:r>
            <a:r>
              <a:rPr lang="en-GB" baseline="-30000" dirty="0"/>
              <a:t>3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5726041" y="2943185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</a:t>
            </a:r>
            <a:r>
              <a:rPr lang="en-GB" baseline="-30000" dirty="0"/>
              <a:t>1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726041" y="3721224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</a:t>
            </a:r>
            <a:r>
              <a:rPr lang="en-GB" baseline="-30000" dirty="0"/>
              <a:t>2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1246182" y="4509120"/>
            <a:ext cx="1047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 = 100%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5926702" y="4509120"/>
            <a:ext cx="1047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 &lt; 100%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2129763" y="1768107"/>
            <a:ext cx="2971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Optical Cavities and Feedback</a:t>
            </a: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849843" y="4221088"/>
            <a:ext cx="2664296" cy="0"/>
          </a:xfrm>
          <a:prstGeom prst="straightConnector1">
            <a:avLst/>
          </a:prstGeom>
          <a:ln w="190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4021530" y="385175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</a:t>
            </a:r>
            <a:r>
              <a:rPr lang="en-GB" baseline="-30000" dirty="0" smtClean="0"/>
              <a:t>1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3077842" y="4365104"/>
            <a:ext cx="2208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</a:t>
            </a:r>
            <a:r>
              <a:rPr lang="en-GB" baseline="-30000" dirty="0" smtClean="0"/>
              <a:t>2</a:t>
            </a:r>
            <a:r>
              <a:rPr lang="en-GB" baseline="30000" dirty="0" smtClean="0"/>
              <a:t> </a:t>
            </a:r>
            <a:r>
              <a:rPr lang="en-GB" dirty="0" smtClean="0"/>
              <a:t>= mirror separation</a:t>
            </a:r>
            <a:endParaRPr lang="en-GB" dirty="0"/>
          </a:p>
        </p:txBody>
      </p:sp>
      <p:cxnSp>
        <p:nvCxnSpPr>
          <p:cNvPr id="26" name="Straight Arrow Connector 25"/>
          <p:cNvCxnSpPr/>
          <p:nvPr/>
        </p:nvCxnSpPr>
        <p:spPr>
          <a:xfrm>
            <a:off x="1985747" y="4365104"/>
            <a:ext cx="4248472" cy="0"/>
          </a:xfrm>
          <a:prstGeom prst="straightConnector1">
            <a:avLst/>
          </a:prstGeom>
          <a:ln w="190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9286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Oscillate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r>
                  <a:rPr lang="en-GB" dirty="0" smtClean="0"/>
                  <a:t>Round loop gain for a “beam” must be &gt;= 1</a:t>
                </a:r>
              </a:p>
              <a:p>
                <a:r>
                  <a:rPr lang="en-GB" dirty="0" smtClean="0"/>
                  <a:t>Must also be in phase (to avoid interference)</a:t>
                </a:r>
              </a:p>
              <a:p>
                <a:pPr lvl="1"/>
                <a:r>
                  <a:rPr lang="en-GB" dirty="0" smtClean="0"/>
                  <a:t>Mirrors whole number of half wavelengths apart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𝑛</m:t>
                          </m:r>
                          <m:sSub>
                            <m:sSubPr>
                              <m:ctrlPr>
                                <a:rPr lang="en-GB" sz="2400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latin typeface="Cambria Math"/>
                                  <a:ea typeface="Cambria Math"/>
                                </a:rPr>
                                <m:t>𝜆</m:t>
                              </m:r>
                            </m:e>
                            <m:sub>
                              <m:r>
                                <a:rPr lang="en-GB" sz="2400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b>
                          </m:sSub>
                        </m:num>
                        <m:den>
                          <m:r>
                            <a:rPr lang="en-GB" sz="2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24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24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/>
                            </a:rPr>
                            <m:t>𝐿</m:t>
                          </m:r>
                        </m:e>
                        <m:sub>
                          <m:r>
                            <a:rPr lang="en-GB" sz="24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sz="24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 smtClean="0">
                          <a:latin typeface="Cambria Math"/>
                          <a:ea typeface="Cambria Math"/>
                        </a:rPr>
                        <m:t>𝜆</m:t>
                      </m:r>
                      <m:r>
                        <a:rPr lang="en-GB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en-GB" sz="2400" i="1">
                              <a:latin typeface="Cambria Math"/>
                              <a:ea typeface="Cambria Math"/>
                            </a:rPr>
                            <m:t>𝐿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en-GB" sz="24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/>
                            </a:rPr>
                            <m:t>𝐶</m:t>
                          </m:r>
                        </m:num>
                        <m:den>
                          <m:sSub>
                            <m:sSubPr>
                              <m:ctrlPr>
                                <a:rPr lang="en-GB" sz="24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sz="2400" i="1" smtClean="0">
                                  <a:latin typeface="Cambria Math"/>
                                  <a:ea typeface="Cambria Math"/>
                                </a:rPr>
                                <m:t>𝜐</m:t>
                              </m:r>
                            </m:e>
                            <m:sub>
                              <m:r>
                                <a:rPr lang="en-GB" sz="2400" b="0" i="1" smtClean="0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</m:den>
                      </m:f>
                      <m:r>
                        <a:rPr lang="en-GB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GB" sz="2400" b="0" i="1" smtClean="0">
                              <a:latin typeface="Cambria Math"/>
                            </a:rPr>
                            <m:t>𝐿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en-GB" sz="24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/>
                              <a:ea typeface="Cambria Math"/>
                            </a:rPr>
                            <m:t>𝜐</m:t>
                          </m:r>
                        </m:e>
                        <m:sub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b>
                      </m:sSub>
                      <m:r>
                        <a:rPr lang="en-GB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  <a:ea typeface="Cambria Math"/>
                            </a:rPr>
                            <m:t>𝑛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𝐶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en-GB" sz="2400" b="0" i="1" smtClean="0">
                              <a:latin typeface="Cambria Math"/>
                              <a:ea typeface="Cambria Math"/>
                            </a:rPr>
                            <m:t>𝐿</m:t>
                          </m:r>
                        </m:den>
                      </m:f>
                    </m:oMath>
                  </m:oMathPara>
                </a14:m>
                <a:endParaRPr lang="en-GB" sz="2400" dirty="0" smtClean="0"/>
              </a:p>
              <a:p>
                <a:pPr marL="0" indent="0">
                  <a:buNone/>
                </a:pPr>
                <a:r>
                  <a:rPr lang="en-GB" dirty="0" smtClean="0"/>
                  <a:t>i.e. in-phase for frequency of n</a:t>
                </a:r>
                <a:r>
                  <a:rPr lang="en-GB" baseline="30000" dirty="0" smtClean="0"/>
                  <a:t>th</a:t>
                </a:r>
                <a:r>
                  <a:rPr lang="en-GB" dirty="0" smtClean="0"/>
                  <a:t> mode </a:t>
                </a:r>
                <a:r>
                  <a:rPr lang="en-GB" dirty="0"/>
                  <a:t> </a:t>
                </a:r>
                <a:r>
                  <a:rPr lang="en-GB" dirty="0" smtClean="0"/>
                  <a:t>if mirrors L apart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333" t="-20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412473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>
                    <a:latin typeface="Cambria Math"/>
                    <a:ea typeface="Cambria Math"/>
                  </a:rPr>
                  <a:t>What is the frequency separation between successive modes?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  <a:ea typeface="Cambria Math"/>
                        </a:rPr>
                        <m:t>Δ</m:t>
                      </m:r>
                      <m:r>
                        <a:rPr lang="el-GR" i="1" smtClean="0">
                          <a:latin typeface="Cambria Math"/>
                          <a:ea typeface="Cambria Math"/>
                        </a:rPr>
                        <m:t>𝜐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𝜐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+1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−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𝜐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 </m:t>
                      </m:r>
                      <m:d>
                        <m:d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𝐶</m:t>
                              </m:r>
                            </m:num>
                            <m:den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𝐿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Typically get several modes (three with </a:t>
                </a:r>
                <a:r>
                  <a:rPr lang="en-GB" dirty="0" err="1" smtClean="0"/>
                  <a:t>HeNe</a:t>
                </a:r>
                <a:r>
                  <a:rPr lang="en-GB" dirty="0" smtClean="0"/>
                  <a:t> laser)</a:t>
                </a:r>
              </a:p>
              <a:p>
                <a:r>
                  <a:rPr lang="en-GB" dirty="0" smtClean="0"/>
                  <a:t>If we can lock the phases relative to each other we can get a well-defined pulse train</a:t>
                </a:r>
              </a:p>
              <a:p>
                <a:r>
                  <a:rPr lang="en-GB" dirty="0" smtClean="0"/>
                  <a:t>Called Mode Locking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 t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7095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 Locking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dye lasers can get pulse lengths of 1 picosecond (10</a:t>
            </a:r>
            <a:r>
              <a:rPr lang="en-GB" baseline="30000" dirty="0" smtClean="0"/>
              <a:t>-12</a:t>
            </a:r>
            <a:r>
              <a:rPr lang="en-GB" dirty="0" smtClean="0"/>
              <a:t>s)</a:t>
            </a:r>
          </a:p>
          <a:p>
            <a:r>
              <a:rPr lang="en-GB" dirty="0" smtClean="0"/>
              <a:t>The total energy is in the pulse</a:t>
            </a:r>
          </a:p>
          <a:p>
            <a:r>
              <a:rPr lang="en-GB" dirty="0" smtClean="0"/>
              <a:t>More modes= shorter pulse = higher energy density in the pulse</a:t>
            </a:r>
          </a:p>
          <a:p>
            <a:r>
              <a:rPr lang="en-GB" dirty="0" smtClean="0"/>
              <a:t>Mode locking produces pulses, but we need a non-linearity in the cavity to produce the phase relation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3706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Cavity Switch</a:t>
            </a:r>
            <a:endParaRPr lang="en-GB" dirty="0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Switch opens and closes on the round trip time (note this is 3ns for a 50cm cavity) </a:t>
            </a:r>
          </a:p>
          <a:p>
            <a:r>
              <a:rPr lang="en-GB" dirty="0" smtClean="0"/>
              <a:t>Not a real switch (conceptual)</a:t>
            </a:r>
          </a:p>
          <a:p>
            <a:r>
              <a:rPr lang="en-GB" dirty="0" smtClean="0"/>
              <a:t>Standard device is electro-acoustic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331640" y="2060848"/>
            <a:ext cx="0" cy="115212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331640" y="2060848"/>
            <a:ext cx="360040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331640" y="3210562"/>
            <a:ext cx="360040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reeform 9"/>
          <p:cNvSpPr/>
          <p:nvPr/>
        </p:nvSpPr>
        <p:spPr>
          <a:xfrm>
            <a:off x="1521049" y="2048608"/>
            <a:ext cx="158282" cy="1160584"/>
          </a:xfrm>
          <a:custGeom>
            <a:avLst/>
            <a:gdLst>
              <a:gd name="connsiteX0" fmla="*/ 149489 w 158282"/>
              <a:gd name="connsiteY0" fmla="*/ 1160584 h 1160584"/>
              <a:gd name="connsiteX1" fmla="*/ 20 w 158282"/>
              <a:gd name="connsiteY1" fmla="*/ 589084 h 1160584"/>
              <a:gd name="connsiteX2" fmla="*/ 158282 w 158282"/>
              <a:gd name="connsiteY2" fmla="*/ 0 h 1160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8282" h="1160584">
                <a:moveTo>
                  <a:pt x="149489" y="1160584"/>
                </a:moveTo>
                <a:cubicBezTo>
                  <a:pt x="74022" y="971549"/>
                  <a:pt x="-1445" y="782515"/>
                  <a:pt x="20" y="589084"/>
                </a:cubicBezTo>
                <a:cubicBezTo>
                  <a:pt x="1485" y="395653"/>
                  <a:pt x="79883" y="197826"/>
                  <a:pt x="15828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10800000">
            <a:off x="4094559" y="2060848"/>
            <a:ext cx="360040" cy="1164368"/>
            <a:chOff x="4094559" y="2060848"/>
            <a:chExt cx="360040" cy="1164368"/>
          </a:xfrm>
        </p:grpSpPr>
        <p:cxnSp>
          <p:nvCxnSpPr>
            <p:cNvPr id="12" name="Straight Connector 11"/>
            <p:cNvCxnSpPr/>
            <p:nvPr/>
          </p:nvCxnSpPr>
          <p:spPr>
            <a:xfrm>
              <a:off x="4094559" y="2073088"/>
              <a:ext cx="0" cy="1152128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>
              <a:off x="4094559" y="2073088"/>
              <a:ext cx="360040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>
              <a:off x="4094559" y="3222802"/>
              <a:ext cx="360040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Freeform 14"/>
            <p:cNvSpPr/>
            <p:nvPr/>
          </p:nvSpPr>
          <p:spPr>
            <a:xfrm>
              <a:off x="4283968" y="2060848"/>
              <a:ext cx="158282" cy="1160584"/>
            </a:xfrm>
            <a:custGeom>
              <a:avLst/>
              <a:gdLst>
                <a:gd name="connsiteX0" fmla="*/ 149489 w 158282"/>
                <a:gd name="connsiteY0" fmla="*/ 1160584 h 1160584"/>
                <a:gd name="connsiteX1" fmla="*/ 20 w 158282"/>
                <a:gd name="connsiteY1" fmla="*/ 589084 h 1160584"/>
                <a:gd name="connsiteX2" fmla="*/ 158282 w 158282"/>
                <a:gd name="connsiteY2" fmla="*/ 0 h 1160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8282" h="1160584">
                  <a:moveTo>
                    <a:pt x="149489" y="1160584"/>
                  </a:moveTo>
                  <a:cubicBezTo>
                    <a:pt x="74022" y="971549"/>
                    <a:pt x="-1445" y="782515"/>
                    <a:pt x="20" y="589084"/>
                  </a:cubicBezTo>
                  <a:cubicBezTo>
                    <a:pt x="1485" y="395653"/>
                    <a:pt x="79883" y="197826"/>
                    <a:pt x="158282" y="0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6" name="Rectangle 15"/>
          <p:cNvSpPr/>
          <p:nvPr/>
        </p:nvSpPr>
        <p:spPr>
          <a:xfrm>
            <a:off x="1835696" y="2420888"/>
            <a:ext cx="1512168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3707904" y="2204864"/>
            <a:ext cx="0" cy="2160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3708385" y="2428900"/>
            <a:ext cx="143535" cy="2160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3708385" y="2644924"/>
            <a:ext cx="0" cy="216024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Arc 25"/>
          <p:cNvSpPr/>
          <p:nvPr/>
        </p:nvSpPr>
        <p:spPr>
          <a:xfrm>
            <a:off x="3511710" y="2508920"/>
            <a:ext cx="288032" cy="244016"/>
          </a:xfrm>
          <a:prstGeom prst="arc">
            <a:avLst/>
          </a:prstGeom>
          <a:ln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5730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Q-Switching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If we can stop emission flow to a lower level, we can build up more energetic atoms before discharge</a:t>
            </a:r>
          </a:p>
          <a:p>
            <a:pPr lvl="1"/>
            <a:r>
              <a:rPr lang="en-GB" dirty="0" smtClean="0"/>
              <a:t>Place an </a:t>
            </a:r>
            <a:r>
              <a:rPr lang="en-GB" dirty="0"/>
              <a:t>attenuator in the cavity to stop light from travelling back and </a:t>
            </a:r>
            <a:r>
              <a:rPr lang="en-GB" dirty="0" smtClean="0"/>
              <a:t>forth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light modulator, rather than a mechanical </a:t>
            </a:r>
            <a:r>
              <a:rPr lang="en-GB" dirty="0" smtClean="0"/>
              <a:t>shutter</a:t>
            </a:r>
          </a:p>
          <a:p>
            <a:pPr lvl="1"/>
            <a:r>
              <a:rPr lang="en-GB" dirty="0" smtClean="0"/>
              <a:t>Reduces </a:t>
            </a:r>
            <a:r>
              <a:rPr lang="en-GB" dirty="0"/>
              <a:t>the amplitude or power of the light </a:t>
            </a:r>
            <a:r>
              <a:rPr lang="en-GB" dirty="0" smtClean="0"/>
              <a:t>beam</a:t>
            </a:r>
          </a:p>
          <a:p>
            <a:r>
              <a:rPr lang="en-GB" dirty="0" smtClean="0"/>
              <a:t>Remove the attenuation suddenly</a:t>
            </a:r>
          </a:p>
          <a:p>
            <a:r>
              <a:rPr lang="en-GB" dirty="0" smtClean="0"/>
              <a:t>Pulsed laser output with widely ranging intensity</a:t>
            </a:r>
          </a:p>
        </p:txBody>
      </p:sp>
    </p:spTree>
    <p:extLst>
      <p:ext uri="{BB962C8B-B14F-4D97-AF65-F5344CB8AC3E}">
        <p14:creationId xmlns:p14="http://schemas.microsoft.com/office/powerpoint/2010/main" val="30053042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Q-Switching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To fire, the </a:t>
            </a:r>
            <a:r>
              <a:rPr lang="en-GB" dirty="0"/>
              <a:t>energy losses in the cavity are suddenly reduced so that laser oscillation </a:t>
            </a:r>
            <a:r>
              <a:rPr lang="en-GB" dirty="0" smtClean="0"/>
              <a:t>occurs</a:t>
            </a:r>
          </a:p>
          <a:p>
            <a:r>
              <a:rPr lang="en-GB" dirty="0" smtClean="0"/>
              <a:t>There </a:t>
            </a:r>
            <a:r>
              <a:rPr lang="en-GB" dirty="0"/>
              <a:t>is a very large population in the upper </a:t>
            </a:r>
            <a:r>
              <a:rPr lang="en-GB" dirty="0" smtClean="0"/>
              <a:t>lasing energy level</a:t>
            </a:r>
          </a:p>
          <a:p>
            <a:r>
              <a:rPr lang="en-GB" dirty="0" smtClean="0"/>
              <a:t>The laser </a:t>
            </a:r>
            <a:r>
              <a:rPr lang="en-GB" dirty="0"/>
              <a:t>is suddenly </a:t>
            </a:r>
            <a:r>
              <a:rPr lang="en-GB" dirty="0" smtClean="0"/>
              <a:t>triggered</a:t>
            </a:r>
          </a:p>
          <a:p>
            <a:r>
              <a:rPr lang="en-GB" dirty="0" smtClean="0"/>
              <a:t>Energy release through stimulated </a:t>
            </a:r>
            <a:r>
              <a:rPr lang="en-GB" dirty="0"/>
              <a:t>emission is much greater than the other </a:t>
            </a:r>
            <a:r>
              <a:rPr lang="en-GB" dirty="0" smtClean="0"/>
              <a:t>mechanisms</a:t>
            </a:r>
          </a:p>
          <a:p>
            <a:pPr lvl="1"/>
            <a:r>
              <a:rPr lang="en-GB" dirty="0" smtClean="0"/>
              <a:t>Filling </a:t>
            </a:r>
            <a:r>
              <a:rPr lang="en-GB" dirty="0"/>
              <a:t>by pumping and emptying by spontaneous </a:t>
            </a:r>
            <a:r>
              <a:rPr lang="en-GB" dirty="0" smtClean="0"/>
              <a:t>emission</a:t>
            </a:r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atoms </a:t>
            </a:r>
            <a:r>
              <a:rPr lang="en-GB" dirty="0" smtClean="0"/>
              <a:t>energetically at the </a:t>
            </a:r>
            <a:r>
              <a:rPr lang="en-GB" dirty="0"/>
              <a:t>upper level fall sharply, emitting stimulated </a:t>
            </a:r>
            <a:r>
              <a:rPr lang="en-GB" dirty="0" smtClean="0"/>
              <a:t>photons – high intensity output</a:t>
            </a:r>
          </a:p>
        </p:txBody>
      </p:sp>
    </p:spTree>
    <p:extLst>
      <p:ext uri="{BB962C8B-B14F-4D97-AF65-F5344CB8AC3E}">
        <p14:creationId xmlns:p14="http://schemas.microsoft.com/office/powerpoint/2010/main" val="33836123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Saturable</a:t>
            </a:r>
            <a:r>
              <a:rPr lang="en-GB" dirty="0" smtClean="0"/>
              <a:t> Materials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also use </a:t>
            </a:r>
            <a:r>
              <a:rPr lang="en-GB" dirty="0" err="1" smtClean="0"/>
              <a:t>saturable</a:t>
            </a:r>
            <a:r>
              <a:rPr lang="en-GB" dirty="0" smtClean="0"/>
              <a:t> materials</a:t>
            </a:r>
          </a:p>
          <a:p>
            <a:pPr lvl="1"/>
            <a:r>
              <a:rPr lang="en-GB" dirty="0" smtClean="0"/>
              <a:t>Change their properties when energy conditions are met</a:t>
            </a:r>
          </a:p>
          <a:p>
            <a:pPr lvl="1"/>
            <a:r>
              <a:rPr lang="en-GB" dirty="0" smtClean="0"/>
              <a:t>Can effectively act as switchable attenuators or modulators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9458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Pulsed Lasers?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Energy densities are large</a:t>
            </a:r>
          </a:p>
          <a:p>
            <a:r>
              <a:rPr lang="en-GB" dirty="0" smtClean="0"/>
              <a:t>Power = (Energy in pulse/duration of pulse)</a:t>
            </a:r>
          </a:p>
          <a:p>
            <a:r>
              <a:rPr lang="en-GB" dirty="0"/>
              <a:t>Q-switching pulses peak power </a:t>
            </a:r>
            <a:r>
              <a:rPr lang="en-GB" dirty="0" smtClean="0"/>
              <a:t>in Megawatt range (and above)</a:t>
            </a:r>
          </a:p>
          <a:p>
            <a:r>
              <a:rPr lang="en-GB" dirty="0" smtClean="0"/>
              <a:t>Useful for research</a:t>
            </a:r>
            <a:endParaRPr lang="en-GB" dirty="0"/>
          </a:p>
          <a:p>
            <a:r>
              <a:rPr lang="en-GB" dirty="0" smtClean="0"/>
              <a:t>Set &amp; Jablonski’s article (good brief on pulsing):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photonicssociety.org/newsletters/dec03/topic3.html</a:t>
            </a:r>
            <a:r>
              <a:rPr lang="en-GB" dirty="0" smtClean="0"/>
              <a:t> , accessed 10.30, 05/04/2016</a:t>
            </a:r>
          </a:p>
        </p:txBody>
      </p:sp>
    </p:spTree>
    <p:extLst>
      <p:ext uri="{BB962C8B-B14F-4D97-AF65-F5344CB8AC3E}">
        <p14:creationId xmlns:p14="http://schemas.microsoft.com/office/powerpoint/2010/main" val="30293737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Spread and Coherence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don’t get one pure frequency only</a:t>
            </a:r>
          </a:p>
          <a:p>
            <a:pPr lvl="1"/>
            <a:r>
              <a:rPr lang="en-GB" dirty="0" smtClean="0"/>
              <a:t>Light frequency &lt;&lt; cavity length, so a </a:t>
            </a:r>
            <a:r>
              <a:rPr lang="en-GB" smtClean="0"/>
              <a:t>cavity will support </a:t>
            </a:r>
            <a:r>
              <a:rPr lang="en-GB" dirty="0" smtClean="0"/>
              <a:t>other modes</a:t>
            </a:r>
          </a:p>
          <a:p>
            <a:pPr lvl="1"/>
            <a:r>
              <a:rPr lang="en-GB" dirty="0" smtClean="0"/>
              <a:t>Atoms are moving about (thermal motion = vibration) so </a:t>
            </a:r>
            <a:r>
              <a:rPr lang="en-GB" b="1" dirty="0" smtClean="0"/>
              <a:t>Doppler shifting </a:t>
            </a:r>
            <a:r>
              <a:rPr lang="en-GB" dirty="0" smtClean="0"/>
              <a:t>spreads the frequency</a:t>
            </a:r>
          </a:p>
          <a:p>
            <a:pPr lvl="1"/>
            <a:r>
              <a:rPr lang="en-GB" dirty="0" smtClean="0"/>
              <a:t>Still, very pure compared to other sources</a:t>
            </a:r>
          </a:p>
          <a:p>
            <a:r>
              <a:rPr lang="en-GB" dirty="0" smtClean="0"/>
              <a:t>Defined phase relationship = </a:t>
            </a:r>
            <a:r>
              <a:rPr lang="en-GB" b="1" dirty="0" smtClean="0"/>
              <a:t>coherent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56078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1102</Words>
  <Application>Microsoft Office PowerPoint</Application>
  <PresentationFormat>On-screen Show (4:3)</PresentationFormat>
  <Paragraphs>142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Laser Basics</vt:lpstr>
      <vt:lpstr>Energy Levels in Hydrogen Atom</vt:lpstr>
      <vt:lpstr>Photon Absorption</vt:lpstr>
      <vt:lpstr>Population Inversion</vt:lpstr>
      <vt:lpstr>Population Inversion and Pumping</vt:lpstr>
      <vt:lpstr>Absorption and Emission</vt:lpstr>
      <vt:lpstr>Energy Absorption and Emission</vt:lpstr>
      <vt:lpstr>If We Want Light Amplification?</vt:lpstr>
      <vt:lpstr>3- and 4-Level Laser Transition</vt:lpstr>
      <vt:lpstr>Obvious Limitations</vt:lpstr>
      <vt:lpstr>A Laser?</vt:lpstr>
      <vt:lpstr>To Make a Laser …</vt:lpstr>
      <vt:lpstr>To Oscillate</vt:lpstr>
      <vt:lpstr>Modes</vt:lpstr>
      <vt:lpstr>Mode Locking</vt:lpstr>
      <vt:lpstr>Cavity Switch</vt:lpstr>
      <vt:lpstr>Q-Switching</vt:lpstr>
      <vt:lpstr>Q-Switching</vt:lpstr>
      <vt:lpstr>Saturable Materials</vt:lpstr>
      <vt:lpstr>Why Pulsed Lasers?</vt:lpstr>
      <vt:lpstr>Frequency Spread and Coherence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Rees, John</dc:creator>
  <cp:lastModifiedBy>Rees, John</cp:lastModifiedBy>
  <cp:revision>22</cp:revision>
  <dcterms:created xsi:type="dcterms:W3CDTF">2016-03-09T14:30:23Z</dcterms:created>
  <dcterms:modified xsi:type="dcterms:W3CDTF">2016-04-05T11:56:13Z</dcterms:modified>
</cp:coreProperties>
</file>