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2" r:id="rId5"/>
    <p:sldId id="261" r:id="rId6"/>
    <p:sldId id="264" r:id="rId7"/>
    <p:sldId id="263" r:id="rId8"/>
    <p:sldId id="258" r:id="rId9"/>
    <p:sldId id="260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73" d="100"/>
          <a:sy n="73" d="100"/>
        </p:scale>
        <p:origin x="132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F7C517-37E3-4206-A8E3-12C7A474CB17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/>
      <dgm:spPr/>
    </dgm:pt>
    <dgm:pt modelId="{76FD5B8F-71D4-410B-93FA-6F7D444886E4}">
      <dgm:prSet/>
      <dgm:spPr/>
      <dgm:t>
        <a:bodyPr/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AutoNum type="arabicPeriod"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Define the </a:t>
          </a:r>
        </a:p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present situation</a:t>
          </a: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42D3FF-6F4B-4678-B8A5-C460D68E3A3F}" type="parTrans" cxnId="{48AC4972-A410-4925-9BC4-6776AC7A2609}">
      <dgm:prSet/>
      <dgm:spPr/>
    </dgm:pt>
    <dgm:pt modelId="{392B4139-FCB6-4C49-8449-BFCC7B86437C}" type="sibTrans" cxnId="{48AC4972-A410-4925-9BC4-6776AC7A2609}">
      <dgm:prSet/>
      <dgm:spPr/>
    </dgm:pt>
    <dgm:pt modelId="{A1AC0CBD-CBC3-4652-B26B-2DB44301F185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2. Establish goals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and objectives</a:t>
          </a: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BA5732-6FE8-4D91-BA3E-9F0DA11F4C7F}" type="parTrans" cxnId="{B98D10B2-6A5F-4788-A5E7-241630A91DE1}">
      <dgm:prSet/>
      <dgm:spPr/>
    </dgm:pt>
    <dgm:pt modelId="{B117EA37-E614-475F-903A-DE98B83EB052}" type="sibTrans" cxnId="{B98D10B2-6A5F-4788-A5E7-241630A91DE1}">
      <dgm:prSet/>
      <dgm:spPr/>
    </dgm:pt>
    <dgm:pt modelId="{F49F7E95-85FA-49AB-BC7C-11E40B5BB52C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3. Forecast aids and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barriers to goals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and objectives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4663FD-68CC-4014-9F10-F9036802DB84}" type="parTrans" cxnId="{D54127AF-EDEE-4FBD-AA8B-DCDB5BAFED9B}">
      <dgm:prSet/>
      <dgm:spPr/>
    </dgm:pt>
    <dgm:pt modelId="{9A3ACBDF-6B8B-4AB6-8FC2-9B24F219305F}" type="sibTrans" cxnId="{D54127AF-EDEE-4FBD-AA8B-DCDB5BAFED9B}">
      <dgm:prSet/>
      <dgm:spPr/>
    </dgm:pt>
    <dgm:pt modelId="{9DD093B4-493C-4BF0-A0AC-B13FCD70158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4. Develop action plans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to reach goals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and objectives</a:t>
          </a: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AC1A71-B9F9-43E2-BECD-CB57E075E021}" type="parTrans" cxnId="{22C802F0-10D8-4160-8D2A-6AA450CDBA9A}">
      <dgm:prSet/>
      <dgm:spPr/>
    </dgm:pt>
    <dgm:pt modelId="{D7BB79F0-B96E-421E-9455-6B2BC62CF277}" type="sibTrans" cxnId="{22C802F0-10D8-4160-8D2A-6AA450CDBA9A}">
      <dgm:prSet/>
      <dgm:spPr/>
    </dgm:pt>
    <dgm:pt modelId="{A458531B-1A25-4FC5-9B40-4589DCA79A7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5. Develop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budgets</a:t>
          </a: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706235-CEF7-418D-86C6-60158A29C0D2}" type="parTrans" cxnId="{7BE4CBDB-0B48-4C28-8CC1-99A0EF5815A0}">
      <dgm:prSet/>
      <dgm:spPr/>
    </dgm:pt>
    <dgm:pt modelId="{9879BE22-B24F-4B9C-B90B-FC45D7EC48A4}" type="sibTrans" cxnId="{7BE4CBDB-0B48-4C28-8CC1-99A0EF5815A0}">
      <dgm:prSet/>
      <dgm:spPr/>
    </dgm:pt>
    <dgm:pt modelId="{C6C3F0A6-8F7C-4D5D-9301-48044926C9F4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6. Implement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the plans</a:t>
          </a: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132D27-FD08-4053-97AE-E4C612A91656}" type="parTrans" cxnId="{AAD8B39F-ADAF-4502-AB51-524F1BB99A60}">
      <dgm:prSet/>
      <dgm:spPr/>
    </dgm:pt>
    <dgm:pt modelId="{9C31CB55-13A7-4ED9-8872-DC9B3C2E316E}" type="sibTrans" cxnId="{AAD8B39F-ADAF-4502-AB51-524F1BB99A60}">
      <dgm:prSet/>
      <dgm:spPr/>
    </dgm:pt>
    <dgm:pt modelId="{E9C92416-3FA8-4A56-A3B4-7A82A79593D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7. Control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the plans</a:t>
          </a:r>
          <a:endParaRPr kumimoji="0" lang="en-GB" altLang="en-US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2112B7-DA8E-4027-A1DE-E02618B55C0E}" type="parTrans" cxnId="{D7A6372A-6EEA-46D4-AB92-41F0EA4EAE5C}">
      <dgm:prSet/>
      <dgm:spPr/>
    </dgm:pt>
    <dgm:pt modelId="{B091D2FE-F9C9-406B-86B6-D5C867553187}" type="sibTrans" cxnId="{D7A6372A-6EEA-46D4-AB92-41F0EA4EAE5C}">
      <dgm:prSet/>
      <dgm:spPr/>
    </dgm:pt>
    <dgm:pt modelId="{D46B1649-B8C3-40F1-BEBD-20B3FB7E4A42}" type="pres">
      <dgm:prSet presAssocID="{63F7C517-37E3-4206-A8E3-12C7A474CB17}" presName="cycle" presStyleCnt="0">
        <dgm:presLayoutVars>
          <dgm:dir/>
          <dgm:resizeHandles val="exact"/>
        </dgm:presLayoutVars>
      </dgm:prSet>
      <dgm:spPr/>
    </dgm:pt>
    <dgm:pt modelId="{33A0FE6E-EFD4-4272-8C02-F8354D925981}" type="pres">
      <dgm:prSet presAssocID="{76FD5B8F-71D4-410B-93FA-6F7D444886E4}" presName="dummy" presStyleCnt="0"/>
      <dgm:spPr/>
    </dgm:pt>
    <dgm:pt modelId="{DC3B2331-C971-4731-80C2-036AD859070B}" type="pres">
      <dgm:prSet presAssocID="{76FD5B8F-71D4-410B-93FA-6F7D444886E4}" presName="node" presStyleLbl="revTx" presStyleIdx="0" presStyleCnt="7">
        <dgm:presLayoutVars>
          <dgm:bulletEnabled val="1"/>
        </dgm:presLayoutVars>
      </dgm:prSet>
      <dgm:spPr/>
    </dgm:pt>
    <dgm:pt modelId="{DABF5A71-F6D7-4C7D-9F17-CF1F5BC239F1}" type="pres">
      <dgm:prSet presAssocID="{392B4139-FCB6-4C49-8449-BFCC7B86437C}" presName="sibTrans" presStyleLbl="node1" presStyleIdx="0" presStyleCnt="7"/>
      <dgm:spPr/>
    </dgm:pt>
    <dgm:pt modelId="{3985E42B-6FFC-4444-8F69-04BD49BFCE0B}" type="pres">
      <dgm:prSet presAssocID="{A1AC0CBD-CBC3-4652-B26B-2DB44301F185}" presName="dummy" presStyleCnt="0"/>
      <dgm:spPr/>
    </dgm:pt>
    <dgm:pt modelId="{D3FFD570-6B67-40E2-94D1-95B9A195DC37}" type="pres">
      <dgm:prSet presAssocID="{A1AC0CBD-CBC3-4652-B26B-2DB44301F185}" presName="node" presStyleLbl="revTx" presStyleIdx="1" presStyleCnt="7">
        <dgm:presLayoutVars>
          <dgm:bulletEnabled val="1"/>
        </dgm:presLayoutVars>
      </dgm:prSet>
      <dgm:spPr/>
    </dgm:pt>
    <dgm:pt modelId="{8760DF51-A132-41A8-85DC-B947B3218E7D}" type="pres">
      <dgm:prSet presAssocID="{B117EA37-E614-475F-903A-DE98B83EB052}" presName="sibTrans" presStyleLbl="node1" presStyleIdx="1" presStyleCnt="7"/>
      <dgm:spPr/>
    </dgm:pt>
    <dgm:pt modelId="{F7590D33-8090-4658-8FF4-3651A0416D59}" type="pres">
      <dgm:prSet presAssocID="{F49F7E95-85FA-49AB-BC7C-11E40B5BB52C}" presName="dummy" presStyleCnt="0"/>
      <dgm:spPr/>
    </dgm:pt>
    <dgm:pt modelId="{81FD3837-A534-4729-B4F6-F409D01EDC8F}" type="pres">
      <dgm:prSet presAssocID="{F49F7E95-85FA-49AB-BC7C-11E40B5BB52C}" presName="node" presStyleLbl="revTx" presStyleIdx="2" presStyleCnt="7">
        <dgm:presLayoutVars>
          <dgm:bulletEnabled val="1"/>
        </dgm:presLayoutVars>
      </dgm:prSet>
      <dgm:spPr/>
    </dgm:pt>
    <dgm:pt modelId="{9DBD91C6-22A1-481B-971E-7E576CAC0242}" type="pres">
      <dgm:prSet presAssocID="{9A3ACBDF-6B8B-4AB6-8FC2-9B24F219305F}" presName="sibTrans" presStyleLbl="node1" presStyleIdx="2" presStyleCnt="7"/>
      <dgm:spPr/>
    </dgm:pt>
    <dgm:pt modelId="{1C267F65-A9CE-4433-9B82-523F0C1AAF51}" type="pres">
      <dgm:prSet presAssocID="{9DD093B4-493C-4BF0-A0AC-B13FCD701587}" presName="dummy" presStyleCnt="0"/>
      <dgm:spPr/>
    </dgm:pt>
    <dgm:pt modelId="{84251033-0AE7-4CB0-8342-E33C10DA2EEE}" type="pres">
      <dgm:prSet presAssocID="{9DD093B4-493C-4BF0-A0AC-B13FCD701587}" presName="node" presStyleLbl="revTx" presStyleIdx="3" presStyleCnt="7">
        <dgm:presLayoutVars>
          <dgm:bulletEnabled val="1"/>
        </dgm:presLayoutVars>
      </dgm:prSet>
      <dgm:spPr/>
    </dgm:pt>
    <dgm:pt modelId="{4092EC4C-5E06-4DFA-AB5B-55EDE9D31332}" type="pres">
      <dgm:prSet presAssocID="{D7BB79F0-B96E-421E-9455-6B2BC62CF277}" presName="sibTrans" presStyleLbl="node1" presStyleIdx="3" presStyleCnt="7"/>
      <dgm:spPr/>
    </dgm:pt>
    <dgm:pt modelId="{A13816D3-6E89-4137-87F9-7D1FB446F726}" type="pres">
      <dgm:prSet presAssocID="{A458531B-1A25-4FC5-9B40-4589DCA79A7E}" presName="dummy" presStyleCnt="0"/>
      <dgm:spPr/>
    </dgm:pt>
    <dgm:pt modelId="{2800F174-CF7A-46C2-A783-21BF81BE7945}" type="pres">
      <dgm:prSet presAssocID="{A458531B-1A25-4FC5-9B40-4589DCA79A7E}" presName="node" presStyleLbl="revTx" presStyleIdx="4" presStyleCnt="7">
        <dgm:presLayoutVars>
          <dgm:bulletEnabled val="1"/>
        </dgm:presLayoutVars>
      </dgm:prSet>
      <dgm:spPr/>
    </dgm:pt>
    <dgm:pt modelId="{23732135-97CB-441B-852E-AC05445DF343}" type="pres">
      <dgm:prSet presAssocID="{9879BE22-B24F-4B9C-B90B-FC45D7EC48A4}" presName="sibTrans" presStyleLbl="node1" presStyleIdx="4" presStyleCnt="7"/>
      <dgm:spPr/>
    </dgm:pt>
    <dgm:pt modelId="{3AAF71A6-AA1B-4A8C-B795-0C2EC1082CB3}" type="pres">
      <dgm:prSet presAssocID="{C6C3F0A6-8F7C-4D5D-9301-48044926C9F4}" presName="dummy" presStyleCnt="0"/>
      <dgm:spPr/>
    </dgm:pt>
    <dgm:pt modelId="{8ADE16C9-898F-41D7-9BE3-8B902BD202B6}" type="pres">
      <dgm:prSet presAssocID="{C6C3F0A6-8F7C-4D5D-9301-48044926C9F4}" presName="node" presStyleLbl="revTx" presStyleIdx="5" presStyleCnt="7">
        <dgm:presLayoutVars>
          <dgm:bulletEnabled val="1"/>
        </dgm:presLayoutVars>
      </dgm:prSet>
      <dgm:spPr/>
    </dgm:pt>
    <dgm:pt modelId="{1DF8C9D9-FD0F-4407-A895-89477F04A89B}" type="pres">
      <dgm:prSet presAssocID="{9C31CB55-13A7-4ED9-8872-DC9B3C2E316E}" presName="sibTrans" presStyleLbl="node1" presStyleIdx="5" presStyleCnt="7"/>
      <dgm:spPr/>
    </dgm:pt>
    <dgm:pt modelId="{CB9A1F30-609A-48A9-A27C-D9BBA1622E49}" type="pres">
      <dgm:prSet presAssocID="{E9C92416-3FA8-4A56-A3B4-7A82A79593D9}" presName="dummy" presStyleCnt="0"/>
      <dgm:spPr/>
    </dgm:pt>
    <dgm:pt modelId="{69F1A531-1A90-465B-9306-71F4A76E6BE0}" type="pres">
      <dgm:prSet presAssocID="{E9C92416-3FA8-4A56-A3B4-7A82A79593D9}" presName="node" presStyleLbl="revTx" presStyleIdx="6" presStyleCnt="7">
        <dgm:presLayoutVars>
          <dgm:bulletEnabled val="1"/>
        </dgm:presLayoutVars>
      </dgm:prSet>
      <dgm:spPr/>
    </dgm:pt>
    <dgm:pt modelId="{7FB053E9-C916-460B-B65A-6A2D07287E3F}" type="pres">
      <dgm:prSet presAssocID="{B091D2FE-F9C9-406B-86B6-D5C867553187}" presName="sibTrans" presStyleLbl="node1" presStyleIdx="6" presStyleCnt="7"/>
      <dgm:spPr/>
    </dgm:pt>
  </dgm:ptLst>
  <dgm:cxnLst>
    <dgm:cxn modelId="{51F09CE9-FFDD-47C3-95BA-4C33F4B5C7B6}" type="presOf" srcId="{D7BB79F0-B96E-421E-9455-6B2BC62CF277}" destId="{4092EC4C-5E06-4DFA-AB5B-55EDE9D31332}" srcOrd="0" destOrd="0" presId="urn:microsoft.com/office/officeart/2005/8/layout/cycle1"/>
    <dgm:cxn modelId="{2731BBCF-C6CC-45BF-8A17-A6852844414F}" type="presOf" srcId="{C6C3F0A6-8F7C-4D5D-9301-48044926C9F4}" destId="{8ADE16C9-898F-41D7-9BE3-8B902BD202B6}" srcOrd="0" destOrd="0" presId="urn:microsoft.com/office/officeart/2005/8/layout/cycle1"/>
    <dgm:cxn modelId="{7BE4CBDB-0B48-4C28-8CC1-99A0EF5815A0}" srcId="{63F7C517-37E3-4206-A8E3-12C7A474CB17}" destId="{A458531B-1A25-4FC5-9B40-4589DCA79A7E}" srcOrd="4" destOrd="0" parTransId="{72706235-CEF7-418D-86C6-60158A29C0D2}" sibTransId="{9879BE22-B24F-4B9C-B90B-FC45D7EC48A4}"/>
    <dgm:cxn modelId="{B98D10B2-6A5F-4788-A5E7-241630A91DE1}" srcId="{63F7C517-37E3-4206-A8E3-12C7A474CB17}" destId="{A1AC0CBD-CBC3-4652-B26B-2DB44301F185}" srcOrd="1" destOrd="0" parTransId="{2EBA5732-6FE8-4D91-BA3E-9F0DA11F4C7F}" sibTransId="{B117EA37-E614-475F-903A-DE98B83EB052}"/>
    <dgm:cxn modelId="{81481BB2-55EB-49CA-9D08-0FB919EF3C96}" type="presOf" srcId="{E9C92416-3FA8-4A56-A3B4-7A82A79593D9}" destId="{69F1A531-1A90-465B-9306-71F4A76E6BE0}" srcOrd="0" destOrd="0" presId="urn:microsoft.com/office/officeart/2005/8/layout/cycle1"/>
    <dgm:cxn modelId="{FD2000A1-0BC8-49D7-971C-099B64924E83}" type="presOf" srcId="{B117EA37-E614-475F-903A-DE98B83EB052}" destId="{8760DF51-A132-41A8-85DC-B947B3218E7D}" srcOrd="0" destOrd="0" presId="urn:microsoft.com/office/officeart/2005/8/layout/cycle1"/>
    <dgm:cxn modelId="{3BCAD761-9C01-4F02-9E48-8AC83E2053DE}" type="presOf" srcId="{76FD5B8F-71D4-410B-93FA-6F7D444886E4}" destId="{DC3B2331-C971-4731-80C2-036AD859070B}" srcOrd="0" destOrd="0" presId="urn:microsoft.com/office/officeart/2005/8/layout/cycle1"/>
    <dgm:cxn modelId="{C1CE4485-D758-4DBE-9F03-8C8CC88DAF29}" type="presOf" srcId="{9C31CB55-13A7-4ED9-8872-DC9B3C2E316E}" destId="{1DF8C9D9-FD0F-4407-A895-89477F04A89B}" srcOrd="0" destOrd="0" presId="urn:microsoft.com/office/officeart/2005/8/layout/cycle1"/>
    <dgm:cxn modelId="{15ED0F54-159B-4EAD-8F3B-99F5E1138DCD}" type="presOf" srcId="{B091D2FE-F9C9-406B-86B6-D5C867553187}" destId="{7FB053E9-C916-460B-B65A-6A2D07287E3F}" srcOrd="0" destOrd="0" presId="urn:microsoft.com/office/officeart/2005/8/layout/cycle1"/>
    <dgm:cxn modelId="{115BEBAA-DE53-4BC0-B2F7-43C856B22C19}" type="presOf" srcId="{F49F7E95-85FA-49AB-BC7C-11E40B5BB52C}" destId="{81FD3837-A534-4729-B4F6-F409D01EDC8F}" srcOrd="0" destOrd="0" presId="urn:microsoft.com/office/officeart/2005/8/layout/cycle1"/>
    <dgm:cxn modelId="{10BCEEF1-C5BD-4C81-A498-61E48197714D}" type="presOf" srcId="{392B4139-FCB6-4C49-8449-BFCC7B86437C}" destId="{DABF5A71-F6D7-4C7D-9F17-CF1F5BC239F1}" srcOrd="0" destOrd="0" presId="urn:microsoft.com/office/officeart/2005/8/layout/cycle1"/>
    <dgm:cxn modelId="{D7A6372A-6EEA-46D4-AB92-41F0EA4EAE5C}" srcId="{63F7C517-37E3-4206-A8E3-12C7A474CB17}" destId="{E9C92416-3FA8-4A56-A3B4-7A82A79593D9}" srcOrd="6" destOrd="0" parTransId="{882112B7-DA8E-4027-A1DE-E02618B55C0E}" sibTransId="{B091D2FE-F9C9-406B-86B6-D5C867553187}"/>
    <dgm:cxn modelId="{AAD8B39F-ADAF-4502-AB51-524F1BB99A60}" srcId="{63F7C517-37E3-4206-A8E3-12C7A474CB17}" destId="{C6C3F0A6-8F7C-4D5D-9301-48044926C9F4}" srcOrd="5" destOrd="0" parTransId="{AB132D27-FD08-4053-97AE-E4C612A91656}" sibTransId="{9C31CB55-13A7-4ED9-8872-DC9B3C2E316E}"/>
    <dgm:cxn modelId="{8B1C7DE7-8327-463C-A401-B7EE65A68F4C}" type="presOf" srcId="{A458531B-1A25-4FC5-9B40-4589DCA79A7E}" destId="{2800F174-CF7A-46C2-A783-21BF81BE7945}" srcOrd="0" destOrd="0" presId="urn:microsoft.com/office/officeart/2005/8/layout/cycle1"/>
    <dgm:cxn modelId="{A4AEA5F6-E1F3-4BE9-B08A-5F363BD26162}" type="presOf" srcId="{A1AC0CBD-CBC3-4652-B26B-2DB44301F185}" destId="{D3FFD570-6B67-40E2-94D1-95B9A195DC37}" srcOrd="0" destOrd="0" presId="urn:microsoft.com/office/officeart/2005/8/layout/cycle1"/>
    <dgm:cxn modelId="{A2971633-9743-4854-916F-D5E003E94422}" type="presOf" srcId="{9879BE22-B24F-4B9C-B90B-FC45D7EC48A4}" destId="{23732135-97CB-441B-852E-AC05445DF343}" srcOrd="0" destOrd="0" presId="urn:microsoft.com/office/officeart/2005/8/layout/cycle1"/>
    <dgm:cxn modelId="{22C802F0-10D8-4160-8D2A-6AA450CDBA9A}" srcId="{63F7C517-37E3-4206-A8E3-12C7A474CB17}" destId="{9DD093B4-493C-4BF0-A0AC-B13FCD701587}" srcOrd="3" destOrd="0" parTransId="{C0AC1A71-B9F9-43E2-BECD-CB57E075E021}" sibTransId="{D7BB79F0-B96E-421E-9455-6B2BC62CF277}"/>
    <dgm:cxn modelId="{D54127AF-EDEE-4FBD-AA8B-DCDB5BAFED9B}" srcId="{63F7C517-37E3-4206-A8E3-12C7A474CB17}" destId="{F49F7E95-85FA-49AB-BC7C-11E40B5BB52C}" srcOrd="2" destOrd="0" parTransId="{A04663FD-68CC-4014-9F10-F9036802DB84}" sibTransId="{9A3ACBDF-6B8B-4AB6-8FC2-9B24F219305F}"/>
    <dgm:cxn modelId="{C713228A-4839-4E9A-A825-13A1AC76836F}" type="presOf" srcId="{9DD093B4-493C-4BF0-A0AC-B13FCD701587}" destId="{84251033-0AE7-4CB0-8342-E33C10DA2EEE}" srcOrd="0" destOrd="0" presId="urn:microsoft.com/office/officeart/2005/8/layout/cycle1"/>
    <dgm:cxn modelId="{48AC4972-A410-4925-9BC4-6776AC7A2609}" srcId="{63F7C517-37E3-4206-A8E3-12C7A474CB17}" destId="{76FD5B8F-71D4-410B-93FA-6F7D444886E4}" srcOrd="0" destOrd="0" parTransId="{B142D3FF-6F4B-4678-B8A5-C460D68E3A3F}" sibTransId="{392B4139-FCB6-4C49-8449-BFCC7B86437C}"/>
    <dgm:cxn modelId="{9423DC17-C021-48DD-8497-3FC2223270DF}" type="presOf" srcId="{63F7C517-37E3-4206-A8E3-12C7A474CB17}" destId="{D46B1649-B8C3-40F1-BEBD-20B3FB7E4A42}" srcOrd="0" destOrd="0" presId="urn:microsoft.com/office/officeart/2005/8/layout/cycle1"/>
    <dgm:cxn modelId="{5B5474CA-6E99-433B-87AA-3063F294855F}" type="presOf" srcId="{9A3ACBDF-6B8B-4AB6-8FC2-9B24F219305F}" destId="{9DBD91C6-22A1-481B-971E-7E576CAC0242}" srcOrd="0" destOrd="0" presId="urn:microsoft.com/office/officeart/2005/8/layout/cycle1"/>
    <dgm:cxn modelId="{CA7D8F29-ED33-4BC3-910E-54DCA613706C}" type="presParOf" srcId="{D46B1649-B8C3-40F1-BEBD-20B3FB7E4A42}" destId="{33A0FE6E-EFD4-4272-8C02-F8354D925981}" srcOrd="0" destOrd="0" presId="urn:microsoft.com/office/officeart/2005/8/layout/cycle1"/>
    <dgm:cxn modelId="{F892531D-3A41-432C-B7A2-85A8983D5CFA}" type="presParOf" srcId="{D46B1649-B8C3-40F1-BEBD-20B3FB7E4A42}" destId="{DC3B2331-C971-4731-80C2-036AD859070B}" srcOrd="1" destOrd="0" presId="urn:microsoft.com/office/officeart/2005/8/layout/cycle1"/>
    <dgm:cxn modelId="{B55779A2-2FD6-43AF-88B0-767691BE9342}" type="presParOf" srcId="{D46B1649-B8C3-40F1-BEBD-20B3FB7E4A42}" destId="{DABF5A71-F6D7-4C7D-9F17-CF1F5BC239F1}" srcOrd="2" destOrd="0" presId="urn:microsoft.com/office/officeart/2005/8/layout/cycle1"/>
    <dgm:cxn modelId="{60906191-C624-4353-90C4-F05A04C5E492}" type="presParOf" srcId="{D46B1649-B8C3-40F1-BEBD-20B3FB7E4A42}" destId="{3985E42B-6FFC-4444-8F69-04BD49BFCE0B}" srcOrd="3" destOrd="0" presId="urn:microsoft.com/office/officeart/2005/8/layout/cycle1"/>
    <dgm:cxn modelId="{9FF644B0-0348-4527-B5B8-865A9355F6D9}" type="presParOf" srcId="{D46B1649-B8C3-40F1-BEBD-20B3FB7E4A42}" destId="{D3FFD570-6B67-40E2-94D1-95B9A195DC37}" srcOrd="4" destOrd="0" presId="urn:microsoft.com/office/officeart/2005/8/layout/cycle1"/>
    <dgm:cxn modelId="{79381524-D03D-4671-BE6A-4108BBC022AA}" type="presParOf" srcId="{D46B1649-B8C3-40F1-BEBD-20B3FB7E4A42}" destId="{8760DF51-A132-41A8-85DC-B947B3218E7D}" srcOrd="5" destOrd="0" presId="urn:microsoft.com/office/officeart/2005/8/layout/cycle1"/>
    <dgm:cxn modelId="{505C39C7-0E8E-4D6F-A4A9-484E7148C88C}" type="presParOf" srcId="{D46B1649-B8C3-40F1-BEBD-20B3FB7E4A42}" destId="{F7590D33-8090-4658-8FF4-3651A0416D59}" srcOrd="6" destOrd="0" presId="urn:microsoft.com/office/officeart/2005/8/layout/cycle1"/>
    <dgm:cxn modelId="{CDC5FB9C-CFE3-45E0-BC34-E1366FFA5065}" type="presParOf" srcId="{D46B1649-B8C3-40F1-BEBD-20B3FB7E4A42}" destId="{81FD3837-A534-4729-B4F6-F409D01EDC8F}" srcOrd="7" destOrd="0" presId="urn:microsoft.com/office/officeart/2005/8/layout/cycle1"/>
    <dgm:cxn modelId="{9B6B4951-01F7-4D9E-A60D-EDFE75AA378D}" type="presParOf" srcId="{D46B1649-B8C3-40F1-BEBD-20B3FB7E4A42}" destId="{9DBD91C6-22A1-481B-971E-7E576CAC0242}" srcOrd="8" destOrd="0" presId="urn:microsoft.com/office/officeart/2005/8/layout/cycle1"/>
    <dgm:cxn modelId="{57700E74-B9B8-4B88-B632-7DDDED76F689}" type="presParOf" srcId="{D46B1649-B8C3-40F1-BEBD-20B3FB7E4A42}" destId="{1C267F65-A9CE-4433-9B82-523F0C1AAF51}" srcOrd="9" destOrd="0" presId="urn:microsoft.com/office/officeart/2005/8/layout/cycle1"/>
    <dgm:cxn modelId="{4302A4E2-7226-4E52-A6B4-02492F9D4261}" type="presParOf" srcId="{D46B1649-B8C3-40F1-BEBD-20B3FB7E4A42}" destId="{84251033-0AE7-4CB0-8342-E33C10DA2EEE}" srcOrd="10" destOrd="0" presId="urn:microsoft.com/office/officeart/2005/8/layout/cycle1"/>
    <dgm:cxn modelId="{FE5482E6-20ED-4F1B-9477-F0A82902825F}" type="presParOf" srcId="{D46B1649-B8C3-40F1-BEBD-20B3FB7E4A42}" destId="{4092EC4C-5E06-4DFA-AB5B-55EDE9D31332}" srcOrd="11" destOrd="0" presId="urn:microsoft.com/office/officeart/2005/8/layout/cycle1"/>
    <dgm:cxn modelId="{93010038-E46F-4DA0-BC26-3470E9509E9D}" type="presParOf" srcId="{D46B1649-B8C3-40F1-BEBD-20B3FB7E4A42}" destId="{A13816D3-6E89-4137-87F9-7D1FB446F726}" srcOrd="12" destOrd="0" presId="urn:microsoft.com/office/officeart/2005/8/layout/cycle1"/>
    <dgm:cxn modelId="{B7F8DAD6-D5B7-402C-B9A0-362A01BBAB4B}" type="presParOf" srcId="{D46B1649-B8C3-40F1-BEBD-20B3FB7E4A42}" destId="{2800F174-CF7A-46C2-A783-21BF81BE7945}" srcOrd="13" destOrd="0" presId="urn:microsoft.com/office/officeart/2005/8/layout/cycle1"/>
    <dgm:cxn modelId="{4AAAA95A-B01B-4E87-A6D4-39FA3D78B726}" type="presParOf" srcId="{D46B1649-B8C3-40F1-BEBD-20B3FB7E4A42}" destId="{23732135-97CB-441B-852E-AC05445DF343}" srcOrd="14" destOrd="0" presId="urn:microsoft.com/office/officeart/2005/8/layout/cycle1"/>
    <dgm:cxn modelId="{759CBF0C-D900-4E72-9EB6-37EDAE81F53F}" type="presParOf" srcId="{D46B1649-B8C3-40F1-BEBD-20B3FB7E4A42}" destId="{3AAF71A6-AA1B-4A8C-B795-0C2EC1082CB3}" srcOrd="15" destOrd="0" presId="urn:microsoft.com/office/officeart/2005/8/layout/cycle1"/>
    <dgm:cxn modelId="{B1059D03-9609-432D-85AE-068E453A2F5D}" type="presParOf" srcId="{D46B1649-B8C3-40F1-BEBD-20B3FB7E4A42}" destId="{8ADE16C9-898F-41D7-9BE3-8B902BD202B6}" srcOrd="16" destOrd="0" presId="urn:microsoft.com/office/officeart/2005/8/layout/cycle1"/>
    <dgm:cxn modelId="{B99A72E5-FC3D-4004-89DF-5896E8556020}" type="presParOf" srcId="{D46B1649-B8C3-40F1-BEBD-20B3FB7E4A42}" destId="{1DF8C9D9-FD0F-4407-A895-89477F04A89B}" srcOrd="17" destOrd="0" presId="urn:microsoft.com/office/officeart/2005/8/layout/cycle1"/>
    <dgm:cxn modelId="{8440983C-39E6-4050-A7BE-5358F60125D4}" type="presParOf" srcId="{D46B1649-B8C3-40F1-BEBD-20B3FB7E4A42}" destId="{CB9A1F30-609A-48A9-A27C-D9BBA1622E49}" srcOrd="18" destOrd="0" presId="urn:microsoft.com/office/officeart/2005/8/layout/cycle1"/>
    <dgm:cxn modelId="{3D793A2F-3D2C-406C-AB4C-907B8405684B}" type="presParOf" srcId="{D46B1649-B8C3-40F1-BEBD-20B3FB7E4A42}" destId="{69F1A531-1A90-465B-9306-71F4A76E6BE0}" srcOrd="19" destOrd="0" presId="urn:microsoft.com/office/officeart/2005/8/layout/cycle1"/>
    <dgm:cxn modelId="{5E93E8EB-09C3-461A-BC3E-F03F8611DAFF}" type="presParOf" srcId="{D46B1649-B8C3-40F1-BEBD-20B3FB7E4A42}" destId="{7FB053E9-C916-460B-B65A-6A2D07287E3F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3B2331-C971-4731-80C2-036AD859070B}">
      <dsp:nvSpPr>
        <dsp:cNvPr id="0" name=""/>
        <dsp:cNvSpPr/>
      </dsp:nvSpPr>
      <dsp:spPr>
        <a:xfrm>
          <a:off x="5233096" y="617"/>
          <a:ext cx="1241226" cy="124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AutoNum type="arabicPeriod"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Define the </a:t>
          </a:r>
        </a:p>
        <a:p>
          <a:pPr marL="342900" marR="0" lvl="0" indent="-34290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present situation</a:t>
          </a: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33096" y="617"/>
        <a:ext cx="1241226" cy="1241226"/>
      </dsp:txXfrm>
    </dsp:sp>
    <dsp:sp modelId="{DABF5A71-F6D7-4C7D-9F17-CF1F5BC239F1}">
      <dsp:nvSpPr>
        <dsp:cNvPr id="0" name=""/>
        <dsp:cNvSpPr/>
      </dsp:nvSpPr>
      <dsp:spPr>
        <a:xfrm>
          <a:off x="1355750" y="66479"/>
          <a:ext cx="6432498" cy="6432498"/>
        </a:xfrm>
        <a:prstGeom prst="circularArrow">
          <a:avLst>
            <a:gd name="adj1" fmla="val 3763"/>
            <a:gd name="adj2" fmla="val 234772"/>
            <a:gd name="adj3" fmla="val 19827227"/>
            <a:gd name="adj4" fmla="val 18605325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FD570-6B67-40E2-94D1-95B9A195DC37}">
      <dsp:nvSpPr>
        <dsp:cNvPr id="0" name=""/>
        <dsp:cNvSpPr/>
      </dsp:nvSpPr>
      <dsp:spPr>
        <a:xfrm>
          <a:off x="6831363" y="2004779"/>
          <a:ext cx="1241226" cy="124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2. Establish goals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and objectives</a:t>
          </a: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831363" y="2004779"/>
        <a:ext cx="1241226" cy="1241226"/>
      </dsp:txXfrm>
    </dsp:sp>
    <dsp:sp modelId="{8760DF51-A132-41A8-85DC-B947B3218E7D}">
      <dsp:nvSpPr>
        <dsp:cNvPr id="0" name=""/>
        <dsp:cNvSpPr/>
      </dsp:nvSpPr>
      <dsp:spPr>
        <a:xfrm>
          <a:off x="1355750" y="66479"/>
          <a:ext cx="6432498" cy="6432498"/>
        </a:xfrm>
        <a:prstGeom prst="circularArrow">
          <a:avLst>
            <a:gd name="adj1" fmla="val 3763"/>
            <a:gd name="adj2" fmla="val 234772"/>
            <a:gd name="adj3" fmla="val 1230344"/>
            <a:gd name="adj4" fmla="val 21557263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D3837-A534-4729-B4F6-F409D01EDC8F}">
      <dsp:nvSpPr>
        <dsp:cNvPr id="0" name=""/>
        <dsp:cNvSpPr/>
      </dsp:nvSpPr>
      <dsp:spPr>
        <a:xfrm>
          <a:off x="6260948" y="4503929"/>
          <a:ext cx="1241226" cy="124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3. Forecast aids and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barriers to goals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and objectives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60948" y="4503929"/>
        <a:ext cx="1241226" cy="1241226"/>
      </dsp:txXfrm>
    </dsp:sp>
    <dsp:sp modelId="{9DBD91C6-22A1-481B-971E-7E576CAC0242}">
      <dsp:nvSpPr>
        <dsp:cNvPr id="0" name=""/>
        <dsp:cNvSpPr/>
      </dsp:nvSpPr>
      <dsp:spPr>
        <a:xfrm>
          <a:off x="1355750" y="66479"/>
          <a:ext cx="6432498" cy="6432498"/>
        </a:xfrm>
        <a:prstGeom prst="circularArrow">
          <a:avLst>
            <a:gd name="adj1" fmla="val 3763"/>
            <a:gd name="adj2" fmla="val 234772"/>
            <a:gd name="adj3" fmla="val 4437572"/>
            <a:gd name="adj4" fmla="val 3307693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251033-0AE7-4CB0-8342-E33C10DA2EEE}">
      <dsp:nvSpPr>
        <dsp:cNvPr id="0" name=""/>
        <dsp:cNvSpPr/>
      </dsp:nvSpPr>
      <dsp:spPr>
        <a:xfrm>
          <a:off x="3951386" y="5616156"/>
          <a:ext cx="1241226" cy="124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4. Develop action plans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to reach goals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and objectives</a:t>
          </a: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951386" y="5616156"/>
        <a:ext cx="1241226" cy="1241226"/>
      </dsp:txXfrm>
    </dsp:sp>
    <dsp:sp modelId="{4092EC4C-5E06-4DFA-AB5B-55EDE9D31332}">
      <dsp:nvSpPr>
        <dsp:cNvPr id="0" name=""/>
        <dsp:cNvSpPr/>
      </dsp:nvSpPr>
      <dsp:spPr>
        <a:xfrm>
          <a:off x="1355750" y="66479"/>
          <a:ext cx="6432498" cy="6432498"/>
        </a:xfrm>
        <a:prstGeom prst="circularArrow">
          <a:avLst>
            <a:gd name="adj1" fmla="val 3763"/>
            <a:gd name="adj2" fmla="val 234772"/>
            <a:gd name="adj3" fmla="val 7257535"/>
            <a:gd name="adj4" fmla="val 6127656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0F174-CF7A-46C2-A783-21BF81BE7945}">
      <dsp:nvSpPr>
        <dsp:cNvPr id="0" name=""/>
        <dsp:cNvSpPr/>
      </dsp:nvSpPr>
      <dsp:spPr>
        <a:xfrm>
          <a:off x="1641824" y="4503929"/>
          <a:ext cx="1241226" cy="124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5. Develop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budgets</a:t>
          </a: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641824" y="4503929"/>
        <a:ext cx="1241226" cy="1241226"/>
      </dsp:txXfrm>
    </dsp:sp>
    <dsp:sp modelId="{23732135-97CB-441B-852E-AC05445DF343}">
      <dsp:nvSpPr>
        <dsp:cNvPr id="0" name=""/>
        <dsp:cNvSpPr/>
      </dsp:nvSpPr>
      <dsp:spPr>
        <a:xfrm>
          <a:off x="1355750" y="66479"/>
          <a:ext cx="6432498" cy="6432498"/>
        </a:xfrm>
        <a:prstGeom prst="circularArrow">
          <a:avLst>
            <a:gd name="adj1" fmla="val 3763"/>
            <a:gd name="adj2" fmla="val 234772"/>
            <a:gd name="adj3" fmla="val 10607965"/>
            <a:gd name="adj4" fmla="val 9334884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E16C9-898F-41D7-9BE3-8B902BD202B6}">
      <dsp:nvSpPr>
        <dsp:cNvPr id="0" name=""/>
        <dsp:cNvSpPr/>
      </dsp:nvSpPr>
      <dsp:spPr>
        <a:xfrm>
          <a:off x="1071410" y="2004779"/>
          <a:ext cx="1241226" cy="124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6. Implement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the plans</a:t>
          </a: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71410" y="2004779"/>
        <a:ext cx="1241226" cy="1241226"/>
      </dsp:txXfrm>
    </dsp:sp>
    <dsp:sp modelId="{1DF8C9D9-FD0F-4407-A895-89477F04A89B}">
      <dsp:nvSpPr>
        <dsp:cNvPr id="0" name=""/>
        <dsp:cNvSpPr/>
      </dsp:nvSpPr>
      <dsp:spPr>
        <a:xfrm>
          <a:off x="1355750" y="66479"/>
          <a:ext cx="6432498" cy="6432498"/>
        </a:xfrm>
        <a:prstGeom prst="circularArrow">
          <a:avLst>
            <a:gd name="adj1" fmla="val 3763"/>
            <a:gd name="adj2" fmla="val 234772"/>
            <a:gd name="adj3" fmla="val 13559903"/>
            <a:gd name="adj4" fmla="val 12338001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F1A531-1A90-465B-9306-71F4A76E6BE0}">
      <dsp:nvSpPr>
        <dsp:cNvPr id="0" name=""/>
        <dsp:cNvSpPr/>
      </dsp:nvSpPr>
      <dsp:spPr>
        <a:xfrm>
          <a:off x="2669676" y="617"/>
          <a:ext cx="1241226" cy="12412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7. Control </a:t>
          </a:r>
        </a:p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GB" altLang="en-US" sz="1300" b="0" i="0" u="none" strike="noStrike" kern="1200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the plans</a:t>
          </a:r>
          <a:endParaRPr kumimoji="0" lang="en-GB" altLang="en-US" sz="1300" b="0" i="0" u="none" strike="noStrike" kern="1200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9676" y="617"/>
        <a:ext cx="1241226" cy="1241226"/>
      </dsp:txXfrm>
    </dsp:sp>
    <dsp:sp modelId="{7FB053E9-C916-460B-B65A-6A2D07287E3F}">
      <dsp:nvSpPr>
        <dsp:cNvPr id="0" name=""/>
        <dsp:cNvSpPr/>
      </dsp:nvSpPr>
      <dsp:spPr>
        <a:xfrm>
          <a:off x="1355750" y="66479"/>
          <a:ext cx="6432498" cy="6432498"/>
        </a:xfrm>
        <a:prstGeom prst="circularArrow">
          <a:avLst>
            <a:gd name="adj1" fmla="val 3763"/>
            <a:gd name="adj2" fmla="val 234772"/>
            <a:gd name="adj3" fmla="val 16741147"/>
            <a:gd name="adj4" fmla="val 15424081"/>
            <a:gd name="adj5" fmla="val 439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C1ECE9-1FF4-4FF9-8D53-3903E7E014C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1311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266BB3-0BDC-4F0B-AE1C-14E25BD380B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1532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9DE7F8-F109-4024-985B-FFA5D9384F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6784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6A9DE-EBD2-4B7F-A028-B8B9901155B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1124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C26C1B0-F58A-4ED8-9FFE-D6CC9037B9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9809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C7D1F2-7ECF-4DE5-9967-E40C1B43E4B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277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7B4717-BF79-4C7E-B044-B89CE5B63CE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6782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542943-0D20-40E8-B571-60B6F24F6B8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7753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7DFC27-5E1E-427B-8DB8-F7964B1DEDA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1719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6CDE27-F312-46FB-8CEC-F342112ADF4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5724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57BDB3-4CE6-42F9-8023-3668D78B520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2960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727BA88-5B61-429A-990C-8CB6028483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9768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B9DC193-FBB3-483A-8DF2-8663D0604CF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anchor="ctr"/>
          <a:lstStyle/>
          <a:p>
            <a:r>
              <a:rPr lang="en-GB" altLang="en-US" sz="4400"/>
              <a:t>Making Strategy Happen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endParaRPr lang="en-GB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Review of previous session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/>
          </a:p>
          <a:p>
            <a:r>
              <a:rPr lang="en-GB" altLang="en-US"/>
              <a:t>Purpose</a:t>
            </a:r>
          </a:p>
          <a:p>
            <a:r>
              <a:rPr lang="en-GB" altLang="en-US"/>
              <a:t>Strategic decision making</a:t>
            </a:r>
          </a:p>
          <a:p>
            <a:r>
              <a:rPr lang="en-GB" altLang="en-US"/>
              <a:t>Leadership dilemmas</a:t>
            </a:r>
          </a:p>
          <a:p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Some key terms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GB" altLang="en-US" sz="2800"/>
              <a:t>Key Term 1 Strategic planning</a:t>
            </a:r>
          </a:p>
          <a:p>
            <a:pPr lvl="1">
              <a:lnSpc>
                <a:spcPct val="80000"/>
              </a:lnSpc>
            </a:pPr>
            <a:r>
              <a:rPr lang="en-GB" altLang="en-US" sz="2400"/>
              <a:t>The overall master plan that shapes an organisation’s destiny</a:t>
            </a:r>
          </a:p>
          <a:p>
            <a:pPr lvl="1">
              <a:lnSpc>
                <a:spcPct val="80000"/>
              </a:lnSpc>
            </a:pPr>
            <a:endParaRPr lang="en-GB" altLang="en-US" sz="1400"/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/>
              <a:t>Key Term 2 Tactical planning</a:t>
            </a:r>
          </a:p>
          <a:p>
            <a:pPr lvl="1">
              <a:lnSpc>
                <a:spcPct val="80000"/>
              </a:lnSpc>
            </a:pPr>
            <a:r>
              <a:rPr lang="en-GB" altLang="en-US" sz="2400"/>
              <a:t>Planning that translates a firm’s strategic plans into specific goals by the organisational unit</a:t>
            </a:r>
          </a:p>
          <a:p>
            <a:pPr lvl="1">
              <a:lnSpc>
                <a:spcPct val="80000"/>
              </a:lnSpc>
            </a:pPr>
            <a:endParaRPr lang="en-GB" altLang="en-US" sz="1200"/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2800"/>
              <a:t>Key Term 3 Operational Planning</a:t>
            </a:r>
          </a:p>
          <a:p>
            <a:pPr lvl="1">
              <a:lnSpc>
                <a:spcPct val="80000"/>
              </a:lnSpc>
            </a:pPr>
            <a:r>
              <a:rPr lang="en-GB" altLang="en-US" sz="2400"/>
              <a:t>Planning that requires specific procedures and actions at lower levels of the organisation, the means through which strategic plans alter the destiny of the firm.</a:t>
            </a:r>
          </a:p>
          <a:p>
            <a:pPr lvl="1">
              <a:lnSpc>
                <a:spcPct val="80000"/>
              </a:lnSpc>
            </a:pPr>
            <a:endParaRPr lang="en-GB" altLang="en-US" sz="2400"/>
          </a:p>
          <a:p>
            <a:pPr lvl="1" algn="r">
              <a:lnSpc>
                <a:spcPct val="80000"/>
              </a:lnSpc>
              <a:buFontTx/>
              <a:buNone/>
            </a:pPr>
            <a:r>
              <a:rPr lang="en-GB" altLang="en-US" sz="2400"/>
              <a:t>(Du Brin, 2003:113)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Being pragmatic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altLang="en-US"/>
              <a:t>Gather input from stakeholders to help formulate strategy</a:t>
            </a:r>
          </a:p>
          <a:p>
            <a:pPr marL="609600" indent="-609600">
              <a:buFontTx/>
              <a:buAutoNum type="arabicPeriod"/>
            </a:pPr>
            <a:r>
              <a:rPr lang="en-GB" altLang="en-US"/>
              <a:t>Analyse the realities of the situation</a:t>
            </a:r>
          </a:p>
          <a:p>
            <a:pPr marL="609600" indent="-609600">
              <a:buFontTx/>
              <a:buAutoNum type="arabicPeriod"/>
            </a:pPr>
            <a:r>
              <a:rPr lang="en-GB" altLang="en-US"/>
              <a:t>Conduct a SWOT</a:t>
            </a:r>
          </a:p>
          <a:p>
            <a:pPr marL="609600" indent="-609600">
              <a:buFontTx/>
              <a:buAutoNum type="arabicPeriod"/>
            </a:pPr>
            <a:r>
              <a:rPr lang="en-GB" altLang="en-US"/>
              <a:t>Begin the planning cycle proper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Content Placeholder 7174"/>
          <p:cNvGrpSpPr>
            <a:grpSpLocks noChangeAspect="1"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graphicFrame>
          <p:nvGraphicFramePr>
            <p:cNvPr id="9" name="Diagram 8"/>
            <p:cNvGraphicFramePr/>
            <p:nvPr/>
          </p:nvGraphicFramePr>
          <p:xfrm>
            <a:off x="0" y="0"/>
            <a:ext cx="5760" cy="432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grpSp>
          <p:nvGrpSpPr>
            <p:cNvPr id="3" name="Group 28"/>
            <p:cNvGrpSpPr>
              <a:grpSpLocks/>
            </p:cNvGrpSpPr>
            <p:nvPr/>
          </p:nvGrpSpPr>
          <p:grpSpPr bwMode="auto">
            <a:xfrm>
              <a:off x="612" y="346"/>
              <a:ext cx="4683" cy="3810"/>
              <a:chOff x="612" y="346"/>
              <a:chExt cx="4683" cy="3810"/>
            </a:xfrm>
          </p:grpSpPr>
          <p:sp>
            <p:nvSpPr>
              <p:cNvPr id="6" name="AutoShape 26"/>
              <p:cNvSpPr>
                <a:spLocks noChangeArrowheads="1"/>
              </p:cNvSpPr>
              <p:nvPr/>
            </p:nvSpPr>
            <p:spPr bwMode="auto">
              <a:xfrm rot="7051644" flipV="1">
                <a:off x="-85" y="1043"/>
                <a:ext cx="2812" cy="1417"/>
              </a:xfrm>
              <a:custGeom>
                <a:avLst/>
                <a:gdLst>
                  <a:gd name="G0" fmla="+- 0 0 0"/>
                  <a:gd name="G1" fmla="+- -11796480 0 0"/>
                  <a:gd name="G2" fmla="+- 0 0 -11796480"/>
                  <a:gd name="G3" fmla="+- 10800 0 0"/>
                  <a:gd name="G4" fmla="+- 0 0 0"/>
                  <a:gd name="T0" fmla="*/ 360 256 1"/>
                  <a:gd name="T1" fmla="*/ 0 256 1"/>
                  <a:gd name="G5" fmla="+- G2 T0 T1"/>
                  <a:gd name="G6" fmla="?: G2 G2 G5"/>
                  <a:gd name="G7" fmla="+- 0 0 G6"/>
                  <a:gd name="G8" fmla="+- 5400 0 0"/>
                  <a:gd name="G9" fmla="+- 0 0 -11796480"/>
                  <a:gd name="G10" fmla="+- 5400 0 2700"/>
                  <a:gd name="G11" fmla="cos G10 0"/>
                  <a:gd name="G12" fmla="sin G10 0"/>
                  <a:gd name="G13" fmla="cos 13500 0"/>
                  <a:gd name="G14" fmla="sin 13500 0"/>
                  <a:gd name="G15" fmla="+- G11 10800 0"/>
                  <a:gd name="G16" fmla="+- G12 10800 0"/>
                  <a:gd name="G17" fmla="+- G13 10800 0"/>
                  <a:gd name="G18" fmla="+- G14 10800 0"/>
                  <a:gd name="G19" fmla="*/ 5400 1 2"/>
                  <a:gd name="G20" fmla="+- G19 5400 0"/>
                  <a:gd name="G21" fmla="cos G20 0"/>
                  <a:gd name="G22" fmla="sin G20 0"/>
                  <a:gd name="G23" fmla="+- G21 10800 0"/>
                  <a:gd name="G24" fmla="+- G12 G23 G22"/>
                  <a:gd name="G25" fmla="+- G22 G23 G11"/>
                  <a:gd name="G26" fmla="cos 10800 0"/>
                  <a:gd name="G27" fmla="sin 10800 0"/>
                  <a:gd name="G28" fmla="cos 5400 0"/>
                  <a:gd name="G29" fmla="sin 5400 0"/>
                  <a:gd name="G30" fmla="+- G26 10800 0"/>
                  <a:gd name="G31" fmla="+- G27 10800 0"/>
                  <a:gd name="G32" fmla="+- G28 10800 0"/>
                  <a:gd name="G33" fmla="+- G29 10800 0"/>
                  <a:gd name="G34" fmla="+- G19 5400 0"/>
                  <a:gd name="G35" fmla="cos G34 -11796480"/>
                  <a:gd name="G36" fmla="sin G34 -11796480"/>
                  <a:gd name="G37" fmla="+/ -11796480 0 2"/>
                  <a:gd name="T2" fmla="*/ 180 256 1"/>
                  <a:gd name="T3" fmla="*/ 0 256 1"/>
                  <a:gd name="G38" fmla="+- G37 T2 T3"/>
                  <a:gd name="G39" fmla="?: G2 G37 G38"/>
                  <a:gd name="G40" fmla="cos 10800 G39"/>
                  <a:gd name="G41" fmla="sin 10800 G39"/>
                  <a:gd name="G42" fmla="cos 5400 G39"/>
                  <a:gd name="G43" fmla="sin 5400 G39"/>
                  <a:gd name="G44" fmla="+- G40 10800 0"/>
                  <a:gd name="G45" fmla="+- G41 10800 0"/>
                  <a:gd name="G46" fmla="+- G42 10800 0"/>
                  <a:gd name="G47" fmla="+- G43 10800 0"/>
                  <a:gd name="G48" fmla="+- G35 10800 0"/>
                  <a:gd name="G49" fmla="+- G36 10800 0"/>
                  <a:gd name="T4" fmla="*/ 10800 w 21600"/>
                  <a:gd name="T5" fmla="*/ 0 h 21600"/>
                  <a:gd name="T6" fmla="*/ 2700 w 21600"/>
                  <a:gd name="T7" fmla="*/ 10799 h 21600"/>
                  <a:gd name="T8" fmla="*/ 10800 w 21600"/>
                  <a:gd name="T9" fmla="*/ 5400 h 21600"/>
                  <a:gd name="T10" fmla="*/ 24300 w 21600"/>
                  <a:gd name="T11" fmla="*/ 10800 h 21600"/>
                  <a:gd name="T12" fmla="*/ 18900 w 21600"/>
                  <a:gd name="T13" fmla="*/ 16200 h 21600"/>
                  <a:gd name="T14" fmla="*/ 13500 w 21600"/>
                  <a:gd name="T15" fmla="*/ 10800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16200" y="10800"/>
                    </a:moveTo>
                    <a:cubicBezTo>
                      <a:pt x="16200" y="7817"/>
                      <a:pt x="13782" y="5400"/>
                      <a:pt x="10800" y="5400"/>
                    </a:cubicBezTo>
                    <a:cubicBezTo>
                      <a:pt x="7817" y="5400"/>
                      <a:pt x="5400" y="7817"/>
                      <a:pt x="5400" y="10800"/>
                    </a:cubicBezTo>
                    <a:lnTo>
                      <a:pt x="0" y="10799"/>
                    </a:ln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4" y="0"/>
                      <a:pt x="21600" y="4835"/>
                      <a:pt x="21600" y="10800"/>
                    </a:cubicBezTo>
                    <a:lnTo>
                      <a:pt x="24300" y="10800"/>
                    </a:lnTo>
                    <a:lnTo>
                      <a:pt x="18900" y="16200"/>
                    </a:lnTo>
                    <a:lnTo>
                      <a:pt x="13500" y="10800"/>
                    </a:lnTo>
                    <a:lnTo>
                      <a:pt x="16200" y="1080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non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7" name="AutoShape 27"/>
              <p:cNvSpPr>
                <a:spLocks noChangeArrowheads="1"/>
              </p:cNvSpPr>
              <p:nvPr/>
            </p:nvSpPr>
            <p:spPr bwMode="auto">
              <a:xfrm rot="15233443" flipV="1">
                <a:off x="3181" y="1224"/>
                <a:ext cx="2812" cy="1417"/>
              </a:xfrm>
              <a:custGeom>
                <a:avLst/>
                <a:gdLst>
                  <a:gd name="G0" fmla="+- 0 0 0"/>
                  <a:gd name="G1" fmla="+- -11796480 0 0"/>
                  <a:gd name="G2" fmla="+- 0 0 -11796480"/>
                  <a:gd name="G3" fmla="+- 10800 0 0"/>
                  <a:gd name="G4" fmla="+- 0 0 0"/>
                  <a:gd name="T0" fmla="*/ 360 256 1"/>
                  <a:gd name="T1" fmla="*/ 0 256 1"/>
                  <a:gd name="G5" fmla="+- G2 T0 T1"/>
                  <a:gd name="G6" fmla="?: G2 G2 G5"/>
                  <a:gd name="G7" fmla="+- 0 0 G6"/>
                  <a:gd name="G8" fmla="+- 5400 0 0"/>
                  <a:gd name="G9" fmla="+- 0 0 -11796480"/>
                  <a:gd name="G10" fmla="+- 5400 0 2700"/>
                  <a:gd name="G11" fmla="cos G10 0"/>
                  <a:gd name="G12" fmla="sin G10 0"/>
                  <a:gd name="G13" fmla="cos 13500 0"/>
                  <a:gd name="G14" fmla="sin 13500 0"/>
                  <a:gd name="G15" fmla="+- G11 10800 0"/>
                  <a:gd name="G16" fmla="+- G12 10800 0"/>
                  <a:gd name="G17" fmla="+- G13 10800 0"/>
                  <a:gd name="G18" fmla="+- G14 10800 0"/>
                  <a:gd name="G19" fmla="*/ 5400 1 2"/>
                  <a:gd name="G20" fmla="+- G19 5400 0"/>
                  <a:gd name="G21" fmla="cos G20 0"/>
                  <a:gd name="G22" fmla="sin G20 0"/>
                  <a:gd name="G23" fmla="+- G21 10800 0"/>
                  <a:gd name="G24" fmla="+- G12 G23 G22"/>
                  <a:gd name="G25" fmla="+- G22 G23 G11"/>
                  <a:gd name="G26" fmla="cos 10800 0"/>
                  <a:gd name="G27" fmla="sin 10800 0"/>
                  <a:gd name="G28" fmla="cos 5400 0"/>
                  <a:gd name="G29" fmla="sin 5400 0"/>
                  <a:gd name="G30" fmla="+- G26 10800 0"/>
                  <a:gd name="G31" fmla="+- G27 10800 0"/>
                  <a:gd name="G32" fmla="+- G28 10800 0"/>
                  <a:gd name="G33" fmla="+- G29 10800 0"/>
                  <a:gd name="G34" fmla="+- G19 5400 0"/>
                  <a:gd name="G35" fmla="cos G34 -11796480"/>
                  <a:gd name="G36" fmla="sin G34 -11796480"/>
                  <a:gd name="G37" fmla="+/ -11796480 0 2"/>
                  <a:gd name="T2" fmla="*/ 180 256 1"/>
                  <a:gd name="T3" fmla="*/ 0 256 1"/>
                  <a:gd name="G38" fmla="+- G37 T2 T3"/>
                  <a:gd name="G39" fmla="?: G2 G37 G38"/>
                  <a:gd name="G40" fmla="cos 10800 G39"/>
                  <a:gd name="G41" fmla="sin 10800 G39"/>
                  <a:gd name="G42" fmla="cos 5400 G39"/>
                  <a:gd name="G43" fmla="sin 5400 G39"/>
                  <a:gd name="G44" fmla="+- G40 10800 0"/>
                  <a:gd name="G45" fmla="+- G41 10800 0"/>
                  <a:gd name="G46" fmla="+- G42 10800 0"/>
                  <a:gd name="G47" fmla="+- G43 10800 0"/>
                  <a:gd name="G48" fmla="+- G35 10800 0"/>
                  <a:gd name="G49" fmla="+- G36 10800 0"/>
                  <a:gd name="T4" fmla="*/ 10800 w 21600"/>
                  <a:gd name="T5" fmla="*/ 0 h 21600"/>
                  <a:gd name="T6" fmla="*/ 2700 w 21600"/>
                  <a:gd name="T7" fmla="*/ 10799 h 21600"/>
                  <a:gd name="T8" fmla="*/ 10800 w 21600"/>
                  <a:gd name="T9" fmla="*/ 5400 h 21600"/>
                  <a:gd name="T10" fmla="*/ 24300 w 21600"/>
                  <a:gd name="T11" fmla="*/ 10800 h 21600"/>
                  <a:gd name="T12" fmla="*/ 18900 w 21600"/>
                  <a:gd name="T13" fmla="*/ 16200 h 21600"/>
                  <a:gd name="T14" fmla="*/ 13500 w 21600"/>
                  <a:gd name="T15" fmla="*/ 10800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16200" y="10800"/>
                    </a:moveTo>
                    <a:cubicBezTo>
                      <a:pt x="16200" y="7817"/>
                      <a:pt x="13782" y="5400"/>
                      <a:pt x="10800" y="5400"/>
                    </a:cubicBezTo>
                    <a:cubicBezTo>
                      <a:pt x="7817" y="5400"/>
                      <a:pt x="5400" y="7817"/>
                      <a:pt x="5400" y="10800"/>
                    </a:cubicBezTo>
                    <a:lnTo>
                      <a:pt x="0" y="10799"/>
                    </a:ln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4" y="0"/>
                      <a:pt x="21600" y="4835"/>
                      <a:pt x="21600" y="10800"/>
                    </a:cubicBezTo>
                    <a:lnTo>
                      <a:pt x="24300" y="10800"/>
                    </a:lnTo>
                    <a:lnTo>
                      <a:pt x="18900" y="16200"/>
                    </a:lnTo>
                    <a:lnTo>
                      <a:pt x="13500" y="10800"/>
                    </a:lnTo>
                    <a:lnTo>
                      <a:pt x="16200" y="1080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non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  <p:sp>
            <p:nvSpPr>
              <p:cNvPr id="8" name="AutoShape 25"/>
              <p:cNvSpPr>
                <a:spLocks noChangeArrowheads="1"/>
              </p:cNvSpPr>
              <p:nvPr/>
            </p:nvSpPr>
            <p:spPr bwMode="auto">
              <a:xfrm rot="290398" flipV="1">
                <a:off x="1111" y="2886"/>
                <a:ext cx="3538" cy="1270"/>
              </a:xfrm>
              <a:custGeom>
                <a:avLst/>
                <a:gdLst>
                  <a:gd name="G0" fmla="+- 0 0 0"/>
                  <a:gd name="G1" fmla="+- -11796480 0 0"/>
                  <a:gd name="G2" fmla="+- 0 0 -11796480"/>
                  <a:gd name="G3" fmla="+- 10800 0 0"/>
                  <a:gd name="G4" fmla="+- 0 0 0"/>
                  <a:gd name="T0" fmla="*/ 360 256 1"/>
                  <a:gd name="T1" fmla="*/ 0 256 1"/>
                  <a:gd name="G5" fmla="+- G2 T0 T1"/>
                  <a:gd name="G6" fmla="?: G2 G2 G5"/>
                  <a:gd name="G7" fmla="+- 0 0 G6"/>
                  <a:gd name="G8" fmla="+- 5400 0 0"/>
                  <a:gd name="G9" fmla="+- 0 0 -11796480"/>
                  <a:gd name="G10" fmla="+- 5400 0 2700"/>
                  <a:gd name="G11" fmla="cos G10 0"/>
                  <a:gd name="G12" fmla="sin G10 0"/>
                  <a:gd name="G13" fmla="cos 13500 0"/>
                  <a:gd name="G14" fmla="sin 13500 0"/>
                  <a:gd name="G15" fmla="+- G11 10800 0"/>
                  <a:gd name="G16" fmla="+- G12 10800 0"/>
                  <a:gd name="G17" fmla="+- G13 10800 0"/>
                  <a:gd name="G18" fmla="+- G14 10800 0"/>
                  <a:gd name="G19" fmla="*/ 5400 1 2"/>
                  <a:gd name="G20" fmla="+- G19 5400 0"/>
                  <a:gd name="G21" fmla="cos G20 0"/>
                  <a:gd name="G22" fmla="sin G20 0"/>
                  <a:gd name="G23" fmla="+- G21 10800 0"/>
                  <a:gd name="G24" fmla="+- G12 G23 G22"/>
                  <a:gd name="G25" fmla="+- G22 G23 G11"/>
                  <a:gd name="G26" fmla="cos 10800 0"/>
                  <a:gd name="G27" fmla="sin 10800 0"/>
                  <a:gd name="G28" fmla="cos 5400 0"/>
                  <a:gd name="G29" fmla="sin 5400 0"/>
                  <a:gd name="G30" fmla="+- G26 10800 0"/>
                  <a:gd name="G31" fmla="+- G27 10800 0"/>
                  <a:gd name="G32" fmla="+- G28 10800 0"/>
                  <a:gd name="G33" fmla="+- G29 10800 0"/>
                  <a:gd name="G34" fmla="+- G19 5400 0"/>
                  <a:gd name="G35" fmla="cos G34 -11796480"/>
                  <a:gd name="G36" fmla="sin G34 -11796480"/>
                  <a:gd name="G37" fmla="+/ -11796480 0 2"/>
                  <a:gd name="T2" fmla="*/ 180 256 1"/>
                  <a:gd name="T3" fmla="*/ 0 256 1"/>
                  <a:gd name="G38" fmla="+- G37 T2 T3"/>
                  <a:gd name="G39" fmla="?: G2 G37 G38"/>
                  <a:gd name="G40" fmla="cos 10800 G39"/>
                  <a:gd name="G41" fmla="sin 10800 G39"/>
                  <a:gd name="G42" fmla="cos 5400 G39"/>
                  <a:gd name="G43" fmla="sin 5400 G39"/>
                  <a:gd name="G44" fmla="+- G40 10800 0"/>
                  <a:gd name="G45" fmla="+- G41 10800 0"/>
                  <a:gd name="G46" fmla="+- G42 10800 0"/>
                  <a:gd name="G47" fmla="+- G43 10800 0"/>
                  <a:gd name="G48" fmla="+- G35 10800 0"/>
                  <a:gd name="G49" fmla="+- G36 10800 0"/>
                  <a:gd name="T4" fmla="*/ 10800 w 21600"/>
                  <a:gd name="T5" fmla="*/ 0 h 21600"/>
                  <a:gd name="T6" fmla="*/ 2700 w 21600"/>
                  <a:gd name="T7" fmla="*/ 10799 h 21600"/>
                  <a:gd name="T8" fmla="*/ 10800 w 21600"/>
                  <a:gd name="T9" fmla="*/ 5400 h 21600"/>
                  <a:gd name="T10" fmla="*/ 24300 w 21600"/>
                  <a:gd name="T11" fmla="*/ 10800 h 21600"/>
                  <a:gd name="T12" fmla="*/ 18900 w 21600"/>
                  <a:gd name="T13" fmla="*/ 16200 h 21600"/>
                  <a:gd name="T14" fmla="*/ 13500 w 21600"/>
                  <a:gd name="T15" fmla="*/ 10800 h 21600"/>
                  <a:gd name="T16" fmla="*/ 3163 w 21600"/>
                  <a:gd name="T17" fmla="*/ 3163 h 21600"/>
                  <a:gd name="T18" fmla="*/ 18437 w 21600"/>
                  <a:gd name="T19" fmla="*/ 18437 h 21600"/>
                </a:gdLst>
                <a:ahLst/>
                <a:cxnLst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T16" t="T17" r="T18" b="T19"/>
                <a:pathLst>
                  <a:path w="21600" h="21600">
                    <a:moveTo>
                      <a:pt x="16200" y="10800"/>
                    </a:moveTo>
                    <a:cubicBezTo>
                      <a:pt x="16200" y="7817"/>
                      <a:pt x="13782" y="5400"/>
                      <a:pt x="10800" y="5400"/>
                    </a:cubicBezTo>
                    <a:cubicBezTo>
                      <a:pt x="7817" y="5400"/>
                      <a:pt x="5400" y="7817"/>
                      <a:pt x="5400" y="10800"/>
                    </a:cubicBezTo>
                    <a:lnTo>
                      <a:pt x="0" y="10799"/>
                    </a:lnTo>
                    <a:cubicBezTo>
                      <a:pt x="0" y="4835"/>
                      <a:pt x="4835" y="0"/>
                      <a:pt x="10800" y="0"/>
                    </a:cubicBezTo>
                    <a:cubicBezTo>
                      <a:pt x="16764" y="0"/>
                      <a:pt x="21600" y="4835"/>
                      <a:pt x="21600" y="10800"/>
                    </a:cubicBezTo>
                    <a:lnTo>
                      <a:pt x="24300" y="10800"/>
                    </a:lnTo>
                    <a:lnTo>
                      <a:pt x="18900" y="16200"/>
                    </a:lnTo>
                    <a:lnTo>
                      <a:pt x="13500" y="10800"/>
                    </a:lnTo>
                    <a:lnTo>
                      <a:pt x="16200" y="1080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none" lIns="91440" tIns="45720" rIns="91440" bIns="45720" numCol="1" anchor="ctr" anchorCtr="0" compatLnSpc="1">
                <a:prstTxWarp prst="textNoShape">
                  <a:avLst/>
                </a:prstTxWarp>
              </a:bodyPr>
              <a:lstStyle/>
              <a:p>
                <a:endParaRPr lang="en-GB"/>
              </a:p>
            </p:txBody>
          </p:sp>
        </p:grpSp>
      </p:grpSp>
      <p:sp>
        <p:nvSpPr>
          <p:cNvPr id="7197" name="Text Box 29"/>
          <p:cNvSpPr txBox="1">
            <a:spLocks noChangeArrowheads="1"/>
          </p:cNvSpPr>
          <p:nvPr/>
        </p:nvSpPr>
        <p:spPr bwMode="auto">
          <a:xfrm>
            <a:off x="395288" y="333375"/>
            <a:ext cx="252095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A Framework for Planning (DuBrin 2003, 113)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Scan the environment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2988"/>
          </a:xfrm>
        </p:spPr>
        <p:txBody>
          <a:bodyPr/>
          <a:lstStyle/>
          <a:p>
            <a:r>
              <a:rPr lang="en-GB" altLang="en-US"/>
              <a:t>What factors currently influence your thoughts about vision and planning?</a:t>
            </a:r>
          </a:p>
          <a:p>
            <a:pPr>
              <a:buFontTx/>
              <a:buNone/>
            </a:pPr>
            <a:endParaRPr lang="en-GB" altLang="en-US"/>
          </a:p>
          <a:p>
            <a:r>
              <a:rPr lang="en-GB" altLang="en-US"/>
              <a:t>Do these have an influence which is:</a:t>
            </a:r>
          </a:p>
          <a:p>
            <a:pPr lvl="1"/>
            <a:r>
              <a:rPr lang="en-GB" altLang="en-US"/>
              <a:t>Short Term 		(up to12 months)</a:t>
            </a:r>
          </a:p>
          <a:p>
            <a:pPr lvl="1"/>
            <a:r>
              <a:rPr lang="en-GB" altLang="en-US"/>
              <a:t>Medium Term 	(1-5 years)</a:t>
            </a:r>
          </a:p>
          <a:p>
            <a:pPr lvl="1"/>
            <a:r>
              <a:rPr lang="en-GB" altLang="en-US"/>
              <a:t>Longer term 	(5-15 years)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Exercise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46125" y="1600200"/>
            <a:ext cx="2746375" cy="4525963"/>
          </a:xfrm>
        </p:spPr>
        <p:txBody>
          <a:bodyPr/>
          <a:lstStyle/>
          <a:p>
            <a:pPr algn="r">
              <a:buFontTx/>
              <a:buNone/>
            </a:pPr>
            <a:r>
              <a:rPr lang="en-GB" altLang="en-US"/>
              <a:t>Carry out a SWOT analysis of a service sector organisation with which you are familiar</a:t>
            </a:r>
          </a:p>
        </p:txBody>
      </p:sp>
      <p:graphicFrame>
        <p:nvGraphicFramePr>
          <p:cNvPr id="11280" name="Group 16"/>
          <p:cNvGraphicFramePr>
            <a:graphicFrameLocks noGrp="1"/>
          </p:cNvGraphicFramePr>
          <p:nvPr>
            <p:ph sz="half" idx="2"/>
          </p:nvPr>
        </p:nvGraphicFramePr>
        <p:xfrm>
          <a:off x="4356100" y="1600200"/>
          <a:ext cx="4330700" cy="4525963"/>
        </p:xfrm>
        <a:graphic>
          <a:graphicData uri="http://schemas.openxmlformats.org/drawingml/2006/table">
            <a:tbl>
              <a:tblPr/>
              <a:tblGrid>
                <a:gridCol w="2165350">
                  <a:extLst>
                    <a:ext uri="{9D8B030D-6E8A-4147-A177-3AD203B41FA5}">
                      <a16:colId xmlns:a16="http://schemas.microsoft.com/office/drawing/2014/main" val="2727788994"/>
                    </a:ext>
                  </a:extLst>
                </a:gridCol>
                <a:gridCol w="2165350">
                  <a:extLst>
                    <a:ext uri="{9D8B030D-6E8A-4147-A177-3AD203B41FA5}">
                      <a16:colId xmlns:a16="http://schemas.microsoft.com/office/drawing/2014/main" val="1559708596"/>
                    </a:ext>
                  </a:extLst>
                </a:gridCol>
              </a:tblGrid>
              <a:tr h="22637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1627284"/>
                  </a:ext>
                </a:extLst>
              </a:tr>
              <a:tr h="22621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010217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Exploring planning..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Key Terms</a:t>
            </a:r>
          </a:p>
          <a:p>
            <a:r>
              <a:rPr lang="en-GB" altLang="en-US"/>
              <a:t>Being pragmatic – making judgements</a:t>
            </a:r>
          </a:p>
          <a:p>
            <a:r>
              <a:rPr lang="en-GB" altLang="en-US"/>
              <a:t>DuBrin’s Planning cycle</a:t>
            </a:r>
          </a:p>
          <a:p>
            <a:r>
              <a:rPr lang="en-GB" altLang="en-US"/>
              <a:t>Fostering democracy</a:t>
            </a:r>
          </a:p>
          <a:p>
            <a:r>
              <a:rPr lang="en-GB" altLang="en-US"/>
              <a:t>Linking planning and budget</a:t>
            </a:r>
          </a:p>
          <a:p>
            <a:r>
              <a:rPr lang="en-GB" altLang="en-US"/>
              <a:t>Control plans</a:t>
            </a:r>
          </a:p>
          <a:p>
            <a:r>
              <a:rPr lang="en-GB" altLang="en-US"/>
              <a:t>Plan for foul up factors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References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DuBrin A, (2003) Essentials of Planning, in </a:t>
            </a:r>
            <a:r>
              <a:rPr lang="en-GB" altLang="en-US" i="1"/>
              <a:t>Essentials of Management, </a:t>
            </a:r>
            <a:r>
              <a:rPr lang="en-GB" altLang="en-US"/>
              <a:t>6</a:t>
            </a:r>
            <a:r>
              <a:rPr lang="en-GB" altLang="en-US" baseline="30000"/>
              <a:t>th</a:t>
            </a:r>
            <a:r>
              <a:rPr lang="en-GB" altLang="en-US"/>
              <a:t> Ed, Thomson Learning.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Planning_cycles[1]</Template>
  <TotalTime>0</TotalTime>
  <Words>257</Words>
  <Application>Microsoft Office PowerPoint</Application>
  <PresentationFormat>On-screen Show (4:3)</PresentationFormat>
  <Paragraphs>71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Default Design</vt:lpstr>
      <vt:lpstr>Making Strategy Happen</vt:lpstr>
      <vt:lpstr>Review of previous session</vt:lpstr>
      <vt:lpstr>Some key terms</vt:lpstr>
      <vt:lpstr>Being pragmatic</vt:lpstr>
      <vt:lpstr>PowerPoint Presentation</vt:lpstr>
      <vt:lpstr>Scan the environment</vt:lpstr>
      <vt:lpstr>Exercise</vt:lpstr>
      <vt:lpstr>Exploring planning..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Strategy Happen</dc:title>
  <dc:creator>Darrel Williams</dc:creator>
  <cp:lastModifiedBy>Darrel Williams</cp:lastModifiedBy>
  <cp:revision>1</cp:revision>
  <dcterms:created xsi:type="dcterms:W3CDTF">2017-10-20T09:31:19Z</dcterms:created>
  <dcterms:modified xsi:type="dcterms:W3CDTF">2017-10-20T09:32:11Z</dcterms:modified>
</cp:coreProperties>
</file>