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277" r:id="rId2"/>
    <p:sldId id="331" r:id="rId3"/>
    <p:sldId id="337" r:id="rId4"/>
    <p:sldId id="338" r:id="rId5"/>
    <p:sldId id="339" r:id="rId6"/>
    <p:sldId id="340" r:id="rId7"/>
    <p:sldId id="341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49" r:id="rId16"/>
    <p:sldId id="350" r:id="rId17"/>
    <p:sldId id="351" r:id="rId18"/>
    <p:sldId id="352" r:id="rId19"/>
    <p:sldId id="353" r:id="rId20"/>
    <p:sldId id="354" r:id="rId21"/>
    <p:sldId id="355" r:id="rId22"/>
    <p:sldId id="356" r:id="rId23"/>
    <p:sldId id="357" r:id="rId24"/>
    <p:sldId id="358" r:id="rId25"/>
    <p:sldId id="359" r:id="rId26"/>
    <p:sldId id="360" r:id="rId27"/>
    <p:sldId id="361" r:id="rId28"/>
    <p:sldId id="362" r:id="rId29"/>
    <p:sldId id="363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380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19/02/2020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BMSK4002 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chemeClr val="tx1"/>
                </a:solidFill>
              </a:rPr>
              <a:t>Effective Team Working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and Communication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Introduction to module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r>
              <a:rPr lang="en-US" sz="2800" dirty="0"/>
              <a:t>Understand the difference between verbal and non-verbal communication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Content Placeholder 2"/>
          <p:cNvSpPr>
            <a:spLocks noGrp="1"/>
          </p:cNvSpPr>
          <p:nvPr>
            <p:ph idx="1"/>
          </p:nvPr>
        </p:nvSpPr>
        <p:spPr>
          <a:xfrm>
            <a:off x="443706" y="1052736"/>
            <a:ext cx="8229600" cy="3917032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endParaRPr lang="en-GB" altLang="en-US" sz="3600" b="1" dirty="0">
              <a:latin typeface="Arial" charset="0"/>
              <a:cs typeface="Arial" charset="0"/>
            </a:endParaRP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Activity 1: 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Interpreting body language</a:t>
            </a:r>
          </a:p>
        </p:txBody>
      </p:sp>
      <p:pic>
        <p:nvPicPr>
          <p:cNvPr id="5123" name="Picture 2" descr="e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546475"/>
            <a:ext cx="4579937" cy="297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3468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628775"/>
            <a:ext cx="7300913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136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3"/>
          <p:cNvSpPr txBox="1">
            <a:spLocks noChangeArrowheads="1"/>
          </p:cNvSpPr>
          <p:nvPr/>
        </p:nvSpPr>
        <p:spPr bwMode="auto">
          <a:xfrm>
            <a:off x="468313" y="3217863"/>
            <a:ext cx="1703387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Frowning</a:t>
            </a:r>
          </a:p>
        </p:txBody>
      </p:sp>
      <p:sp>
        <p:nvSpPr>
          <p:cNvPr id="7171" name="TextBox 4"/>
          <p:cNvSpPr txBox="1">
            <a:spLocks noChangeArrowheads="1"/>
          </p:cNvSpPr>
          <p:nvPr/>
        </p:nvSpPr>
        <p:spPr bwMode="auto">
          <a:xfrm>
            <a:off x="2289175" y="2057400"/>
            <a:ext cx="4637088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800"/>
              <a:t>Hands in the air in despair</a:t>
            </a:r>
          </a:p>
        </p:txBody>
      </p:sp>
      <p:sp>
        <p:nvSpPr>
          <p:cNvPr id="7172" name="TextBox 5"/>
          <p:cNvSpPr txBox="1">
            <a:spLocks noChangeArrowheads="1"/>
          </p:cNvSpPr>
          <p:nvPr/>
        </p:nvSpPr>
        <p:spPr bwMode="auto">
          <a:xfrm>
            <a:off x="6992938" y="3141663"/>
            <a:ext cx="1900237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Sad eyes</a:t>
            </a:r>
          </a:p>
        </p:txBody>
      </p:sp>
      <p:sp>
        <p:nvSpPr>
          <p:cNvPr id="12294" name="TextBox 6"/>
          <p:cNvSpPr txBox="1">
            <a:spLocks noChangeArrowheads="1"/>
          </p:cNvSpPr>
          <p:nvPr/>
        </p:nvSpPr>
        <p:spPr bwMode="auto">
          <a:xfrm>
            <a:off x="2400300" y="5980113"/>
            <a:ext cx="445928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stressed and angry”</a:t>
            </a:r>
          </a:p>
        </p:txBody>
      </p:sp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00" y="2590800"/>
            <a:ext cx="4637088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2851582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1484313"/>
            <a:ext cx="3455988" cy="542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408545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1484313"/>
            <a:ext cx="2374900" cy="372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Box 3"/>
          <p:cNvSpPr txBox="1">
            <a:spLocks noChangeArrowheads="1"/>
          </p:cNvSpPr>
          <p:nvPr/>
        </p:nvSpPr>
        <p:spPr bwMode="auto">
          <a:xfrm>
            <a:off x="2051050" y="5294313"/>
            <a:ext cx="57546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happy and things are good”</a:t>
            </a:r>
          </a:p>
        </p:txBody>
      </p:sp>
      <p:sp>
        <p:nvSpPr>
          <p:cNvPr id="9220" name="TextBox 5"/>
          <p:cNvSpPr txBox="1">
            <a:spLocks noChangeArrowheads="1"/>
          </p:cNvSpPr>
          <p:nvPr/>
        </p:nvSpPr>
        <p:spPr bwMode="auto">
          <a:xfrm>
            <a:off x="5724525" y="2852738"/>
            <a:ext cx="19843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Thumbs up</a:t>
            </a:r>
          </a:p>
        </p:txBody>
      </p:sp>
      <p:sp>
        <p:nvSpPr>
          <p:cNvPr id="9221" name="TextBox 6"/>
          <p:cNvSpPr txBox="1">
            <a:spLocks noChangeArrowheads="1"/>
          </p:cNvSpPr>
          <p:nvPr/>
        </p:nvSpPr>
        <p:spPr bwMode="auto">
          <a:xfrm>
            <a:off x="2051050" y="2852738"/>
            <a:ext cx="1365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Smiling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1760731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W:\NHS\Resource development\Imagery\Angry m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628775"/>
            <a:ext cx="7231062" cy="482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410198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3" descr="W:\NHS\Resource development\Imagery\Angry m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154" y="2081212"/>
            <a:ext cx="399097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Box 3"/>
          <p:cNvSpPr txBox="1">
            <a:spLocks noChangeArrowheads="1"/>
          </p:cNvSpPr>
          <p:nvPr/>
        </p:nvSpPr>
        <p:spPr bwMode="auto">
          <a:xfrm>
            <a:off x="923945" y="2152649"/>
            <a:ext cx="160653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Frowning </a:t>
            </a:r>
          </a:p>
          <a:p>
            <a:pPr eaLnBrk="1" hangingPunct="1"/>
            <a:r>
              <a:rPr lang="en-GB" altLang="en-US" sz="2400" dirty="0"/>
              <a:t>with anger</a:t>
            </a:r>
          </a:p>
        </p:txBody>
      </p:sp>
      <p:sp>
        <p:nvSpPr>
          <p:cNvPr id="11268" name="TextBox 5"/>
          <p:cNvSpPr txBox="1">
            <a:spLocks noChangeArrowheads="1"/>
          </p:cNvSpPr>
          <p:nvPr/>
        </p:nvSpPr>
        <p:spPr bwMode="auto">
          <a:xfrm>
            <a:off x="933968" y="3028775"/>
            <a:ext cx="13837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No smile</a:t>
            </a:r>
          </a:p>
        </p:txBody>
      </p:sp>
      <p:sp>
        <p:nvSpPr>
          <p:cNvPr id="11269" name="TextBox 6"/>
          <p:cNvSpPr txBox="1">
            <a:spLocks noChangeArrowheads="1"/>
          </p:cNvSpPr>
          <p:nvPr/>
        </p:nvSpPr>
        <p:spPr bwMode="auto">
          <a:xfrm>
            <a:off x="123825" y="1554311"/>
            <a:ext cx="33345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Staring down at the girl</a:t>
            </a:r>
          </a:p>
        </p:txBody>
      </p:sp>
      <p:sp>
        <p:nvSpPr>
          <p:cNvPr id="11270" name="TextBox 7"/>
          <p:cNvSpPr txBox="1">
            <a:spLocks noChangeArrowheads="1"/>
          </p:cNvSpPr>
          <p:nvPr/>
        </p:nvSpPr>
        <p:spPr bwMode="auto">
          <a:xfrm>
            <a:off x="346719" y="3648392"/>
            <a:ext cx="20874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Hand pointing</a:t>
            </a:r>
          </a:p>
        </p:txBody>
      </p:sp>
      <p:sp>
        <p:nvSpPr>
          <p:cNvPr id="11271" name="TextBox 8"/>
          <p:cNvSpPr txBox="1">
            <a:spLocks noChangeArrowheads="1"/>
          </p:cNvSpPr>
          <p:nvPr/>
        </p:nvSpPr>
        <p:spPr bwMode="auto">
          <a:xfrm>
            <a:off x="5607111" y="1505824"/>
            <a:ext cx="307968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Head and eyes down</a:t>
            </a:r>
          </a:p>
        </p:txBody>
      </p:sp>
      <p:sp>
        <p:nvSpPr>
          <p:cNvPr id="11272" name="TextBox 9"/>
          <p:cNvSpPr txBox="1">
            <a:spLocks noChangeArrowheads="1"/>
          </p:cNvSpPr>
          <p:nvPr/>
        </p:nvSpPr>
        <p:spPr bwMode="auto">
          <a:xfrm>
            <a:off x="6705571" y="3509892"/>
            <a:ext cx="187166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Arms crossed in defence</a:t>
            </a:r>
          </a:p>
        </p:txBody>
      </p:sp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6659563" y="2276475"/>
            <a:ext cx="23050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Mouth slightly down turned</a:t>
            </a:r>
          </a:p>
        </p:txBody>
      </p:sp>
      <p:sp>
        <p:nvSpPr>
          <p:cNvPr id="16395" name="TextBox 11"/>
          <p:cNvSpPr txBox="1">
            <a:spLocks noChangeArrowheads="1"/>
          </p:cNvSpPr>
          <p:nvPr/>
        </p:nvSpPr>
        <p:spPr bwMode="auto">
          <a:xfrm>
            <a:off x="1619672" y="4964906"/>
            <a:ext cx="264001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/>
              <a:t>“I’m annoyed”</a:t>
            </a:r>
          </a:p>
        </p:txBody>
      </p:sp>
      <p:sp>
        <p:nvSpPr>
          <p:cNvPr id="16396" name="TextBox 12"/>
          <p:cNvSpPr txBox="1">
            <a:spLocks noChangeArrowheads="1"/>
          </p:cNvSpPr>
          <p:nvPr/>
        </p:nvSpPr>
        <p:spPr bwMode="auto">
          <a:xfrm>
            <a:off x="4842641" y="4964111"/>
            <a:ext cx="27987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/>
              <a:t>“I’m in trouble”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384507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5" grpId="0"/>
      <p:bldP spid="1639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241425"/>
            <a:ext cx="7199312" cy="530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12188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850" y="2076450"/>
            <a:ext cx="3743325" cy="2757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Box 5"/>
          <p:cNvSpPr txBox="1">
            <a:spLocks noChangeArrowheads="1"/>
          </p:cNvSpPr>
          <p:nvPr/>
        </p:nvSpPr>
        <p:spPr bwMode="auto">
          <a:xfrm>
            <a:off x="192088" y="3013075"/>
            <a:ext cx="2544762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Squinting eyes</a:t>
            </a:r>
          </a:p>
        </p:txBody>
      </p:sp>
      <p:sp>
        <p:nvSpPr>
          <p:cNvPr id="13316" name="TextBox 6"/>
          <p:cNvSpPr txBox="1">
            <a:spLocks noChangeArrowheads="1"/>
          </p:cNvSpPr>
          <p:nvPr/>
        </p:nvSpPr>
        <p:spPr bwMode="auto">
          <a:xfrm>
            <a:off x="6571634" y="3013075"/>
            <a:ext cx="24669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Lips up turned</a:t>
            </a:r>
          </a:p>
        </p:txBody>
      </p:sp>
      <p:sp>
        <p:nvSpPr>
          <p:cNvPr id="13317" name="TextBox 7"/>
          <p:cNvSpPr txBox="1">
            <a:spLocks noChangeArrowheads="1"/>
          </p:cNvSpPr>
          <p:nvPr/>
        </p:nvSpPr>
        <p:spPr bwMode="auto">
          <a:xfrm>
            <a:off x="3995738" y="1557338"/>
            <a:ext cx="122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Crying</a:t>
            </a:r>
          </a:p>
        </p:txBody>
      </p:sp>
      <p:sp>
        <p:nvSpPr>
          <p:cNvPr id="18439" name="TextBox 8"/>
          <p:cNvSpPr txBox="1">
            <a:spLocks noChangeArrowheads="1"/>
          </p:cNvSpPr>
          <p:nvPr/>
        </p:nvSpPr>
        <p:spPr bwMode="auto">
          <a:xfrm>
            <a:off x="3548063" y="5084763"/>
            <a:ext cx="2120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upset”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174481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412875"/>
            <a:ext cx="3514725" cy="526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140207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TextBox 6"/>
          <p:cNvSpPr txBox="1">
            <a:spLocks noChangeArrowheads="1"/>
          </p:cNvSpPr>
          <p:nvPr/>
        </p:nvSpPr>
        <p:spPr bwMode="auto">
          <a:xfrm>
            <a:off x="5741988" y="2636838"/>
            <a:ext cx="2486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Finger on face</a:t>
            </a:r>
          </a:p>
        </p:txBody>
      </p:sp>
      <p:pic>
        <p:nvPicPr>
          <p:cNvPr id="1536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013" y="1773238"/>
            <a:ext cx="2376487" cy="355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  <p:sp>
        <p:nvSpPr>
          <p:cNvPr id="15362" name="TextBox 5"/>
          <p:cNvSpPr txBox="1">
            <a:spLocks noChangeArrowheads="1"/>
          </p:cNvSpPr>
          <p:nvPr/>
        </p:nvSpPr>
        <p:spPr bwMode="auto">
          <a:xfrm>
            <a:off x="454958" y="2636838"/>
            <a:ext cx="31623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/>
              <a:t>Eyes looking away</a:t>
            </a:r>
          </a:p>
        </p:txBody>
      </p:sp>
      <p:sp>
        <p:nvSpPr>
          <p:cNvPr id="20485" name="TextBox 8"/>
          <p:cNvSpPr txBox="1">
            <a:spLocks noChangeArrowheads="1"/>
          </p:cNvSpPr>
          <p:nvPr/>
        </p:nvSpPr>
        <p:spPr bwMode="auto">
          <a:xfrm>
            <a:off x="3184525" y="4509120"/>
            <a:ext cx="25574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</a:rPr>
              <a:t>“I’m thinking”</a:t>
            </a:r>
          </a:p>
        </p:txBody>
      </p:sp>
    </p:spTree>
    <p:extLst>
      <p:ext uri="{BB962C8B-B14F-4D97-AF65-F5344CB8AC3E}">
        <p14:creationId xmlns:p14="http://schemas.microsoft.com/office/powerpoint/2010/main" val="239885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288702" y="214312"/>
            <a:ext cx="8579296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Are they doing and saying the same thing?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246948"/>
            <a:ext cx="3527425" cy="497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Box 4"/>
          <p:cNvSpPr txBox="1">
            <a:spLocks noChangeArrowheads="1"/>
          </p:cNvSpPr>
          <p:nvPr/>
        </p:nvSpPr>
        <p:spPr bwMode="auto">
          <a:xfrm>
            <a:off x="1438299" y="3429000"/>
            <a:ext cx="61944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/>
              <a:t>“I’m finding this really interesting!”</a:t>
            </a:r>
          </a:p>
        </p:txBody>
      </p:sp>
    </p:spTree>
    <p:extLst>
      <p:ext uri="{BB962C8B-B14F-4D97-AF65-F5344CB8AC3E}">
        <p14:creationId xmlns:p14="http://schemas.microsoft.com/office/powerpoint/2010/main" val="3559265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581" y="1295400"/>
            <a:ext cx="6407150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Are they doing and saying the same thing?</a:t>
            </a:r>
          </a:p>
        </p:txBody>
      </p:sp>
      <p:sp>
        <p:nvSpPr>
          <p:cNvPr id="17410" name="TextBox 4"/>
          <p:cNvSpPr txBox="1">
            <a:spLocks noChangeArrowheads="1"/>
          </p:cNvSpPr>
          <p:nvPr/>
        </p:nvSpPr>
        <p:spPr bwMode="auto">
          <a:xfrm>
            <a:off x="1915381" y="3356992"/>
            <a:ext cx="503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  <a:effectLst>
                  <a:innerShdw blurRad="63500" dir="2700000">
                    <a:prstClr val="black">
                      <a:alpha val="78000"/>
                    </a:prstClr>
                  </a:innerShdw>
                </a:effectLst>
              </a:rPr>
              <a:t>“I’m fine – I’m really happy!”</a:t>
            </a:r>
          </a:p>
        </p:txBody>
      </p:sp>
    </p:spTree>
    <p:extLst>
      <p:ext uri="{BB962C8B-B14F-4D97-AF65-F5344CB8AC3E}">
        <p14:creationId xmlns:p14="http://schemas.microsoft.com/office/powerpoint/2010/main" val="413501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Box 4"/>
          <p:cNvSpPr txBox="1">
            <a:spLocks noChangeArrowheads="1"/>
          </p:cNvSpPr>
          <p:nvPr/>
        </p:nvSpPr>
        <p:spPr bwMode="auto">
          <a:xfrm>
            <a:off x="682624" y="5040189"/>
            <a:ext cx="77914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/>
              <a:t>“I’m really sorry I beat you. I feel really bad!”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908720"/>
            <a:ext cx="3917355" cy="3918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 bwMode="auto">
          <a:xfrm>
            <a:off x="288702" y="214312"/>
            <a:ext cx="8579296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7500" lnSpcReduction="1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Are they doing and saying the same thing?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8845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2"/>
          <p:cNvSpPr>
            <a:spLocks noGrp="1"/>
          </p:cNvSpPr>
          <p:nvPr>
            <p:ph idx="1"/>
          </p:nvPr>
        </p:nvSpPr>
        <p:spPr>
          <a:xfrm>
            <a:off x="673100" y="1268760"/>
            <a:ext cx="8013700" cy="489585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b="1" dirty="0">
                <a:latin typeface="Arial" charset="0"/>
                <a:cs typeface="Arial" charset="0"/>
              </a:rPr>
              <a:t>Verbal communication </a:t>
            </a:r>
            <a:r>
              <a:rPr lang="en-GB" altLang="en-US" sz="2800" dirty="0">
                <a:latin typeface="Arial" charset="0"/>
                <a:cs typeface="Arial" charset="0"/>
              </a:rPr>
              <a:t>is the </a:t>
            </a:r>
            <a:r>
              <a:rPr lang="en-GB" altLang="en-US" sz="2800" b="1" dirty="0">
                <a:latin typeface="Arial" charset="0"/>
                <a:cs typeface="Arial" charset="0"/>
              </a:rPr>
              <a:t>things we say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b="1" dirty="0">
                <a:latin typeface="Arial" charset="0"/>
                <a:cs typeface="Arial" charset="0"/>
              </a:rPr>
              <a:t>Non-verbal communication </a:t>
            </a:r>
            <a:r>
              <a:rPr lang="en-GB" altLang="en-US" sz="2800" dirty="0">
                <a:latin typeface="Arial" charset="0"/>
                <a:cs typeface="Arial" charset="0"/>
              </a:rPr>
              <a:t>is the </a:t>
            </a:r>
            <a:r>
              <a:rPr lang="en-GB" altLang="en-US" sz="2800" b="1" dirty="0">
                <a:latin typeface="Arial" charset="0"/>
                <a:cs typeface="Arial" charset="0"/>
              </a:rPr>
              <a:t>things we don’t say</a:t>
            </a:r>
            <a:r>
              <a:rPr lang="en-GB" altLang="en-US" sz="2800" dirty="0">
                <a:latin typeface="Arial" charset="0"/>
                <a:cs typeface="Arial" charset="0"/>
              </a:rPr>
              <a:t>, but communicate through our </a:t>
            </a:r>
            <a:r>
              <a:rPr lang="en-GB" altLang="en-US" sz="2800" b="1" dirty="0">
                <a:latin typeface="Arial" charset="0"/>
                <a:cs typeface="Arial" charset="0"/>
              </a:rPr>
              <a:t>body language, signs and signals.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Both verbal and non-verbal communication are important and can say different things. 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It is important we are aware of our own verbal and non-verbal communication and that of others. </a:t>
            </a:r>
          </a:p>
        </p:txBody>
      </p:sp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Verbal and non-verbal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8672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Why is it important to be aware of your verbal and non-verbal communication when going for a job interview</a:t>
            </a:r>
            <a:r>
              <a:rPr lang="en-GB" altLang="en-US" b="1">
                <a:latin typeface="Arial" charset="0"/>
                <a:cs typeface="Arial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51425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78486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Your CV and covering letter can get you a job interview, but your non-verbal communication can let you down on the day if you aren’t aware of what messages your body language is sending.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For example, if you are saying                                 you are confident, then your                                 body language needs to say                                     the same thing.</a:t>
            </a:r>
          </a:p>
        </p:txBody>
      </p:sp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Job interview</a:t>
            </a:r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140968"/>
            <a:ext cx="3525838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2321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7931150" cy="452596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What would the following body language communicate to an interviewer: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Crossed arms 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Frowning face 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Looking at the floor 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Scruffy clothes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Tapping foot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Do you think this body language would help someone to secure a job?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Job interview</a:t>
            </a:r>
          </a:p>
        </p:txBody>
      </p:sp>
    </p:spTree>
    <p:extLst>
      <p:ext uri="{BB962C8B-B14F-4D97-AF65-F5344CB8AC3E}">
        <p14:creationId xmlns:p14="http://schemas.microsoft.com/office/powerpoint/2010/main" val="209135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/>
          <p:cNvSpPr>
            <a:spLocks noGrp="1"/>
          </p:cNvSpPr>
          <p:nvPr>
            <p:ph idx="1"/>
          </p:nvPr>
        </p:nvSpPr>
        <p:spPr>
          <a:xfrm>
            <a:off x="683568" y="1300957"/>
            <a:ext cx="4465637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Remember, first impressions count and an interviewer’s decision will be largely influenced by ‘what you don’t say’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So make sure you practise your non-verbal presentation as much as your verbal.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4638"/>
            <a:ext cx="3630613" cy="543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Job interview</a:t>
            </a:r>
          </a:p>
        </p:txBody>
      </p:sp>
    </p:spTree>
    <p:extLst>
      <p:ext uri="{BB962C8B-B14F-4D97-AF65-F5344CB8AC3E}">
        <p14:creationId xmlns:p14="http://schemas.microsoft.com/office/powerpoint/2010/main" val="333327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2"/>
          <p:cNvSpPr>
            <a:spLocks noGrp="1"/>
          </p:cNvSpPr>
          <p:nvPr>
            <p:ph idx="1"/>
          </p:nvPr>
        </p:nvSpPr>
        <p:spPr>
          <a:xfrm>
            <a:off x="971550" y="1600200"/>
            <a:ext cx="7345363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Why should people who work in management be aware of their verbal and non-verbal communication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314731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7704138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How would you feel if you went to your Manager and they were:</a:t>
            </a:r>
            <a:endParaRPr lang="en-GB" altLang="en-US" sz="8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- Dressed in a dirty shirt</a:t>
            </a:r>
          </a:p>
          <a:p>
            <a:pPr lvl="1" eaLnBrk="1" hangingPunct="1">
              <a:buFontTx/>
              <a:buChar char="-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Staring out the window the whole time </a:t>
            </a:r>
          </a:p>
          <a:p>
            <a:pPr marL="457200" lvl="1" indent="0" eaLnBrk="1" hangingPunct="1"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while you are talking to them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-Frowning at you when you are talking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-Sitting with their arms crossed 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- Slouching in their chair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sz="400" dirty="0">
                <a:latin typeface="Arial" charset="0"/>
                <a:cs typeface="Arial" charset="0"/>
              </a:rPr>
              <a:t> 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 -.</a:t>
            </a:r>
          </a:p>
          <a:p>
            <a:pPr lvl="1" eaLnBrk="1" hangingPunct="1"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lvl="1" eaLnBrk="1" hangingPunct="1"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Management professionals</a:t>
            </a:r>
          </a:p>
        </p:txBody>
      </p:sp>
    </p:spTree>
    <p:extLst>
      <p:ext uri="{BB962C8B-B14F-4D97-AF65-F5344CB8AC3E}">
        <p14:creationId xmlns:p14="http://schemas.microsoft.com/office/powerpoint/2010/main" val="62068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135937" cy="4525962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It is important that management professionals convey body language that will make their workforce feel comfortable, safe and reassured.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Body language that could help to achieve this is: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- Open body language e.g. arms open and facing forwards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- Smiling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- Professional appearance 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 - Eye contact 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- Nodding to acknowledge listening 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Management professionals</a:t>
            </a:r>
          </a:p>
        </p:txBody>
      </p:sp>
    </p:spTree>
    <p:extLst>
      <p:ext uri="{BB962C8B-B14F-4D97-AF65-F5344CB8AC3E}">
        <p14:creationId xmlns:p14="http://schemas.microsoft.com/office/powerpoint/2010/main" val="48378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Content Placeholder 2"/>
          <p:cNvSpPr>
            <a:spLocks noGrp="1"/>
          </p:cNvSpPr>
          <p:nvPr>
            <p:ph idx="1"/>
          </p:nvPr>
        </p:nvSpPr>
        <p:spPr>
          <a:xfrm>
            <a:off x="539552" y="1142962"/>
            <a:ext cx="8229600" cy="3917032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Activity 2: 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am I communicating?</a:t>
            </a:r>
          </a:p>
        </p:txBody>
      </p:sp>
      <p:pic>
        <p:nvPicPr>
          <p:cNvPr id="27651" name="Picture 2" descr="e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546475"/>
            <a:ext cx="4579937" cy="297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9793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645024"/>
            <a:ext cx="3886200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4" name="Content Placeholder 2"/>
          <p:cNvSpPr>
            <a:spLocks noGrp="1"/>
          </p:cNvSpPr>
          <p:nvPr>
            <p:ph idx="1"/>
          </p:nvPr>
        </p:nvSpPr>
        <p:spPr>
          <a:xfrm>
            <a:off x="827088" y="1600200"/>
            <a:ext cx="7859712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To show disgust, we wrinkle up our noses and raise our top lip. This same expression is used in cultures worldwide.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4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The smile is universal too. A genuine smile uses muscles around the eyes that we can’t fake. </a:t>
            </a:r>
          </a:p>
        </p:txBody>
      </p:sp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  <p:extLst>
      <p:ext uri="{BB962C8B-B14F-4D97-AF65-F5344CB8AC3E}">
        <p14:creationId xmlns:p14="http://schemas.microsoft.com/office/powerpoint/2010/main" val="350622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2"/>
          <p:cNvSpPr>
            <a:spLocks noGrp="1"/>
          </p:cNvSpPr>
          <p:nvPr>
            <p:ph idx="1"/>
          </p:nvPr>
        </p:nvSpPr>
        <p:spPr>
          <a:xfrm>
            <a:off x="468313" y="1196752"/>
            <a:ext cx="8002587" cy="452596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If you are interested in someone that is talking to you, your feet will usually be pointing towards them – even if you’re not actually talking to them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0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 leader’s gestures can make others follow them. Watch what happens when you cross one leg, put your hand on your chin or move forward in your chair.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0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Others will start to copy you! This technique is often used in interviews – and it can help             the candidate to feel more relaxed.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2969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36" b="6213"/>
          <a:stretch>
            <a:fillRect/>
          </a:stretch>
        </p:blipFill>
        <p:spPr bwMode="auto">
          <a:xfrm>
            <a:off x="7164388" y="5446713"/>
            <a:ext cx="1979612" cy="1411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  <p:extLst>
      <p:ext uri="{BB962C8B-B14F-4D97-AF65-F5344CB8AC3E}">
        <p14:creationId xmlns:p14="http://schemas.microsoft.com/office/powerpoint/2010/main" val="376272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2"/>
          <p:cNvSpPr>
            <a:spLocks noGrp="1"/>
          </p:cNvSpPr>
          <p:nvPr>
            <p:ph idx="1"/>
          </p:nvPr>
        </p:nvSpPr>
        <p:spPr>
          <a:xfrm>
            <a:off x="723575" y="1700808"/>
            <a:ext cx="7931150" cy="41370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Animals know that if you narrow your eyes you are not pleased with them.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3072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725" y="2852936"/>
            <a:ext cx="3384550" cy="283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  <p:extLst>
      <p:ext uri="{BB962C8B-B14F-4D97-AF65-F5344CB8AC3E}">
        <p14:creationId xmlns:p14="http://schemas.microsoft.com/office/powerpoint/2010/main" val="17861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Content Placeholder 2"/>
          <p:cNvSpPr>
            <a:spLocks noGrp="1"/>
          </p:cNvSpPr>
          <p:nvPr>
            <p:ph idx="1"/>
          </p:nvPr>
        </p:nvSpPr>
        <p:spPr>
          <a:xfrm>
            <a:off x="468313" y="1268413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You spot when someone is not telling the truth by looking out for any (or all) of these signs: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Little eye contact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Sweating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Too many hand movements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Biting the fingernails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Chewing of the inside of the mouth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Swallowing (because the inside of the mouth is dry)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If people are good liars though, they might not show any of these signs.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  <p:extLst>
      <p:ext uri="{BB962C8B-B14F-4D97-AF65-F5344CB8AC3E}">
        <p14:creationId xmlns:p14="http://schemas.microsoft.com/office/powerpoint/2010/main" val="826172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843</TotalTime>
  <Words>798</Words>
  <Application>Microsoft Office PowerPoint</Application>
  <PresentationFormat>On-screen Show (4:3)</PresentationFormat>
  <Paragraphs>131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Myriad Pro</vt:lpstr>
      <vt:lpstr>Verdana</vt:lpstr>
      <vt:lpstr>20140311PresentationUWTSDTemplate</vt:lpstr>
      <vt:lpstr>BMSK4002 </vt:lpstr>
      <vt:lpstr>Lesson aims</vt:lpstr>
      <vt:lpstr>PowerPoint Presentation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Are they doing and saying the same thing?</vt:lpstr>
      <vt:lpstr>Are they doing and saying the same thing?</vt:lpstr>
      <vt:lpstr>PowerPoint Presentation</vt:lpstr>
      <vt:lpstr>Verbal and non-verbal communication</vt:lpstr>
      <vt:lpstr>PowerPoint Presentation</vt:lpstr>
      <vt:lpstr>Job interview</vt:lpstr>
      <vt:lpstr>Job interview</vt:lpstr>
      <vt:lpstr>Job interview</vt:lpstr>
      <vt:lpstr>PowerPoint Presentation</vt:lpstr>
      <vt:lpstr>Management professionals</vt:lpstr>
      <vt:lpstr>Management professionals</vt:lpstr>
      <vt:lpstr>PowerPoint Presentation</vt:lpstr>
      <vt:lpstr>Body language facts</vt:lpstr>
      <vt:lpstr>Body language facts</vt:lpstr>
      <vt:lpstr>Body language facts</vt:lpstr>
      <vt:lpstr>Body language facts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54</cp:revision>
  <cp:lastPrinted>2018-07-09T15:27:01Z</cp:lastPrinted>
  <dcterms:created xsi:type="dcterms:W3CDTF">2002-10-07T19:43:58Z</dcterms:created>
  <dcterms:modified xsi:type="dcterms:W3CDTF">2020-02-19T13:38:23Z</dcterms:modified>
</cp:coreProperties>
</file>