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57" r:id="rId4"/>
    <p:sldId id="260" r:id="rId5"/>
    <p:sldId id="261" r:id="rId6"/>
    <p:sldId id="264" r:id="rId7"/>
    <p:sldId id="259"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D8A3"/>
    <a:srgbClr val="F5F5F5"/>
    <a:srgbClr val="F7F2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09E614-A267-CCBA-C481-8DD1D1CDF304}" v="930" dt="2026-08-07T11:28:45.224"/>
    <p1510:client id="{49EF97C8-A546-1C7E-56AD-94EB3D4BF9D3}" v="5" dt="2026-08-07T10:12:04.9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nationalcareers.service.gov.uk/job-profiles/paramedic" TargetMode="External"/><Relationship Id="rId2" Type="http://schemas.openxmlformats.org/officeDocument/2006/relationships/hyperlink" Target="https://www.healthcareers.nhs.uk/explore-roles/allied-health-professionals/roles-allied-health-professions/roles-allied-health-professions/paramedic" TargetMode="External"/><Relationship Id="rId1" Type="http://schemas.openxmlformats.org/officeDocument/2006/relationships/slideLayout" Target="../slideLayouts/slideLayout2.xml"/><Relationship Id="rId4" Type="http://schemas.openxmlformats.org/officeDocument/2006/relationships/hyperlink" Target="https://journals.sagepub.com/doi/abs/10.33151/ajp.4.1.35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sz="7200" cap="all">
                <a:latin typeface="Avenir Next LT Pro"/>
              </a:rPr>
              <a:t>Academic and employability skills</a:t>
            </a:r>
            <a:endParaRPr lang="en-US"/>
          </a:p>
        </p:txBody>
      </p:sp>
      <p:sp>
        <p:nvSpPr>
          <p:cNvPr id="3" name="Subtitle 2"/>
          <p:cNvSpPr>
            <a:spLocks noGrp="1"/>
          </p:cNvSpPr>
          <p:nvPr>
            <p:ph type="subTitle" idx="1"/>
          </p:nvPr>
        </p:nvSpPr>
        <p:spPr/>
        <p:txBody>
          <a:bodyPr vert="horz" lIns="91440" tIns="45720" rIns="91440" bIns="45720" rtlCol="0" anchor="t">
            <a:normAutofit fontScale="70000" lnSpcReduction="20000"/>
          </a:bodyPr>
          <a:lstStyle/>
          <a:p>
            <a:r>
              <a:rPr lang="en-GB" sz="2000">
                <a:latin typeface="Avenir Next LT Pro"/>
              </a:rPr>
              <a:t>Presented by</a:t>
            </a:r>
            <a:endParaRPr lang="en-US">
              <a:latin typeface="Aptos" panose="020B0004020202020204"/>
            </a:endParaRPr>
          </a:p>
          <a:p>
            <a:r>
              <a:rPr lang="en-GB" sz="2000">
                <a:latin typeface="Avenir Next LT Pro"/>
              </a:rPr>
              <a:t>Name: Tianna Bannister </a:t>
            </a:r>
            <a:endParaRPr lang="en-US">
              <a:latin typeface="Aptos" panose="020B0004020202020204"/>
            </a:endParaRPr>
          </a:p>
          <a:p>
            <a:r>
              <a:rPr lang="en-GB" sz="2000">
                <a:latin typeface="Avenir Next LT Pro"/>
              </a:rPr>
              <a:t>Student Number: 2541492</a:t>
            </a:r>
          </a:p>
          <a:p>
            <a:r>
              <a:rPr lang="en-GB" sz="2000" dirty="0">
                <a:latin typeface="Avenir Next LT Pro"/>
              </a:rPr>
              <a:t>Module Code &amp; Title: Academic and Emplo</a:t>
            </a:r>
            <a:r>
              <a:rPr lang="en-GB" sz="2000">
                <a:latin typeface="Avenir Next LT Pro"/>
              </a:rPr>
              <a:t>yability Skills, LSHS4001</a:t>
            </a:r>
            <a:endParaRPr lang="en-GB" sz="1400">
              <a:solidFill>
                <a:srgbClr val="222222"/>
              </a:solidFill>
              <a:highlight>
                <a:srgbClr val="FFFFFF"/>
              </a:highlight>
              <a:latin typeface="Arial"/>
              <a:cs typeface="Arial"/>
            </a:endParaRPr>
          </a:p>
          <a:p>
            <a:r>
              <a:rPr lang="en-GB" sz="2000" dirty="0">
                <a:latin typeface="Avenir Next LT Pro"/>
              </a:rPr>
              <a:t>Lecturer </a:t>
            </a:r>
            <a:r>
              <a:rPr lang="en-GB" sz="2000">
                <a:latin typeface="Avenir Next LT Pro"/>
              </a:rPr>
              <a:t>Name: Rajeev Nath</a:t>
            </a:r>
          </a:p>
          <a:p>
            <a:r>
              <a:rPr lang="en-GB" sz="2000" dirty="0">
                <a:latin typeface="Avenir Next LT Pro"/>
              </a:rPr>
              <a:t>Assignment Title: </a:t>
            </a:r>
            <a:r>
              <a:rPr lang="en-GB" sz="2000">
                <a:latin typeface="Avenir Next LT Pro"/>
              </a:rPr>
              <a:t>Practical Portfolio of work</a:t>
            </a:r>
            <a:endParaRPr lang="en-GB" sz="2000" dirty="0">
              <a:latin typeface="Avenir Next LT Pro"/>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84EA7-9441-FDD1-3C6A-0633E61FD62F}"/>
              </a:ext>
            </a:extLst>
          </p:cNvPr>
          <p:cNvSpPr>
            <a:spLocks noGrp="1"/>
          </p:cNvSpPr>
          <p:nvPr>
            <p:ph type="title"/>
          </p:nvPr>
        </p:nvSpPr>
        <p:spPr/>
        <p:txBody>
          <a:bodyPr/>
          <a:lstStyle/>
          <a:p>
            <a:r>
              <a:rPr lang="en-GB"/>
              <a:t> Contents Page</a:t>
            </a:r>
          </a:p>
        </p:txBody>
      </p:sp>
      <p:sp>
        <p:nvSpPr>
          <p:cNvPr id="3" name="Content Placeholder 2">
            <a:extLst>
              <a:ext uri="{FF2B5EF4-FFF2-40B4-BE49-F238E27FC236}">
                <a16:creationId xmlns:a16="http://schemas.microsoft.com/office/drawing/2014/main" id="{E9FAE076-23DA-6868-0609-D4E35EA1D061}"/>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a:t>Paramedics </a:t>
            </a:r>
          </a:p>
          <a:p>
            <a:pPr marL="514350" indent="-514350">
              <a:buAutoNum type="arabicPeriod"/>
            </a:pPr>
            <a:r>
              <a:rPr lang="en-GB"/>
              <a:t>Challenges Faced</a:t>
            </a:r>
          </a:p>
          <a:p>
            <a:pPr marL="514350" indent="-514350">
              <a:buAutoNum type="arabicPeriod"/>
            </a:pPr>
            <a:r>
              <a:rPr lang="en-GB"/>
              <a:t>CRAAP Test</a:t>
            </a:r>
          </a:p>
          <a:p>
            <a:pPr marL="514350" indent="-514350">
              <a:buAutoNum type="arabicPeriod"/>
            </a:pPr>
            <a:r>
              <a:rPr lang="en-GB"/>
              <a:t>Next Steps</a:t>
            </a:r>
            <a:endParaRPr lang="en-GB" dirty="0"/>
          </a:p>
          <a:p>
            <a:pPr marL="514350" indent="-514350">
              <a:buAutoNum type="arabicPeriod"/>
            </a:pPr>
            <a:r>
              <a:rPr lang="en-GB"/>
              <a:t>Citations</a:t>
            </a:r>
            <a:endParaRPr lang="en-GB" dirty="0"/>
          </a:p>
        </p:txBody>
      </p:sp>
    </p:spTree>
    <p:extLst>
      <p:ext uri="{BB962C8B-B14F-4D97-AF65-F5344CB8AC3E}">
        <p14:creationId xmlns:p14="http://schemas.microsoft.com/office/powerpoint/2010/main" val="419776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34B35-EBF1-57AE-B101-94D228344301}"/>
              </a:ext>
            </a:extLst>
          </p:cNvPr>
          <p:cNvSpPr>
            <a:spLocks noGrp="1"/>
          </p:cNvSpPr>
          <p:nvPr>
            <p:ph type="title"/>
          </p:nvPr>
        </p:nvSpPr>
        <p:spPr>
          <a:xfrm>
            <a:off x="4640943" y="2324553"/>
            <a:ext cx="3113315" cy="1340077"/>
          </a:xfrm>
          <a:solidFill>
            <a:schemeClr val="accent6">
              <a:lumMod val="50000"/>
            </a:schemeClr>
          </a:solidFill>
        </p:spPr>
        <p:txBody>
          <a:bodyPr>
            <a:normAutofit/>
          </a:bodyPr>
          <a:lstStyle/>
          <a:p>
            <a:r>
              <a:rPr lang="en-GB" sz="4800">
                <a:solidFill>
                  <a:schemeClr val="bg1"/>
                </a:solidFill>
                <a:latin typeface="Sabon Next LT"/>
                <a:cs typeface="Sabon Next LT"/>
              </a:rPr>
              <a:t>Paramedics</a:t>
            </a:r>
          </a:p>
        </p:txBody>
      </p:sp>
      <p:sp>
        <p:nvSpPr>
          <p:cNvPr id="15" name="Rectangle: Rounded Corners 14">
            <a:extLst>
              <a:ext uri="{FF2B5EF4-FFF2-40B4-BE49-F238E27FC236}">
                <a16:creationId xmlns:a16="http://schemas.microsoft.com/office/drawing/2014/main" id="{137E34F7-84E2-7AC4-34BD-1D67DA05FC16}"/>
              </a:ext>
            </a:extLst>
          </p:cNvPr>
          <p:cNvSpPr/>
          <p:nvPr/>
        </p:nvSpPr>
        <p:spPr>
          <a:xfrm>
            <a:off x="4397828" y="340138"/>
            <a:ext cx="3057149" cy="1152939"/>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rgbClr val="000000"/>
                </a:solidFill>
                <a:latin typeface="Avenir Next LT Pro"/>
              </a:rPr>
              <a:t>You need to have a full, manual driving license. Physical fitness and two years' driving experience is also required (NHS) .</a:t>
            </a:r>
            <a:endParaRPr lang="en-US"/>
          </a:p>
        </p:txBody>
      </p:sp>
      <p:sp>
        <p:nvSpPr>
          <p:cNvPr id="16" name="Rectangle: Rounded Corners 15">
            <a:extLst>
              <a:ext uri="{FF2B5EF4-FFF2-40B4-BE49-F238E27FC236}">
                <a16:creationId xmlns:a16="http://schemas.microsoft.com/office/drawing/2014/main" id="{EC37DA3C-D00D-96A2-F97E-6F6085B7DBA4}"/>
              </a:ext>
            </a:extLst>
          </p:cNvPr>
          <p:cNvSpPr/>
          <p:nvPr/>
        </p:nvSpPr>
        <p:spPr>
          <a:xfrm>
            <a:off x="8135256" y="637681"/>
            <a:ext cx="3717549" cy="1682710"/>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400">
                <a:solidFill>
                  <a:srgbClr val="000000"/>
                </a:solidFill>
                <a:latin typeface="Aptos"/>
              </a:rPr>
              <a:t>(GOV.UK) Says the typical hours worked for this is 37 – 42 hours per week and staff are required to work evenings / weekends / bank holidays. Workplace setting can vary from an ambulance, at a client's home or in the community.</a:t>
            </a:r>
          </a:p>
        </p:txBody>
      </p:sp>
      <p:sp>
        <p:nvSpPr>
          <p:cNvPr id="17" name="Rectangle: Rounded Corners 16">
            <a:extLst>
              <a:ext uri="{FF2B5EF4-FFF2-40B4-BE49-F238E27FC236}">
                <a16:creationId xmlns:a16="http://schemas.microsoft.com/office/drawing/2014/main" id="{75E46CC8-4B46-C4F0-F562-6C86296B8A6D}"/>
              </a:ext>
            </a:extLst>
          </p:cNvPr>
          <p:cNvSpPr/>
          <p:nvPr/>
        </p:nvSpPr>
        <p:spPr>
          <a:xfrm>
            <a:off x="8265885" y="2887394"/>
            <a:ext cx="3122463" cy="1356139"/>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solidFill>
                  <a:srgbClr val="000000"/>
                </a:solidFill>
                <a:latin typeface="Aptos"/>
              </a:rPr>
              <a:t>To qualify, you need to meet the entry requirements which is 2-3 A levels or an equivalent health care related course. You must then attend 3 years at University studying. </a:t>
            </a:r>
            <a:endParaRPr lang="en-US"/>
          </a:p>
        </p:txBody>
      </p:sp>
      <p:sp>
        <p:nvSpPr>
          <p:cNvPr id="18" name="Rectangle: Rounded Corners 17">
            <a:extLst>
              <a:ext uri="{FF2B5EF4-FFF2-40B4-BE49-F238E27FC236}">
                <a16:creationId xmlns:a16="http://schemas.microsoft.com/office/drawing/2014/main" id="{7135BDBE-586F-8BC4-2ED6-E8AB8082F04C}"/>
              </a:ext>
            </a:extLst>
          </p:cNvPr>
          <p:cNvSpPr/>
          <p:nvPr/>
        </p:nvSpPr>
        <p:spPr>
          <a:xfrm>
            <a:off x="8911770" y="4803281"/>
            <a:ext cx="3057149" cy="1152939"/>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000000"/>
                </a:solidFill>
                <a:latin typeface="Aptos"/>
              </a:rPr>
              <a:t>It requires making good judgements and clinical skills to quickly access a patient’s condition and make life saving decisions</a:t>
            </a:r>
            <a:endParaRPr lang="en-US"/>
          </a:p>
        </p:txBody>
      </p:sp>
      <p:sp>
        <p:nvSpPr>
          <p:cNvPr id="19" name="Rectangle: Rounded Corners 18">
            <a:extLst>
              <a:ext uri="{FF2B5EF4-FFF2-40B4-BE49-F238E27FC236}">
                <a16:creationId xmlns:a16="http://schemas.microsoft.com/office/drawing/2014/main" id="{FAB42A63-12F9-BC22-6612-6C7A48914538}"/>
              </a:ext>
            </a:extLst>
          </p:cNvPr>
          <p:cNvSpPr/>
          <p:nvPr/>
        </p:nvSpPr>
        <p:spPr>
          <a:xfrm>
            <a:off x="4825999" y="4803280"/>
            <a:ext cx="3057149" cy="1152939"/>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000000"/>
                </a:solidFill>
                <a:latin typeface="Aptos"/>
              </a:rPr>
              <a:t> By using paramedics, the number of patients who are improperly brought to hospitals can be cut in half. (GOV.UK)</a:t>
            </a:r>
            <a:endParaRPr lang="en-US"/>
          </a:p>
        </p:txBody>
      </p:sp>
      <p:sp>
        <p:nvSpPr>
          <p:cNvPr id="20" name="Rectangle: Rounded Corners 19">
            <a:extLst>
              <a:ext uri="{FF2B5EF4-FFF2-40B4-BE49-F238E27FC236}">
                <a16:creationId xmlns:a16="http://schemas.microsoft.com/office/drawing/2014/main" id="{0DFBFECC-D944-6E51-1425-753F08AC7395}"/>
              </a:ext>
            </a:extLst>
          </p:cNvPr>
          <p:cNvSpPr/>
          <p:nvPr/>
        </p:nvSpPr>
        <p:spPr>
          <a:xfrm>
            <a:off x="508000" y="340138"/>
            <a:ext cx="3100691" cy="1566596"/>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solidFill>
                  <a:schemeClr val="tx1"/>
                </a:solidFill>
                <a:latin typeface="Aptos"/>
              </a:rPr>
              <a:t>I chose this as I have an interest in primary care and emergency response, for a long time </a:t>
            </a:r>
            <a:r>
              <a:rPr lang="en-GB" sz="1400" dirty="0" err="1">
                <a:solidFill>
                  <a:schemeClr val="tx1"/>
                </a:solidFill>
                <a:latin typeface="Aptos"/>
              </a:rPr>
              <a:t>i</a:t>
            </a:r>
            <a:r>
              <a:rPr lang="en-GB" sz="1400" dirty="0">
                <a:solidFill>
                  <a:schemeClr val="tx1"/>
                </a:solidFill>
                <a:latin typeface="Aptos"/>
              </a:rPr>
              <a:t> have wanted to pursue a career in this field. I admire the work ethic and find the job inspirational.</a:t>
            </a:r>
            <a:endParaRPr lang="en-GB" dirty="0">
              <a:solidFill>
                <a:schemeClr val="tx1"/>
              </a:solidFill>
              <a:latin typeface="Aptos"/>
            </a:endParaRPr>
          </a:p>
        </p:txBody>
      </p:sp>
      <p:sp>
        <p:nvSpPr>
          <p:cNvPr id="21" name="Rectangle: Rounded Corners 20">
            <a:extLst>
              <a:ext uri="{FF2B5EF4-FFF2-40B4-BE49-F238E27FC236}">
                <a16:creationId xmlns:a16="http://schemas.microsoft.com/office/drawing/2014/main" id="{268BEE82-DDDE-4BAE-BE08-BE7E88DCDFA3}"/>
              </a:ext>
            </a:extLst>
          </p:cNvPr>
          <p:cNvSpPr/>
          <p:nvPr/>
        </p:nvSpPr>
        <p:spPr>
          <a:xfrm>
            <a:off x="994228" y="2611624"/>
            <a:ext cx="3057149" cy="1152939"/>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000000"/>
                </a:solidFill>
                <a:latin typeface="Aptos"/>
              </a:rPr>
              <a:t>The role requires to attend to a range of emergency and non-emergency situations. </a:t>
            </a:r>
            <a:r>
              <a:rPr lang="en-GB" sz="1400">
                <a:solidFill>
                  <a:srgbClr val="000000"/>
                </a:solidFill>
                <a:latin typeface="Aptos"/>
              </a:rPr>
              <a:t>Every day varies and it's </a:t>
            </a:r>
            <a:r>
              <a:rPr lang="en-GB" sz="1400">
                <a:solidFill>
                  <a:srgbClr val="212B32"/>
                </a:solidFill>
                <a:latin typeface="Aptos"/>
              </a:rPr>
              <a:t>a fast-paced and vital role to help the community.</a:t>
            </a:r>
            <a:endParaRPr lang="en-GB">
              <a:solidFill>
                <a:srgbClr val="212B32"/>
              </a:solidFill>
              <a:latin typeface="Aptos"/>
            </a:endParaRPr>
          </a:p>
        </p:txBody>
      </p:sp>
      <p:sp>
        <p:nvSpPr>
          <p:cNvPr id="22" name="Rectangle: Rounded Corners 21">
            <a:extLst>
              <a:ext uri="{FF2B5EF4-FFF2-40B4-BE49-F238E27FC236}">
                <a16:creationId xmlns:a16="http://schemas.microsoft.com/office/drawing/2014/main" id="{5C1C3D58-161E-C8FD-3493-9D2BC49F86C2}"/>
              </a:ext>
            </a:extLst>
          </p:cNvPr>
          <p:cNvSpPr/>
          <p:nvPr/>
        </p:nvSpPr>
        <p:spPr>
          <a:xfrm>
            <a:off x="507998" y="4694424"/>
            <a:ext cx="3057149" cy="1152939"/>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000000"/>
                </a:solidFill>
                <a:latin typeface="Aptos"/>
              </a:rPr>
              <a:t>The wages for a starter begin from £32,000 a year and an experienced paramedic can earn up to £48,000 per year when trained up to become team leaders and specialists. </a:t>
            </a:r>
            <a:endParaRPr lang="en-US"/>
          </a:p>
        </p:txBody>
      </p:sp>
    </p:spTree>
    <p:extLst>
      <p:ext uri="{BB962C8B-B14F-4D97-AF65-F5344CB8AC3E}">
        <p14:creationId xmlns:p14="http://schemas.microsoft.com/office/powerpoint/2010/main" val="2859404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DD7A6-5990-A98D-3027-D56A0FC70A0F}"/>
              </a:ext>
            </a:extLst>
          </p:cNvPr>
          <p:cNvSpPr>
            <a:spLocks noGrp="1"/>
          </p:cNvSpPr>
          <p:nvPr>
            <p:ph type="title"/>
          </p:nvPr>
        </p:nvSpPr>
        <p:spPr>
          <a:xfrm>
            <a:off x="286657" y="-157389"/>
            <a:ext cx="10515600" cy="1325563"/>
          </a:xfrm>
          <a:noFill/>
        </p:spPr>
        <p:txBody>
          <a:bodyPr/>
          <a:lstStyle/>
          <a:p>
            <a:r>
              <a:rPr lang="en-GB"/>
              <a:t>Research – Challenges Faced </a:t>
            </a:r>
          </a:p>
        </p:txBody>
      </p:sp>
      <p:sp>
        <p:nvSpPr>
          <p:cNvPr id="3" name="Content Placeholder 2">
            <a:extLst>
              <a:ext uri="{FF2B5EF4-FFF2-40B4-BE49-F238E27FC236}">
                <a16:creationId xmlns:a16="http://schemas.microsoft.com/office/drawing/2014/main" id="{6914D0B8-6A2C-CDD0-9DE7-85D1FE57BB85}"/>
              </a:ext>
            </a:extLst>
          </p:cNvPr>
          <p:cNvSpPr>
            <a:spLocks noGrp="1"/>
          </p:cNvSpPr>
          <p:nvPr>
            <p:ph idx="1"/>
          </p:nvPr>
        </p:nvSpPr>
        <p:spPr>
          <a:xfrm>
            <a:off x="286657" y="1332139"/>
            <a:ext cx="10515600" cy="4351338"/>
          </a:xfrm>
        </p:spPr>
        <p:txBody>
          <a:bodyPr vert="horz" lIns="91440" tIns="45720" rIns="91440" bIns="45720" rtlCol="0" anchor="t">
            <a:normAutofit/>
          </a:bodyPr>
          <a:lstStyle/>
          <a:p>
            <a:pPr marL="0" indent="0">
              <a:buNone/>
            </a:pPr>
            <a:r>
              <a:rPr lang="en-GB" sz="1600" dirty="0">
                <a:latin typeface="Arial"/>
                <a:cs typeface="Arial"/>
              </a:rPr>
              <a:t>It is important to plan for a report as it allows time to be scheduled and prioritised towards what requires more focus which saves time. It ensures that the quality of work is upheld and allows key points to be considered and included in research whilst identifying sources. My research process was to firstly look at university websites, which show a lot of insight on how to get into the role via the university route and shows what is studied and how students are assessed. After this, I decided to research into the government.uk website which showed more detail on the job specifics including wage, hours worked and requirements of the role. In my opinion, the gov.uk website was more useful as it provided a variety of information and included specific detail about the profession including numerical data, restrictions to the role and even tips on how to prepare for the role. When conducting my </a:t>
            </a:r>
            <a:r>
              <a:rPr lang="en-GB" sz="1600">
                <a:latin typeface="Arial"/>
                <a:cs typeface="Arial"/>
              </a:rPr>
              <a:t>research, I initially wanted to find out more about the job role specifications such as entry requirements, job wage and potential progression in the role. </a:t>
            </a:r>
            <a:endParaRPr lang="en-GB" sz="1600" dirty="0">
              <a:latin typeface="Arial"/>
              <a:cs typeface="Arial"/>
            </a:endParaRPr>
          </a:p>
          <a:p>
            <a:pPr marL="0" indent="0">
              <a:buNone/>
            </a:pPr>
            <a:endParaRPr lang="en-GB" sz="1400" dirty="0">
              <a:latin typeface="Arial"/>
              <a:cs typeface="Arial"/>
            </a:endParaRPr>
          </a:p>
          <a:p>
            <a:pPr marL="0" indent="0">
              <a:buNone/>
            </a:pPr>
            <a:r>
              <a:rPr lang="en-GB" sz="1600">
                <a:latin typeface="Arial"/>
                <a:cs typeface="Arial"/>
              </a:rPr>
              <a:t>Problems that I have faced whilst doing my research includes, lack of statistical information. There was not a lot of detail on numerical data which shows raw evidential information to support my research. Another issue I faced was finding books that reflect on the role of a paramedic as they go into detail about the role.</a:t>
            </a:r>
            <a:endParaRPr lang="en-GB" sz="1600"/>
          </a:p>
        </p:txBody>
      </p:sp>
    </p:spTree>
    <p:extLst>
      <p:ext uri="{BB962C8B-B14F-4D97-AF65-F5344CB8AC3E}">
        <p14:creationId xmlns:p14="http://schemas.microsoft.com/office/powerpoint/2010/main" val="1945210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59BD5-5EC5-7478-9402-7E603205A72C}"/>
              </a:ext>
            </a:extLst>
          </p:cNvPr>
          <p:cNvSpPr>
            <a:spLocks noGrp="1"/>
          </p:cNvSpPr>
          <p:nvPr>
            <p:ph type="title"/>
          </p:nvPr>
        </p:nvSpPr>
        <p:spPr>
          <a:xfrm>
            <a:off x="540657" y="-77561"/>
            <a:ext cx="10515600" cy="1325563"/>
          </a:xfrm>
        </p:spPr>
        <p:txBody>
          <a:bodyPr/>
          <a:lstStyle/>
          <a:p>
            <a:r>
              <a:rPr lang="en-GB"/>
              <a:t>CRAAP Test</a:t>
            </a:r>
          </a:p>
        </p:txBody>
      </p:sp>
      <p:sp>
        <p:nvSpPr>
          <p:cNvPr id="4" name="TextBox 3">
            <a:extLst>
              <a:ext uri="{FF2B5EF4-FFF2-40B4-BE49-F238E27FC236}">
                <a16:creationId xmlns:a16="http://schemas.microsoft.com/office/drawing/2014/main" id="{332DF06D-57A4-43F6-1264-90560C11FB1F}"/>
              </a:ext>
            </a:extLst>
          </p:cNvPr>
          <p:cNvSpPr txBox="1"/>
          <p:nvPr/>
        </p:nvSpPr>
        <p:spPr>
          <a:xfrm>
            <a:off x="544285" y="1251857"/>
            <a:ext cx="10617199"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The source that I would like to do a CRAAP test on is the national careers gov.uk website. Although there is not a current date on the report, it does show up to day routes of how to get into the role of a paramedic and shows accurate data on the wage, hours worked and so forth. I believe the currency of this website is good enough to pass. The relevancy of this website is great as it provides information intended and the content is useful for the research that I was subjected to. The website was written by the national careers service who are experts when it comes to knowledge about roles and professions. They are a service who offer a high quality, free and impartial careers advice, information and guidance which provides a strong foundation or the authority of this research. The accuracy of this website is good as it is backed up by facts and statistics.</a:t>
            </a:r>
            <a:r>
              <a:rPr sz="1600"/>
              <a:t>​</a:t>
            </a:r>
            <a:endParaRPr lang="en-GB" sz="1600"/>
          </a:p>
          <a:p>
            <a:pPr algn="ctr"/>
            <a:endParaRPr lang="en-GB"/>
          </a:p>
        </p:txBody>
      </p:sp>
    </p:spTree>
    <p:extLst>
      <p:ext uri="{BB962C8B-B14F-4D97-AF65-F5344CB8AC3E}">
        <p14:creationId xmlns:p14="http://schemas.microsoft.com/office/powerpoint/2010/main" val="2806890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a:extLst>
            <a:ext uri="{FF2B5EF4-FFF2-40B4-BE49-F238E27FC236}">
              <a16:creationId xmlns:a16="http://schemas.microsoft.com/office/drawing/2014/main" id="{6742EC3E-8E8C-BF83-5C3D-2C16433352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05CF3F-EE46-FB18-3A40-C9179144F348}"/>
              </a:ext>
            </a:extLst>
          </p:cNvPr>
          <p:cNvSpPr>
            <a:spLocks noGrp="1"/>
          </p:cNvSpPr>
          <p:nvPr>
            <p:ph type="title"/>
          </p:nvPr>
        </p:nvSpPr>
        <p:spPr>
          <a:xfrm>
            <a:off x="540657" y="-77561"/>
            <a:ext cx="10515600" cy="1325563"/>
          </a:xfrm>
        </p:spPr>
        <p:txBody>
          <a:bodyPr/>
          <a:lstStyle/>
          <a:p>
            <a:r>
              <a:rPr lang="en-GB"/>
              <a:t>Next Steps</a:t>
            </a:r>
            <a:endParaRPr lang="en-US"/>
          </a:p>
        </p:txBody>
      </p:sp>
      <p:sp>
        <p:nvSpPr>
          <p:cNvPr id="4" name="TextBox 3">
            <a:extLst>
              <a:ext uri="{FF2B5EF4-FFF2-40B4-BE49-F238E27FC236}">
                <a16:creationId xmlns:a16="http://schemas.microsoft.com/office/drawing/2014/main" id="{D122422F-FE60-D88A-7D71-63808AD1C388}"/>
              </a:ext>
            </a:extLst>
          </p:cNvPr>
          <p:cNvSpPr txBox="1"/>
          <p:nvPr/>
        </p:nvSpPr>
        <p:spPr>
          <a:xfrm>
            <a:off x="544285" y="1251857"/>
            <a:ext cx="1061719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For the next steps of my research, I will continue to look for credible sources and find information that supports my study into the role of a paramedic. When researching, I will use</a:t>
            </a:r>
            <a:r>
              <a:rPr lang="en-GB" dirty="0">
                <a:ea typeface="+mn-lt"/>
                <a:cs typeface="+mn-lt"/>
              </a:rPr>
              <a:t> information from reliable sources such as academic journals, books, government sources, and reputable websites. I will group my research into sections and organise my information to evaluate what information to use. This time round, I will draft my findings into the allocated sections using clear, formal language to support points with evidence and correctly referenced sources. Once the draft is complete I will </a:t>
            </a:r>
            <a:r>
              <a:rPr lang="en-GB">
                <a:ea typeface="+mn-lt"/>
                <a:cs typeface="+mn-lt"/>
              </a:rPr>
              <a:t>write</a:t>
            </a:r>
            <a:r>
              <a:rPr lang="en-GB" dirty="0">
                <a:ea typeface="+mn-lt"/>
                <a:cs typeface="+mn-lt"/>
              </a:rPr>
              <a:t> a final copy that I will proofread and edit  to check the report for clarity, coherence, grammar, spelling, and formatting. Lastly, I will ensure that all of</a:t>
            </a:r>
            <a:r>
              <a:rPr lang="en-GB">
                <a:ea typeface="+mn-lt"/>
                <a:cs typeface="+mn-lt"/>
              </a:rPr>
              <a:t> my references follow the required citations.</a:t>
            </a:r>
            <a:endParaRPr lang="en-GB" dirty="0"/>
          </a:p>
        </p:txBody>
      </p:sp>
    </p:spTree>
    <p:extLst>
      <p:ext uri="{BB962C8B-B14F-4D97-AF65-F5344CB8AC3E}">
        <p14:creationId xmlns:p14="http://schemas.microsoft.com/office/powerpoint/2010/main" val="2337549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7BB51-9BFB-C888-56B5-573A84B30761}"/>
              </a:ext>
            </a:extLst>
          </p:cNvPr>
          <p:cNvSpPr>
            <a:spLocks noGrp="1"/>
          </p:cNvSpPr>
          <p:nvPr>
            <p:ph type="title"/>
          </p:nvPr>
        </p:nvSpPr>
        <p:spPr/>
        <p:txBody>
          <a:bodyPr/>
          <a:lstStyle/>
          <a:p>
            <a:r>
              <a:rPr lang="en-GB"/>
              <a:t>Citations</a:t>
            </a:r>
          </a:p>
        </p:txBody>
      </p:sp>
      <p:sp>
        <p:nvSpPr>
          <p:cNvPr id="3" name="Content Placeholder 2">
            <a:extLst>
              <a:ext uri="{FF2B5EF4-FFF2-40B4-BE49-F238E27FC236}">
                <a16:creationId xmlns:a16="http://schemas.microsoft.com/office/drawing/2014/main" id="{78421264-61E4-E8B4-327E-9B87AF7CFAB9}"/>
              </a:ext>
            </a:extLst>
          </p:cNvPr>
          <p:cNvSpPr>
            <a:spLocks noGrp="1"/>
          </p:cNvSpPr>
          <p:nvPr>
            <p:ph idx="1"/>
          </p:nvPr>
        </p:nvSpPr>
        <p:spPr/>
        <p:txBody>
          <a:bodyPr vert="horz" lIns="91440" tIns="45720" rIns="91440" bIns="45720" rtlCol="0" anchor="t">
            <a:normAutofit/>
          </a:bodyPr>
          <a:lstStyle/>
          <a:p>
            <a:pPr marL="0" indent="0">
              <a:buNone/>
            </a:pPr>
            <a:r>
              <a:rPr lang="en-GB" sz="1600" dirty="0">
                <a:ea typeface="+mn-lt"/>
                <a:cs typeface="+mn-lt"/>
                <a:hlinkClick r:id="rId2"/>
              </a:rPr>
              <a:t>https://www.healthcareers.nhs.uk/explore-roles/allied-health-professionals/roles-allied-health-professions/roles-allied-health-professions/paramedic</a:t>
            </a:r>
            <a:endParaRPr lang="en-US" sz="1600">
              <a:ea typeface="+mn-lt"/>
              <a:cs typeface="+mn-lt"/>
            </a:endParaRPr>
          </a:p>
          <a:p>
            <a:pPr marL="0" indent="0">
              <a:buNone/>
            </a:pPr>
            <a:r>
              <a:rPr lang="en-GB" sz="1600" dirty="0">
                <a:hlinkClick r:id="rId3"/>
              </a:rPr>
              <a:t>https://nationalcareers.service.gov.uk/job-profiles/paramedic</a:t>
            </a:r>
            <a:endParaRPr lang="en-GB" sz="1600"/>
          </a:p>
          <a:p>
            <a:pPr marL="0" indent="0">
              <a:buNone/>
            </a:pPr>
            <a:r>
              <a:rPr lang="en-GB" sz="1600" u="sng" dirty="0">
                <a:highlight>
                  <a:srgbClr val="FFFFFF"/>
                </a:highlight>
                <a:hlinkClick r:id="rId4"/>
              </a:rPr>
              <a:t>https://journals.sagepub.com/doi/abs/10.33151/ajp.4.1.357</a:t>
            </a:r>
            <a:endParaRPr lang="en-GB" sz="1600">
              <a:highlight>
                <a:srgbClr val="606060"/>
              </a:highlight>
            </a:endParaRPr>
          </a:p>
        </p:txBody>
      </p:sp>
    </p:spTree>
    <p:extLst>
      <p:ext uri="{BB962C8B-B14F-4D97-AF65-F5344CB8AC3E}">
        <p14:creationId xmlns:p14="http://schemas.microsoft.com/office/powerpoint/2010/main" val="28654173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Academic and employability skills</vt:lpstr>
      <vt:lpstr> Contents Page</vt:lpstr>
      <vt:lpstr>Paramedics</vt:lpstr>
      <vt:lpstr>Research – Challenges Faced </vt:lpstr>
      <vt:lpstr>CRAAP Test</vt:lpstr>
      <vt:lpstr>Next Steps</vt:lpstr>
      <vt:lpstr>Citations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425</cp:revision>
  <dcterms:created xsi:type="dcterms:W3CDTF">2013-07-15T20:26:40Z</dcterms:created>
  <dcterms:modified xsi:type="dcterms:W3CDTF">2026-08-07T11:29:18Z</dcterms:modified>
</cp:coreProperties>
</file>