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9" r:id="rId2"/>
  </p:sldIdLst>
  <p:sldSz cx="42803763" cy="302752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266" autoAdjust="0"/>
    <p:restoredTop sz="93802" autoAdjust="0"/>
  </p:normalViewPr>
  <p:slideViewPr>
    <p:cSldViewPr snapToGrid="0">
      <p:cViewPr>
        <p:scale>
          <a:sx n="34" d="100"/>
          <a:sy n="34" d="100"/>
        </p:scale>
        <p:origin x="3704" y="880"/>
      </p:cViewPr>
      <p:guideLst/>
    </p:cSldViewPr>
  </p:slideViewPr>
  <p:outlineViewPr>
    <p:cViewPr>
      <p:scale>
        <a:sx n="33" d="100"/>
        <a:sy n="33" d="100"/>
      </p:scale>
      <p:origin x="0" y="0"/>
    </p:cViewPr>
  </p:outlineViewPr>
  <p:notesTextViewPr>
    <p:cViewPr>
      <p:scale>
        <a:sx n="25" d="100"/>
        <a:sy n="25"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24C058B-4A8D-4AD5-BC94-25824FD65A26}" type="datetimeFigureOut">
              <a:rPr lang="en-GB" smtClean="0"/>
              <a:t>13/03/2023</a:t>
            </a:fld>
            <a:endParaRPr lang="en-GB"/>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908F565-80C0-41A2-9E5C-93A4EC1DC753}" type="slidenum">
              <a:rPr lang="en-GB" smtClean="0"/>
              <a:t>‹#›</a:t>
            </a:fld>
            <a:endParaRPr lang="en-GB"/>
          </a:p>
        </p:txBody>
      </p:sp>
    </p:spTree>
    <p:extLst>
      <p:ext uri="{BB962C8B-B14F-4D97-AF65-F5344CB8AC3E}">
        <p14:creationId xmlns:p14="http://schemas.microsoft.com/office/powerpoint/2010/main" val="681281718"/>
      </p:ext>
    </p:extLst>
  </p:cSld>
  <p:clrMap bg1="lt1" tx1="dk1" bg2="lt2" tx2="dk2" accent1="accent1" accent2="accent2" accent3="accent3" accent4="accent4" accent5="accent5" accent6="accent6" hlink="hlink" folHlink="folHlink"/>
  <p:notesStyle>
    <a:lvl1pPr marL="0" algn="l" defTabSz="3507643" rtl="0" eaLnBrk="1" latinLnBrk="0" hangingPunct="1">
      <a:defRPr sz="4603" kern="1200">
        <a:solidFill>
          <a:schemeClr val="tx1"/>
        </a:solidFill>
        <a:latin typeface="+mn-lt"/>
        <a:ea typeface="+mn-ea"/>
        <a:cs typeface="+mn-cs"/>
      </a:defRPr>
    </a:lvl1pPr>
    <a:lvl2pPr marL="1753822" algn="l" defTabSz="3507643" rtl="0" eaLnBrk="1" latinLnBrk="0" hangingPunct="1">
      <a:defRPr sz="4603" kern="1200">
        <a:solidFill>
          <a:schemeClr val="tx1"/>
        </a:solidFill>
        <a:latin typeface="+mn-lt"/>
        <a:ea typeface="+mn-ea"/>
        <a:cs typeface="+mn-cs"/>
      </a:defRPr>
    </a:lvl2pPr>
    <a:lvl3pPr marL="3507643" algn="l" defTabSz="3507643" rtl="0" eaLnBrk="1" latinLnBrk="0" hangingPunct="1">
      <a:defRPr sz="4603" kern="1200">
        <a:solidFill>
          <a:schemeClr val="tx1"/>
        </a:solidFill>
        <a:latin typeface="+mn-lt"/>
        <a:ea typeface="+mn-ea"/>
        <a:cs typeface="+mn-cs"/>
      </a:defRPr>
    </a:lvl3pPr>
    <a:lvl4pPr marL="5261464" algn="l" defTabSz="3507643" rtl="0" eaLnBrk="1" latinLnBrk="0" hangingPunct="1">
      <a:defRPr sz="4603" kern="1200">
        <a:solidFill>
          <a:schemeClr val="tx1"/>
        </a:solidFill>
        <a:latin typeface="+mn-lt"/>
        <a:ea typeface="+mn-ea"/>
        <a:cs typeface="+mn-cs"/>
      </a:defRPr>
    </a:lvl4pPr>
    <a:lvl5pPr marL="7015285" algn="l" defTabSz="3507643" rtl="0" eaLnBrk="1" latinLnBrk="0" hangingPunct="1">
      <a:defRPr sz="4603" kern="1200">
        <a:solidFill>
          <a:schemeClr val="tx1"/>
        </a:solidFill>
        <a:latin typeface="+mn-lt"/>
        <a:ea typeface="+mn-ea"/>
        <a:cs typeface="+mn-cs"/>
      </a:defRPr>
    </a:lvl5pPr>
    <a:lvl6pPr marL="8769107" algn="l" defTabSz="3507643" rtl="0" eaLnBrk="1" latinLnBrk="0" hangingPunct="1">
      <a:defRPr sz="4603" kern="1200">
        <a:solidFill>
          <a:schemeClr val="tx1"/>
        </a:solidFill>
        <a:latin typeface="+mn-lt"/>
        <a:ea typeface="+mn-ea"/>
        <a:cs typeface="+mn-cs"/>
      </a:defRPr>
    </a:lvl6pPr>
    <a:lvl7pPr marL="10522928" algn="l" defTabSz="3507643" rtl="0" eaLnBrk="1" latinLnBrk="0" hangingPunct="1">
      <a:defRPr sz="4603" kern="1200">
        <a:solidFill>
          <a:schemeClr val="tx1"/>
        </a:solidFill>
        <a:latin typeface="+mn-lt"/>
        <a:ea typeface="+mn-ea"/>
        <a:cs typeface="+mn-cs"/>
      </a:defRPr>
    </a:lvl7pPr>
    <a:lvl8pPr marL="12276750" algn="l" defTabSz="3507643" rtl="0" eaLnBrk="1" latinLnBrk="0" hangingPunct="1">
      <a:defRPr sz="4603" kern="1200">
        <a:solidFill>
          <a:schemeClr val="tx1"/>
        </a:solidFill>
        <a:latin typeface="+mn-lt"/>
        <a:ea typeface="+mn-ea"/>
        <a:cs typeface="+mn-cs"/>
      </a:defRPr>
    </a:lvl8pPr>
    <a:lvl9pPr marL="14030571" algn="l" defTabSz="3507643"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8F565-80C0-41A2-9E5C-93A4EC1DC753}" type="slidenum">
              <a:rPr lang="en-GB" smtClean="0"/>
              <a:t>1</a:t>
            </a:fld>
            <a:endParaRPr lang="en-GB"/>
          </a:p>
        </p:txBody>
      </p:sp>
    </p:spTree>
    <p:extLst>
      <p:ext uri="{BB962C8B-B14F-4D97-AF65-F5344CB8AC3E}">
        <p14:creationId xmlns:p14="http://schemas.microsoft.com/office/powerpoint/2010/main" val="2517449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3233916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833817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0F9672-CBA7-420F-A617-A659D63477C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097177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0F9672-CBA7-420F-A617-A659D63477C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086104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0F9672-CBA7-420F-A617-A659D63477C4}"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737423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0F9672-CBA7-420F-A617-A659D63477C4}"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329521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0F9672-CBA7-420F-A617-A659D63477C4}"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1324721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00F9672-CBA7-420F-A617-A659D63477C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888826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B00F9672-CBA7-420F-A617-A659D63477C4}"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445680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97431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0F9672-CBA7-420F-A617-A659D63477C4}"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037FA7-F8EC-4F69-BDBB-57C1980911F4}" type="slidenum">
              <a:rPr lang="en-GB" smtClean="0"/>
              <a:t>‹#›</a:t>
            </a:fld>
            <a:endParaRPr lang="en-GB"/>
          </a:p>
        </p:txBody>
      </p:sp>
    </p:spTree>
    <p:extLst>
      <p:ext uri="{BB962C8B-B14F-4D97-AF65-F5344CB8AC3E}">
        <p14:creationId xmlns:p14="http://schemas.microsoft.com/office/powerpoint/2010/main" val="2768571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B00F9672-CBA7-420F-A617-A659D63477C4}" type="datetimeFigureOut">
              <a:rPr lang="en-GB" smtClean="0"/>
              <a:t>13/03/2023</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57037FA7-F8EC-4F69-BDBB-57C1980911F4}" type="slidenum">
              <a:rPr lang="en-GB" smtClean="0"/>
              <a:t>‹#›</a:t>
            </a:fld>
            <a:endParaRPr lang="en-GB"/>
          </a:p>
        </p:txBody>
      </p:sp>
    </p:spTree>
    <p:extLst>
      <p:ext uri="{BB962C8B-B14F-4D97-AF65-F5344CB8AC3E}">
        <p14:creationId xmlns:p14="http://schemas.microsoft.com/office/powerpoint/2010/main" val="18536422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016BCDF-73E1-531D-8413-E48E5EBFCEC6}"/>
              </a:ext>
            </a:extLst>
          </p:cNvPr>
          <p:cNvSpPr txBox="1"/>
          <p:nvPr/>
        </p:nvSpPr>
        <p:spPr>
          <a:xfrm>
            <a:off x="11474110" y="468747"/>
            <a:ext cx="21396960" cy="1354217"/>
          </a:xfrm>
          <a:prstGeom prst="rect">
            <a:avLst/>
          </a:prstGeom>
          <a:noFill/>
        </p:spPr>
        <p:txBody>
          <a:bodyPr wrap="square">
            <a:spAutoFit/>
          </a:bodyPr>
          <a:lstStyle/>
          <a:p>
            <a:pPr algn="ctr"/>
            <a:endParaRPr lang="en-GB" sz="1400" b="1" dirty="0">
              <a:solidFill>
                <a:schemeClr val="accent1">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algn="ctr"/>
            <a:r>
              <a:rPr lang="en-GB" sz="4800" b="1" kern="0" dirty="0">
                <a:effectLst/>
                <a:latin typeface="Arial" panose="020B0604020202020204" pitchFamily="34" charset="0"/>
                <a:ea typeface="Calibri" panose="020F0502020204030204" pitchFamily="34" charset="0"/>
                <a:cs typeface="Times New Roman" panose="02020603050405020304" pitchFamily="18" charset="0"/>
              </a:rPr>
              <a:t>CHAMPIONING A BETTER WORKPLACE</a:t>
            </a:r>
            <a:r>
              <a:rPr lang="en-GB" sz="4000" b="1" dirty="0">
                <a:effectLst/>
              </a:rPr>
              <a:t> </a:t>
            </a:r>
          </a:p>
          <a:p>
            <a:pPr algn="ctr"/>
            <a:r>
              <a:rPr lang="en-GB" sz="2000" b="1" dirty="0">
                <a:latin typeface="Arial" panose="020B0604020202020204" pitchFamily="34" charset="0"/>
                <a:cs typeface="Arial" panose="020B0604020202020204" pitchFamily="34" charset="0"/>
              </a:rPr>
              <a:t>Katarzyna </a:t>
            </a:r>
            <a:r>
              <a:rPr lang="en-GB" sz="2000" b="1" dirty="0" err="1">
                <a:latin typeface="Arial" panose="020B0604020202020204" pitchFamily="34" charset="0"/>
                <a:cs typeface="Arial" panose="020B0604020202020204" pitchFamily="34" charset="0"/>
              </a:rPr>
              <a:t>Kolowrocka</a:t>
            </a:r>
            <a:r>
              <a:rPr lang="en-GB" sz="2000" b="1" dirty="0">
                <a:latin typeface="Arial" panose="020B0604020202020204" pitchFamily="34" charset="0"/>
                <a:cs typeface="Arial" panose="020B0604020202020204" pitchFamily="34" charset="0"/>
              </a:rPr>
              <a:t> 1805961</a:t>
            </a:r>
            <a:endParaRPr lang="en-GB" sz="20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5557954B-E8EA-D981-2578-CCE42F235FFE}"/>
              </a:ext>
            </a:extLst>
          </p:cNvPr>
          <p:cNvPicPr>
            <a:picLocks noChangeAspect="1"/>
          </p:cNvPicPr>
          <p:nvPr/>
        </p:nvPicPr>
        <p:blipFill>
          <a:blip r:embed="rId3"/>
          <a:stretch>
            <a:fillRect/>
          </a:stretch>
        </p:blipFill>
        <p:spPr>
          <a:xfrm>
            <a:off x="37502056" y="568169"/>
            <a:ext cx="4061203" cy="1075667"/>
          </a:xfrm>
          <a:prstGeom prst="rect">
            <a:avLst/>
          </a:prstGeom>
        </p:spPr>
      </p:pic>
      <p:graphicFrame>
        <p:nvGraphicFramePr>
          <p:cNvPr id="2" name="Table 2">
            <a:extLst>
              <a:ext uri="{FF2B5EF4-FFF2-40B4-BE49-F238E27FC236}">
                <a16:creationId xmlns:a16="http://schemas.microsoft.com/office/drawing/2014/main" id="{6BA55576-E13F-7BA4-BE12-79960427C485}"/>
              </a:ext>
            </a:extLst>
          </p:cNvPr>
          <p:cNvGraphicFramePr>
            <a:graphicFrameLocks noGrp="1"/>
          </p:cNvGraphicFramePr>
          <p:nvPr>
            <p:extLst>
              <p:ext uri="{D42A27DB-BD31-4B8C-83A1-F6EECF244321}">
                <p14:modId xmlns:p14="http://schemas.microsoft.com/office/powerpoint/2010/main" val="2030127965"/>
              </p:ext>
            </p:extLst>
          </p:nvPr>
        </p:nvGraphicFramePr>
        <p:xfrm>
          <a:off x="0" y="2059152"/>
          <a:ext cx="42803763" cy="28216061"/>
        </p:xfrm>
        <a:graphic>
          <a:graphicData uri="http://schemas.openxmlformats.org/drawingml/2006/table">
            <a:tbl>
              <a:tblPr firstRow="1" bandRow="1">
                <a:tableStyleId>{5C22544A-7EE6-4342-B048-85BDC9FD1C3A}</a:tableStyleId>
              </a:tblPr>
              <a:tblGrid>
                <a:gridCol w="14267921">
                  <a:extLst>
                    <a:ext uri="{9D8B030D-6E8A-4147-A177-3AD203B41FA5}">
                      <a16:colId xmlns:a16="http://schemas.microsoft.com/office/drawing/2014/main" val="3365391549"/>
                    </a:ext>
                  </a:extLst>
                </a:gridCol>
                <a:gridCol w="14267921">
                  <a:extLst>
                    <a:ext uri="{9D8B030D-6E8A-4147-A177-3AD203B41FA5}">
                      <a16:colId xmlns:a16="http://schemas.microsoft.com/office/drawing/2014/main" val="3203657044"/>
                    </a:ext>
                  </a:extLst>
                </a:gridCol>
                <a:gridCol w="14267921">
                  <a:extLst>
                    <a:ext uri="{9D8B030D-6E8A-4147-A177-3AD203B41FA5}">
                      <a16:colId xmlns:a16="http://schemas.microsoft.com/office/drawing/2014/main" val="233857967"/>
                    </a:ext>
                  </a:extLst>
                </a:gridCol>
              </a:tblGrid>
              <a:tr h="28216061">
                <a:tc>
                  <a:txBody>
                    <a:bodyPr/>
                    <a:lstStyle/>
                    <a:p>
                      <a:pPr algn="l">
                        <a:lnSpc>
                          <a:spcPct val="150000"/>
                        </a:lnSpc>
                      </a:pPr>
                      <a:endParaRPr lang="en-GB" sz="4200" b="1" kern="1200" dirty="0">
                        <a:solidFill>
                          <a:schemeClr val="tx1"/>
                        </a:solidFill>
                        <a:effectLst/>
                        <a:latin typeface="+mn-lt"/>
                        <a:ea typeface="+mn-ea"/>
                        <a:cs typeface="+mn-cs"/>
                      </a:endParaRPr>
                    </a:p>
                    <a:p>
                      <a:pPr algn="l">
                        <a:lnSpc>
                          <a:spcPct val="150000"/>
                        </a:lnSpc>
                      </a:pPr>
                      <a:r>
                        <a:rPr lang="en-GB" sz="2900" b="1" kern="1200" dirty="0">
                          <a:solidFill>
                            <a:schemeClr val="tx1"/>
                          </a:solidFill>
                          <a:effectLst/>
                          <a:latin typeface="+mn-lt"/>
                          <a:ea typeface="+mn-ea"/>
                          <a:cs typeface="+mn-cs"/>
                        </a:rPr>
                        <a:t>Introduction: </a:t>
                      </a:r>
                      <a:r>
                        <a:rPr lang="en-GB" sz="2900" b="0" kern="1200" dirty="0">
                          <a:solidFill>
                            <a:schemeClr val="tx1"/>
                          </a:solidFill>
                          <a:effectLst/>
                          <a:latin typeface="+mn-lt"/>
                          <a:ea typeface="+mn-ea"/>
                          <a:cs typeface="+mn-cs"/>
                        </a:rPr>
                        <a:t>By working together, HR and managers can create a supportive, inclusive, and effective work environment that benefits both officers and the communities they serve.</a:t>
                      </a:r>
                    </a:p>
                    <a:p>
                      <a:pPr algn="l">
                        <a:lnSpc>
                          <a:spcPct val="150000"/>
                        </a:lnSpc>
                      </a:pPr>
                      <a:endParaRPr lang="en-GB" sz="2900" b="0" kern="1200" dirty="0">
                        <a:solidFill>
                          <a:schemeClr val="tx1"/>
                        </a:solidFill>
                        <a:effectLst/>
                        <a:latin typeface="+mn-lt"/>
                        <a:ea typeface="+mn-ea"/>
                        <a:cs typeface="+mn-cs"/>
                      </a:endParaRPr>
                    </a:p>
                    <a:p>
                      <a:pPr algn="ctr">
                        <a:lnSpc>
                          <a:spcPct val="150000"/>
                        </a:lnSpc>
                      </a:pPr>
                      <a:r>
                        <a:rPr lang="en-GB" sz="2900" b="1" u="none" kern="1200" dirty="0">
                          <a:solidFill>
                            <a:schemeClr val="tx1"/>
                          </a:solidFill>
                          <a:effectLst/>
                          <a:latin typeface="+mn-lt"/>
                          <a:ea typeface="+mn-ea"/>
                          <a:cs typeface="+mn-cs"/>
                        </a:rPr>
                        <a:t>Recommendation</a:t>
                      </a:r>
                      <a:r>
                        <a:rPr lang="en-GB" sz="2900" b="0" u="none" kern="1200" dirty="0">
                          <a:solidFill>
                            <a:schemeClr val="tx1"/>
                          </a:solidFill>
                          <a:effectLst/>
                          <a:latin typeface="+mn-lt"/>
                          <a:ea typeface="+mn-ea"/>
                          <a:cs typeface="+mn-cs"/>
                        </a:rPr>
                        <a:t> 1</a:t>
                      </a:r>
                    </a:p>
                    <a:p>
                      <a:pPr algn="ctr">
                        <a:lnSpc>
                          <a:spcPct val="150000"/>
                        </a:lnSpc>
                      </a:pPr>
                      <a:r>
                        <a:rPr lang="en-GB" sz="2900" b="1" u="sng" kern="1200" dirty="0">
                          <a:solidFill>
                            <a:schemeClr val="tx1"/>
                          </a:solidFill>
                          <a:effectLst/>
                          <a:latin typeface="+mn-lt"/>
                          <a:ea typeface="+mn-ea"/>
                          <a:cs typeface="+mn-cs"/>
                        </a:rPr>
                        <a:t>LEAD BY EXAMPLE</a:t>
                      </a:r>
                      <a:endParaRPr lang="en-GB" sz="2900" b="0" u="sng" kern="1200" dirty="0">
                        <a:solidFill>
                          <a:schemeClr val="tx1"/>
                        </a:solidFill>
                        <a:effectLst/>
                        <a:latin typeface="+mn-lt"/>
                        <a:ea typeface="+mn-ea"/>
                        <a:cs typeface="+mn-cs"/>
                      </a:endParaRPr>
                    </a:p>
                    <a:p>
                      <a:pPr algn="l">
                        <a:lnSpc>
                          <a:spcPct val="150000"/>
                        </a:lnSpc>
                      </a:pPr>
                      <a:r>
                        <a:rPr lang="en-GB" sz="2900" b="0" kern="1200" dirty="0">
                          <a:solidFill>
                            <a:schemeClr val="tx1"/>
                          </a:solidFill>
                          <a:effectLst/>
                          <a:latin typeface="+mn-lt"/>
                          <a:ea typeface="+mn-ea"/>
                          <a:cs typeface="+mn-cs"/>
                        </a:rPr>
                        <a:t>Through an analysis of the Gwent Police, it has been identified that the toxic culture is influenced by toxic management, which looks after its own benefits. According to Schein (1985) and Robison (2022) to drive cultural transformation, there is a need for robust and supportive leaders. How they interact with employees, communicate and reward them can significantly impact the workplace. Employees need to know that management is open to any questions or guidance. This way, organisations create a safe, supportive and trusting environment. Police departments should encourage officers to share their concerns, ideas, and feedback with their colleagues and superiors. This will create a sense of collaboration and community within the department, leading to increased job satisfaction.</a:t>
                      </a:r>
                    </a:p>
                    <a:p>
                      <a:pPr algn="l">
                        <a:lnSpc>
                          <a:spcPct val="150000"/>
                        </a:lnSpc>
                      </a:pPr>
                      <a:r>
                        <a:rPr lang="en-GB" sz="2900" b="0" kern="1200" dirty="0">
                          <a:solidFill>
                            <a:schemeClr val="tx1"/>
                          </a:solidFill>
                          <a:effectLst/>
                          <a:latin typeface="+mn-lt"/>
                          <a:ea typeface="+mn-ea"/>
                          <a:cs typeface="+mn-cs"/>
                        </a:rPr>
                        <a:t>Employees pay more attention to leaders' actions than vague statements about abstract values (Indeed, 2021a), observing and following their behaviour to understand what is expected and accepted in the workplace (Sulls, 2020). Therefore, it is essential for leaders to consistently act in accordance with the organisation's core values (Sulls, 2021a) to address employees' doubts about their alignment with these values. Employees may be more inclined to comply with rules if they perceive that they apply to everyone, not just themselves</a:t>
                      </a:r>
                      <a:r>
                        <a:rPr lang="en-GB" sz="2900" b="0" kern="1200" dirty="0">
                          <a:solidFill>
                            <a:schemeClr val="lt1"/>
                          </a:solidFill>
                          <a:effectLst/>
                          <a:latin typeface="+mn-lt"/>
                          <a:ea typeface="+mn-ea"/>
                          <a:cs typeface="+mn-cs"/>
                        </a:rPr>
                        <a:t>.</a:t>
                      </a:r>
                    </a:p>
                    <a:p>
                      <a:pPr>
                        <a:lnSpc>
                          <a:spcPct val="150000"/>
                        </a:lnSpc>
                      </a:pPr>
                      <a:r>
                        <a:rPr lang="en-GB" sz="2900" b="0" kern="1200" dirty="0">
                          <a:solidFill>
                            <a:schemeClr val="tx1"/>
                          </a:solidFill>
                          <a:effectLst/>
                          <a:latin typeface="+mn-lt"/>
                          <a:ea typeface="+mn-ea"/>
                          <a:cs typeface="+mn-cs"/>
                        </a:rPr>
                        <a:t>Employees view supportive leaders as those who assist with work, respond to requests, accommodate individual needs, and provide encouragement. Line managers are the primary contact for employees, managing their team's daily activities (Sulls, 2021a). </a:t>
                      </a:r>
                    </a:p>
                    <a:p>
                      <a:pPr>
                        <a:lnSpc>
                          <a:spcPct val="150000"/>
                        </a:lnSpc>
                      </a:pPr>
                      <a:r>
                        <a:rPr lang="en-GB" sz="2900" b="0" kern="1200" dirty="0">
                          <a:solidFill>
                            <a:schemeClr val="tx1"/>
                          </a:solidFill>
                          <a:effectLst/>
                          <a:latin typeface="+mn-lt"/>
                          <a:ea typeface="+mn-ea"/>
                          <a:cs typeface="+mn-cs"/>
                        </a:rPr>
                        <a:t>Without management oversight and employee engagement, a workplace culture can become negative with traits like gossiping, absenteeism and bullying (Indeed, 2022).</a:t>
                      </a:r>
                    </a:p>
                    <a:p>
                      <a:pPr>
                        <a:lnSpc>
                          <a:spcPct val="150000"/>
                        </a:lnSpc>
                      </a:pPr>
                      <a:r>
                        <a:rPr lang="en-GB" sz="2900" b="0" kern="1200" dirty="0">
                          <a:solidFill>
                            <a:schemeClr val="tx1"/>
                          </a:solidFill>
                          <a:effectLst/>
                          <a:latin typeface="+mn-lt"/>
                          <a:ea typeface="+mn-ea"/>
                          <a:cs typeface="+mn-cs"/>
                        </a:rPr>
                        <a:t>2. Supportive leadership through ongoing and open communication. (Hollister et al, 2021)</a:t>
                      </a:r>
                    </a:p>
                    <a:p>
                      <a:pPr>
                        <a:lnSpc>
                          <a:spcPct val="150000"/>
                        </a:lnSpc>
                      </a:pPr>
                      <a:r>
                        <a:rPr lang="en-GB" sz="2900" b="0" kern="1200" dirty="0">
                          <a:solidFill>
                            <a:schemeClr val="tx1"/>
                          </a:solidFill>
                          <a:effectLst/>
                          <a:latin typeface="+mn-lt"/>
                          <a:ea typeface="+mn-ea"/>
                          <a:cs typeface="+mn-cs"/>
                        </a:rPr>
                        <a:t>Fear of authority is a significant factor when improving workplace communication at Gwent Police (Dai </a:t>
                      </a:r>
                      <a:r>
                        <a:rPr lang="en-GB" sz="2900" b="0" i="1" kern="1200" dirty="0">
                          <a:solidFill>
                            <a:schemeClr val="tx1"/>
                          </a:solidFill>
                          <a:effectLst/>
                          <a:latin typeface="+mn-lt"/>
                          <a:ea typeface="+mn-ea"/>
                          <a:cs typeface="+mn-cs"/>
                        </a:rPr>
                        <a:t>et al </a:t>
                      </a:r>
                      <a:r>
                        <a:rPr lang="en-GB" sz="2900" b="0" kern="1200" dirty="0">
                          <a:solidFill>
                            <a:schemeClr val="tx1"/>
                          </a:solidFill>
                          <a:effectLst/>
                          <a:latin typeface="+mn-lt"/>
                          <a:ea typeface="+mn-ea"/>
                          <a:cs typeface="+mn-cs"/>
                        </a:rPr>
                        <a:t>2022). Line managers can build integrity, foster collaboration, and create a positive and productive work environment by promoting open communication. </a:t>
                      </a:r>
                    </a:p>
                    <a:p>
                      <a:pPr>
                        <a:lnSpc>
                          <a:spcPct val="150000"/>
                        </a:lnSpc>
                      </a:pPr>
                      <a:r>
                        <a:rPr lang="en-GB" sz="2900" b="0" kern="1200" dirty="0">
                          <a:solidFill>
                            <a:schemeClr val="tx1"/>
                          </a:solidFill>
                          <a:effectLst/>
                          <a:latin typeface="+mn-lt"/>
                          <a:ea typeface="+mn-ea"/>
                          <a:cs typeface="+mn-cs"/>
                        </a:rPr>
                        <a:t>To enhance communication and collaboration, managers ought to establish an environment of openness within their department and with other departments. This may include facilitating platforms for managers to exchange ideas and provide feedback to each other, as well as promoting cooperation to tackle shared difficulties. This can include regular meetings, suggestion boxes, and forums for open discussion. </a:t>
                      </a:r>
                    </a:p>
                    <a:p>
                      <a:pPr>
                        <a:lnSpc>
                          <a:spcPct val="150000"/>
                        </a:lnSpc>
                      </a:pPr>
                      <a:r>
                        <a:rPr lang="en-GB" sz="2900" b="0" kern="1200" dirty="0">
                          <a:solidFill>
                            <a:schemeClr val="tx1"/>
                          </a:solidFill>
                          <a:effectLst/>
                          <a:latin typeface="+mn-lt"/>
                          <a:ea typeface="+mn-ea"/>
                          <a:cs typeface="+mn-cs"/>
                        </a:rPr>
                        <a:t>Create a safe space for communication: </a:t>
                      </a:r>
                    </a:p>
                    <a:p>
                      <a:pPr>
                        <a:lnSpc>
                          <a:spcPct val="150000"/>
                        </a:lnSpc>
                      </a:pPr>
                      <a:r>
                        <a:rPr lang="en-GB" sz="2900" b="0" kern="1200" dirty="0">
                          <a:solidFill>
                            <a:schemeClr val="tx1"/>
                          </a:solidFill>
                          <a:effectLst/>
                          <a:latin typeface="+mn-lt"/>
                          <a:ea typeface="+mn-ea"/>
                          <a:cs typeface="+mn-cs"/>
                        </a:rPr>
                        <a:t>Police department leaders should model open communication by being approachable, listening actively, addressing employees’ concerns and acting on their feedback. High performance is strongly associated with feedback, and leaders should cultivate a culture that values formal and informal feedback. One of the most effective forms of feedback occurs spontaneously during a two-way conversation between employees and their managers. </a:t>
                      </a:r>
                      <a:endParaRPr lang="en-GB" b="0" dirty="0"/>
                    </a:p>
                  </a:txBody>
                  <a:tcPr>
                    <a:solidFill>
                      <a:schemeClr val="bg1">
                        <a:lumMod val="85000"/>
                        <a:alpha val="60055"/>
                      </a:schemeClr>
                    </a:solidFill>
                  </a:tcPr>
                </a:tc>
                <a:tc>
                  <a:txBody>
                    <a:bodyPr/>
                    <a:lstStyle/>
                    <a:p>
                      <a:pPr>
                        <a:lnSpc>
                          <a:spcPct val="150000"/>
                        </a:lnSpc>
                      </a:pPr>
                      <a:endParaRPr lang="en-GB" sz="2900" b="0" kern="1200" dirty="0">
                        <a:solidFill>
                          <a:schemeClr val="tx1"/>
                        </a:solidFill>
                        <a:effectLst/>
                        <a:latin typeface="+mn-lt"/>
                        <a:ea typeface="+mn-ea"/>
                        <a:cs typeface="+mn-cs"/>
                      </a:endParaRPr>
                    </a:p>
                    <a:p>
                      <a:pPr>
                        <a:lnSpc>
                          <a:spcPct val="150000"/>
                        </a:lnSpc>
                      </a:pPr>
                      <a:r>
                        <a:rPr lang="en-GB" sz="2900" b="0" kern="1200" dirty="0">
                          <a:solidFill>
                            <a:schemeClr val="tx1"/>
                          </a:solidFill>
                          <a:effectLst/>
                          <a:latin typeface="+mn-lt"/>
                          <a:ea typeface="+mn-ea"/>
                          <a:cs typeface="+mn-cs"/>
                        </a:rPr>
                        <a:t>A system of two-way feedback facilitates constructive feedback from employees for the organisation's benefit. Anonymous feedback can also be encouraged to allow employees to express their concerns more honestly (Indeed, 2021).</a:t>
                      </a:r>
                    </a:p>
                    <a:p>
                      <a:pPr>
                        <a:lnSpc>
                          <a:spcPct val="150000"/>
                        </a:lnSpc>
                      </a:pPr>
                      <a:r>
                        <a:rPr lang="en-GB" sz="2900" b="0" kern="1200" dirty="0">
                          <a:solidFill>
                            <a:schemeClr val="tx1"/>
                          </a:solidFill>
                          <a:effectLst/>
                          <a:latin typeface="+mn-lt"/>
                          <a:ea typeface="+mn-ea"/>
                          <a:cs typeface="+mn-cs"/>
                        </a:rPr>
                        <a:t>Take action based on employee feedback.</a:t>
                      </a:r>
                    </a:p>
                    <a:p>
                      <a:pPr>
                        <a:lnSpc>
                          <a:spcPct val="150000"/>
                        </a:lnSpc>
                      </a:pPr>
                      <a:r>
                        <a:rPr lang="en-GB" sz="2900" b="0" kern="1200" dirty="0">
                          <a:solidFill>
                            <a:schemeClr val="tx1"/>
                          </a:solidFill>
                          <a:effectLst/>
                          <a:latin typeface="+mn-lt"/>
                          <a:ea typeface="+mn-ea"/>
                          <a:cs typeface="+mn-cs"/>
                        </a:rPr>
                        <a:t>Managers' failure to act on feedback frustrates employees who have invested time and effort in providing their insights, as noted by Sulls (2022). When managers take action based on feedback, it shows that employees' concerns are valid, and the organisation values their well-being and inspires employees to work harder (Indeed, 2021). </a:t>
                      </a:r>
                    </a:p>
                    <a:p>
                      <a:pPr>
                        <a:lnSpc>
                          <a:spcPct val="150000"/>
                        </a:lnSpc>
                      </a:pPr>
                      <a:r>
                        <a:rPr lang="en-GB" sz="2900" b="0" kern="1200" dirty="0">
                          <a:solidFill>
                            <a:schemeClr val="tx1"/>
                          </a:solidFill>
                          <a:effectLst/>
                          <a:latin typeface="+mn-lt"/>
                          <a:ea typeface="+mn-ea"/>
                          <a:cs typeface="+mn-cs"/>
                        </a:rPr>
                        <a:t>It is crucial for managers to:</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prioritise the survey's key findings, </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communicate the actions taken, </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make progress visible to employees (Sulls, 2022).</a:t>
                      </a:r>
                    </a:p>
                    <a:p>
                      <a:pPr>
                        <a:lnSpc>
                          <a:spcPct val="150000"/>
                        </a:lnSpc>
                      </a:pPr>
                      <a:r>
                        <a:rPr lang="en-GB" sz="2900" b="0" kern="1200" dirty="0">
                          <a:solidFill>
                            <a:schemeClr val="tx1"/>
                          </a:solidFill>
                          <a:effectLst/>
                          <a:latin typeface="+mn-lt"/>
                          <a:ea typeface="+mn-ea"/>
                          <a:cs typeface="+mn-cs"/>
                        </a:rPr>
                        <a:t>By implementing these strategies, police departments can create a culture of open communication that promotes transparency, accountability, and trust between management and employees. This can help improve employee morale, job satisfaction, and, ultimately, the quality of service provided to the community.</a:t>
                      </a:r>
                    </a:p>
                    <a:p>
                      <a:pPr>
                        <a:lnSpc>
                          <a:spcPct val="150000"/>
                        </a:lnSpc>
                      </a:pPr>
                      <a:r>
                        <a:rPr lang="en-GB" sz="2900" b="0" kern="1200" dirty="0">
                          <a:solidFill>
                            <a:schemeClr val="tx1"/>
                          </a:solidFill>
                          <a:effectLst/>
                          <a:latin typeface="+mn-lt"/>
                          <a:ea typeface="+mn-ea"/>
                          <a:cs typeface="+mn-cs"/>
                        </a:rPr>
                        <a:t>This, in turn, can lead to increased employee engagement, higher levels of job satisfaction, and better overall organisational performance.</a:t>
                      </a:r>
                    </a:p>
                    <a:p>
                      <a:pPr>
                        <a:lnSpc>
                          <a:spcPct val="150000"/>
                        </a:lnSpc>
                      </a:pPr>
                      <a:endParaRPr lang="en-GB" sz="2900" b="1" kern="1200" dirty="0">
                        <a:solidFill>
                          <a:schemeClr val="tx1"/>
                        </a:solidFill>
                        <a:effectLst/>
                        <a:latin typeface="+mn-lt"/>
                        <a:ea typeface="+mn-ea"/>
                        <a:cs typeface="+mn-cs"/>
                      </a:endParaRPr>
                    </a:p>
                    <a:p>
                      <a:pPr algn="ctr">
                        <a:lnSpc>
                          <a:spcPct val="150000"/>
                        </a:lnSpc>
                      </a:pPr>
                      <a:r>
                        <a:rPr lang="en-GB" sz="2900" b="1" kern="1200" dirty="0">
                          <a:solidFill>
                            <a:schemeClr val="tx1"/>
                          </a:solidFill>
                          <a:effectLst/>
                          <a:latin typeface="+mn-lt"/>
                          <a:ea typeface="+mn-ea"/>
                          <a:cs typeface="+mn-cs"/>
                        </a:rPr>
                        <a:t>Recommendation 2</a:t>
                      </a:r>
                    </a:p>
                    <a:p>
                      <a:pPr algn="ctr">
                        <a:lnSpc>
                          <a:spcPct val="150000"/>
                        </a:lnSpc>
                      </a:pPr>
                      <a:r>
                        <a:rPr lang="en-GB" sz="2900" b="1" kern="1200" dirty="0">
                          <a:solidFill>
                            <a:schemeClr val="tx1"/>
                          </a:solidFill>
                          <a:effectLst/>
                          <a:latin typeface="+mn-lt"/>
                          <a:ea typeface="+mn-ea"/>
                          <a:cs typeface="+mn-cs"/>
                        </a:rPr>
                        <a:t> </a:t>
                      </a:r>
                      <a:r>
                        <a:rPr lang="en-GB" sz="2900" b="1" u="sng" kern="1200" dirty="0">
                          <a:solidFill>
                            <a:schemeClr val="tx1"/>
                          </a:solidFill>
                          <a:effectLst/>
                          <a:latin typeface="+mn-lt"/>
                          <a:ea typeface="+mn-ea"/>
                          <a:cs typeface="+mn-cs"/>
                        </a:rPr>
                        <a:t>MISCONDUCT</a:t>
                      </a:r>
                    </a:p>
                    <a:p>
                      <a:pPr>
                        <a:lnSpc>
                          <a:spcPct val="150000"/>
                        </a:lnSpc>
                      </a:pPr>
                      <a:r>
                        <a:rPr lang="en-GB" sz="2900" b="0" kern="1200" dirty="0">
                          <a:solidFill>
                            <a:schemeClr val="tx1"/>
                          </a:solidFill>
                          <a:effectLst/>
                          <a:latin typeface="+mn-lt"/>
                          <a:ea typeface="+mn-ea"/>
                          <a:cs typeface="+mn-cs"/>
                        </a:rPr>
                        <a:t>According to Gwent Police (2020), integrity is an essential value in the organisation. A recent press report revealed that almost 10% of senior leaders had participated in misconduct and sexual harassment. Additionally, </a:t>
                      </a:r>
                      <a:r>
                        <a:rPr lang="en-GB" sz="2900" b="0" kern="1200" dirty="0" err="1">
                          <a:solidFill>
                            <a:schemeClr val="tx1"/>
                          </a:solidFill>
                          <a:effectLst/>
                          <a:latin typeface="+mn-lt"/>
                          <a:ea typeface="+mn-ea"/>
                          <a:cs typeface="+mn-cs"/>
                        </a:rPr>
                        <a:t>Kowaleski</a:t>
                      </a:r>
                      <a:r>
                        <a:rPr lang="en-GB" sz="2900" b="0" kern="1200" dirty="0">
                          <a:solidFill>
                            <a:schemeClr val="tx1"/>
                          </a:solidFill>
                          <a:effectLst/>
                          <a:latin typeface="+mn-lt"/>
                          <a:ea typeface="+mn-ea"/>
                          <a:cs typeface="+mn-cs"/>
                        </a:rPr>
                        <a:t> </a:t>
                      </a:r>
                      <a:r>
                        <a:rPr lang="en-GB" sz="2900" b="0" i="1" kern="1200" dirty="0">
                          <a:solidFill>
                            <a:schemeClr val="tx1"/>
                          </a:solidFill>
                          <a:effectLst/>
                          <a:latin typeface="+mn-lt"/>
                          <a:ea typeface="+mn-ea"/>
                          <a:cs typeface="+mn-cs"/>
                        </a:rPr>
                        <a:t>et al </a:t>
                      </a:r>
                      <a:r>
                        <a:rPr lang="en-GB" sz="2900" b="0" kern="1200" dirty="0">
                          <a:solidFill>
                            <a:schemeClr val="tx1"/>
                          </a:solidFill>
                          <a:effectLst/>
                          <a:latin typeface="+mn-lt"/>
                          <a:ea typeface="+mn-ea"/>
                          <a:cs typeface="+mn-cs"/>
                        </a:rPr>
                        <a:t>(2020) found that unethical managers increased the likelihood of their subordinates engaging in misconduct.</a:t>
                      </a:r>
                    </a:p>
                    <a:p>
                      <a:pPr>
                        <a:lnSpc>
                          <a:spcPct val="150000"/>
                        </a:lnSpc>
                      </a:pPr>
                      <a:r>
                        <a:rPr lang="en-GB" sz="2900" b="0" i="1" kern="1200" dirty="0">
                          <a:solidFill>
                            <a:schemeClr val="tx1"/>
                          </a:solidFill>
                          <a:effectLst/>
                          <a:latin typeface="+mn-lt"/>
                          <a:ea typeface="+mn-ea"/>
                          <a:cs typeface="+mn-cs"/>
                        </a:rPr>
                        <a:t>By demonstrating what is acceptable or not, managers set the tone and act as an example that team members follow.</a:t>
                      </a:r>
                      <a:r>
                        <a:rPr lang="en-GB" sz="2900" b="0" kern="1200" dirty="0">
                          <a:solidFill>
                            <a:schemeClr val="tx1"/>
                          </a:solidFill>
                          <a:effectLst/>
                          <a:latin typeface="+mn-lt"/>
                          <a:ea typeface="+mn-ea"/>
                          <a:cs typeface="+mn-cs"/>
                        </a:rPr>
                        <a:t> Armstrong and Taylor (2014)</a:t>
                      </a:r>
                    </a:p>
                    <a:p>
                      <a:pPr>
                        <a:lnSpc>
                          <a:spcPct val="150000"/>
                        </a:lnSpc>
                      </a:pPr>
                      <a:r>
                        <a:rPr lang="en-GB" sz="2900" b="0" kern="1200" dirty="0">
                          <a:solidFill>
                            <a:schemeClr val="tx1"/>
                          </a:solidFill>
                          <a:effectLst/>
                          <a:latin typeface="+mn-lt"/>
                          <a:ea typeface="+mn-ea"/>
                          <a:cs typeface="+mn-cs"/>
                        </a:rPr>
                        <a:t>Managers should monitor and address any problematic behaviour among their officers and strive to foster a culture of accountability and ethical conduct (Robison, 2022).		</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model integrity by making examples of </a:t>
                      </a:r>
                      <a:r>
                        <a:rPr lang="en-GB" sz="2900" b="0" u="none" kern="1200" dirty="0">
                          <a:solidFill>
                            <a:schemeClr val="tx1"/>
                          </a:solidFill>
                          <a:effectLst/>
                          <a:latin typeface="+mn-lt"/>
                          <a:ea typeface="+mn-ea"/>
                          <a:cs typeface="+mn-cs"/>
                        </a:rPr>
                        <a:t>themselves and inspiring employees to follow </a:t>
                      </a:r>
                      <a:r>
                        <a:rPr lang="en-GB" sz="2900" b="0" u="none" kern="1200" dirty="0" err="1">
                          <a:solidFill>
                            <a:schemeClr val="tx1"/>
                          </a:solidFill>
                          <a:effectLst/>
                          <a:latin typeface="+mn-lt"/>
                          <a:ea typeface="+mn-ea"/>
                          <a:cs typeface="+mn-cs"/>
                        </a:rPr>
                        <a:t>Razzetti</a:t>
                      </a:r>
                      <a:r>
                        <a:rPr lang="en-GB" sz="2900" b="0" u="none" kern="1200" dirty="0">
                          <a:solidFill>
                            <a:schemeClr val="tx1"/>
                          </a:solidFill>
                          <a:effectLst/>
                          <a:latin typeface="+mn-lt"/>
                          <a:ea typeface="+mn-ea"/>
                          <a:cs typeface="+mn-cs"/>
                        </a:rPr>
                        <a:t> </a:t>
                      </a:r>
                      <a:r>
                        <a:rPr lang="en-GB" sz="2900" b="0" kern="1200" dirty="0">
                          <a:solidFill>
                            <a:schemeClr val="tx1"/>
                          </a:solidFill>
                          <a:effectLst/>
                          <a:latin typeface="+mn-lt"/>
                          <a:ea typeface="+mn-ea"/>
                          <a:cs typeface="+mn-cs"/>
                        </a:rPr>
                        <a:t>(2022).(Sull, Sull, 2022)</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regularly discuss ethics and integrity with the team, articulating their decisions and actions so employees can learn from them,</a:t>
                      </a:r>
                    </a:p>
                    <a:p>
                      <a:pPr marL="457200" lvl="0" indent="-457200">
                        <a:lnSpc>
                          <a:spcPct val="150000"/>
                        </a:lnSpc>
                        <a:buFont typeface="Arial" panose="020B0604020202020204" pitchFamily="34" charset="0"/>
                        <a:buChar char="•"/>
                      </a:pPr>
                      <a:r>
                        <a:rPr lang="en-GB" sz="2900" b="0" kern="1200" dirty="0">
                          <a:solidFill>
                            <a:schemeClr val="tx1"/>
                          </a:solidFill>
                          <a:effectLst/>
                          <a:latin typeface="+mn-lt"/>
                          <a:ea typeface="+mn-ea"/>
                          <a:cs typeface="+mn-cs"/>
                        </a:rPr>
                        <a:t>respond appropriately to unethical behaviour, and establish where the red line is,</a:t>
                      </a:r>
                    </a:p>
                    <a:p>
                      <a:pPr marL="457200" lvl="0" indent="-457200">
                        <a:lnSpc>
                          <a:spcPct val="150000"/>
                        </a:lnSpc>
                        <a:buFont typeface="Arial" panose="020B0604020202020204" pitchFamily="34" charset="0"/>
                        <a:buChar char="•"/>
                      </a:pPr>
                      <a:r>
                        <a:rPr lang="en-GB" sz="2900" b="0" u="none" kern="1200" dirty="0">
                          <a:solidFill>
                            <a:schemeClr val="tx1"/>
                          </a:solidFill>
                          <a:effectLst/>
                          <a:latin typeface="+mn-lt"/>
                          <a:ea typeface="+mn-ea"/>
                          <a:cs typeface="+mn-cs"/>
                        </a:rPr>
                        <a:t>ensure</a:t>
                      </a:r>
                      <a:r>
                        <a:rPr lang="en-GB" sz="2900" b="0" kern="1200" dirty="0">
                          <a:solidFill>
                            <a:schemeClr val="tx1"/>
                          </a:solidFill>
                          <a:effectLst/>
                          <a:latin typeface="+mn-lt"/>
                          <a:ea typeface="+mn-ea"/>
                          <a:cs typeface="+mn-cs"/>
                        </a:rPr>
                        <a:t> employees understand confidential reporting procedures and follow through on reported incidents. </a:t>
                      </a:r>
                    </a:p>
                    <a:p>
                      <a:pPr algn="ctr"/>
                      <a:endParaRPr lang="en-GB" b="0" dirty="0"/>
                    </a:p>
                  </a:txBody>
                  <a:tcPr>
                    <a:solidFill>
                      <a:schemeClr val="bg1">
                        <a:lumMod val="95000"/>
                      </a:schemeClr>
                    </a:solidFill>
                  </a:tcPr>
                </a:tc>
                <a:tc>
                  <a:txBody>
                    <a:bodyPr/>
                    <a:lstStyle/>
                    <a:p>
                      <a:pPr>
                        <a:lnSpc>
                          <a:spcPct val="150000"/>
                        </a:lnSpc>
                      </a:pPr>
                      <a:endParaRPr lang="en-GB" sz="2900" b="1" kern="1200" dirty="0">
                        <a:solidFill>
                          <a:schemeClr val="tx1"/>
                        </a:solidFill>
                        <a:effectLst/>
                        <a:latin typeface="+mn-lt"/>
                        <a:ea typeface="+mn-ea"/>
                        <a:cs typeface="+mn-cs"/>
                      </a:endParaRPr>
                    </a:p>
                    <a:p>
                      <a:pPr algn="ctr">
                        <a:lnSpc>
                          <a:spcPct val="150000"/>
                        </a:lnSpc>
                      </a:pPr>
                      <a:r>
                        <a:rPr lang="en-GB" sz="2900" b="1" kern="1200" dirty="0">
                          <a:solidFill>
                            <a:schemeClr val="tx1"/>
                          </a:solidFill>
                          <a:effectLst/>
                          <a:latin typeface="+mn-lt"/>
                          <a:ea typeface="+mn-ea"/>
                          <a:cs typeface="+mn-cs"/>
                        </a:rPr>
                        <a:t>Recommendation 3</a:t>
                      </a:r>
                    </a:p>
                    <a:p>
                      <a:pPr algn="ctr">
                        <a:lnSpc>
                          <a:spcPct val="150000"/>
                        </a:lnSpc>
                      </a:pPr>
                      <a:r>
                        <a:rPr lang="en-GB" sz="2900" b="1" u="sng" kern="1200" dirty="0">
                          <a:solidFill>
                            <a:schemeClr val="tx1"/>
                          </a:solidFill>
                          <a:effectLst/>
                          <a:latin typeface="+mn-lt"/>
                          <a:ea typeface="+mn-ea"/>
                          <a:cs typeface="+mn-cs"/>
                        </a:rPr>
                        <a:t>BUILD AN INCLUSIVE CULTURE</a:t>
                      </a:r>
                      <a:endParaRPr lang="en-GB" sz="2900" b="1" kern="1200" dirty="0">
                        <a:solidFill>
                          <a:schemeClr val="tx1"/>
                        </a:solidFill>
                        <a:effectLst/>
                        <a:latin typeface="+mn-lt"/>
                        <a:ea typeface="+mn-ea"/>
                        <a:cs typeface="+mn-cs"/>
                      </a:endParaRPr>
                    </a:p>
                    <a:p>
                      <a:pPr>
                        <a:lnSpc>
                          <a:spcPct val="150000"/>
                        </a:lnSpc>
                      </a:pPr>
                      <a:r>
                        <a:rPr lang="en-GB" sz="2900" b="0" kern="1200" dirty="0">
                          <a:solidFill>
                            <a:schemeClr val="tx1"/>
                          </a:solidFill>
                          <a:effectLst/>
                          <a:latin typeface="+mn-lt"/>
                          <a:ea typeface="+mn-ea"/>
                          <a:cs typeface="+mn-cs"/>
                        </a:rPr>
                        <a:t>HR developed and implemented policies that promote diversity and inclusion. These policies address recruitment and hiring practices, promotion and career development opportunities, training and development programs, and workplace accommodations for employees with disabilities. Managers have a duty to act on them. Additionally, management can help to create a more inclusive environment, support an onboarding process and retain diverse employees successfully.</a:t>
                      </a:r>
                    </a:p>
                    <a:p>
                      <a:pPr>
                        <a:lnSpc>
                          <a:spcPct val="150000"/>
                        </a:lnSpc>
                      </a:pPr>
                      <a:r>
                        <a:rPr lang="en-GB" sz="2900" b="0" kern="1200" dirty="0">
                          <a:solidFill>
                            <a:schemeClr val="tx1"/>
                          </a:solidFill>
                          <a:effectLst/>
                          <a:latin typeface="+mn-lt"/>
                          <a:ea typeface="+mn-ea"/>
                          <a:cs typeface="+mn-cs"/>
                        </a:rPr>
                        <a:t>Lead by example: Leaders within the police force should lead by example and promote an inclusive culture through their words, actions, and behaviour. Clear communication of expectations: Management should clearly communicate expectations for behaviour and values, including ethical standards and respect for diversity, to create a positive and supportive work environment.</a:t>
                      </a:r>
                    </a:p>
                    <a:p>
                      <a:pPr>
                        <a:lnSpc>
                          <a:spcPct val="150000"/>
                        </a:lnSpc>
                      </a:pPr>
                      <a:r>
                        <a:rPr lang="en-GB" sz="2900" b="0" kern="1200" dirty="0">
                          <a:solidFill>
                            <a:schemeClr val="tx1"/>
                          </a:solidFill>
                          <a:effectLst/>
                          <a:latin typeface="+mn-lt"/>
                          <a:ea typeface="+mn-ea"/>
                          <a:cs typeface="+mn-cs"/>
                        </a:rPr>
                        <a:t>Addressing toxic behaviour: Management should take a zero-tolerance approach to toxic behaviour, such as discrimination, harassment, or bullying, and take appropriate action to address it.</a:t>
                      </a:r>
                    </a:p>
                    <a:p>
                      <a:pPr>
                        <a:lnSpc>
                          <a:spcPct val="150000"/>
                        </a:lnSpc>
                      </a:pPr>
                      <a:r>
                        <a:rPr lang="en-GB" sz="2900" b="1" kern="1200" dirty="0">
                          <a:solidFill>
                            <a:schemeClr val="tx1"/>
                          </a:solidFill>
                          <a:effectLst/>
                          <a:latin typeface="+mn-lt"/>
                          <a:ea typeface="+mn-ea"/>
                          <a:cs typeface="+mn-cs"/>
                        </a:rPr>
                        <a:t>Conclusion </a:t>
                      </a:r>
                    </a:p>
                    <a:p>
                      <a:pPr>
                        <a:lnSpc>
                          <a:spcPct val="150000"/>
                        </a:lnSpc>
                      </a:pPr>
                      <a:r>
                        <a:rPr lang="en-GB" sz="2900" b="0" kern="1200" dirty="0">
                          <a:solidFill>
                            <a:schemeClr val="tx1"/>
                          </a:solidFill>
                          <a:effectLst/>
                          <a:latin typeface="+mn-lt"/>
                          <a:ea typeface="+mn-ea"/>
                          <a:cs typeface="+mn-cs"/>
                        </a:rPr>
                        <a:t>Each of these steps would help to create a more positive and supportive organisational culture within the police department, which would in turn, benefit officers and the communities they serve. By focusing on transparency, open communication, a positive work environment, and diversity and inclusiveness, police departments can work to build a culture that is supportive, accountable, and responsive to the needs of all members of the community.</a:t>
                      </a:r>
                    </a:p>
                    <a:p>
                      <a:pPr>
                        <a:lnSpc>
                          <a:spcPct val="150000"/>
                        </a:lnSpc>
                      </a:pPr>
                      <a:r>
                        <a:rPr lang="en-GB" sz="2900" b="1" kern="1200" dirty="0">
                          <a:solidFill>
                            <a:schemeClr val="tx1"/>
                          </a:solidFill>
                          <a:effectLst/>
                          <a:latin typeface="+mn-lt"/>
                          <a:ea typeface="+mn-ea"/>
                          <a:cs typeface="+mn-cs"/>
                        </a:rPr>
                        <a:t> </a:t>
                      </a:r>
                    </a:p>
                    <a:p>
                      <a:pPr>
                        <a:lnSpc>
                          <a:spcPct val="150000"/>
                        </a:lnSpc>
                      </a:pPr>
                      <a:r>
                        <a:rPr lang="en-GB" sz="2900" b="1" u="none" kern="1200" dirty="0">
                          <a:solidFill>
                            <a:schemeClr val="tx1"/>
                          </a:solidFill>
                          <a:effectLst/>
                          <a:latin typeface="+mn-lt"/>
                          <a:ea typeface="+mn-ea"/>
                          <a:cs typeface="+mn-cs"/>
                        </a:rPr>
                        <a:t>References:</a:t>
                      </a:r>
                    </a:p>
                    <a:p>
                      <a:pPr>
                        <a:lnSpc>
                          <a:spcPct val="150000"/>
                        </a:lnSpc>
                      </a:pPr>
                      <a:r>
                        <a:rPr lang="en-GB" sz="2200" b="0" kern="1200" dirty="0">
                          <a:solidFill>
                            <a:schemeClr val="tx1"/>
                          </a:solidFill>
                          <a:effectLst/>
                          <a:latin typeface="+mn-lt"/>
                          <a:ea typeface="+mn-ea"/>
                          <a:cs typeface="+mn-cs"/>
                        </a:rPr>
                        <a:t>Armstrong M., Taylor S., (2014) ‘The </a:t>
                      </a:r>
                      <a:r>
                        <a:rPr lang="en-GB" sz="2200" b="0" i="1" kern="1200" dirty="0">
                          <a:solidFill>
                            <a:schemeClr val="tx1"/>
                          </a:solidFill>
                          <a:effectLst/>
                          <a:latin typeface="+mn-lt"/>
                          <a:ea typeface="+mn-ea"/>
                          <a:cs typeface="+mn-cs"/>
                        </a:rPr>
                        <a:t>Handbook of Human Resource Management Practice.’( </a:t>
                      </a:r>
                      <a:r>
                        <a:rPr lang="en-GB" sz="2200" b="0" kern="1200" dirty="0">
                          <a:solidFill>
                            <a:schemeClr val="tx1"/>
                          </a:solidFill>
                          <a:effectLst/>
                          <a:latin typeface="+mn-lt"/>
                          <a:ea typeface="+mn-ea"/>
                          <a:cs typeface="+mn-cs"/>
                        </a:rPr>
                        <a:t>13</a:t>
                      </a:r>
                      <a:r>
                        <a:rPr lang="en-GB" sz="2200" b="0" kern="1200" baseline="30000" dirty="0">
                          <a:solidFill>
                            <a:schemeClr val="tx1"/>
                          </a:solidFill>
                          <a:effectLst/>
                          <a:latin typeface="+mn-lt"/>
                          <a:ea typeface="+mn-ea"/>
                          <a:cs typeface="+mn-cs"/>
                        </a:rPr>
                        <a:t>th</a:t>
                      </a:r>
                      <a:r>
                        <a:rPr lang="en-GB" sz="2200" b="0" kern="1200" dirty="0">
                          <a:solidFill>
                            <a:schemeClr val="tx1"/>
                          </a:solidFill>
                          <a:effectLst/>
                          <a:latin typeface="+mn-lt"/>
                          <a:ea typeface="+mn-ea"/>
                          <a:cs typeface="+mn-cs"/>
                        </a:rPr>
                        <a:t> edition). London: Kogan Page.</a:t>
                      </a:r>
                    </a:p>
                    <a:p>
                      <a:pPr>
                        <a:lnSpc>
                          <a:spcPct val="150000"/>
                        </a:lnSpc>
                      </a:pPr>
                      <a:r>
                        <a:rPr lang="en-GB" sz="2200" b="0" kern="1200" dirty="0">
                          <a:solidFill>
                            <a:schemeClr val="tx1"/>
                          </a:solidFill>
                          <a:effectLst/>
                          <a:latin typeface="+mn-lt"/>
                          <a:ea typeface="+mn-ea"/>
                          <a:cs typeface="+mn-cs"/>
                        </a:rPr>
                        <a:t> </a:t>
                      </a:r>
                    </a:p>
                    <a:p>
                      <a:pPr>
                        <a:lnSpc>
                          <a:spcPct val="150000"/>
                        </a:lnSpc>
                      </a:pPr>
                      <a:r>
                        <a:rPr lang="en-GB" sz="2200" b="0" kern="1200" dirty="0">
                          <a:solidFill>
                            <a:schemeClr val="tx1"/>
                          </a:solidFill>
                          <a:effectLst/>
                          <a:latin typeface="+mn-lt"/>
                          <a:ea typeface="+mn-ea"/>
                          <a:cs typeface="+mn-cs"/>
                        </a:rPr>
                        <a:t>Dai Y, Li H, </a:t>
                      </a:r>
                      <a:r>
                        <a:rPr lang="en-GB" sz="2200" b="0" kern="1200" dirty="0" err="1">
                          <a:solidFill>
                            <a:schemeClr val="tx1"/>
                          </a:solidFill>
                          <a:effectLst/>
                          <a:latin typeface="+mn-lt"/>
                          <a:ea typeface="+mn-ea"/>
                          <a:cs typeface="+mn-cs"/>
                        </a:rPr>
                        <a:t>Xie</a:t>
                      </a:r>
                      <a:r>
                        <a:rPr lang="en-GB" sz="2200" b="0" kern="1200" dirty="0">
                          <a:solidFill>
                            <a:schemeClr val="tx1"/>
                          </a:solidFill>
                          <a:effectLst/>
                          <a:latin typeface="+mn-lt"/>
                          <a:ea typeface="+mn-ea"/>
                          <a:cs typeface="+mn-cs"/>
                        </a:rPr>
                        <a:t> W, Deng T. (2022) Power Distance Belief and Workplace Communication: The Mediating Role of Fear of Authority. Int J Environ Res Public Health. 19(5).</a:t>
                      </a:r>
                    </a:p>
                    <a:p>
                      <a:pPr>
                        <a:lnSpc>
                          <a:spcPct val="150000"/>
                        </a:lnSpc>
                      </a:pPr>
                      <a:r>
                        <a:rPr lang="en-GB" sz="2200" b="0" kern="1200" dirty="0">
                          <a:solidFill>
                            <a:schemeClr val="tx1"/>
                          </a:solidFill>
                          <a:effectLst/>
                          <a:latin typeface="+mn-lt"/>
                          <a:ea typeface="+mn-ea"/>
                          <a:cs typeface="+mn-cs"/>
                        </a:rPr>
                        <a:t>Donovan P. (2023) ‘Metropolitan Police in crisis after Carrick and </a:t>
                      </a:r>
                      <a:r>
                        <a:rPr lang="en-GB" sz="2200" b="0" kern="1200" dirty="0" err="1">
                          <a:solidFill>
                            <a:schemeClr val="tx1"/>
                          </a:solidFill>
                          <a:effectLst/>
                          <a:latin typeface="+mn-lt"/>
                          <a:ea typeface="+mn-ea"/>
                          <a:cs typeface="+mn-cs"/>
                        </a:rPr>
                        <a:t>Couzens</a:t>
                      </a:r>
                      <a:r>
                        <a:rPr lang="en-GB" sz="2200" b="0" kern="1200" dirty="0">
                          <a:solidFill>
                            <a:schemeClr val="tx1"/>
                          </a:solidFill>
                          <a:effectLst/>
                          <a:latin typeface="+mn-lt"/>
                          <a:ea typeface="+mn-ea"/>
                          <a:cs typeface="+mn-cs"/>
                        </a:rPr>
                        <a:t> scandals’. [Guardian, 30</a:t>
                      </a:r>
                      <a:r>
                        <a:rPr lang="en-GB" sz="2200" b="0" kern="1200" baseline="30000" dirty="0">
                          <a:solidFill>
                            <a:schemeClr val="tx1"/>
                          </a:solidFill>
                          <a:effectLst/>
                          <a:latin typeface="+mn-lt"/>
                          <a:ea typeface="+mn-ea"/>
                          <a:cs typeface="+mn-cs"/>
                        </a:rPr>
                        <a:t>th</a:t>
                      </a:r>
                      <a:r>
                        <a:rPr lang="en-GB" sz="2200" b="0" kern="1200" dirty="0">
                          <a:solidFill>
                            <a:schemeClr val="tx1"/>
                          </a:solidFill>
                          <a:effectLst/>
                          <a:latin typeface="+mn-lt"/>
                          <a:ea typeface="+mn-ea"/>
                          <a:cs typeface="+mn-cs"/>
                        </a:rPr>
                        <a:t> January 2023]. Available at: https://</a:t>
                      </a:r>
                      <a:r>
                        <a:rPr lang="en-GB" sz="2200" b="0" kern="1200" dirty="0" err="1">
                          <a:solidFill>
                            <a:schemeClr val="tx1"/>
                          </a:solidFill>
                          <a:effectLst/>
                          <a:latin typeface="+mn-lt"/>
                          <a:ea typeface="+mn-ea"/>
                          <a:cs typeface="+mn-cs"/>
                        </a:rPr>
                        <a:t>www.guardian-series.co.uk</a:t>
                      </a:r>
                      <a:r>
                        <a:rPr lang="en-GB" sz="2200" b="0" kern="1200" dirty="0">
                          <a:solidFill>
                            <a:schemeClr val="tx1"/>
                          </a:solidFill>
                          <a:effectLst/>
                          <a:latin typeface="+mn-lt"/>
                          <a:ea typeface="+mn-ea"/>
                          <a:cs typeface="+mn-cs"/>
                        </a:rPr>
                        <a:t>/news/23284803.metropolitan-police-crisis-carrick-couzens-scandals/ (accessed 10.02.2023).</a:t>
                      </a:r>
                    </a:p>
                    <a:p>
                      <a:pPr>
                        <a:lnSpc>
                          <a:spcPct val="150000"/>
                        </a:lnSpc>
                      </a:pPr>
                      <a:r>
                        <a:rPr lang="en-GB" sz="2200" b="0" kern="1200" dirty="0">
                          <a:solidFill>
                            <a:schemeClr val="tx1"/>
                          </a:solidFill>
                          <a:effectLst/>
                          <a:latin typeface="+mn-lt"/>
                          <a:ea typeface="+mn-ea"/>
                          <a:cs typeface="+mn-cs"/>
                        </a:rPr>
                        <a:t>Hollister R., </a:t>
                      </a:r>
                      <a:r>
                        <a:rPr lang="en-GB" sz="2200" b="0" kern="1200" dirty="0" err="1">
                          <a:solidFill>
                            <a:schemeClr val="tx1"/>
                          </a:solidFill>
                          <a:effectLst/>
                          <a:latin typeface="+mn-lt"/>
                          <a:ea typeface="+mn-ea"/>
                          <a:cs typeface="+mn-cs"/>
                        </a:rPr>
                        <a:t>Tecosky</a:t>
                      </a:r>
                      <a:r>
                        <a:rPr lang="en-GB" sz="2200" b="0" kern="1200" dirty="0">
                          <a:solidFill>
                            <a:schemeClr val="tx1"/>
                          </a:solidFill>
                          <a:effectLst/>
                          <a:latin typeface="+mn-lt"/>
                          <a:ea typeface="+mn-ea"/>
                          <a:cs typeface="+mn-cs"/>
                        </a:rPr>
                        <a:t> K., Watkins M., Wolpert C., (2021) Why Every Executive Should Be Focusing on Culture Change Now. Management Review. Available at: https://</a:t>
                      </a:r>
                      <a:r>
                        <a:rPr lang="en-GB" sz="2200" b="0" kern="1200" dirty="0" err="1">
                          <a:solidFill>
                            <a:schemeClr val="tx1"/>
                          </a:solidFill>
                          <a:effectLst/>
                          <a:latin typeface="+mn-lt"/>
                          <a:ea typeface="+mn-ea"/>
                          <a:cs typeface="+mn-cs"/>
                        </a:rPr>
                        <a:t>sloanreview.mit.edu</a:t>
                      </a:r>
                      <a:r>
                        <a:rPr lang="en-GB" sz="2200" b="0" kern="1200" dirty="0">
                          <a:solidFill>
                            <a:schemeClr val="tx1"/>
                          </a:solidFill>
                          <a:effectLst/>
                          <a:latin typeface="+mn-lt"/>
                          <a:ea typeface="+mn-ea"/>
                          <a:cs typeface="+mn-cs"/>
                        </a:rPr>
                        <a:t>/article/why-every-executive-should-be-focusing-on-culture-change-now/ (accessed 26.02.2023).</a:t>
                      </a:r>
                    </a:p>
                    <a:p>
                      <a:pPr>
                        <a:lnSpc>
                          <a:spcPct val="150000"/>
                        </a:lnSpc>
                      </a:pPr>
                      <a:r>
                        <a:rPr lang="en-GB" sz="2200" b="0" kern="1200" dirty="0">
                          <a:solidFill>
                            <a:schemeClr val="tx1"/>
                          </a:solidFill>
                          <a:effectLst/>
                          <a:latin typeface="+mn-lt"/>
                          <a:ea typeface="+mn-ea"/>
                          <a:cs typeface="+mn-cs"/>
                        </a:rPr>
                        <a:t>Indeed (2021) ‘Organisational culture importance: benefits and examples’. https://</a:t>
                      </a:r>
                      <a:r>
                        <a:rPr lang="en-GB" sz="2200" b="0" kern="1200" dirty="0" err="1">
                          <a:solidFill>
                            <a:schemeClr val="tx1"/>
                          </a:solidFill>
                          <a:effectLst/>
                          <a:latin typeface="+mn-lt"/>
                          <a:ea typeface="+mn-ea"/>
                          <a:cs typeface="+mn-cs"/>
                        </a:rPr>
                        <a:t>uk.indeed.com</a:t>
                      </a:r>
                      <a:r>
                        <a:rPr lang="en-GB" sz="2200" b="0" kern="1200" dirty="0">
                          <a:solidFill>
                            <a:schemeClr val="tx1"/>
                          </a:solidFill>
                          <a:effectLst/>
                          <a:latin typeface="+mn-lt"/>
                          <a:ea typeface="+mn-ea"/>
                          <a:cs typeface="+mn-cs"/>
                        </a:rPr>
                        <a:t>/career-advice/career-development/organisational-culture-importance (Accessed 20.01.2023).</a:t>
                      </a:r>
                    </a:p>
                    <a:p>
                      <a:pPr>
                        <a:lnSpc>
                          <a:spcPct val="150000"/>
                        </a:lnSpc>
                      </a:pPr>
                      <a:r>
                        <a:rPr lang="en-GB" sz="2200" b="0" kern="1200" dirty="0" err="1">
                          <a:solidFill>
                            <a:schemeClr val="tx1"/>
                          </a:solidFill>
                          <a:effectLst/>
                          <a:latin typeface="+mn-lt"/>
                          <a:ea typeface="+mn-ea"/>
                          <a:cs typeface="+mn-cs"/>
                        </a:rPr>
                        <a:t>Kowaleski</a:t>
                      </a:r>
                      <a:r>
                        <a:rPr lang="en-GB" sz="2200" b="0" kern="1200" dirty="0">
                          <a:solidFill>
                            <a:schemeClr val="tx1"/>
                          </a:solidFill>
                          <a:effectLst/>
                          <a:latin typeface="+mn-lt"/>
                          <a:ea typeface="+mn-ea"/>
                          <a:cs typeface="+mn-cs"/>
                        </a:rPr>
                        <a:t> Z.T., Sutherland A.G., Vetter F.W. (2020), “Supervisor Influence on Employee Financial Misconduct,” SSRN.</a:t>
                      </a:r>
                    </a:p>
                    <a:p>
                      <a:pPr>
                        <a:lnSpc>
                          <a:spcPct val="150000"/>
                        </a:lnSpc>
                      </a:pPr>
                      <a:r>
                        <a:rPr lang="en-GB" sz="2200" b="0" kern="1200" dirty="0" err="1">
                          <a:solidFill>
                            <a:schemeClr val="tx1"/>
                          </a:solidFill>
                          <a:effectLst/>
                          <a:latin typeface="+mn-lt"/>
                          <a:ea typeface="+mn-ea"/>
                          <a:cs typeface="+mn-cs"/>
                        </a:rPr>
                        <a:t>Nink</a:t>
                      </a:r>
                      <a:r>
                        <a:rPr lang="en-GB" sz="2200" b="0" kern="1200" dirty="0">
                          <a:solidFill>
                            <a:schemeClr val="tx1"/>
                          </a:solidFill>
                          <a:effectLst/>
                          <a:latin typeface="+mn-lt"/>
                          <a:ea typeface="+mn-ea"/>
                          <a:cs typeface="+mn-cs"/>
                        </a:rPr>
                        <a:t> M, Robison J (2022) Ethical Dilemmas: What to Do When Employees Stay Silent. Gallup. Available at: https://</a:t>
                      </a:r>
                      <a:r>
                        <a:rPr lang="en-GB" sz="2200" b="0" kern="1200" dirty="0" err="1">
                          <a:solidFill>
                            <a:schemeClr val="tx1"/>
                          </a:solidFill>
                          <a:effectLst/>
                          <a:latin typeface="+mn-lt"/>
                          <a:ea typeface="+mn-ea"/>
                          <a:cs typeface="+mn-cs"/>
                        </a:rPr>
                        <a:t>www.gallup.com</a:t>
                      </a:r>
                      <a:r>
                        <a:rPr lang="en-GB" sz="2200" b="0" kern="1200" dirty="0">
                          <a:solidFill>
                            <a:schemeClr val="tx1"/>
                          </a:solidFill>
                          <a:effectLst/>
                          <a:latin typeface="+mn-lt"/>
                          <a:ea typeface="+mn-ea"/>
                          <a:cs typeface="+mn-cs"/>
                        </a:rPr>
                        <a:t>/workplace/392207/ethical-dilemmas-employees-stay-</a:t>
                      </a:r>
                      <a:r>
                        <a:rPr lang="en-GB" sz="2200" b="0" kern="1200" dirty="0" err="1">
                          <a:solidFill>
                            <a:schemeClr val="tx1"/>
                          </a:solidFill>
                          <a:effectLst/>
                          <a:latin typeface="+mn-lt"/>
                          <a:ea typeface="+mn-ea"/>
                          <a:cs typeface="+mn-cs"/>
                        </a:rPr>
                        <a:t>silent.aspx</a:t>
                      </a:r>
                      <a:r>
                        <a:rPr lang="en-GB" sz="2200" b="0" kern="1200" dirty="0">
                          <a:solidFill>
                            <a:schemeClr val="tx1"/>
                          </a:solidFill>
                          <a:effectLst/>
                          <a:latin typeface="+mn-lt"/>
                          <a:ea typeface="+mn-ea"/>
                          <a:cs typeface="+mn-cs"/>
                        </a:rPr>
                        <a:t> (accessed 04.03.2023).</a:t>
                      </a:r>
                    </a:p>
                    <a:p>
                      <a:pPr>
                        <a:lnSpc>
                          <a:spcPct val="150000"/>
                        </a:lnSpc>
                      </a:pPr>
                      <a:r>
                        <a:rPr lang="en-GB" sz="2200" b="0" kern="1200" dirty="0">
                          <a:solidFill>
                            <a:schemeClr val="tx1"/>
                          </a:solidFill>
                          <a:effectLst/>
                          <a:latin typeface="+mn-lt"/>
                          <a:ea typeface="+mn-ea"/>
                          <a:cs typeface="+mn-cs"/>
                        </a:rPr>
                        <a:t>Robbins, M., Ford M.T., and </a:t>
                      </a:r>
                      <a:r>
                        <a:rPr lang="en-GB" sz="2200" b="0" kern="1200" dirty="0" err="1">
                          <a:solidFill>
                            <a:schemeClr val="tx1"/>
                          </a:solidFill>
                          <a:effectLst/>
                          <a:latin typeface="+mn-lt"/>
                          <a:ea typeface="+mn-ea"/>
                          <a:cs typeface="+mn-cs"/>
                        </a:rPr>
                        <a:t>Tetrick</a:t>
                      </a:r>
                      <a:r>
                        <a:rPr lang="en-GB" sz="2200" b="0" kern="1200" dirty="0">
                          <a:solidFill>
                            <a:schemeClr val="tx1"/>
                          </a:solidFill>
                          <a:effectLst/>
                          <a:latin typeface="+mn-lt"/>
                          <a:ea typeface="+mn-ea"/>
                          <a:cs typeface="+mn-cs"/>
                        </a:rPr>
                        <a:t>, L.E. (2012) Perceived Unfairness and Employee Health: A Meta-Analytic Integration. </a:t>
                      </a:r>
                      <a:r>
                        <a:rPr lang="en-GB" sz="2200" b="0" i="1" kern="1200" dirty="0">
                          <a:solidFill>
                            <a:schemeClr val="tx1"/>
                          </a:solidFill>
                          <a:effectLst/>
                          <a:latin typeface="+mn-lt"/>
                          <a:ea typeface="+mn-ea"/>
                          <a:cs typeface="+mn-cs"/>
                        </a:rPr>
                        <a:t>Journal of Applied Psychology</a:t>
                      </a:r>
                      <a:r>
                        <a:rPr lang="en-GB" sz="2200" b="0" kern="1200" dirty="0">
                          <a:solidFill>
                            <a:schemeClr val="tx1"/>
                          </a:solidFill>
                          <a:effectLst/>
                          <a:latin typeface="+mn-lt"/>
                          <a:ea typeface="+mn-ea"/>
                          <a:cs typeface="+mn-cs"/>
                        </a:rPr>
                        <a:t> 97(2):pp 235-272.</a:t>
                      </a:r>
                    </a:p>
                    <a:p>
                      <a:pPr>
                        <a:lnSpc>
                          <a:spcPct val="150000"/>
                        </a:lnSpc>
                      </a:pPr>
                      <a:r>
                        <a:rPr lang="en-GB" sz="2200" b="0" kern="1200" dirty="0">
                          <a:solidFill>
                            <a:schemeClr val="tx1"/>
                          </a:solidFill>
                          <a:effectLst/>
                          <a:latin typeface="+mn-lt"/>
                          <a:ea typeface="+mn-ea"/>
                          <a:cs typeface="+mn-cs"/>
                        </a:rPr>
                        <a:t> </a:t>
                      </a:r>
                    </a:p>
                    <a:p>
                      <a:pPr>
                        <a:lnSpc>
                          <a:spcPct val="150000"/>
                        </a:lnSpc>
                      </a:pPr>
                      <a:r>
                        <a:rPr lang="en-GB" sz="2200" b="0" kern="1200" dirty="0">
                          <a:solidFill>
                            <a:schemeClr val="tx1"/>
                          </a:solidFill>
                          <a:effectLst/>
                          <a:latin typeface="+mn-lt"/>
                          <a:ea typeface="+mn-ea"/>
                          <a:cs typeface="+mn-cs"/>
                        </a:rPr>
                        <a:t>Schein E.,H. (1985) “</a:t>
                      </a:r>
                      <a:r>
                        <a:rPr lang="en-GB" sz="2200" b="0" i="1" kern="1200" dirty="0">
                          <a:solidFill>
                            <a:schemeClr val="tx1"/>
                          </a:solidFill>
                          <a:effectLst/>
                          <a:latin typeface="+mn-lt"/>
                          <a:ea typeface="+mn-ea"/>
                          <a:cs typeface="+mn-cs"/>
                        </a:rPr>
                        <a:t>Organizational Culture and Leadership</a:t>
                      </a:r>
                      <a:r>
                        <a:rPr lang="en-GB" sz="2200" b="0" kern="1200" dirty="0">
                          <a:solidFill>
                            <a:schemeClr val="tx1"/>
                          </a:solidFill>
                          <a:effectLst/>
                          <a:latin typeface="+mn-lt"/>
                          <a:ea typeface="+mn-ea"/>
                          <a:cs typeface="+mn-cs"/>
                        </a:rPr>
                        <a:t>”. San Francisco: Jossey-Bass.</a:t>
                      </a:r>
                    </a:p>
                    <a:p>
                      <a:pPr>
                        <a:lnSpc>
                          <a:spcPct val="150000"/>
                        </a:lnSpc>
                      </a:pPr>
                      <a:r>
                        <a:rPr lang="en-GB" sz="2200" b="0" kern="1200" dirty="0">
                          <a:solidFill>
                            <a:schemeClr val="tx1"/>
                          </a:solidFill>
                          <a:effectLst/>
                          <a:latin typeface="+mn-lt"/>
                          <a:ea typeface="+mn-ea"/>
                          <a:cs typeface="+mn-cs"/>
                        </a:rPr>
                        <a:t>Sull D., Sull C., (2022) How to Fix a Toxic Culture https://</a:t>
                      </a:r>
                      <a:r>
                        <a:rPr lang="en-GB" sz="2200" b="0" kern="1200" dirty="0" err="1">
                          <a:solidFill>
                            <a:schemeClr val="tx1"/>
                          </a:solidFill>
                          <a:effectLst/>
                          <a:latin typeface="+mn-lt"/>
                          <a:ea typeface="+mn-ea"/>
                          <a:cs typeface="+mn-cs"/>
                        </a:rPr>
                        <a:t>sloanreview.mit.edu</a:t>
                      </a:r>
                      <a:r>
                        <a:rPr lang="en-GB" sz="2200" b="0" kern="1200" dirty="0">
                          <a:solidFill>
                            <a:schemeClr val="tx1"/>
                          </a:solidFill>
                          <a:effectLst/>
                          <a:latin typeface="+mn-lt"/>
                          <a:ea typeface="+mn-ea"/>
                          <a:cs typeface="+mn-cs"/>
                        </a:rPr>
                        <a:t>/article/how-to-fix-a-toxic-culture/ (accessed 26.02.2023).</a:t>
                      </a:r>
                    </a:p>
                  </a:txBody>
                  <a:tcPr>
                    <a:solidFill>
                      <a:schemeClr val="bg1">
                        <a:lumMod val="85000"/>
                        <a:alpha val="60098"/>
                      </a:schemeClr>
                    </a:solidFill>
                  </a:tcPr>
                </a:tc>
                <a:extLst>
                  <a:ext uri="{0D108BD9-81ED-4DB2-BD59-A6C34878D82A}">
                    <a16:rowId xmlns:a16="http://schemas.microsoft.com/office/drawing/2014/main" val="2081475305"/>
                  </a:ext>
                </a:extLst>
              </a:tr>
            </a:tbl>
          </a:graphicData>
        </a:graphic>
      </p:graphicFrame>
      <p:pic>
        <p:nvPicPr>
          <p:cNvPr id="14" name="Picture 13">
            <a:extLst>
              <a:ext uri="{FF2B5EF4-FFF2-40B4-BE49-F238E27FC236}">
                <a16:creationId xmlns:a16="http://schemas.microsoft.com/office/drawing/2014/main" id="{FBADDF29-DE3D-3907-3BC7-3E2153830AB9}"/>
              </a:ext>
            </a:extLst>
          </p:cNvPr>
          <p:cNvPicPr>
            <a:picLocks noChangeAspect="1"/>
          </p:cNvPicPr>
          <p:nvPr/>
        </p:nvPicPr>
        <p:blipFill>
          <a:blip r:embed="rId4"/>
          <a:stretch>
            <a:fillRect/>
          </a:stretch>
        </p:blipFill>
        <p:spPr>
          <a:xfrm>
            <a:off x="568603" y="207371"/>
            <a:ext cx="4491077" cy="1591367"/>
          </a:xfrm>
          <a:prstGeom prst="rect">
            <a:avLst/>
          </a:prstGeom>
        </p:spPr>
      </p:pic>
      <p:cxnSp>
        <p:nvCxnSpPr>
          <p:cNvPr id="7" name="Straight Connector 6">
            <a:extLst>
              <a:ext uri="{FF2B5EF4-FFF2-40B4-BE49-F238E27FC236}">
                <a16:creationId xmlns:a16="http://schemas.microsoft.com/office/drawing/2014/main" id="{850BC5B8-3C63-90EE-6FA8-380100AED219}"/>
              </a:ext>
            </a:extLst>
          </p:cNvPr>
          <p:cNvCxnSpPr>
            <a:cxnSpLocks/>
          </p:cNvCxnSpPr>
          <p:nvPr/>
        </p:nvCxnSpPr>
        <p:spPr>
          <a:xfrm>
            <a:off x="0" y="2059152"/>
            <a:ext cx="42803763" cy="0"/>
          </a:xfrm>
          <a:prstGeom prst="line">
            <a:avLst/>
          </a:prstGeom>
          <a:ln w="76200">
            <a:solidFill>
              <a:schemeClr val="accent1">
                <a:lumMod val="75000"/>
              </a:schemeClr>
            </a:solidFill>
          </a:ln>
          <a:effectLst>
            <a:outerShdw blurRad="50800" dist="38100" dir="5400000" algn="t" rotWithShape="0">
              <a:prstClr val="black">
                <a:alpha val="40000"/>
              </a:prstClr>
            </a:outerShdw>
          </a:effectLst>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43719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281</TotalTime>
  <Words>1529</Words>
  <Application>Microsoft Macintosh PowerPoint</Application>
  <PresentationFormat>Custom</PresentationFormat>
  <Paragraphs>60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Kolowrocka (1805961)</dc:creator>
  <cp:lastModifiedBy>Beliczynski, Maciek</cp:lastModifiedBy>
  <cp:revision>189</cp:revision>
  <dcterms:created xsi:type="dcterms:W3CDTF">2022-09-13T13:57:21Z</dcterms:created>
  <dcterms:modified xsi:type="dcterms:W3CDTF">2023-03-13T22:51:28Z</dcterms:modified>
</cp:coreProperties>
</file>