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notesSlides/notesSlide4.xml" ContentType="application/vnd.openxmlformats-officedocument.presentationml.notesSlide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notesSlides/notesSlide5.xml" ContentType="application/vnd.openxmlformats-officedocument.presentationml.notesSlide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53"/>
  </p:notesMasterIdLst>
  <p:sldIdLst>
    <p:sldId id="432" r:id="rId8"/>
    <p:sldId id="439" r:id="rId9"/>
    <p:sldId id="454" r:id="rId10"/>
    <p:sldId id="256" r:id="rId11"/>
    <p:sldId id="455" r:id="rId12"/>
    <p:sldId id="456" r:id="rId13"/>
    <p:sldId id="449" r:id="rId14"/>
    <p:sldId id="450" r:id="rId15"/>
    <p:sldId id="461" r:id="rId16"/>
    <p:sldId id="451" r:id="rId17"/>
    <p:sldId id="452" r:id="rId18"/>
    <p:sldId id="462" r:id="rId19"/>
    <p:sldId id="453" r:id="rId20"/>
    <p:sldId id="457" r:id="rId21"/>
    <p:sldId id="465" r:id="rId22"/>
    <p:sldId id="458" r:id="rId23"/>
    <p:sldId id="466" r:id="rId24"/>
    <p:sldId id="459" r:id="rId25"/>
    <p:sldId id="475" r:id="rId26"/>
    <p:sldId id="476" r:id="rId27"/>
    <p:sldId id="470" r:id="rId28"/>
    <p:sldId id="471" r:id="rId29"/>
    <p:sldId id="472" r:id="rId30"/>
    <p:sldId id="473" r:id="rId31"/>
    <p:sldId id="474" r:id="rId32"/>
    <p:sldId id="477" r:id="rId33"/>
    <p:sldId id="478" r:id="rId34"/>
    <p:sldId id="484" r:id="rId35"/>
    <p:sldId id="485" r:id="rId36"/>
    <p:sldId id="479" r:id="rId37"/>
    <p:sldId id="463" r:id="rId38"/>
    <p:sldId id="464" r:id="rId39"/>
    <p:sldId id="467" r:id="rId40"/>
    <p:sldId id="468" r:id="rId41"/>
    <p:sldId id="469" r:id="rId42"/>
    <p:sldId id="488" r:id="rId43"/>
    <p:sldId id="486" r:id="rId44"/>
    <p:sldId id="489" r:id="rId45"/>
    <p:sldId id="487" r:id="rId46"/>
    <p:sldId id="440" r:id="rId47"/>
    <p:sldId id="483" r:id="rId48"/>
    <p:sldId id="480" r:id="rId49"/>
    <p:sldId id="441" r:id="rId50"/>
    <p:sldId id="482" r:id="rId51"/>
    <p:sldId id="481" r:id="rId52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66776" autoAdjust="0"/>
  </p:normalViewPr>
  <p:slideViewPr>
    <p:cSldViewPr snapToGrid="0" snapToObjects="1">
      <p:cViewPr varScale="1">
        <p:scale>
          <a:sx n="74" d="100"/>
          <a:sy n="74" d="100"/>
        </p:scale>
        <p:origin x="231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theme" Target="theme/theme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tableStyles" Target="tableStyles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6/12/2026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hWDbSx_kdo&amp;t=26s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nspcc.org.uk/child-health-development/attachment-early-years#skip-to-content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008574/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191136-8279-8CF7-B3E4-2563CCE60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AB2F749-C220-32C1-CE04-46AAD16825E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D5E4237-2323-04BE-EBF9-17123F5E36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06064F5-BC7E-A3FD-A745-EE3B0227F1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834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570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0580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6775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634-2F3A-7C79-4147-BA620D017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C949B21-CADA-8195-0B88-8C48B08B6E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FE7B129-E011-A854-D6CA-AC0E7681C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1F027E3-DA9D-4348-FF51-01C5702497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6433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949502-140A-5820-2111-9DA459E3E4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4C6D2E3-93AC-9FB3-7AF7-AD76F96272D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455BD5B-320A-4603-35E5-00752950EF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Eurat</a:t>
            </a:r>
            <a:r>
              <a:rPr lang="cy-GB" altLang="en-US" b="1" dirty="0">
                <a:solidFill>
                  <a:srgbClr val="FF0000"/>
                </a:solidFill>
              </a:rPr>
              <a:t> to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once</a:t>
            </a:r>
            <a:r>
              <a:rPr lang="cy-GB" altLang="en-US" b="1" dirty="0">
                <a:solidFill>
                  <a:srgbClr val="FF0000"/>
                </a:solidFill>
              </a:rPr>
              <a:t> set 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r>
              <a:rPr lang="cy-GB" altLang="en-US" b="1" dirty="0">
                <a:solidFill>
                  <a:srgbClr val="FF0000"/>
                </a:solidFill>
              </a:rPr>
              <a:t>.</a:t>
            </a:r>
          </a:p>
          <a:p>
            <a:endParaRPr lang="cy-GB" altLang="en-US" b="1" dirty="0">
              <a:solidFill>
                <a:srgbClr val="FF0000"/>
              </a:solidFill>
            </a:endParaRPr>
          </a:p>
          <a:p>
            <a:r>
              <a:rPr lang="en-US" dirty="0"/>
              <a:t>Eraut, M. (1994) </a:t>
            </a:r>
            <a:r>
              <a:rPr lang="en-US" i="1" dirty="0"/>
              <a:t>Developing professional knowledge and competence</a:t>
            </a:r>
            <a:r>
              <a:rPr lang="en-US" dirty="0"/>
              <a:t>. London: Falmer.</a:t>
            </a:r>
            <a:endParaRPr lang="en-GB" dirty="0"/>
          </a:p>
          <a:p>
            <a:endParaRPr lang="cy-GB" altLang="en-US" dirty="0"/>
          </a:p>
          <a:p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b="1" dirty="0">
              <a:solidFill>
                <a:srgbClr val="FF0000"/>
              </a:solidFill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169B78B-3ECD-99F8-814B-8879CC9631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0156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1CF589-F6F0-E199-56B7-C7A484C68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F49ED62-0EEB-6D3C-981E-A73C254B69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C51D638-D458-295D-4CFD-A2FB3D2C43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Eurat</a:t>
            </a:r>
            <a:r>
              <a:rPr lang="cy-GB" altLang="en-US" b="1" dirty="0">
                <a:solidFill>
                  <a:srgbClr val="FF0000"/>
                </a:solidFill>
              </a:rPr>
              <a:t> to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once</a:t>
            </a:r>
            <a:r>
              <a:rPr lang="cy-GB" altLang="en-US" b="1" dirty="0">
                <a:solidFill>
                  <a:srgbClr val="FF0000"/>
                </a:solidFill>
              </a:rPr>
              <a:t> set 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r>
              <a:rPr lang="cy-GB" altLang="en-US" b="1" dirty="0">
                <a:solidFill>
                  <a:srgbClr val="FF0000"/>
                </a:solidFill>
              </a:rPr>
              <a:t>.</a:t>
            </a:r>
          </a:p>
          <a:p>
            <a:endParaRPr lang="cy-GB" altLang="en-US" b="1" dirty="0">
              <a:solidFill>
                <a:srgbClr val="FF0000"/>
              </a:solidFill>
            </a:endParaRPr>
          </a:p>
          <a:p>
            <a:r>
              <a:rPr lang="en-US" dirty="0"/>
              <a:t>Eraut, M. (1994) </a:t>
            </a:r>
            <a:r>
              <a:rPr lang="en-US" i="1" dirty="0"/>
              <a:t>Developing professional knowledge and competence</a:t>
            </a:r>
            <a:r>
              <a:rPr lang="en-US" dirty="0"/>
              <a:t>. London: Falmer.</a:t>
            </a:r>
            <a:endParaRPr lang="en-GB" dirty="0"/>
          </a:p>
          <a:p>
            <a:endParaRPr lang="cy-GB" altLang="en-US" dirty="0"/>
          </a:p>
          <a:p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b="1" dirty="0">
              <a:solidFill>
                <a:srgbClr val="FF0000"/>
              </a:solidFill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69F03B1-03F7-D919-0221-EAA5E9728C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888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2C133-16B9-A360-EFB5-AE4B4C8E1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7968D67-F93D-8659-F809-29C1989D14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2D2948E-37AA-4906-5FB7-A989A3AC9F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79BEFA4-2F3C-13F3-7AE8-8AF1863BB5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9209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6F3D-C75D-BB26-3A75-77FD959DE1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EE8883D-8687-A188-3C04-B6A9C389B4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CC57805-A798-468B-04CD-2A5EC7BA77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698D692-E628-A49D-6741-A5D9364D97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5075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57E84F-F91F-D490-815F-48E010AD5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A31E6FF-9CFD-BD90-5D63-5E534F560D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050372E-F184-7069-DF79-69CACB633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students’ </a:t>
            </a:r>
            <a:r>
              <a:rPr lang="cy-GB" altLang="en-US" dirty="0" err="1">
                <a:latin typeface="Arial" panose="020B0604020202020204" pitchFamily="34" charset="0"/>
              </a:rPr>
              <a:t>understsanding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distinction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needed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research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feedback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difference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BF224D3-BA84-CEED-A946-FE6FE0A40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6737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C6A5D-0ED0-62BB-BF8E-3ADC28F25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314498B-FEAE-FC67-A0BB-71F11C9B8D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8EB46DD-1BA8-379C-B5FB-CE82BA1C4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1 – </a:t>
            </a:r>
            <a:r>
              <a:rPr lang="cy-GB" altLang="en-US" dirty="0" err="1">
                <a:latin typeface="Arial" panose="020B0604020202020204" pitchFamily="34" charset="0"/>
              </a:rPr>
              <a:t>encouarge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think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about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ways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which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experience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conversation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might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counter-productive</a:t>
            </a:r>
            <a:r>
              <a:rPr lang="cy-GB" altLang="en-US" dirty="0">
                <a:latin typeface="Arial" panose="020B0604020202020204" pitchFamily="34" charset="0"/>
              </a:rPr>
              <a:t> (bad </a:t>
            </a:r>
            <a:r>
              <a:rPr lang="cy-GB" altLang="en-US" dirty="0" err="1">
                <a:latin typeface="Arial" panose="020B0604020202020204" pitchFamily="34" charset="0"/>
              </a:rPr>
              <a:t>example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misinformation</a:t>
            </a:r>
            <a:r>
              <a:rPr lang="cy-GB" altLang="en-US" dirty="0">
                <a:latin typeface="Arial" panose="020B0604020202020204" pitchFamily="34" charset="0"/>
              </a:rPr>
              <a:t> etc.)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2 N.B.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struggle</a:t>
            </a:r>
            <a:r>
              <a:rPr lang="cy-GB" altLang="en-US" dirty="0">
                <a:latin typeface="Arial" panose="020B0604020202020204" pitchFamily="34" charset="0"/>
              </a:rPr>
              <a:t> with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can </a:t>
            </a:r>
            <a:r>
              <a:rPr lang="cy-GB" altLang="en-US" b="1" dirty="0" err="1">
                <a:latin typeface="Arial" panose="020B0604020202020204" pitchFamily="34" charset="0"/>
              </a:rPr>
              <a:t>drop</a:t>
            </a:r>
            <a:r>
              <a:rPr lang="cy-GB" altLang="en-US" b="1" dirty="0">
                <a:latin typeface="Arial" panose="020B0604020202020204" pitchFamily="34" charset="0"/>
              </a:rPr>
              <a:t> a big hint </a:t>
            </a:r>
            <a:r>
              <a:rPr lang="cy-GB" altLang="en-US" dirty="0">
                <a:latin typeface="Arial" panose="020B0604020202020204" pitchFamily="34" charset="0"/>
              </a:rPr>
              <a:t>to </a:t>
            </a:r>
            <a:r>
              <a:rPr lang="cy-GB" altLang="en-US" dirty="0" err="1">
                <a:latin typeface="Arial" panose="020B0604020202020204" pitchFamily="34" charset="0"/>
              </a:rPr>
              <a:t>look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back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r>
              <a:rPr lang="cy-GB" altLang="en-US" dirty="0">
                <a:latin typeface="Arial" panose="020B0604020202020204" pitchFamily="34" charset="0"/>
              </a:rPr>
              <a:t> 3 </a:t>
            </a:r>
            <a:r>
              <a:rPr lang="cy-GB" altLang="en-US" dirty="0" err="1">
                <a:latin typeface="Arial" panose="020B0604020202020204" pitchFamily="34" charset="0"/>
              </a:rPr>
              <a:t>Reflective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Theory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Models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730B29B-CAA7-5DA1-494E-76F76DA42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7186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408EF-19FD-21A6-96A5-312BD96C29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E52292B-9A83-4691-CED4-A03F3BAA0FA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CCF6C25-C328-5B5D-1B4D-3808FEF581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657E5E2-960A-07AD-0031-F0A6B69A8A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7858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7E9F7-4A65-50C1-FE79-8395EFC04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ECCB931-242F-BE7B-FB92-FB6C2D2764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A094DCC-507E-89B6-AD29-FDEBFA26DD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latin typeface="Arial" panose="020B0604020202020204" pitchFamily="34" charset="0"/>
              </a:rPr>
              <a:t>Knowing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action </a:t>
            </a:r>
            <a:r>
              <a:rPr lang="cy-GB" altLang="en-US" dirty="0" err="1">
                <a:latin typeface="Arial" panose="020B0604020202020204" pitchFamily="34" charset="0"/>
              </a:rPr>
              <a:t>refers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intuition</a:t>
            </a:r>
            <a:r>
              <a:rPr lang="cy-GB" altLang="en-US" dirty="0"/>
              <a:t>;</a:t>
            </a:r>
            <a:r>
              <a:rPr lang="cy-GB" altLang="en-US" dirty="0">
                <a:latin typeface="Arial" panose="020B0604020202020204" pitchFamily="34" charset="0"/>
              </a:rPr>
              <a:t> ‘</a:t>
            </a:r>
            <a:r>
              <a:rPr lang="cy-GB" altLang="en-US" dirty="0" err="1">
                <a:latin typeface="Arial" panose="020B0604020202020204" pitchFamily="34" charset="0"/>
              </a:rPr>
              <a:t>feeling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something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right</a:t>
            </a:r>
            <a:r>
              <a:rPr lang="cy-GB" altLang="en-US" dirty="0">
                <a:latin typeface="Arial" panose="020B0604020202020204" pitchFamily="34" charset="0"/>
              </a:rPr>
              <a:t> or </a:t>
            </a:r>
            <a:r>
              <a:rPr lang="cy-GB" altLang="en-US" dirty="0" err="1">
                <a:latin typeface="Arial" panose="020B0604020202020204" pitchFamily="34" charset="0"/>
              </a:rPr>
              <a:t>wrong</a:t>
            </a:r>
            <a:r>
              <a:rPr lang="cy-GB" altLang="en-US" dirty="0"/>
              <a:t>;</a:t>
            </a:r>
            <a:r>
              <a:rPr lang="cy-GB" altLang="en-US" dirty="0">
                <a:latin typeface="Arial" panose="020B0604020202020204" pitchFamily="34" charset="0"/>
              </a:rPr>
              <a:t> a ‘</a:t>
            </a:r>
            <a:r>
              <a:rPr lang="cy-GB" altLang="en-US" dirty="0" err="1">
                <a:latin typeface="Arial" panose="020B0604020202020204" pitchFamily="34" charset="0"/>
              </a:rPr>
              <a:t>sense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something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working</a:t>
            </a:r>
            <a:r>
              <a:rPr lang="cy-GB" altLang="en-US" dirty="0">
                <a:latin typeface="Arial" panose="020B0604020202020204" pitchFamily="34" charset="0"/>
              </a:rPr>
              <a:t> or not </a:t>
            </a:r>
            <a:r>
              <a:rPr lang="cy-GB" altLang="en-US" dirty="0" err="1">
                <a:latin typeface="Arial" panose="020B0604020202020204" pitchFamily="34" charset="0"/>
              </a:rPr>
              <a:t>i.e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Tacit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Knowledge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b="1" dirty="0" err="1"/>
              <a:t>Knowledge</a:t>
            </a:r>
            <a:r>
              <a:rPr lang="cy-GB" altLang="en-US" dirty="0"/>
              <a:t> </a:t>
            </a:r>
            <a:r>
              <a:rPr lang="cy-GB" altLang="en-US" dirty="0" err="1"/>
              <a:t>in</a:t>
            </a:r>
            <a:r>
              <a:rPr lang="cy-GB" altLang="en-US" dirty="0"/>
              <a:t> action </a:t>
            </a:r>
            <a:r>
              <a:rPr lang="cy-GB" altLang="en-US" dirty="0" err="1"/>
              <a:t>refers</a:t>
            </a:r>
            <a:r>
              <a:rPr lang="cy-GB" altLang="en-US" dirty="0"/>
              <a:t> to the </a:t>
            </a:r>
            <a:r>
              <a:rPr lang="en-GB" altLang="en-US" dirty="0"/>
              <a:t>use and application of knowledge and learning in order to make Analytical, decision-oriented judgements i.e. formal </a:t>
            </a:r>
            <a:r>
              <a:rPr lang="en-GB" altLang="en-US" dirty="0" err="1"/>
              <a:t>kmowledge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7CDD05A-2430-AF21-DBD6-FCC75DADF5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58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64D8E-C0A8-26C5-A2F3-0E86C46A7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FEE92E3-B9C1-A8A0-0E0E-0E0E089CE8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F080691-957B-5726-8975-DF3DE1652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understaning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four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elements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954FD73-AA26-31A8-446C-B3F064501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0059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AFAE5F-E6D3-7BD4-62FD-6F487F43B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E25EB17-9D28-8D9E-EA50-D6CB76EBFF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56C66B6-AB3C-0BC9-6C19-42C3CF4AB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lvl="0" rtl="0"/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These theorists and many others will form a significant part of the student’s formal knowledge.</a:t>
            </a:r>
          </a:p>
          <a:p>
            <a:pPr lvl="0" rtl="0"/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 will briefly introduce each and the students will research each theories in a little more detail</a:t>
            </a:r>
          </a:p>
          <a:p>
            <a:pPr lvl="0" rtl="0"/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 will revisit these theorist in future Modules</a:t>
            </a:r>
          </a:p>
          <a:p>
            <a:pPr lvl="0" rtl="0"/>
            <a:r>
              <a:rPr lang="en-GB" sz="18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Guided Study Activity</a:t>
            </a:r>
            <a:r>
              <a:rPr lang="en-GB" sz="1800" u="non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Key Theories</a:t>
            </a:r>
            <a:endParaRPr lang="en-GB" sz="1800" u="sng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D1CF2C9-3896-8D11-16D6-B932CB82B1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8686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7C5FE-BF6A-1901-2231-60542B918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2BF1A71-EE95-37E9-D68F-CE6D4414C3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58261BD-B9A6-16E6-949C-8BE74856BD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EFEB44C-AAF6-24D7-0F9C-54508809AB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4323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5B381-A13C-8448-F65B-F0FB2A6D4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9AB2799-6391-9272-B7E2-A365284F5E1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E5615D6-1082-A462-142B-9E7C098F3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definitions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en-GB" sz="1800" b="1" dirty="0">
                <a:solidFill>
                  <a:srgbClr val="0070C0"/>
                </a:solidFill>
              </a:rPr>
              <a:t>sensorimotor, preoperational, concrete operational, formal operational </a:t>
            </a:r>
            <a:r>
              <a:rPr lang="en-GB" sz="1800" b="0" dirty="0">
                <a:solidFill>
                  <a:srgbClr val="0070C0"/>
                </a:solidFill>
              </a:rPr>
              <a:t>and make a note of their source (using Harvard Referencing)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Sensorimotor (0–2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Learning through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senses and actions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; develops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object permanence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Preoperational (2–7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Uses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symbols and language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but thinking is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egocentric and not logical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Concrete operational (7–11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Applies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logical thinking to concrete situations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; understands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conservation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Formal operational (11+ yrs):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Develops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abstract and hypothetical reasoning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9721C8F-C17F-F3F3-AE53-8A1FFA9690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431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2D01AC-FDAD-C3C2-2B08-5620BA9B2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C9C1EE5-7B51-4794-B33C-76230908A7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E677073-63D1-53D9-0422-2CF44FF6E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Research the </a:t>
            </a:r>
            <a:r>
              <a:rPr lang="cy-GB" altLang="en-US" dirty="0" err="1">
                <a:latin typeface="Arial" panose="020B0604020202020204" pitchFamily="34" charset="0"/>
              </a:rPr>
              <a:t>meaning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assimilation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(fitting new information into existing schemas) and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accommodation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(adjusting schemas to new information) and record their source(s)</a:t>
            </a: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01FE271-1DE9-AB9D-BCEC-2AACCFF5C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5079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8B601-9E69-6CA3-6641-B455879E9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BC795B-678E-C37A-F729-8B35FDE822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638139D-D74E-E2DA-32A5-C816501D90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87DA57B-FEF5-9109-71B1-996E3FB72C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800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0CDE8-715E-A479-1D08-410EF5A52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C43CCAE-C7F3-B887-6EA8-AB36825D1C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648A794-D2DD-6A05-0974-4E1939A5BF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image</a:t>
            </a:r>
            <a:r>
              <a:rPr lang="cy-GB" altLang="en-US" dirty="0">
                <a:latin typeface="Arial" panose="020B0604020202020204" pitchFamily="34" charset="0"/>
              </a:rPr>
              <a:t> of the ZPD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helps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understand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theory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note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source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0" dirty="0">
                <a:latin typeface="Arial" panose="020B0604020202020204" pitchFamily="34" charset="0"/>
              </a:rPr>
              <a:t>(</a:t>
            </a:r>
            <a:r>
              <a:rPr lang="cy-GB" altLang="en-US" b="0" dirty="0" err="1">
                <a:latin typeface="Arial" panose="020B0604020202020204" pitchFamily="34" charset="0"/>
              </a:rPr>
              <a:t>link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Theme</a:t>
            </a:r>
            <a:r>
              <a:rPr lang="cy-GB" altLang="en-US" b="0" dirty="0">
                <a:latin typeface="Arial" panose="020B0604020202020204" pitchFamily="34" charset="0"/>
              </a:rPr>
              <a:t> 5 </a:t>
            </a:r>
            <a:r>
              <a:rPr lang="cy-GB" altLang="en-US" b="0" dirty="0" err="1">
                <a:latin typeface="Arial" panose="020B0604020202020204" pitchFamily="34" charset="0"/>
              </a:rPr>
              <a:t>Critical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Thinking</a:t>
            </a:r>
            <a:r>
              <a:rPr lang="cy-GB" altLang="en-US" b="0" dirty="0">
                <a:latin typeface="Arial" panose="020B0604020202020204" pitchFamily="34" charset="0"/>
              </a:rPr>
              <a:t>), </a:t>
            </a:r>
            <a:r>
              <a:rPr lang="cy-GB" altLang="en-US" b="0" dirty="0" err="1">
                <a:latin typeface="Arial" panose="020B0604020202020204" pitchFamily="34" charset="0"/>
              </a:rPr>
              <a:t>explain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why</a:t>
            </a:r>
            <a:r>
              <a:rPr lang="cy-GB" altLang="en-US" b="0" dirty="0">
                <a:latin typeface="Arial" panose="020B0604020202020204" pitchFamily="34" charset="0"/>
              </a:rPr>
              <a:t> it is a </a:t>
            </a:r>
            <a:r>
              <a:rPr lang="cy-GB" altLang="en-US" b="0" dirty="0" err="1">
                <a:latin typeface="Arial" panose="020B0604020202020204" pitchFamily="34" charset="0"/>
              </a:rPr>
              <a:t>reliable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create</a:t>
            </a:r>
            <a:r>
              <a:rPr lang="cy-GB" altLang="en-US" b="0" dirty="0">
                <a:latin typeface="Arial" panose="020B0604020202020204" pitchFamily="34" charset="0"/>
              </a:rPr>
              <a:t> a </a:t>
            </a:r>
            <a:r>
              <a:rPr lang="cy-GB" altLang="en-US" b="0" dirty="0" err="1">
                <a:latin typeface="Arial" panose="020B0604020202020204" pitchFamily="34" charset="0"/>
              </a:rPr>
              <a:t>Harvard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refernce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image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69745E5-D07A-EB9B-6F46-8784DF7640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7453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B7C4E-8419-7486-1B58-5D2144F3B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15BCA8E-835E-C301-618D-A03DD7D070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5670FFA-50A3-8A85-A3BF-A48C7943C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student’s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short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video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from</a:t>
            </a:r>
            <a:r>
              <a:rPr lang="cy-GB" altLang="en-US" b="1" dirty="0">
                <a:latin typeface="Arial" panose="020B0604020202020204" pitchFamily="34" charset="0"/>
              </a:rPr>
              <a:t> a </a:t>
            </a:r>
            <a:r>
              <a:rPr lang="cy-GB" altLang="en-US" b="1" dirty="0" err="1">
                <a:latin typeface="Arial" panose="020B0604020202020204" pitchFamily="34" charset="0"/>
              </a:rPr>
              <a:t>reliable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explains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theory</a:t>
            </a:r>
            <a:r>
              <a:rPr lang="cy-GB" altLang="en-US" b="0" dirty="0">
                <a:latin typeface="Arial" panose="020B0604020202020204" pitchFamily="34" charset="0"/>
              </a:rPr>
              <a:t> of </a:t>
            </a:r>
            <a:r>
              <a:rPr lang="cy-GB" altLang="en-US" b="0" dirty="0" err="1">
                <a:latin typeface="Arial" panose="020B0604020202020204" pitchFamily="34" charset="0"/>
              </a:rPr>
              <a:t>scaffolding</a:t>
            </a:r>
            <a:r>
              <a:rPr lang="cy-GB" altLang="en-US" b="0" dirty="0">
                <a:latin typeface="Arial" panose="020B0604020202020204" pitchFamily="34" charset="0"/>
              </a:rPr>
              <a:t>, record the </a:t>
            </a:r>
            <a:r>
              <a:rPr lang="cy-GB" altLang="en-US" b="0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, </a:t>
            </a:r>
            <a:r>
              <a:rPr lang="cy-GB" altLang="en-US" b="0" dirty="0" err="1">
                <a:latin typeface="Arial" panose="020B0604020202020204" pitchFamily="34" charset="0"/>
              </a:rPr>
              <a:t>explain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why</a:t>
            </a:r>
            <a:r>
              <a:rPr lang="cy-GB" altLang="en-US" b="0" dirty="0">
                <a:latin typeface="Arial" panose="020B0604020202020204" pitchFamily="34" charset="0"/>
              </a:rPr>
              <a:t> it is a </a:t>
            </a:r>
            <a:r>
              <a:rPr lang="cy-GB" altLang="en-US" b="0" dirty="0" err="1">
                <a:latin typeface="Arial" panose="020B0604020202020204" pitchFamily="34" charset="0"/>
              </a:rPr>
              <a:t>reliable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source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create</a:t>
            </a:r>
            <a:r>
              <a:rPr lang="cy-GB" altLang="en-US" b="0" dirty="0">
                <a:latin typeface="Arial" panose="020B0604020202020204" pitchFamily="34" charset="0"/>
              </a:rPr>
              <a:t> a </a:t>
            </a:r>
            <a:r>
              <a:rPr lang="cy-GB" altLang="en-US" b="0" dirty="0" err="1">
                <a:latin typeface="Arial" panose="020B0604020202020204" pitchFamily="34" charset="0"/>
              </a:rPr>
              <a:t>Harvard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reference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video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Discuss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perhaps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even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calling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screen</a:t>
            </a:r>
            <a:endParaRPr lang="cy-GB" altLang="en-US" dirty="0">
              <a:latin typeface="Arial" panose="020B0604020202020204" pitchFamily="34" charset="0"/>
            </a:endParaRPr>
          </a:p>
          <a:p>
            <a:pPr rtl="0"/>
            <a:endParaRPr lang="cy-GB" altLang="en-US" b="0" dirty="0">
              <a:latin typeface="Arial" panose="020B0604020202020204" pitchFamily="34" charset="0"/>
            </a:endParaRPr>
          </a:p>
          <a:p>
            <a:pPr rtl="0"/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example</a:t>
            </a:r>
            <a:r>
              <a:rPr lang="cy-GB" altLang="en-US" b="0" dirty="0">
                <a:latin typeface="Arial" panose="020B0604020202020204" pitchFamily="34" charset="0"/>
              </a:rPr>
              <a:t> – </a:t>
            </a:r>
            <a:r>
              <a:rPr lang="cy-GB" altLang="en-US" b="0" dirty="0" err="1">
                <a:latin typeface="Arial" panose="020B0604020202020204" pitchFamily="34" charset="0"/>
              </a:rPr>
              <a:t>Administration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Children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Families</a:t>
            </a:r>
            <a:r>
              <a:rPr lang="cy-GB" altLang="en-US" b="0" dirty="0">
                <a:latin typeface="Arial" panose="020B0604020202020204" pitchFamily="34" charset="0"/>
              </a:rPr>
              <a:t> (US </a:t>
            </a:r>
            <a:r>
              <a:rPr lang="cy-GB" altLang="en-US" b="0" dirty="0" err="1">
                <a:latin typeface="Arial" panose="020B0604020202020204" pitchFamily="34" charset="0"/>
              </a:rPr>
              <a:t>Federal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Department</a:t>
            </a:r>
            <a:r>
              <a:rPr lang="cy-GB" altLang="en-US" b="0" dirty="0">
                <a:latin typeface="Arial" panose="020B0604020202020204" pitchFamily="34" charset="0"/>
              </a:rPr>
              <a:t>) </a:t>
            </a:r>
            <a:r>
              <a:rPr lang="en-GB" dirty="0">
                <a:hlinkClick r:id="rId3"/>
              </a:rPr>
              <a:t>Scaffolding Children's Learning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2E1DEDE-34F8-9694-7AC6-2692157436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53209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D0588C-81B7-46AE-C368-5D5581D71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5A549BE-F4EA-FA3C-2C5E-98E52D9FC28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EA04DD3-BE6C-E294-62F9-A27A0FECA0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B88C26C-0A07-7810-8203-DEB4962547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64361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3C435-F9CF-598D-57D1-D9A9A4686A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A3D2B31-63E8-41C1-EECF-E579EDC4FEF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F5A8397-2B27-A90A-C2C6-B9981957E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definitions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four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stages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attachement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reliable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create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Harvard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reference</a:t>
            </a:r>
            <a:endParaRPr lang="cy-GB" altLang="en-US" dirty="0">
              <a:latin typeface="Arial" panose="020B0604020202020204" pitchFamily="34" charset="0"/>
            </a:endParaRPr>
          </a:p>
          <a:p>
            <a:pPr rtl="0"/>
            <a:r>
              <a:rPr lang="cy-GB" altLang="en-US" dirty="0" err="1">
                <a:latin typeface="Arial" panose="020B0604020202020204" pitchFamily="34" charset="0"/>
              </a:rPr>
              <a:t>Discuss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perhaps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even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calling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screen</a:t>
            </a:r>
            <a:endParaRPr lang="cy-GB" altLang="en-US" dirty="0">
              <a:latin typeface="Arial" panose="020B0604020202020204" pitchFamily="34" charset="0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Pre‑attachment (birth – ~6 weeks):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Infants show attachment behaviours (crying, smiling) to attract attention, but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no preference for a specific caregiver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  <a:endParaRPr lang="en-GB" sz="1800" b="0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Attachment‑in‑the‑making (≈6 weeks – 6–8 months):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Infants begin to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prefer familiar caregivers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and respond more positively to them, but still accept care from others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Clear‑cut attachment (≈6–8 months – 18–24 months):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strong attachment to one primary caregiver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develops; separation anxiety and stranger anxiety are evident. 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Formation of reciprocal relationships (≈2 years+):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The child develops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language and understanding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leading to more reciprocal relationships and reduced separation distress. </a:t>
            </a:r>
          </a:p>
          <a:p>
            <a:pPr fontAlgn="t"/>
            <a:r>
              <a:rPr lang="en-GB" altLang="en-US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N.B. This was actually more difficult than I thought it would be!!!!! However, using the following prompt: 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Can you find a health, government or other official source that outlines the four stages of attachment as described by Bowlby? I managed to find the info on an NSPCC webpage </a:t>
            </a:r>
            <a:r>
              <a:rPr lang="en-GB" dirty="0">
                <a:hlinkClick r:id="rId3"/>
              </a:rPr>
              <a:t>Attachment and child development | NSPCC Learning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D7C82B3-A45F-4D4F-7675-C4857592FF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93114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D1BB7A-D6BD-5AFC-E273-A7E968AC5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DAB5184-47A6-0DC6-156A-C023D21BDC7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3AEDC43-4F77-C2BE-0222-13F3FCDDD2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1BA2D4-3B9B-D96D-444B-FE264B0D09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8977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C8BE2-8809-4F4D-4615-46603EB63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2EA8359-06B5-9224-527D-954A2640CD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97401EE-9BD5-FC7A-BEA5-773155F83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: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Find a graphic/image of 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Maslow’s Hierarchy of Needs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from a </a:t>
            </a:r>
            <a:r>
              <a:rPr lang="en-GB" sz="18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reliable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source. Make a note of the source, give a brief rationale as to why the source is reliable and, using Cite Them Right, complete a Harvard reference for the image using Cite Them Right.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5F3A7A9-06D6-54DA-C0A8-9D1BFC2851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89099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F7CF90-44BE-1F40-552C-5C343B06D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7061B0C-8617-1892-C808-F864E1F855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E0784A7-71D9-76B6-0495-D77A62A50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>
                <a:latin typeface="Arial" panose="020B0604020202020204" pitchFamily="34" charset="0"/>
              </a:rPr>
              <a:t>At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I </a:t>
            </a:r>
            <a:r>
              <a:rPr lang="cy-GB" altLang="en-US" dirty="0" err="1">
                <a:latin typeface="Arial" panose="020B0604020202020204" pitchFamily="34" charset="0"/>
              </a:rPr>
              <a:t>would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make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all of the ‘</a:t>
            </a:r>
            <a:r>
              <a:rPr lang="cy-GB" altLang="en-US" dirty="0" err="1">
                <a:latin typeface="Arial" panose="020B0604020202020204" pitchFamily="34" charset="0"/>
              </a:rPr>
              <a:t>classic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theorists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looked</a:t>
            </a:r>
            <a:r>
              <a:rPr lang="cy-GB" altLang="en-US" dirty="0">
                <a:latin typeface="Arial" panose="020B0604020202020204" pitchFamily="34" charset="0"/>
              </a:rPr>
              <a:t> at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common</a:t>
            </a:r>
            <a:r>
              <a:rPr lang="cy-GB" altLang="en-US" dirty="0">
                <a:latin typeface="Arial" panose="020B0604020202020204" pitchFamily="34" charset="0"/>
              </a:rPr>
              <a:t>................White males 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CDB19A4-3BF4-4101-93ED-FBC500E767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3684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9BC19-86D1-160E-68EA-697238117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634C659-F32D-B44B-3F72-5ED9D170A4F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2D0F922-EAD1-1006-78D3-1C08B34814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phrases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pedagogy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andragogy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</a:p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: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Using a </a:t>
            </a:r>
            <a:r>
              <a:rPr lang="en-GB" sz="18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reliable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source, find explanations of Knowles’  </a:t>
            </a:r>
            <a:r>
              <a:rPr lang="en-GB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Six Key Principles of Adult Learning.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Using Cite Them Right, create a Harvard Reference for the source you have used.</a:t>
            </a:r>
          </a:p>
          <a:p>
            <a:pPr rtl="0"/>
            <a:r>
              <a:rPr lang="en-GB" altLang="en-US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N.B. Using the following prompt: ‘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Find an academic text that discusses Knowles six elements of adult learning’ I found the following </a:t>
            </a:r>
            <a:r>
              <a:rPr lang="en-GB" dirty="0">
                <a:hlinkClick r:id="rId3"/>
              </a:rPr>
              <a:t>Andragogy in Practice: Applying a Theoretical Framework to Team Science Training in Biomedical Research – PMC</a:t>
            </a:r>
            <a:endParaRPr lang="en-GB" dirty="0"/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Self-concept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see themselves as independent and responsible for their own decisions.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They prefer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self-directed learning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rather than being told what to do.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Experience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bring a wealth of life and work experience.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Learning should build on and use these experiences.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Readiness to Learn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are motivated to learn things that are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relevant to their roles or life situations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(e.g., job, family).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Orientation to Learning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 learning is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problem-centred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rather than subject-centred.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They want practical knowledge they can apply immediately.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Motivation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are mainly driven by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internal factors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(e.g., personal growth, job satisfaction) rather than external rewards.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Need to Know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Adults need to understand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why they are learning something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before engaging with it.</a:t>
            </a: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73861BE-BC3F-30C1-0188-D7036084A0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8281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44ED6-0B42-C480-3BA1-5F1FF7B9A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C37062A-5D18-D7C8-1ED7-3E7B072CEDC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BD11A44-25A3-37A8-352F-24F783AFE8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each</a:t>
            </a:r>
            <a:r>
              <a:rPr lang="cy-GB" altLang="en-US" dirty="0">
                <a:latin typeface="Arial" panose="020B0604020202020204" pitchFamily="34" charset="0"/>
              </a:rPr>
              <a:t> Group </a:t>
            </a:r>
            <a:r>
              <a:rPr lang="cy-GB" altLang="en-US" dirty="0" err="1">
                <a:latin typeface="Arial" panose="020B0604020202020204" pitchFamily="34" charset="0"/>
              </a:rPr>
              <a:t>memeber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share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thoughts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focus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‘</a:t>
            </a:r>
            <a:r>
              <a:rPr lang="cy-GB" altLang="en-US" dirty="0" err="1">
                <a:latin typeface="Arial" panose="020B0604020202020204" pitchFamily="34" charset="0"/>
              </a:rPr>
              <a:t>sectors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type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work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etc</a:t>
            </a:r>
            <a:r>
              <a:rPr lang="cy-GB" altLang="en-US" dirty="0">
                <a:latin typeface="Arial" panose="020B0604020202020204" pitchFamily="34" charset="0"/>
              </a:rPr>
              <a:t> rather than </a:t>
            </a:r>
            <a:r>
              <a:rPr lang="cy-GB" altLang="en-US" dirty="0" err="1">
                <a:latin typeface="Arial" panose="020B0604020202020204" pitchFamily="34" charset="0"/>
              </a:rPr>
              <a:t>specific</a:t>
            </a:r>
            <a:r>
              <a:rPr lang="cy-GB" altLang="en-US" dirty="0">
                <a:latin typeface="Arial" panose="020B0604020202020204" pitchFamily="34" charset="0"/>
              </a:rPr>
              <a:t> jobs – </a:t>
            </a:r>
            <a:r>
              <a:rPr lang="cy-GB" altLang="en-US" dirty="0" err="1">
                <a:latin typeface="Arial" panose="020B0604020202020204" pitchFamily="34" charset="0"/>
              </a:rPr>
              <a:t>each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broad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aim</a:t>
            </a:r>
            <a:r>
              <a:rPr lang="cy-GB" altLang="en-US" dirty="0">
                <a:latin typeface="Arial" panose="020B0604020202020204" pitchFamily="34" charset="0"/>
              </a:rPr>
              <a:t> by the </a:t>
            </a:r>
            <a:r>
              <a:rPr lang="cy-GB" altLang="en-US" dirty="0" err="1">
                <a:latin typeface="Arial" panose="020B0604020202020204" pitchFamily="34" charset="0"/>
              </a:rPr>
              <a:t>end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pPr rtl="0"/>
            <a:r>
              <a:rPr lang="cy-GB" altLang="en-US" dirty="0" err="1">
                <a:latin typeface="Arial" panose="020B0604020202020204" pitchFamily="34" charset="0"/>
              </a:rPr>
              <a:t>Remind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notes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useful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PDP.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0D33880-758C-7A0A-0836-8DDAEEAE87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08301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E3CB63-2B02-0F07-92F5-FCB740577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77C3FC4-C780-2DD7-B74E-EBC6F531C24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BB05FB4-57C0-C1F4-5987-22FF5E8F8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3B16B17-B0CD-27B3-5441-CC4857FDF5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20360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71E37-BFCB-CB41-D30D-629520E37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0EFC43F-7C57-B23B-E1D8-7BFCD9D3FE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E2E9BFA-49FD-C56A-BA72-9BF60AA98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6A4FCBF-FDC4-79A2-D733-8B25E2F3B7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35320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C36F8-5C84-10CD-46C5-065AE7B8A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576F396-718C-2DAC-7725-389F703702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CA04D7F-57AA-DBDB-BFAE-65F4A1F9F7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A5B65E2-F60C-B03F-58F8-204CBDB3AE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81609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5FF088-1E59-FD23-88A4-1F7B8C625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0AF108B-F664-125E-426C-E329DF03933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F270989-EEF5-A116-7562-0E5C6607E2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6F868DA-CB11-61F9-E95A-65DFEC0B6A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35238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4DD16-8780-E4B4-0C78-E5F5656E5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0CEA74A-C017-5652-DA35-99A9095C80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21A3CA6-03CD-680C-0CD6-96C109A9E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5FEB5A3-6FF2-2011-4D38-1C99ECC029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47363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FB6B4F-00B3-55E8-C987-EADCFA257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F119CC7-B189-8B4C-6955-74C7AC7C83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643AAD-8859-FA5F-7E84-6B6BE3A5B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0D8060F-5F74-D6D3-C9BA-6A3AD0C49A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3488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5A809-BDDB-775D-C9CE-4E003AA793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817F8E2-61D0-FF1E-5591-C6943CC039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DDDBEE9-3A60-F610-FC67-A45D591B7D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WalesNational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childcare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providers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through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training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quality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improvement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accreditation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PACEY </a:t>
            </a:r>
            <a:r>
              <a:rPr lang="cy-GB" altLang="en-US" dirty="0" err="1">
                <a:latin typeface="Arial" panose="020B0604020202020204" pitchFamily="34" charset="0"/>
              </a:rPr>
              <a:t>CymruWelsh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branch</a:t>
            </a:r>
            <a:r>
              <a:rPr lang="cy-GB" altLang="en-US" dirty="0">
                <a:latin typeface="Arial" panose="020B0604020202020204" pitchFamily="34" charset="0"/>
              </a:rPr>
              <a:t> of PACEY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childminders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NDNA </a:t>
            </a:r>
            <a:r>
              <a:rPr lang="cy-GB" altLang="en-US" dirty="0" err="1">
                <a:latin typeface="Arial" panose="020B0604020202020204" pitchFamily="34" charset="0"/>
              </a:rPr>
              <a:t>CymruWelsh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branch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training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day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nurseries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Mudiad </a:t>
            </a:r>
            <a:r>
              <a:rPr lang="cy-GB" altLang="en-US" dirty="0" err="1">
                <a:latin typeface="Arial" panose="020B0604020202020204" pitchFamily="34" charset="0"/>
              </a:rPr>
              <a:t>MeithrinSupports</a:t>
            </a:r>
            <a:r>
              <a:rPr lang="cy-GB" altLang="en-US" dirty="0">
                <a:latin typeface="Arial" panose="020B0604020202020204" pitchFamily="34" charset="0"/>
              </a:rPr>
              <a:t> Welsh-</a:t>
            </a:r>
            <a:r>
              <a:rPr lang="cy-GB" altLang="en-US" dirty="0" err="1">
                <a:latin typeface="Arial" panose="020B0604020202020204" pitchFamily="34" charset="0"/>
              </a:rPr>
              <a:t>medium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provision</a:t>
            </a:r>
            <a:r>
              <a:rPr lang="cy-GB" altLang="en-US" dirty="0">
                <a:latin typeface="Arial" panose="020B0604020202020204" pitchFamily="34" charset="0"/>
              </a:rPr>
              <a:t> (Cylchoedd Meithrin, Ti a Fi </a:t>
            </a:r>
            <a:r>
              <a:rPr lang="cy-GB" altLang="en-US" dirty="0" err="1">
                <a:latin typeface="Arial" panose="020B0604020202020204" pitchFamily="34" charset="0"/>
              </a:rPr>
              <a:t>groups</a:t>
            </a:r>
            <a:r>
              <a:rPr lang="cy-GB" altLang="en-US" dirty="0">
                <a:latin typeface="Arial" panose="020B0604020202020204" pitchFamily="34" charset="0"/>
              </a:rPr>
              <a:t>).</a:t>
            </a:r>
            <a:r>
              <a:rPr lang="cy-GB" altLang="en-US" dirty="0" err="1">
                <a:latin typeface="Arial" panose="020B0604020202020204" pitchFamily="34" charset="0"/>
              </a:rPr>
              <a:t>Promotes</a:t>
            </a:r>
            <a:r>
              <a:rPr lang="cy-GB" altLang="en-US" dirty="0">
                <a:latin typeface="Arial" panose="020B0604020202020204" pitchFamily="34" charset="0"/>
              </a:rPr>
              <a:t> Welsh </a:t>
            </a:r>
            <a:r>
              <a:rPr lang="cy-GB" altLang="en-US" dirty="0" err="1">
                <a:latin typeface="Arial" panose="020B0604020202020204" pitchFamily="34" charset="0"/>
              </a:rPr>
              <a:t>language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birth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Wales </a:t>
            </a:r>
            <a:r>
              <a:rPr lang="cy-GB" altLang="en-US" dirty="0" err="1">
                <a:latin typeface="Arial" panose="020B0604020202020204" pitchFamily="34" charset="0"/>
              </a:rPr>
              <a:t>Pre-school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Providers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Association</a:t>
            </a:r>
            <a:r>
              <a:rPr lang="cy-GB" altLang="en-US" dirty="0">
                <a:latin typeface="Arial" panose="020B0604020202020204" pitchFamily="34" charset="0"/>
              </a:rPr>
              <a:t> (WPPA)</a:t>
            </a:r>
            <a:r>
              <a:rPr lang="cy-GB" altLang="en-US" dirty="0" err="1">
                <a:latin typeface="Arial" panose="020B0604020202020204" pitchFamily="34" charset="0"/>
              </a:rPr>
              <a:t>Membership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body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supporting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playgroups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settings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36F0985-E9A8-855A-625F-CED2A9C17E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85918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EA725-E997-6B0B-FDD6-2277F5353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3F46773-F7D8-2D25-2F7B-2AADA35CBA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686CCBE-69B8-EE9C-10CF-6A6D7D561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National Education Union (NEU Cymru)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largest education union in Wales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teachers, support staff, and leaders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Campaigns on funding, workload, and education policy</a:t>
            </a:r>
          </a:p>
          <a:p>
            <a:pPr fontAlgn="t"/>
            <a:b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</a:b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✔️ NASUWT (The Teachers’ Union)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teachers and headteachers across all sectors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Provides legal advice, professional development, and workplace support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Strong presence in Wales (NASUWT Cymru)</a:t>
            </a:r>
          </a:p>
          <a:p>
            <a:pPr fontAlgn="t"/>
            <a:b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</a:b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✔️ UCAC (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Undeb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Cenedlaethol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Athrawon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Cymru)</a:t>
            </a: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Wales-specific teaching union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Represents teachers, lecturers, and tutors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Unique focus on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Welsh language education and Welsh national policy</a:t>
            </a:r>
          </a:p>
          <a:p>
            <a:pPr fontAlgn="t"/>
            <a:endParaRPr lang="en-GB" sz="1800" b="1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Community (Education Section)</a:t>
            </a: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Trade union supporting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teachers, support staff, and school employees</a:t>
            </a:r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pPr fontAlgn="t"/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Formerly known as Voice (Education Section)</a:t>
            </a:r>
          </a:p>
          <a:p>
            <a:pPr fontAlgn="t"/>
            <a:endPara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2D6C57D-1019-E924-4272-690B9DF6C6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07126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17AC4-187F-EBA6-0EC3-6CE591C31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FE403F1-91DF-A90C-EE5B-62245095618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1DEBA75-DA33-997A-5E29-027F05E1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rtl="0"/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After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Session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dirty="0">
                <a:latin typeface="Arial" panose="020B0604020202020204" pitchFamily="34" charset="0"/>
              </a:rPr>
              <a:t>– Research a </a:t>
            </a:r>
            <a:r>
              <a:rPr lang="cy-GB" altLang="en-US" dirty="0" err="1">
                <a:latin typeface="Arial" panose="020B0604020202020204" pitchFamily="34" charset="0"/>
              </a:rPr>
              <a:t>professional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</a:t>
            </a:r>
            <a:endParaRPr lang="cy-GB" altLang="en-US" dirty="0">
              <a:latin typeface="Arial" panose="020B0604020202020204" pitchFamily="34" charset="0"/>
            </a:endParaRPr>
          </a:p>
          <a:p>
            <a:pPr rtl="0"/>
            <a:endParaRPr lang="cy-GB" altLang="en-US" dirty="0">
              <a:latin typeface="Arial" panose="020B0604020202020204" pitchFamily="34" charset="0"/>
            </a:endParaRPr>
          </a:p>
          <a:p>
            <a:pPr rtl="0"/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N.B.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Need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set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up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Forum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thread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for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activity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.</a:t>
            </a:r>
          </a:p>
          <a:p>
            <a:pPr rtl="0"/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will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also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feed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into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Assessment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requirements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(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e.g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.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organisation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follow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on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LinkedIn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39D69C6-B0BD-3B16-45C0-9FF027EF9B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41790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7278D-EE04-54B2-9204-7FE35A038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4EEF87-8EB6-14B5-D8FF-C4FFA54B77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87C59B-F4AC-E9E8-039E-8F6B6892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E42062-CBE7-9B13-7DE5-EDF4414CA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9774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22294-B4F0-83FC-9000-859585D13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C765373-238B-3B58-6C4C-714FFBBC4A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45D3111-5D2B-D028-26EE-A1F31AB8B2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248F4CD-50BA-8F98-14BA-5D4CD9CA74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19665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C560D-0834-41A8-3905-8EAD4F2F7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AD7F00E-8FED-8C03-D03C-284F6E6ECA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04DEABD-5183-F510-B87F-18E3C0850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B8FB2F9-C352-64B6-55F2-F9340106DD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55882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03AC1A-A88B-F293-54D6-A85F1D2E5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3F5E794-6FBD-A245-11E1-282920BB52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138F389-4D0D-15F2-8BA9-AA12EA728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E959C6A-354C-B0B4-ABB5-B530297C94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58213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747FB-EDD9-91A8-7EA3-C4BDC4295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6AE42D8-C03C-CE85-C05D-ED28727C641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5E7F9BD-1B6D-3FA1-AACB-7DF9E0F57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B2320D1-FD1D-910F-8F85-BC018B60C1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829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06/12/2026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405729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858" Type="http://schemas.openxmlformats.org/officeDocument/2006/relationships/notesSlide" Target="../notesSlides/notesSlide4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18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864.xml"/><Relationship Id="rId13" Type="http://schemas.openxmlformats.org/officeDocument/2006/relationships/tags" Target="../tags/tag869.xml"/><Relationship Id="rId18" Type="http://schemas.openxmlformats.org/officeDocument/2006/relationships/slideLayout" Target="../slideLayouts/slideLayout18.xml"/><Relationship Id="rId3" Type="http://schemas.openxmlformats.org/officeDocument/2006/relationships/tags" Target="../tags/tag859.xml"/><Relationship Id="rId7" Type="http://schemas.openxmlformats.org/officeDocument/2006/relationships/tags" Target="../tags/tag863.xml"/><Relationship Id="rId12" Type="http://schemas.openxmlformats.org/officeDocument/2006/relationships/tags" Target="../tags/tag868.xml"/><Relationship Id="rId17" Type="http://schemas.openxmlformats.org/officeDocument/2006/relationships/tags" Target="../tags/tag873.xml"/><Relationship Id="rId2" Type="http://schemas.openxmlformats.org/officeDocument/2006/relationships/tags" Target="../tags/tag858.xml"/><Relationship Id="rId16" Type="http://schemas.openxmlformats.org/officeDocument/2006/relationships/tags" Target="../tags/tag872.xml"/><Relationship Id="rId1" Type="http://schemas.openxmlformats.org/officeDocument/2006/relationships/tags" Target="../tags/tag857.xml"/><Relationship Id="rId6" Type="http://schemas.openxmlformats.org/officeDocument/2006/relationships/tags" Target="../tags/tag862.xml"/><Relationship Id="rId11" Type="http://schemas.openxmlformats.org/officeDocument/2006/relationships/tags" Target="../tags/tag867.xml"/><Relationship Id="rId5" Type="http://schemas.openxmlformats.org/officeDocument/2006/relationships/tags" Target="../tags/tag861.xml"/><Relationship Id="rId15" Type="http://schemas.openxmlformats.org/officeDocument/2006/relationships/tags" Target="../tags/tag871.xml"/><Relationship Id="rId10" Type="http://schemas.openxmlformats.org/officeDocument/2006/relationships/tags" Target="../tags/tag866.xml"/><Relationship Id="rId19" Type="http://schemas.openxmlformats.org/officeDocument/2006/relationships/notesSlide" Target="../notesSlides/notesSlide5.xml"/><Relationship Id="rId4" Type="http://schemas.openxmlformats.org/officeDocument/2006/relationships/tags" Target="../tags/tag860.xml"/><Relationship Id="rId9" Type="http://schemas.openxmlformats.org/officeDocument/2006/relationships/tags" Target="../tags/tag865.xml"/><Relationship Id="rId14" Type="http://schemas.openxmlformats.org/officeDocument/2006/relationships/tags" Target="../tags/tag87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881.xml"/><Relationship Id="rId13" Type="http://schemas.openxmlformats.org/officeDocument/2006/relationships/tags" Target="../tags/tag886.xml"/><Relationship Id="rId18" Type="http://schemas.openxmlformats.org/officeDocument/2006/relationships/tags" Target="../tags/tag891.xml"/><Relationship Id="rId3" Type="http://schemas.openxmlformats.org/officeDocument/2006/relationships/tags" Target="../tags/tag876.xml"/><Relationship Id="rId7" Type="http://schemas.openxmlformats.org/officeDocument/2006/relationships/tags" Target="../tags/tag880.xml"/><Relationship Id="rId12" Type="http://schemas.openxmlformats.org/officeDocument/2006/relationships/tags" Target="../tags/tag885.xml"/><Relationship Id="rId17" Type="http://schemas.openxmlformats.org/officeDocument/2006/relationships/tags" Target="../tags/tag890.xml"/><Relationship Id="rId2" Type="http://schemas.openxmlformats.org/officeDocument/2006/relationships/tags" Target="../tags/tag875.xml"/><Relationship Id="rId16" Type="http://schemas.openxmlformats.org/officeDocument/2006/relationships/tags" Target="../tags/tag889.xml"/><Relationship Id="rId20" Type="http://schemas.openxmlformats.org/officeDocument/2006/relationships/notesSlide" Target="../notesSlides/notesSlide6.xml"/><Relationship Id="rId1" Type="http://schemas.openxmlformats.org/officeDocument/2006/relationships/tags" Target="../tags/tag874.xml"/><Relationship Id="rId6" Type="http://schemas.openxmlformats.org/officeDocument/2006/relationships/tags" Target="../tags/tag879.xml"/><Relationship Id="rId11" Type="http://schemas.openxmlformats.org/officeDocument/2006/relationships/tags" Target="../tags/tag884.xml"/><Relationship Id="rId5" Type="http://schemas.openxmlformats.org/officeDocument/2006/relationships/tags" Target="../tags/tag878.xml"/><Relationship Id="rId15" Type="http://schemas.openxmlformats.org/officeDocument/2006/relationships/tags" Target="../tags/tag888.xml"/><Relationship Id="rId10" Type="http://schemas.openxmlformats.org/officeDocument/2006/relationships/tags" Target="../tags/tag883.xml"/><Relationship Id="rId19" Type="http://schemas.openxmlformats.org/officeDocument/2006/relationships/slideLayout" Target="../slideLayouts/slideLayout18.xml"/><Relationship Id="rId4" Type="http://schemas.openxmlformats.org/officeDocument/2006/relationships/tags" Target="../tags/tag877.xml"/><Relationship Id="rId9" Type="http://schemas.openxmlformats.org/officeDocument/2006/relationships/tags" Target="../tags/tag882.xml"/><Relationship Id="rId14" Type="http://schemas.openxmlformats.org/officeDocument/2006/relationships/tags" Target="../tags/tag88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hWDbSx_kdo&amp;t=26s" TargetMode="Externa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taylorfrancis.com/books/edit/10.4324/9780203486016/developing-professional-knowledge-competence-michael-eraut" TargetMode="External"/><Relationship Id="rId5" Type="http://schemas.openxmlformats.org/officeDocument/2006/relationships/hyperlink" Target="https://www.npg.org.uk/collections/search/use-this-image/?mkey=mw56675" TargetMode="External"/><Relationship Id="rId4" Type="http://schemas.openxmlformats.org/officeDocument/2006/relationships/hyperlink" Target="https://commons.wikimedia.org/wiki/File:Photo_of_Abraham_Harold_Maslow_by_William_Carter_%28cropped%29.jpg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008574/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taylorfrancis.com/reader/read-online/844963ed-6653-4265-93e8-5307181e4f9b/book/epub?context=ubx" TargetMode="External"/><Relationship Id="rId4" Type="http://schemas.openxmlformats.org/officeDocument/2006/relationships/hyperlink" Target="https://www-cambridge-org.uwtsd.idm.oclc.org/core/books/cambridge-handbook-of-personality-psychology/attachment-theory/FE678F96E884340F164E1C8247D5E5D1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ean_Piaget_in_Ann_Arbor.png" TargetMode="External"/><Relationship Id="rId7" Type="http://schemas.openxmlformats.org/officeDocument/2006/relationships/hyperlink" Target="https://research-ebsco-com.uwtsd.idm.oclc.org/c/onvpsy/ebook-viewer/epub/6f2hhp2cgn?location=https%25253A%25252F%25252Fresearch-ebsco-com.uwtsd.idm.oclc.org%25252Fc%25252Fonvpsy%25252Fsearch%25252Fdetails%25252F6f2hhp2cgn%25253Frequest-context%25253Dplink%252526db%25253Dnlebk" TargetMode="Externa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oer.galileo.usg.edu/cgi/viewcontent.cgi?article=1000&amp;context=education-textbooks" TargetMode="External"/><Relationship Id="rId5" Type="http://schemas.openxmlformats.org/officeDocument/2006/relationships/hyperlink" Target="https://commons.wikimedia.org/wiki/Category:Malcolm_Knowles#/media/File:Malcolm_Shepherd_Knowles_(1913-1997)_portrait.png" TargetMode="External"/><Relationship Id="rId4" Type="http://schemas.openxmlformats.org/officeDocument/2006/relationships/hyperlink" Target="https://commons.wikimedia.org/wiki/File:Lev-Semyonovich-Vygotsky-1896-193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?: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dirty="0">
                <a:ea typeface="Times New Roman" panose="02020603050405020304" pitchFamily="18" charset="0"/>
              </a:rPr>
              <a:t>Thema</a:t>
            </a:r>
            <a:r>
              <a:rPr lang="en-GB" sz="2800" dirty="0"/>
              <a:t> 7: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7: Building Professional Knowledge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Initial Thoughts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is Professional Knowledge?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Theories: An Introduction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Organisations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>
                <a:solidFill>
                  <a:srgbClr val="0070C0"/>
                </a:solidFill>
              </a:rPr>
              <a:t>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37E3F-4572-78D0-538F-BF8F4978F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2B2E3-6D22-B0A6-FD14-50BA3090DA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6221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Thinking about your future work with children and families, what knowledge will you need to have?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Add your answers to the </a:t>
            </a:r>
            <a:r>
              <a:rPr lang="en-GB" sz="2400" i="1" dirty="0" err="1">
                <a:solidFill>
                  <a:srgbClr val="0070C0"/>
                </a:solidFill>
              </a:rPr>
              <a:t>Vevox</a:t>
            </a:r>
            <a:r>
              <a:rPr lang="en-GB" sz="2400" i="1" dirty="0">
                <a:solidFill>
                  <a:srgbClr val="0070C0"/>
                </a:solidFill>
              </a:rPr>
              <a:t> poll.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CF2C187-7244-576F-19CB-BA4F8A7A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Initial Thoughts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0BB9724-6851-6377-413C-B433AD7291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6221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11126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2B2810-D4A1-400D-8B1C-4E747FB0D20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8650" y="1798320"/>
            <a:ext cx="47117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136-677-615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E008719E-2FBF-43F4-8B55-5EFA47BDAAD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534035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580C89-AA3E-4536-9A12-41E22737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53403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42A281-61B1-409D-ACD9-EC51BF60C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54292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A6ED530-4330-47BD-8C16-46C6A2E94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55181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1B6BB5-A733-440D-82A3-C33F0FC9F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56070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5DCD53-DCE0-413B-A0EC-A27218CD3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56959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E6E66C-5C50-42F8-8FF5-77FF5457C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57848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C91454A-8C7A-4375-9DC1-A73238D39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58737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28E4D38-46C3-4558-8B51-7A509FC52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59626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FF9B86-6223-46A6-9AF5-026E9B201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60515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9E494D-CE09-4C02-8B1E-30906C89C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61404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29AD57A-B1CB-4AA8-BB27-452A23AA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2293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A12DB8B-7B55-4099-9688-481E1339E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3182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0259DC2-0797-4F69-A8C5-261811D4E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64071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8B5EEC-782C-4B76-B0D0-E14BCD2B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64960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F55ADC-8D58-452E-A787-14C94226D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65849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E325F31-6AE6-49F1-8B4C-9076F333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66738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B4737E-A3DC-4B60-9C65-96B33996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67627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A77ED51-BBDD-4E83-BD14-933ACEEB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68516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6F47891-F166-4A4A-9C7F-935045EF3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69405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E778C4-4057-4970-8858-E8730DEF7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70294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3860B4-5CF4-4592-A236-169E63BF3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71183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D6235D-4640-4D4F-8A44-E66570938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72072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10A7190-3B05-47BE-851E-39A52CA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729615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9A93438-3265-41FA-8A49-CF2FB76C5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73850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6FDC8A2-7F53-4A53-B42A-56397345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74739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7DDA62-6597-4DC0-9806-D3B595ACE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75628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E3A4C9F-3939-47EF-A311-3704C64B6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76517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D048B97-5AA7-4F4C-9DBF-456E48D40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77406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AB0C98E-A872-4073-A16B-027EFE11A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78295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1EA19E3-D1B8-4B88-A05E-623EF84DB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791845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197ECE-4EC1-4AB6-9406-1E07502CE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53403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A490A6E-8738-4872-A9CA-AA3484B48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54292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E56AEEC-A131-43EA-A8AE-9C5505A1B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55181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5F25128-6862-4436-B382-0D98AEB3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56070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BF3991C-E800-484C-88AC-0453B8C0D7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56959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FE16292-A724-4D5A-8723-B79A37E3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57848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F35BD27-1EBF-4090-B0FD-28869991A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58737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7160F13-349B-4DCD-980F-F67E64D93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59626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5B6C523-3F22-40E1-A73D-7778E6834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60515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CBA13B0-AE4D-4174-B8C2-798CD0D3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61404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E556DCB-0185-4C22-ACF8-5C777F2A8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62293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8B1DBBB-7B41-4963-8CE1-85DABC32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63182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77EC1B6-192A-4D58-BE76-7F5732C9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64071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B95636B-810D-42B0-A3CF-2522F47AC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64960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EB90B33-246A-46FE-8BF0-AEC51BDAF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65849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DF1BC52-4CD4-4065-AAB3-8508F9409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66738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6941B8A-8B26-431E-AE4C-534C629E8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67627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30B2616-3BA3-4AB2-8D8D-252262568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68516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D7AD4345-2637-4561-A97B-57C98EABD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69405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440D260-EE21-45DB-802D-33EB2E11C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70294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5ADC58B-A19D-4670-B232-19E57123F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71183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B6DA25B-703B-4191-8F2E-2D5604EB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72072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4473D21-F1C0-4429-BC89-FBB9A8C74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72961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0DF3A1E-7BF6-4859-85AB-E25F482B9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73850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32BDEF8-302B-4402-A8C9-6AB646427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74739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BA62EA7-CEE4-4130-B31F-F6CDD6D92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75628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E23BDEF-AA29-4A96-96F1-6583896DC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76517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B9A13201-3C89-4121-A99A-6A752480E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77406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7706448-54A0-4EC5-8C2E-71F99523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782955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C477237-C621-4284-AFC2-64332B0B9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791845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03B45F6-D18C-4161-9FD3-6C6D0124B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53403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97F61719-E4A3-46FF-8430-6956FB937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54292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A2FD7B3-73D7-475A-9168-D3AEE48EF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55181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15CEBB1D-3D84-462F-9B90-1F5AF58A0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56070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65091B6A-6B5B-4D52-990E-99EA35AE4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56959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5BF811E-9A9A-4ABD-8EF9-B997E6F0D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57848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85C3E40C-6513-4BB4-A18C-D5C731428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58737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0D7F5AE-8F03-4CF3-9276-32D8CAF1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59626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59931BF-86F1-42B4-B059-F51D3480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60515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5CA30D3-EBD1-4512-9CEB-829D709B1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61404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9EC5BA5-065E-4A0B-8C15-1652C8045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62293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B1B1864-4A36-42EC-9A4B-BBB93C355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63182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B5B7095-E1C2-40F2-A2CE-3010298CA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64071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4C2CDAE-728F-4258-A027-9B14836C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64960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A952036-7C94-41B5-B56B-EF0D74095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65849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3A9A02D-E5D1-418B-8000-58145A95C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66738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E83A2636-0118-4F11-922B-D0BF85F81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67627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A83140C-1426-47D5-A8C6-188BFC530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68516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39C49A4-4571-4EAB-A1D3-F1FF4E4A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69405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35DF12F-CDFA-471E-9000-5578646E2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70294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211E08E3-C8D8-4D2A-B26A-04CC1D686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71183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6A634BC3-7BD2-4939-ABFF-5E0A34B92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72072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3E2735BA-3357-40D6-BEF1-76B89B945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72961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FB8AF88-3C4E-41D7-BA16-A60A9F39F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73850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4B8E0136-0E6A-40C5-96D2-B742B4F9E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74739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EF119ABF-80B3-4147-814D-BE06167B2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75628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1C205B3E-5544-458E-B54C-9876573A9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76517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804F0073-445D-4D64-94B7-5B218D4F1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77406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1546770E-B9DA-4705-A79C-7B2151E22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782955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8C483E78-C36E-407D-B596-E7159A5FC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791845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5B5A3C1F-9C76-4C62-AA3D-9B84293E8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53403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EC25F411-EB5A-4BA8-A9B2-2E1AD504E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54292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B035FE2B-7C69-4B85-A016-A69797473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55181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D44B79AF-63B3-418D-8E2B-FBE1E71F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56070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87C28919-5A89-4743-96CB-6C28452A2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56959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989A3C0A-A6C6-49D6-AE1F-0BDCF1E44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57848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3C493959-0A2E-4505-9A7E-1B6B0FE3B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58737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95619923-5426-4AC7-8CD0-A96A82DC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59626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295222-236F-4340-A2CB-BEF35286D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60515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3A51841B-44FA-409D-A9FD-65D3AAE56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61404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5DDB2AE4-9FCC-4B60-BE96-6F436D96B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62293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97BB2677-BC73-4FD6-85EB-9C2EA0106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63182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E7CC2C8F-64FF-4A9A-8AA0-547C9540F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64071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71747F6D-863C-43D6-9A0C-FBA57A4DF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64960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C1EE9F73-CF97-430E-9E28-BEB7F5D55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65849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A621751F-02A1-42FD-AF4E-425FB20D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66738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B562E447-AECF-41FC-BD2F-BDB0231E8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67627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02FA337E-9E3D-4A41-84C6-BB41D2F3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68516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5F6795A7-0328-490F-94A7-2D93C6BC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69405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A93E03AA-C731-48C7-9E7E-CF698691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70294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4D6EA2E3-FF22-426F-9440-C45409D77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71183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C3118B0A-17D8-4E0B-9DC4-963A519F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72072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F90BB1C3-5A30-4215-AE77-8E6CE3256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72961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9AB53F72-D2E2-4160-A6E2-C58172EDC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73850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986A3420-8D93-4A92-A448-C3B130191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74739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CEBC86E9-338F-4630-BF4E-E71B10258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75628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A1D8ABD0-ABBE-4F69-82C3-E4F2E1DDD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76517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7DDC062B-CF40-40A6-A724-6B1C91A2D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77406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51226777-4228-41F1-A242-13997F86A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782955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8446813D-837C-4EBB-95EF-2002A5F14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791845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7DD359B9-64DE-4C51-BA2B-1CF027D58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53403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F5DE44B3-6E50-4C55-8003-EBBB2BB97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54292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DF085D09-E611-4FAF-9180-0B3C1A0C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55181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C0E0EA68-34B8-4AB9-B29A-7873F1528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56070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D0B452F9-67CA-4D51-87CD-61E9A8784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56959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2D273C33-77C8-45A1-93BE-A13BD3D3C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57848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B09D4F5B-03BB-402A-8F5C-C33861832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58737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673B1895-F536-474C-936F-59FC43AF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59626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E2FA797D-E464-4514-A7DC-6A7995B42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60515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966A2679-D631-44E1-A891-925E167D0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61404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DE8E134-CAB5-4D26-A447-2137AB5B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62293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E519CD18-99C2-4F65-B037-E151C6744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63182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8D1F278-DEEC-4DF8-BD0A-2BFA10E16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64071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769C88A0-F59C-49B2-B93F-81DB66F26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64960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D825B595-474D-4C2A-8CA7-671057E13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65849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F4AD1370-1616-4C25-8D31-605AA0EE4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66738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85313E86-A8A9-4F6C-B3C9-A419F687B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67627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B3719E7F-467C-48BC-9589-4A5E0282A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68516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D4310281-480E-4F7C-983A-5A7475C2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69405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8B9D509F-6A1E-4362-AD9B-2B990151E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70294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F91EE37D-ED6A-4C5A-9EBA-B70FA02CF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71183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047FE373-4A50-46B4-AA77-C60DE7D48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72072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AEA9E74A-D28A-47DD-870A-D364FDA0A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72961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5B728EC4-34A8-4009-B76A-5B6AC1460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73850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644C8502-2274-4A5A-AB28-B7469A09A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74739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40CCA259-E10F-44F0-AE2F-0176A2A92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75628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0514F5BD-8A29-40D0-8136-44CD1EB61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76517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14818A5E-DF80-445D-80CC-7413E7A61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77406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DEA0B81B-E293-4831-8F1E-B91391522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782955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A7ADCFE6-FFF8-4D96-81BD-C4FC4EF14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791845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9A6A6EB4-E87D-43DD-ABF4-17FE49AC4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53403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96A0346C-0242-4F49-8CDB-6F66137C9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54292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99781347-372F-49E5-8301-4B58F3C6B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55181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C0748C9A-7B95-49E6-AD96-9AEA2C51B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56070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BCB66079-3200-41AB-B0A4-229BA1700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56959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D0C0DE98-695E-4176-9CD9-C2C3AF90E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57848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A26E03DC-0DA6-4663-9161-0C5C5BEA5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58737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8C6EABF7-4E93-4EBA-B65A-467362D3A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59626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2332D823-1899-4A57-AF4D-0F617C79E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60515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78E69B39-2F82-4E90-B2A0-B6B984D8E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61404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809F23D7-FBFE-4E1C-B5A0-7928E3EFD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62293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9313A996-55C4-49A2-90DD-F422CC28B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63182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D361923C-0F4A-4159-9A91-66D684663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64071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1B060A4E-1878-405E-834F-61DE43F7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64960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37E69992-23B7-411C-8EBA-98C1B5122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65849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9950FCFE-2BA7-4633-B897-2C0747DB2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66738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B70476A9-AF84-447F-93C0-712DBE608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67627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A0978F31-853B-4964-815E-B99701FCE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68516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10808656-5211-4A06-A714-D511494A7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69405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CFA2BEA9-65DC-4AD2-BC1D-BB60BD718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70294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D5F8CA41-7444-4F60-BB83-2292D5AA9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71183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2789F709-85A2-4EFD-88FF-C16D1A24F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72072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6C52CF04-9C46-4202-96D7-C63E4419E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72961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790AC249-8C0F-4A79-B315-3E17180F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73850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437C2A3A-E1AD-4A22-848A-9DDEABF8F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74739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C8C56A33-DC1A-41D2-8B78-8296C3C0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75628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873734C2-EF34-4E01-99EF-4C91059BE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76517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408436D4-1C2F-4BAD-9096-6C9A57EC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77406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663499D4-9374-44A3-8FE7-E8B1A3775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782955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A53FD508-99B7-4431-A386-F379FEBF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791845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FAC1212C-0CC7-4315-A9BA-D8A7E4DF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53403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CC92836E-1B7A-446D-AA20-515E7F060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54292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C03DD44D-7783-4AFE-87B1-2306D84F0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55181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59A3D54E-E94D-44A1-907F-465DC0607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56070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A6C91072-E3F4-4C75-B4C2-BCEBFB06D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56959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A38CFB6A-0C4F-47EF-86C6-EEB33C0C9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57848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EEBCA188-D56E-4E80-B543-38F6CFBE2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58737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72B38A77-9F11-4E2D-AA7B-E4AD40D08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59626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736068AC-C700-4CF9-B739-07E65CBE8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60515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8CAC6427-5C68-44BA-B842-9D7F8EBD7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61404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C9126B07-DEA0-4687-89C5-AC3C48CEF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62293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2E23900C-2B78-4897-BA1E-D5CB5E675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63182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3FD6570A-E9DE-45B1-8DA6-7CA4866BD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64071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4FE27E05-DFFA-45D6-8E60-E736A8C7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64960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547F9C85-7BE4-4BC5-AC39-32DAE17FD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65849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CD5E29C2-6B47-4F4B-A1B2-DCC62DFC8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66738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F7872282-D876-494E-BAD6-98E4EEF2D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67627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FC60059B-DD23-4AE6-950F-279D8CA59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68516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E190E05B-F098-4D1D-BD6B-B91F31602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69405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E7B29EC4-861D-43D1-A5F5-13AFCF04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70294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899FC396-2FB5-495C-955C-2F8636A2A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71183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8C948939-80E6-457F-B09C-D118963E5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72072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406D4097-C0CA-4594-A73E-6EC68F010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729615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37ED2FCE-5FA4-45D5-8528-0EAB47A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73850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43F601E4-214E-420E-A77B-218D7FEFE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74739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C44CE96A-2F6F-4C86-93DA-13E73CB54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75628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A025CE6A-5194-45F3-A33D-5E22EA3C6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76517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0891AF0C-E8A1-4872-AA85-DBF34796F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77406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A1F9DC13-6151-4CE4-A4D1-1C6AB6F7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78295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2397D544-BD0F-4779-8D6F-881DD839B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791845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6999A213-F26E-477C-9A35-58066DAF8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53403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5D9ECFB5-1A7D-4F3F-A37F-84AAFA19A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54292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4707247B-46FA-4FF5-9914-7C6B5C2DD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55181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3074031C-A7A8-4E3B-9CC3-D1FF85EDA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56070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4C0F4664-B9CB-4EFD-9DD1-448994F2E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56959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0EC5F8E9-5A77-4C52-B9C8-266055BAC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57848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16F70352-D9B5-445D-BBDC-85D4D547B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58737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339D5B85-B801-4509-A773-869EC82F6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59626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EF3A8C74-4939-4905-884D-3B65FCF5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60515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3CC8588A-C9CC-46B0-93B6-BBD4B41C4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61404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8647A931-523F-4BCD-A623-C7429E011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622935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D9099FEE-265C-4C24-9454-B9020FAEF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63182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2527449A-08A1-4008-94E7-CFEB51402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64071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4892D17D-EB09-40B2-BD42-402218E50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64960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FFBD2BCD-05AF-4681-8DEA-EEBF45BFB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658495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6357CC78-4B02-448D-AF60-F3EC53E52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667385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34A56385-ED37-425E-898F-B19599F36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67627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CC2A2963-FF89-4EE7-B6E6-F4CC1C9E2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685165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D8A14EC0-B9B1-4939-B637-2875F7B21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69405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52059B34-6F58-4594-8E3F-F885C7618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702945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30C773BF-932D-4ABF-B3BD-0F2E982E9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711835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698F27AA-278B-4F18-BB16-50EA9FE24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720725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D105FE36-3E8C-402B-AF46-6EB98958A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53403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2113A617-6957-476D-AC01-5C3117BFF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54292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90A8E02B-3B9F-4708-9272-6FBC4F4FA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55181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54C46B0B-CF3A-407B-9978-6958EF6CC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56070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DB64DDEB-A96D-461E-94D6-48C7BB744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56959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B3BE408D-8C41-4383-BAC2-04C4BC127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57848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8DE02E5A-1C94-487A-BC4B-5D5D40AC3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58737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07A76D3C-5F37-4E05-9CBF-61013612E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59626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0B012B38-2557-4CAF-8350-BE1A7E21D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60515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49C94DF6-8412-4599-8DFA-AAE3142DE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61404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AD678150-AD46-4FDC-A8B0-FA5712674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62293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F14B7603-182B-4851-9A5E-485B868ED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63182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4B4EA7DD-F76A-46A5-9B7C-AB6836D52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64071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981441C8-EAB9-4FCB-AE3B-2F6D65848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64960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AD56B692-6E0C-4BE2-B817-E25A85BE3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65849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711E4822-232F-48F2-8266-25C2455E8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66738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3F76617D-95EF-477C-A462-8E5E05D97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67627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E67A5045-8996-4936-AE9D-59A271115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68516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7D675A1F-1CDF-444A-842D-F43E2B9DB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69405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B8B10A28-475A-4A8E-B8B9-52C823AA7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70294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B3F3CC37-AD40-4410-9AA4-571AE23C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71183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F9571456-AC0C-4455-8EA8-BA2823BC7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72072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3936F43E-B7D4-4C00-B0B8-058A2B891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72961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5C39649D-EB68-4FA0-811B-5A9A1A5AC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73850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19E0BA2E-0087-4AE3-9927-1E64277B5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74739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65318844-F2E2-479B-A6DC-EE6220EA4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75628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5BF1A0C8-754C-49D6-BF02-C7B1EB900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76517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6B7CF7DB-1641-40E3-892C-FAF575717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774065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B1DB162E-0B8C-4000-94F9-8C2CAB4C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782955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866B0DC2-2F0F-48CB-95FE-2BDD46FE8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53403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670E1889-C4AC-457C-BDB9-CE0EC8E5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54292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04D4BD6D-5A2D-4F95-A3C4-148609202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55181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A9D60883-6BB9-4A1E-84A0-7A5BDFCDB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56070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FCA26969-0EE6-40DE-9035-D68E93EB0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56959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4A24BF19-B6AC-4A82-8B57-3740C8A40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57848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6BCEC9F0-AB73-4338-BF38-55B628E57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58737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46B0F222-6701-4355-B868-140A6029F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59626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C6DDDF95-3909-4E7E-B15A-C9F94A93A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60515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0F09C864-C991-42C9-B443-C58728FFD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61404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F04DAA9F-A9EE-4B5B-9D9A-9D98B27E7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62293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4E1E012D-EE38-46D6-9426-CF9B05DC3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63182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63C9532C-F926-453C-A796-D054397A7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64071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2A53821E-3915-4132-9EE0-B12EBBF90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64960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233BF1BC-1539-4567-9010-3FD3037D6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65849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CB0A03AD-AFA6-41CF-B1A8-EAC184A94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66738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51C89D98-0460-448E-80CC-0B438220A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67627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08B09EC7-6BED-48DF-9117-BEB3ADBD7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68516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7AA91C35-579A-439F-9610-EBF3D6A46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69405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A19F64E3-3013-4995-885B-D6950BCB4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70294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B0A7D2DB-5E1E-4E3C-89AD-36C8E847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71183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AE2E1E81-2C84-4DC1-AD82-F9EE5469D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72072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BA3FE84B-08AA-4265-866A-7A4D53A92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72961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98ABB12E-0E26-4313-94D5-28AF409E8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73850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811E1A14-D3B2-4A40-A6A8-BC049559C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74739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21476C58-7CDA-42EF-B567-04C8FCA44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75628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4AFEEB56-B75D-4350-838C-5B7A3BD35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76517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BAF69C3A-4F3D-4D80-B8B9-056B93DB4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77406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F51B4FAB-F787-4C11-A213-2B9DB78CE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782955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616F35E8-52B9-442E-8F5C-119FC4E82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791845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CECA4BFA-F9C6-4A5A-B6BF-E3B6AAE45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53403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5D381BD2-5545-4695-9BBB-8A3E8882E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54292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6EA73C63-F150-417A-A96B-3C5E9C894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55181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C7B90F9F-8593-45D4-818E-A1B247CAB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56070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EEA6616C-A77C-4B96-9103-6B1AB311A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56959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1A9120FE-D829-48C4-B2E4-89E6B0C5E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57848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B763649B-9FCE-4521-8D35-CD1C8A291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58737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6F0A26B3-207D-4809-BBA4-36C91ACD6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59626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54C24735-EC7C-4A63-8C71-31D8A74C3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60515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F1B10A98-230C-46FE-AF7E-C78C67E4A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61404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8DFF7A5F-0197-41B3-910E-4785C0A3C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62293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07157346-3702-4583-85FA-D739BEA51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63182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465F78EE-E85C-4091-B030-B450FE0B1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64071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76A4B8E6-59E7-4123-842B-29C5F15B0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64960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A2630304-3277-400C-98C4-48009EB0E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65849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3429742D-5E60-42C7-8B05-D02D4AE9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66738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80EC8E5E-4FCC-4914-A6F4-322BDB6C9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67627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AD0D62EA-3464-485D-9B87-F27F2A6D9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68516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142BDD97-32AF-4AD8-A7FD-652E496A7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69405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4394D6AD-5D41-437C-842C-51DAFF3D2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70294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0EC83A71-2D86-4779-8896-FB1ED09FF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71183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B88594D3-FE1B-4165-BE7A-A3CC6CACB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72072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3DA746DE-EF61-4E7E-80CC-761BC23AE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72961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03EA065D-4172-4EEF-87EE-B64274DD1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73850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7799F1B3-F9B8-46CD-BEC7-004C163AF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74739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8AC6DFCD-845A-46F8-BE46-7B8BB82CB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75628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DBA95ECE-C1A4-472C-ACBD-FF275BBCD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765175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0FC34658-9EE6-40F0-B2CB-6D63303D6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77406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24C25266-32A2-44ED-8B09-D62864AE1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78295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7BA4B37D-5AB8-4E8B-BB04-5BB497840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791845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3BF3979E-5C09-4FD1-8EB2-3D9ED4D0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53403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80E9F658-F82F-415B-BBE0-0777EF153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54292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D11C3018-AE40-4BFF-B526-A273E7776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55181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3BD6FDB7-D429-46E0-B324-758D9827B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56070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ED298DA9-1100-4BDF-A52B-BD84DA9FD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56959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8624882A-F6E9-434F-8AF0-14640B31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57848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C0E70CD5-0838-409A-BBE9-424399D0B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58737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A46A1BE1-4607-458C-9085-934B8FABE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59626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8832B489-2092-48FF-8C46-0D06DCFA1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60515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07B12603-E6B8-4365-8BC4-C9A1BFC32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61404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FEA009A6-DB04-4591-8D88-AD69124C9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62293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D304DB53-C009-4C17-BAF5-AA84BB83C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63182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870C9086-A930-43C3-A655-A2CC2F36D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64071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8EEFB317-F96F-4426-9B16-11E305C6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64960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DCAF0D52-F6E4-4CB1-9482-A64317F28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65849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35B99ECC-03B1-4D6B-8BC0-2E338275D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66738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168B6565-A97C-454D-BA6C-1BC372059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67627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98D3940A-F898-47F7-8479-73997E018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68516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A296C808-86FB-4507-A7A5-784672452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69405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745AF113-A2BE-4099-983C-135B6594D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70294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42017695-02E1-4AEF-80EA-35093FFEB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71183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4C0ED0CE-C1F4-4247-AFDF-2ACE9870F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72072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BE3C7393-EA3A-466C-8C10-D8ECDADFB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72961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14E858E1-3588-46DF-902D-F0D81186B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73850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11174430-7D25-4A54-96C7-5550B08E3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74739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68032A3A-0519-4F68-8EAA-49BF2345E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75628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65800F65-2603-4B80-9C6D-D93FF1AC2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76517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9C439419-6E51-42B1-8315-CB6F54AB2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774065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6BF7A28B-C212-4A8A-BF5C-F1277F625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782955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FC245357-8D22-44B7-8BB2-54EED09A2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53403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8B6D9BA0-F52B-43D3-B80F-59802842B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54292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9E0F8780-26EF-428C-84B7-B932F8812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55181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A26A76FB-4FD8-4FF0-836E-08AB687DE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56070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DDF2D545-2A7A-47F6-AF2C-AA41206CF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56959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DC166325-6DA8-4314-B750-A33E7C452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57848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82FE9F4E-B5E9-410C-8E7A-483D4FA9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58737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E8E89578-8661-47F4-A259-86915CD4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59626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417FBFD7-7E30-4AFA-A2ED-7665B2402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60515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B50B58E6-EA87-4083-B564-2E3213925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61404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984F8CE1-6FA3-4758-8746-445DCF22B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62293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C213BFDD-CDA5-45F6-82BD-448B1B034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63182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FCF86519-5150-488E-9928-BAA1EF131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64071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1C8E06C3-F246-4357-AE53-6C09520CE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64960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BE39B50D-FF9B-4A45-BDF4-F1E33DF16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65849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5EB1C5A1-383E-46E8-9BA1-EBCE6F03F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66738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4DA88BC3-9464-4A67-AA05-8ABAB8A57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67627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6C9170D1-42BF-4D74-AD15-B694B623D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68516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5CA56B5B-31EE-442F-9DBE-10295A91C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69405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9CDA0643-2CE7-4FDF-A220-9041E1A8C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70294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58859B6F-B289-4EFA-B765-4D2447CA5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71183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4B7A88CF-F158-41A2-8015-D629D84D2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72072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4CABC999-E637-49EF-A083-FD9DC87F2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72961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BBEF88CC-A858-4BB8-814C-5FB66ABBB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73850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EED0B8A3-7092-47FC-98EA-243EB4BDE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74739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6D5CF8BD-E024-4784-9526-4EB09FC14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75628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7CCB6354-5C5F-407D-8294-023AC0441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76517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4FE548D6-6CBC-4911-9B46-66853B5B8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774065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556D4A72-64E9-489C-B193-81B8CC061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78295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77ECECF6-ADA3-4319-8D11-887AF2495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791845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46C016E3-9DBB-4E77-A037-B5D4A7468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53403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ECD1C865-3A2A-464F-B558-019B94F1B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54292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A10695F4-310F-479C-A1F2-C5E8083C6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55181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8BC7F2C8-C84F-4F55-819C-9876E1170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56070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CFE1E2CC-992B-4FA2-BAB6-7781FB15B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56959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21A08964-185B-493E-9354-00585EB9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57848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B8891608-7C39-4A51-8DEA-011619DA8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58737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86F98D61-E06C-4918-933C-C37CD48A2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59626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EE8327B7-82F8-47E8-96BD-9C80FDB52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60515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525DB0C2-0D32-4163-801F-AC0E87CF1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61404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D7EB2203-09BF-4CFF-9566-3176375B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62293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D9E8D0C7-1A08-4220-A5B8-72202214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63182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04A5F272-5B8B-4BDE-8333-1080D376D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64071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E7F946EA-3F98-4DAE-870D-6654EC4BC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64960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8DB5A941-2C53-4A56-A172-BD1F9C0DD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65849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F93FF5E6-51F6-43AF-AF03-8C24C45D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66738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CC455A0A-053B-4A18-999A-413E84E9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67627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757F8EDA-E7B4-4DA0-8982-C488BB31F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68516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BF860A45-D279-4693-92C1-12A8CCE3C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69405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176BABDD-1DA2-4E2D-BA95-0D8D77A89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70294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E2055FC9-99CE-4DBA-BBEA-D87E73D6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71183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1B8025ED-0FF5-4273-8444-613E265FA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72072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38B26FA0-2EA5-4585-A494-9637094D1D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72961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C98E6140-B943-4998-AEE3-705A077C8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73850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3C9A4D63-A09E-40D1-B606-6D3D84AA4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74739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08B1D173-AFF3-4A20-812F-0E52942E0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75628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B737184D-015B-4A5A-BA5A-09F223A27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76517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5709B780-5F40-41AA-A2FE-26FE410F7D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77406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86F512E3-AC3B-49A5-B0FB-30062D580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782955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A618CEEA-BA55-47B0-8F27-801B115CC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791845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6D4159A4-C61D-4669-9C56-FEF3B41FD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53403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B7B400C0-83D8-43C6-8569-198455FB0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54292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275C6A6D-481F-44D5-8785-381C45917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55181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5BB9F4CE-C163-45FB-988B-3123A03AB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56070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B74F3D4A-4F81-42F5-8B69-FB464B05B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56959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C9B6915D-4CA8-449F-8B4F-6FB865073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57848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200AD75D-8D9C-4670-B3CE-4425AB777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58737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175441C8-F2C0-43AA-ABCE-EC29FFD2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59626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8D2AA65A-8F41-4762-8719-002775358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60515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852B81FA-FF1E-4721-9FE1-6D089AB5F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61404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0F5F94DD-D92E-4DE5-9067-EB73F9A80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62293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B443AE26-8B4F-4DAB-9C68-16CEE86B1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63182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5C82C542-2067-41C1-A794-FA4594898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64071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7035D94C-CAC5-4797-AFEC-EA24A37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64960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A1C0002A-930D-498D-AF82-4AB0D556D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65849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9B9BBAAC-2794-4D85-BDD9-8B54A339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66738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F15DB340-D976-402B-88F8-D7594D562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67627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E1DFC6E3-6892-42E7-9272-89D01C887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68516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B2041D95-7008-47DD-81BB-A4C6F05D1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69405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67C2E9F6-FAE4-452F-B44F-547B3C8E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70294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DEA91472-DF07-4F89-A752-2A03DEF69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71183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3E0E5842-CC5E-4016-938E-AC63DEDAD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72072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AAF35266-FF0A-4F1D-89DF-B3CEC09B0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72961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19C50C64-C7B7-4A4A-AECB-EEF825ABD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73850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08BBB289-0707-4060-AFA8-D5051E7EF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74739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695ED400-76C4-49B9-9D2E-CE2CF0961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75628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FEA39DF3-2B00-4118-990B-07430C646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76517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FA5F7F8A-F5E2-44B4-BFC0-22C949656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774065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4899D616-10D5-465D-9073-1FCBFD65B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78295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1A60E231-3D94-4990-947F-8B9687677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791845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4332F203-85D3-4B3B-B664-0398652F7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53403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2514F737-5E9E-45B1-9ABC-20543DFD4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54292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112C70CC-50DE-41B3-812D-669FCCA29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55181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DFDE119E-DE47-4E95-8BBE-6A55152BF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56070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6B09D891-36B7-4B65-916A-D54576067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56959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CE6BC4AA-C37F-4B73-82DE-8B5BFB948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57848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2AB4A241-DC6C-4336-BCB7-CB8F4834B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58737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F800EA7A-10D8-4CCC-93AD-03EC99D13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59626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26FB1F22-B983-44A8-8439-1465AFD01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60515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817D2433-7796-4C36-B4E9-F342CAAC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61404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C1EBB632-6840-48E7-B40D-02BACDAEB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62293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9EB311DD-DE46-4CA1-8BF1-0AA4A6C4C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63182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4A112EAD-1BDB-4C18-93E6-2AEB59911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64071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86DC219D-1FC1-4403-8163-86F75C763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64960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4E7C6B6C-0559-4221-AA04-70F20A886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65849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4B1131CE-A5C6-4B9A-A2D4-F78063C8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66738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4DAC9553-CF1E-4D4D-B69B-B75B2E09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67627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2DD29D6C-4A79-4E97-8EAA-BA6720408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68516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ADFA5D9F-316D-4766-B843-0FAEE4F05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69405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2A1D844B-73CB-4918-AE3F-B5E97A667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70294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C6A305E9-CC61-404B-BC36-00D068311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71183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D27374AB-6138-471B-8D50-361D17BCD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72072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89757CE0-25E8-4FA5-926B-609A26FAC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72961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BEC828BA-2FE8-4449-AE48-D105D6D68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73850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6FB485A0-53BF-48C8-A386-D244D8003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74739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C3F13BA0-38B0-43E0-80B7-9A54A9A2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75628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69B455DE-785B-4501-95CA-9B58E82B3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76517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C5E9BFF1-22DA-4FB8-9B3A-EA2101267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774065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6B641BDD-7418-47D7-97E2-B2E5F7CAF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782955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B4AE66BE-5693-4E7F-BED1-6B2026150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53403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D7551892-EA88-4F8D-85D7-0CBD4B80C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54292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08F5C9AC-82B8-49D9-9152-E27CEAA38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55181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A1CE0FEF-28BC-4E05-A4F9-B4F3F8F8B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56070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EE5913A8-D339-4252-9133-B707501F9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56959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7DD2570A-F118-4083-A95F-F1C1C106A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57848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E2C07EB8-B4A9-4DD3-95DE-62E7AD7C7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58737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4C38C6E0-718C-4959-9ECD-18D7788FB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59626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1B24F249-D889-4B77-8959-E58427EA7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60515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D82F4CAB-3F31-40A1-BBAE-1D3855C4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61404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332725A2-C9E8-4A00-BFF3-B90DEB19E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62293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D0BE0DD0-23AD-4E61-BD76-B1275FB39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63182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0C136474-C34A-449E-8AFA-EA1F14AF0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64071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DDD2002D-840C-490C-9B2E-6FC431D82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64960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F4B5DB2A-11D8-4407-BD97-DB3799A66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65849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419B25E3-C837-46CC-B337-45C037627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66738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DED238A8-92F1-4406-892E-5576B0964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67627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080F4C30-C045-4D49-9428-12D7DD28D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68516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655EB5A9-3EAF-4373-9615-5FFDBA283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69405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0D85C2FF-044E-4C79-BEAA-CC94A4B79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70294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E74BBDE0-9097-4E9D-A0D2-F2C1A0D3B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71183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826DA46E-FE8B-4B3D-A1CE-7B067D580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72072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FF1D37FF-15B3-4E33-B89D-1764C3CA6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72961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9A15D332-B542-4205-97CE-8DC77AA17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73850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B37DDA8C-7F2E-442F-A767-1AE810F78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74739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9DAAF1EE-0F97-480B-B830-521C451F6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75628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7261AAF2-7E9B-4AE9-9CA3-49FB1BA08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76517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9821939D-92E0-4644-983F-FCCDC15FA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774065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704BD415-69E4-474C-9645-01AC2F597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78295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ECC8F7E0-69CB-43BA-8F86-3E1C91033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791845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EC32952C-E4D8-410F-87AB-E28A92BB4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53403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A0581595-1F97-4CDC-A529-627BB5EAA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54292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6B66D1A1-04D8-4C87-A777-0F9B7234C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55181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6523EC97-12FD-440D-8D23-3BBA562D4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56070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9A8B9C2F-4671-4F23-978B-C571A98A6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56959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73868048-3EA4-4F8E-9442-8717273CD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57848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E70A82E8-725A-4A6D-BE95-26E57DF6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58737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90A475A5-329C-4935-8776-39413AD46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59626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3E2DA5E9-5734-45BF-99B1-3CBB9696B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60515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6EB8AEEB-3C78-461F-9FB7-C36321EDC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61404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94741A71-E860-48C0-96AF-1D85078B6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62293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7E0D79F4-7AA8-4AAA-B1FC-42AE7CBF1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63182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AD1B9A42-2396-425E-A659-D4EA93C0D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64071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380BB40D-6271-4843-B490-04B986766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64960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D7FD7C4D-73DD-493E-AE14-1D58628AF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65849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57958B22-5850-4E57-9DFD-5EBF0D66E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66738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1D9F416E-8326-4FCC-AAEC-C01EAAF57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67627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25B393DF-9972-45AF-B83A-0D63CE82D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68516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705C1163-6253-41FB-8ADE-BDBA58D26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69405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2C67C045-5A7B-4B95-A4C7-58A726E90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70294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7C818F7F-386A-40D3-BF3F-C9CCCB715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71183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9E720A91-BF56-450A-9800-5F8A1DAE8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72072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57ED4768-42E6-4910-9906-85139838B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72961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F126393E-3902-4061-A0A2-A10CCC33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73850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0DA2CF60-9109-471B-B50F-D93809A3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74739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B3B22A3E-9E19-4CCD-AC9E-8203D47E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75628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ABD69EA5-5806-48B2-85DE-B57BAFB2D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76517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F7420EC5-7F37-49FD-9780-6A5A2C9F9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77406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99AC977A-E208-4E71-B6F6-2C9F2AF50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782955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60105F22-7163-44FC-ABFF-1B7518892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791845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09589C1E-5DE9-42C3-939B-8C95E44E9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53403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8FF3128A-F48A-46A8-811F-50098414C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54292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44733866-CA8E-442D-8669-835F2AA29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55181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6DD976B3-DF7B-41C9-B068-56BAA154A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56070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3DA80C23-FE9D-4329-BCCD-83F860C6A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56959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70E1CD8C-B1FC-41CA-BEE7-94A17C75F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57848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B96F024F-BA72-4A9D-B5FC-E59909658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58737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B8F2F4A5-4890-4C1F-A6D5-EADABE2CD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59626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A1473A45-853D-4377-BEAE-3676E15C8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60515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17978A9A-FC9E-4B79-A80E-E1BE019C6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61404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284C88F2-F5C7-4861-AB8E-8F9136298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62293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48DFCABE-331A-4501-8752-4236FF69A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63182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9682820B-9B68-42E2-8136-E4AF37F30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64071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D2466669-70E4-4437-B675-BE4AE2B76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64960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D8E3E7BE-E6D2-4388-B2FF-7C51A42F0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65849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AB61D9C8-5812-4D91-8DED-E0DD4BF51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66738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1A61FAAD-ADC2-4DAA-8919-1F2267437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67627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064F52FC-53BE-4419-A3D4-F79D697BB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68516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73AB08C1-BC17-481A-888E-6954134C9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69405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F7AD07FD-CB0D-462F-941D-F4EE0BE7C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70294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C2FA49CB-D11F-4778-ABA4-CBDAEBA71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71183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3C31A88A-0103-4FAB-BBF0-972163208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72072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56B25D4F-9A82-4172-A418-6EAAF65C7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72961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BDD42E71-056D-490C-BFB9-C8D29D358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73850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7F4B046D-4DCA-4467-AD1B-DDA7F668A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74739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06B55DFE-AC6B-4895-9707-04D34834F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75628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2B8C0F34-2946-48A8-9513-9B770AB11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76517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2420541D-119A-4990-96A2-5E2846C79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774065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705B7D19-1AEF-42CB-8B8B-3F74AE066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78295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4A19D6D5-DFA1-400C-90EF-87A648369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791845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1B26DCB8-9EA5-47BB-A10B-A173660C6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53403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40D1BA88-D4C9-4BFD-8C45-5135DB81D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54292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227B679B-9948-4878-81C8-3D1632EF0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55181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EC313BF3-8244-4A12-A4FA-D8386CF1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56070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F7A38060-7DF0-4A98-AC30-24879C95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56959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C7D237F5-8AEC-4BD0-BC41-0B4AEC09F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57848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D2FF8C3A-1A6B-4D40-94FB-D371701C9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58737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3A56946F-3DD4-414F-87B9-319D5B2B2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59626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A33C5B8E-83C5-45F2-A462-A677FAEF9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60515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A1506CBF-5F50-4782-8DB6-540056904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61404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0CE6BD53-CD89-464A-A08B-A3BEF0FF9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62293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6050F7F7-1D1C-4B14-8EE5-2C8DFD525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63182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868A9B10-C20F-4021-ABE6-390B7015E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64071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F944BB10-23A7-482B-8F16-16A24D654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64960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37E7A1EF-91A7-4659-B608-A91E42B7C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65849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8594DB77-F740-4B02-AF6D-4826520A7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66738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BD0E7036-0ED7-43FF-B5B7-AF87988E0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67627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12983700-6F0C-480D-A2D4-7D7D3BD7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68516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1EF2B8A5-A5F1-4868-B235-0C3119BAC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69405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1A0D8485-81DF-4E12-AF16-FCE413CA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70294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FB31E3D3-8314-4DCA-A76E-546C5EB92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71183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6E1EF1CA-58BC-4BF4-810F-0897D474D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72072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BA1E5DCF-0384-45CB-9231-71200AD91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72961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FDBA5A77-D63E-427E-9A85-FBEA6136D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73850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3BF9C44B-6229-408A-A516-039DBDF09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74739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E6D857FA-011D-4704-9AFD-0C84D533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75628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D3352E5A-3263-4AAA-AA81-FDC57DA9E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76517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4BE4D2B2-42F7-4713-9AAF-9D787A81C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774065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929C512D-2627-4E49-9ED4-C29CB9A1B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782955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97B292C3-55E3-48B0-8EB3-CBAEECDE2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53403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98551C85-923B-4B2B-A458-62C9A23C8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54292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732011A4-87D4-4029-ACDF-1E2899C3A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55181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FEE78421-3223-4BA2-B7DD-4633996D8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56070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DC63583B-A111-4D36-B523-D7429DB6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56959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E2E2E849-4136-47CF-A139-E03CEFC9D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57848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A43EE173-782A-4353-A0DB-D64855B20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58737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42FEB964-6BB0-4BAD-B4D7-E193A78E6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59626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23412F5F-EABB-470E-BB98-8C4811D04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60515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4751A86D-AF7D-4B41-9257-0C76C20BC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61404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7083E9A3-4E35-4B74-ABC8-10EE49804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62293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B7EBE50A-A4C3-44D1-9DF7-C1BB13F6B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63182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D91815C3-DFFE-4929-BDA8-C5D39FFC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64071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B330C054-116C-492C-8365-0DE3D1F07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64960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15F34BB3-806F-44D4-A42C-43205D1DE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65849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B6E83B93-CBC1-438E-80DA-CA09735F5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66738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6FAE9BEF-00CE-4ED5-8250-50758B548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67627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0048145F-E48B-48E4-9F34-435A6444F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68516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86F7ED08-C026-463D-BF38-E55BB81C6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69405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1B5B82F2-4BD4-411D-ACCA-737294EBD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702945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9BECCE6D-9E30-4CEC-886E-57B4E40B8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71183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44EE44F1-D3E6-4AE1-9E8D-E0057AE94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72072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8FBB9848-98D9-4282-AFC3-C2F1AD961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72961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9F824FB1-05C2-4C9C-AA1C-4D3FA640A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73850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65EF72C3-48CE-484B-8EA7-0DC616A9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74739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ACFBC506-0876-483B-B528-DDFF16012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756285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4B3585AD-461D-417D-BA2E-BA64A4EE6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53403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2F81C5A4-BA06-4FE2-9A99-269F85EB5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54292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22B9A9F2-70B3-47E5-9D75-D45C78139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55181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9499188B-8EA1-4AA1-8621-34996D3A2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56070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6AC3D452-FE53-4E98-8BAA-C6B8EC7D0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56959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54726BE9-C2A6-417A-A28A-ED375E9F3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57848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A6CEBA1C-C9FA-4EEB-B039-E69622D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58737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ACDD2923-8F33-43B7-A4BB-7149D0461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59626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50432C34-4D61-4601-B46D-E7F2B0AF9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60515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0E9EC30F-CF45-443E-AB39-DB39304D1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61404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8FAEFB0C-0760-4C0E-A3E4-D7327DCE0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62293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6A6A4C4B-87BC-4736-B739-C053912C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63182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85860FB0-4D86-48F1-8E77-438F2DCF9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64071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CA4D328B-8CA5-4B7A-8850-01F662F61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64960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ACD7F8EC-B6E7-4A7E-A9DD-ADA12ED79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65849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181E232F-F8DE-47E7-895A-21AF329F0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66738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DC9A4E9F-3103-4D4E-A402-97579FF5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67627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8276AFC9-C1E4-432B-B5FF-E1728A76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68516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F23888DD-AD1C-4BFC-8C12-F1A6859BD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69405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450C7457-7B31-4ECF-AA45-CDD001804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70294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119527A9-11E7-4ABA-97E2-100D0B89A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71183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C099C563-E36A-4667-9179-4E762A17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72072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048E34B8-D238-46DE-86D8-AAEB9B649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72961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B1E64561-873C-4C29-BA89-EA647CA94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73850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E32D865F-A47C-4D7E-B810-4BA20874B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74739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8274B12D-A93A-44DE-B34C-9A23D2CB7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75628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8AB1A578-84F6-4563-8C48-1C6012EF3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765175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0D613F3E-91C0-469F-A430-988C64F82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77406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AC1DD42C-4E2D-42DE-83AE-4B8EA9046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78295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C5AF9A6C-45FE-49EF-852F-EA2443C71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791845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1B7F4FAD-4382-4A1C-9515-D068E215C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53403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1066BE5B-E295-4DAB-9E23-31E82CE7E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54292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C619996D-CE7A-4090-A929-E67CE1D89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55181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526FE904-F279-4232-88B8-A6D124319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56070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F25A4DDA-243E-44D1-9106-655ED6BCA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56959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BA73C955-CB79-42A1-B51C-AC7B1EFBD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57848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93B6D2DB-80E5-4076-B0D0-2EA364E48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58737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9968FC79-4E5A-4D35-8FFA-FADBC2252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59626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25B61576-4958-4C5C-B717-AC76D5AB4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60515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965D5066-6D65-44D9-929C-4E07E9946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61404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DC91CABF-6DF3-4716-B806-632946EF2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62293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BE4738B9-D50D-4BA7-88EF-B4BD51F67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63182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F2C2ABF6-498F-4272-A53E-7BE8D1882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64071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DABDE11C-83A2-47BC-90C1-7FA16550E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64960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AC9F4FC3-A05E-4435-9FAD-A593808DA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65849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7CECE9BD-11E9-408A-B15C-597EEB96B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66738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53B21D10-36DE-40A6-92F6-90FD64AC5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67627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40F32B8A-594C-4414-80E3-EAC306B6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68516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D6251DD0-DFB8-48D2-A0CF-53D3CA6A7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69405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15A9FC5D-E446-4CB7-B52E-4CC0F8F69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70294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8EAA966D-43C5-47DB-A9EF-0BCED89AF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71183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02C86B80-7336-485A-9CF4-4FB8CA9D0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72072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330417B4-C695-4AC8-B141-01DC4855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72961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DBA2F4FB-FEA5-4F6B-B431-2338800CC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73850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FB1A1348-47E1-484F-A2DE-87FFE6121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74739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C465955A-5043-4997-80CA-4530C27A1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75628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F605CD41-25F8-42CA-B026-91820809F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76517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850A27F1-5C79-40A8-AB65-899069A52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774065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3E5D8035-00C2-46C4-A80C-7532747FF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78295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F80AE188-57AF-453F-913A-96790B840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791845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0D46F562-EC75-47C7-A852-E074F1988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53403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39D1D63A-8761-470E-B6C4-CA7E17179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54292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032E106F-6C9F-4A76-9757-78B9B19DF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55181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B7349F39-5602-4E14-955E-FC544B6CD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56070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A5E3F1CD-8E44-4C78-9740-57CD97887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56959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A0BAF712-F9AB-47CE-8A75-47722FD72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57848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ABE50CBB-1030-43B9-B463-7D7876724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58737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32E0232C-75C8-4057-ABB4-A36416A83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59626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7D8DBCC9-733F-45DD-8DBB-E0AA725E7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60515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19664EDA-50FD-4090-BB85-8A8730455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61404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6E7D4AF9-993E-4DC3-9615-B7998182C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62293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3A2D3085-4EBF-41B5-943D-000238F0B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63182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7989ABC9-849B-470E-A412-55174445F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64071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176CFE31-FF55-4F14-8A8C-F601C45E1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64960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26ACEDA9-339F-40AD-9CC9-40981F803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65849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0FE8045A-F059-4EB7-9CBA-F963D0D3A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66738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4756F1AC-1F0E-428D-B0A0-AA3CF18C9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67627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A2907BFF-FB28-4634-A962-4424FEC1A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68516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4D2FD2AA-ED39-4D80-8D11-2E3804E5F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69405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2169B21A-DC12-4B2F-BB94-0D5196283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70294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D7717BCF-2A77-4004-BD6B-EBF8C1002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71183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487ED3B8-7F01-4230-9962-FCC376D2A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72072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25D24162-B56F-41D2-A64E-1D048005A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72961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4D073BF0-EAF4-45A7-8AA6-4BEE71E80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73850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53824DC8-6F28-4B87-A125-1A43E014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74739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D48BB9FC-8240-4A9F-89E7-35F6D4F85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75628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34FCCB04-5DAB-4D72-B5FC-3D5472CC6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76517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CCCC45FE-3D4A-4617-B194-F163005D1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774065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ED40F688-59B0-454F-9119-CAF9595A7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78295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BAB4339A-D4EA-4701-BD33-4FB82FF3C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791845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03267DE6-2C38-42F3-8435-334A82E21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53403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114F845D-A1A4-445B-B2C4-F17987294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54292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5CD540C5-D6A6-460B-9BAA-4BE2CC022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55181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52B1F862-0381-4781-9CFB-2D90AC739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56070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B9A44313-58A3-446A-A744-AA0C8526A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56959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C769A92D-B65F-4EF1-9919-BE0A07313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57848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906B3C1A-4A92-4712-90CE-E3A65BD40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58737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98695FA5-A1A3-4DA1-AA8A-493046AED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59626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1AF9D2D3-DCD0-4DA4-99BC-CD348BDD6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60515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932314F3-8307-425C-99DD-9C75FFF1B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61404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7B518660-661C-4800-8D2E-933E50E13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62293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71B86FAA-F2CD-41CD-839D-053B390C9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63182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F62C9A70-6D60-4A76-8FF2-1C2A0BCCF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64071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A3187AF1-61D2-4BDE-9F94-43ACC06AC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64960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B1560D69-4790-478D-96A8-30911B909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65849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E5D4756A-7A70-4E33-8F52-0C984B24E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66738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B4BE2A82-FE6F-471B-A5B3-326DD9442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67627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937BA9A2-484D-4522-9173-03089DCAF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68516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2967F455-7184-4E10-8EC0-2D2F64608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69405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78C2AF13-A1A9-46BB-8C85-7A5F99A4A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70294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FD3FED76-2660-497E-B8E0-269ADD712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71183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4FE64299-99F1-4582-8FC3-8BA6BDF52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72072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F9A21031-2C5A-49FF-A9F9-D9FC81845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72961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6FA8635C-7CBA-4395-971C-98E53EBD4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73850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EDE5F3FD-FA38-40E0-BE96-2393B7B2B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74739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11CBAC00-6798-4299-B5B1-D9B305B7F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75628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A5533326-BFBE-44B6-A2E0-5A8B3DE57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76517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6BC3D669-4693-458E-92F6-7C238F391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774065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D1F38618-D68F-486B-BB40-686BC351E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78295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15B95736-AFEF-4A40-9AC0-4C10C0A371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791845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7064CADF-E3C6-44AA-8BDD-16D13D7DC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53403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F68B203D-2FD9-4441-9738-8D38EB6AF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54292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8F163241-BC04-42C4-8C13-F843287CB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55181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44BD4605-D7F1-401F-ABCB-526507BDC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56070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05845CD1-1CB4-4397-9387-04BBA2C6C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56959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31927238-791B-4CFF-98FF-4E63F5ADF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57848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0EE5FC3E-D712-4F72-9446-80F6D6071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58737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368DB7EF-A03B-430A-A1AE-E392551C3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59626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3EC0B4DA-976A-4906-B36C-38088C2D2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60515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FDB7D725-905C-4533-BF0F-7DF5DCC44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61404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5ADE480F-52AE-46BB-B7FC-B4EA97FD6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62293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0571E253-8449-4C7C-9E68-9C4EA1C16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63182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7974AF90-2929-4B8E-8A51-11FDEE3CF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64071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4B6990FD-F4D6-4FA6-B6A1-D29B0CE7E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64960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3BA5F8FC-835D-4934-9FA3-DB1BE6F7E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65849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DEFF76AD-A724-4D29-9968-79E5B115F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66738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2F16C9C5-4708-4976-A458-5FAA3DBD3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67627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A7F56231-5757-4799-96A8-A7AAC75C5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68516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B1076527-B922-4D4F-9CDA-F72D36CDC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69405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698D85EE-FC53-403C-BFE3-0A3747E93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70294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F6D8C3B7-4A21-43DE-B50D-C7C61496A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71183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F1735D80-317D-41F6-854D-BB4CBF39E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72072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3A6A8F98-F236-47A0-A309-41AC8DAAB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72961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3E53EA11-12C7-40CC-B2FB-011C94E7B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73850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0C4D115B-52B7-4AFA-BC47-6B8C12916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74739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8DA1BE7B-6D50-4CC4-9782-5C5B25CAB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75628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00E0155C-DEE1-4A06-9DB8-7CDC1409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765175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50F0A6E2-1658-4D35-9DEA-8DFB61CB2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774065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9B519B5C-ACE4-4103-8B74-ED2949B0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53403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0920C4A6-49FC-4DB9-8399-E427038A8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54292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F62FAECE-1F41-4293-91BB-98023077C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55181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47230833-AB9B-4FE5-BE7C-9DA0377E4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56070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400B9013-3BC3-4E4E-89E1-A96CEF4E5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56959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B0E0D68B-A8FF-4E3F-AC14-4C9B990E2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57848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81C46431-4E9E-440F-A1E6-4C83CBEDE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58737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8E2665DB-CEF7-44F8-92A8-517315921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59626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D868AABC-B06A-4A44-9D84-766310B63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60515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E8F25010-EBC6-4B31-B1AA-B328519B8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61404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89C31056-D297-44D6-8F1D-22F3661F4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62293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398A299F-44B1-46B6-B9BA-310D23703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63182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C4A29188-EEFE-4C97-AA29-1ED5B2716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64071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9C99F1E5-B720-4CF4-985A-E799F2F67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64960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1410CE83-90E2-4E4C-9150-E99D32EB9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65849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33B9E1E5-5987-43BC-A5D0-11B1C0782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66738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8D57F0F2-5F30-4E63-8797-770C0E2FA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67627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3C5FCE53-E759-40DC-B009-D0FD6ECD1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68516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B109D560-CAD5-45B7-8077-A97349B3A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69405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E8BF88E4-30B3-4B86-B3F9-95FC3100D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70294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A1FD62DD-C801-4819-9EAC-018EEE90F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71183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A4C37DE4-5CB4-4134-85C4-BBB440384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72072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8F91A6EC-B894-40D7-8B5D-1E7EC455C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72961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EF6D7F3C-456A-4455-A020-ED07ACF08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73850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DBE9FAC0-0483-46E5-976A-7B092F0CF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74739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4C3B020A-ECB1-491B-A607-FE7399A29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75628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259EF3AA-E758-48D5-A6B5-579D3D833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76517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78DB0DE7-7E1F-4BA2-B6F2-62FE7855F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77406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1A755C11-074C-4179-82AC-D208B851F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782955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D969C721-42DD-4776-B9F4-5920E7AF3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791845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AC967B40-00A5-45E7-A413-EDE165D08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53403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BD228157-005A-450C-833C-503BBFFD4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54292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3D3F51B8-E0EC-4FF2-ACD6-35A322C5C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55181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C37D1CFE-9DBC-447C-9994-72237852B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56070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105D1B4F-6CE4-4AD2-836C-5BFB92DE3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56959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2840A455-6487-4E67-BCC0-3CD9AD5D4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57848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1DF88CFE-4142-4273-8469-82F08A8D7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58737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2A6A0219-9062-481C-A9D6-0890E1F7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59626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88ADA7AA-1578-481F-A77B-62EBA1226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60515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A93A2A0F-FA4F-4EBB-9090-4938D616A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61404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D10A6667-BB07-42B4-BF07-8B8198B4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62293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EF2B0653-F5AB-4139-9D73-F8BC2989D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63182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9A77A231-59AC-4EE5-BDD4-72202F2F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64071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CB2FCBAC-D8EF-40A0-9187-341B04F11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64960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1EE42FB7-E7AD-493A-8950-1EF0F5DEF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65849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78486BF4-CFDA-4085-8A58-4F96E394E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66738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41383DFD-D691-4BC6-B0E3-F538957C9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67627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E0F2524A-B5D0-469B-9F08-B0DB2E056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68516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36509211-1186-4C89-AB80-2A9E39658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69405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4497DCA5-8EF3-4DC3-9117-F7DAF6F79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70294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F6E64CA6-9954-4D79-93C4-973C2078E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71183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229E3440-F3BC-4C99-914B-39D0F6D3A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72072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14A3E444-171E-4F0B-9AC6-63C0B1717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72961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EBE5C933-3DBB-467A-9E2B-857D02C7C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73850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02657D6A-37AE-4DE3-BAE6-1B2C21719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74739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C23C476F-B8E0-48A0-93D3-162C0610E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75628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C5894A13-19D5-41B9-AD75-F8170ABB5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76517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2135BDB9-F408-42DF-88B4-8992D89A2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774065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51F1EEE2-0BAF-4D1C-9D43-1D44B4121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782955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C5446F54-D2CA-4D41-9BA6-B7AF4BD8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53403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1B2D89E8-FBE2-402D-9BC2-BD3F2604D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54292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AB2D0026-E8C3-4B32-848F-FBE73092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55181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1B837AAC-481E-47BB-AEE0-74FB17D0F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56070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81BB90B4-D200-4473-9ECE-E8780B5C0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56959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B728AC34-A4E2-414F-B3A6-9B016250A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57848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48617643-981E-4B32-9681-457030264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58737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CEDC1702-6AEA-462C-8437-6F25C9658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59626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6815B9ED-8D04-40BF-ABC6-12EFF81B4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60515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D1F871DC-DC7A-410B-BBAE-44BCFA80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61404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AC7AD09B-F8A2-4A73-A2DB-90BF1E23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62293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46F38EF3-1FA0-4540-BE50-89BEF4439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63182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AE3EBD73-9A46-427B-AD45-578BA1165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64071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0BF92F86-6E5E-4FD1-946F-A76941605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64960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412B8E94-2A38-47C2-933B-8C0E5B8E7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65849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4EDC8DCE-CBED-49E3-A2F7-4A69F0472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66738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8681ADB4-5CE5-4017-AC6A-446538262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67627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0FCD0D63-50AC-44A9-991B-C53D7E697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68516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A4D72C95-214C-4DAF-9DA3-2B850DC7F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69405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558AC958-BFF3-4D6E-B4A0-AC71B6BBD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70294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688D627C-CED5-40FD-AC66-3364E36C8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71183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D3BD39D9-CFE1-40B4-B6D4-C69E9F916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72072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7E2A75E2-B843-47A5-A142-BD45A7270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72961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BBF05B18-8503-4942-ADD8-1802D1E9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73850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A420B8F4-27EC-4E3F-A618-777EDC5D9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74739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1B66BA74-0756-4CF6-B3DF-58C902050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75628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0B969E20-44B7-4078-9856-59FC684AC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76517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835165AC-1E12-4359-AAC4-547BEAA2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774065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0C84B72A-AA3D-475C-BE77-592336993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78295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A9ABFFDB-CD5F-4A26-8EA5-BD46CCC72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791845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87400" y="2425744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Thinking about your future work with children and families, what knowledge will you need to have?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AD56E80-681E-40BD-A098-3397BA5B2103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1/0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630356D-C50D-4D09-B4A5-71B66531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048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1645F2E1-A0EF-48E2-AFC1-DF603312B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9BC31B1-BE2D-45A7-AF51-C93244D8F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CB6D51E-4256-46AC-8F7F-122B177E7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293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46BD010-AEBB-477A-8C42-B8F2A63DA0A3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20955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6B6DF4-7950-4D26-849A-CCB429183401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4445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136-677-615</a:t>
            </a:r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9D217F8-4F14-4574-A307-71E1B1837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628650" y="1798320"/>
            <a:ext cx="78867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99425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i="1" dirty="0"/>
              <a:t>Thinking about your future work with children and families, what knowledge will you need to have?</a:t>
            </a:r>
            <a:endParaRPr lang="en-FI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628650" y="1798320"/>
            <a:ext cx="7886700" cy="3559291"/>
          </a:xfrm>
        </p:spPr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sz="135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7CD116F-FAB4-43E5-A505-8AA006E13921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A964E07-5887-462F-A83E-10AD5BAE5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048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B37D4D31-F3BD-4C5A-A8C3-D010A4B6C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5A321D5-B318-4D9E-B24E-8DD918AF7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90C3DA-E5EC-43FC-9635-DADF8B179B86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20955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C136E2A-7545-4F54-9047-53FBEBD071B1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4445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136-677-615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648A18-0EB7-4C9B-B8DD-97EDF4626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628650" y="1798320"/>
            <a:ext cx="7886700" cy="3559291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27BE675-280B-48D3-9130-BA6973AEF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9144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30A75A-4B85-4CF6-9F71-F3DC9AB47D79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1752600" y="3781165"/>
            <a:ext cx="3733800" cy="1066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7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safeguarding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85713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9C9FB-831E-2EE9-BE63-EC789CE27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8A6FB-0594-02C6-E88D-7799CC6DDC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Put simply professional knowledge is a combination of: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Theory (e.g. child development, pedagogy)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Values (e.g. ethics professionalism) [Theme 2]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Practice (e.g. experience, skills)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86DEEB-D78A-BA99-C0E6-39FBC1C9A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Professional Knowledge?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E4115F-2BF7-F656-AD2E-997B4C082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92280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38257-2EF0-ABA7-8E36-BD45DBE6D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E64E3-A9F1-ADC2-26D2-D23CBE97DE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These are similar to the three ‘contexts’ of professional discussed by  Eraut (1994) in a key text on the subject, </a:t>
            </a:r>
            <a:r>
              <a:rPr lang="en-GB" sz="2400" i="1" dirty="0">
                <a:solidFill>
                  <a:srgbClr val="0070C0"/>
                </a:solidFill>
              </a:rPr>
              <a:t>Developing professional knowledge and competence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BAE747E-9AE0-A8E9-4F81-31F9E61FF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Eraut’s Three ‘Contexts’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6BF9F62-BFA9-CF69-A2B5-2C11224616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1656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91612-0F37-CE22-5A7B-354F31082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8F262-B8D6-6385-FAF6-1B56138B81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647896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academic context (i.e. theory);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 the organizational context of policy discussion and talk about practice (i.e. professionalism &amp; ethics); and,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context of practice itself.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3E3678F-C997-A8E5-F075-4B1A044D9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Eraut’s Three ‘Contexts’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D60E226-0F96-54D6-4FF4-602A90EFEC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DFA82C-5AB8-7C8B-5A8C-7DF5206578C2}"/>
              </a:ext>
            </a:extLst>
          </p:cNvPr>
          <p:cNvSpPr txBox="1"/>
          <p:nvPr/>
        </p:nvSpPr>
        <p:spPr>
          <a:xfrm>
            <a:off x="5924282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1994, p.20)</a:t>
            </a:r>
          </a:p>
        </p:txBody>
      </p:sp>
    </p:spTree>
    <p:extLst>
      <p:ext uri="{BB962C8B-B14F-4D97-AF65-F5344CB8AC3E}">
        <p14:creationId xmlns:p14="http://schemas.microsoft.com/office/powerpoint/2010/main" val="1060081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BA5EE-757E-7717-0744-DBF2C852EF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B6348-459E-BB1B-99BA-66093CB24C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(1994) goes on the argue that the knowledge that a practitioner has is of two clear types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‘Formal’ knowledge, and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‘Tacit’ knowledge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1ABD3B8-9404-4F71-C70C-AD7A7A935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/>
              <a:t>‘</a:t>
            </a:r>
            <a:r>
              <a:rPr lang="en-GB" b="1" dirty="0">
                <a:solidFill>
                  <a:srgbClr val="0070C0"/>
                </a:solidFill>
              </a:rPr>
              <a:t>Formal’  and ‘Tacit’ 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7030F1-BED3-4474-75A8-1DE08A8D18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DA8DBB-8E38-EC6B-7FE3-FB1277BBD10A}"/>
              </a:ext>
            </a:extLst>
          </p:cNvPr>
          <p:cNvSpPr txBox="1"/>
          <p:nvPr/>
        </p:nvSpPr>
        <p:spPr>
          <a:xfrm>
            <a:off x="5924282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1994)</a:t>
            </a:r>
          </a:p>
        </p:txBody>
      </p:sp>
    </p:spTree>
    <p:extLst>
      <p:ext uri="{BB962C8B-B14F-4D97-AF65-F5344CB8AC3E}">
        <p14:creationId xmlns:p14="http://schemas.microsoft.com/office/powerpoint/2010/main" val="2912615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F2BE67-F71A-0BF3-F800-5DC80FA67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5282D-7008-9BDC-FC21-39DB98636C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 argues that formal knowledge is;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 Explicit, codified, and easily communicated knowledge (e.g., theories, procedures, written guidelines) that can be taught through structured education or training.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6CFAC76-B595-A535-D773-8FB7CA3BF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Formal 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A8B930-E074-7150-DBB6-7A56FD8AE6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FD6E9F-002A-BDDA-0D98-ED4CDB6E6985}"/>
              </a:ext>
            </a:extLst>
          </p:cNvPr>
          <p:cNvSpPr txBox="1"/>
          <p:nvPr/>
        </p:nvSpPr>
        <p:spPr>
          <a:xfrm>
            <a:off x="6310648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1994)</a:t>
            </a:r>
          </a:p>
        </p:txBody>
      </p:sp>
    </p:spTree>
    <p:extLst>
      <p:ext uri="{BB962C8B-B14F-4D97-AF65-F5344CB8AC3E}">
        <p14:creationId xmlns:p14="http://schemas.microsoft.com/office/powerpoint/2010/main" val="3074136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1D1220-34B6-8703-DA6E-1A8646984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AE1FF-AA83-1B81-CD0B-4AFAF86F3A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 argues that tacit knowledge is;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Personal, experience-based knowledge that is difficult to articulate or transfer (e.g., skills, intuition, “know‑how”), often developed through practice and social interaction.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78BE130-CD14-CE42-4BA3-903C63519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Tacit </a:t>
            </a:r>
            <a:r>
              <a:rPr lang="en-GB" b="1" dirty="0">
                <a:solidFill>
                  <a:srgbClr val="0070C0"/>
                </a:solidFill>
              </a:rPr>
              <a:t>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91DFAAA-A7EB-AAFE-241A-FEB817F300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9DB2BA-338B-C28C-6A07-010C1EF8F1CB}"/>
              </a:ext>
            </a:extLst>
          </p:cNvPr>
          <p:cNvSpPr txBox="1"/>
          <p:nvPr/>
        </p:nvSpPr>
        <p:spPr>
          <a:xfrm>
            <a:off x="6310648" y="5473521"/>
            <a:ext cx="2591068" cy="37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(Eraut, 1994)</a:t>
            </a:r>
          </a:p>
        </p:txBody>
      </p:sp>
    </p:spTree>
    <p:extLst>
      <p:ext uri="{BB962C8B-B14F-4D97-AF65-F5344CB8AC3E}">
        <p14:creationId xmlns:p14="http://schemas.microsoft.com/office/powerpoint/2010/main" val="3144762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DFC08-470F-A019-8F1F-290236063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92307-49D9-80F3-E82B-E473422F58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One issue with knowledge gained through experience or conversation with peers is that it might be misleading.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u="sng" dirty="0">
                <a:solidFill>
                  <a:srgbClr val="0070C0"/>
                </a:solidFill>
              </a:rPr>
              <a:t>Discussion Points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1. Why might this be the case?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2. What can you do to check that your ‘tacit’ knowledge is valid?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A9B28B-9ED8-5CC4-2B57-0E9A87260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Checking our ‘Tacit’ Knowledge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617EAAB-C3D6-1621-7BE6-B617332E5F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10389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1E2268-FB7D-3933-9C5D-7A48A82FE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A26E6-EB18-5C56-6787-4B5DFCB9E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1456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‘It is this entire process of reflection-in-action which is central to the "art" by which practitioners sometimes deal well with situations of uncertainty, instability, uniqueness, and value conflict’.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8A084D8-FB7B-EEDB-3A84-725DDF129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Knowledge &amp; Reflection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BABF72-17D7-58DB-0E2D-3A52BBB860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62C4EB-D30F-53BF-F6F1-FDD48E214C9B}"/>
              </a:ext>
            </a:extLst>
          </p:cNvPr>
          <p:cNvSpPr txBox="1"/>
          <p:nvPr/>
        </p:nvSpPr>
        <p:spPr>
          <a:xfrm>
            <a:off x="6748531" y="5450821"/>
            <a:ext cx="2009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(Sch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ö</a:t>
            </a:r>
            <a:r>
              <a:rPr lang="en-GB" dirty="0"/>
              <a:t>n, 2017, p.50)</a:t>
            </a:r>
          </a:p>
        </p:txBody>
      </p:sp>
    </p:spTree>
    <p:extLst>
      <p:ext uri="{BB962C8B-B14F-4D97-AF65-F5344CB8AC3E}">
        <p14:creationId xmlns:p14="http://schemas.microsoft.com/office/powerpoint/2010/main" val="6853595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3F548-3DD8-BAAE-8D5F-609D08CA6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806A-131D-6C8C-A427-B39A3CE068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14562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highlights;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‘the value of reflection in raising awareness of tacit </a:t>
            </a:r>
            <a:r>
              <a:rPr lang="en-GB" sz="2400" dirty="0" err="1">
                <a:solidFill>
                  <a:srgbClr val="0070C0"/>
                </a:solidFill>
              </a:rPr>
              <a:t>knowledgeand</a:t>
            </a:r>
            <a:r>
              <a:rPr lang="en-GB" sz="2400" dirty="0">
                <a:solidFill>
                  <a:srgbClr val="0070C0"/>
                </a:solidFill>
              </a:rPr>
              <a:t> transforming </a:t>
            </a:r>
            <a:r>
              <a:rPr lang="en-GB" sz="2400" b="1" dirty="0">
                <a:solidFill>
                  <a:srgbClr val="0070C0"/>
                </a:solidFill>
              </a:rPr>
              <a:t>knowing-in-action</a:t>
            </a:r>
            <a:r>
              <a:rPr lang="en-GB" sz="2400" dirty="0">
                <a:solidFill>
                  <a:srgbClr val="0070C0"/>
                </a:solidFill>
              </a:rPr>
              <a:t> into </a:t>
            </a:r>
            <a:r>
              <a:rPr lang="en-GB" sz="2400" b="1" dirty="0">
                <a:solidFill>
                  <a:srgbClr val="0070C0"/>
                </a:solidFill>
              </a:rPr>
              <a:t>knowledge-in-action</a:t>
            </a:r>
            <a:r>
              <a:rPr lang="en-GB" sz="2400" dirty="0">
                <a:solidFill>
                  <a:srgbClr val="0070C0"/>
                </a:solidFill>
              </a:rPr>
              <a:t>. (Eraut, 1994, p.15)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is the difference between these two phrases?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CA3E9D-38AF-A6D3-7180-460A62A2B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Knowledge &amp; Reflection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8D4E3C6-CE9C-B5FB-6123-5A0826FFA49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112903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F4AC1-01E1-5D17-CA2A-F6A85EE44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F72CC-06D6-170C-72FE-B0238015AD6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(1994, p.243) states that </a:t>
            </a:r>
            <a:r>
              <a:rPr lang="en-GB" sz="2400" b="1" dirty="0">
                <a:solidFill>
                  <a:srgbClr val="0070C0"/>
                </a:solidFill>
              </a:rPr>
              <a:t>formal</a:t>
            </a:r>
            <a:r>
              <a:rPr lang="en-GB" sz="2400" dirty="0">
                <a:solidFill>
                  <a:srgbClr val="0070C0"/>
                </a:solidFill>
              </a:rPr>
              <a:t> knowledge includes;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Theories of education;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Social science concepts;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Educational research; and,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Socioeconomic trends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5B97051-6D7C-61C0-2BB3-82EF8CCB0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Theories: An Introduction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BD73E6-D471-322F-8FB2-1E3B726BBC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266029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20308-5896-E728-0E07-D493C94EA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5D52-6A44-77B7-D00E-D8A380B55F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Over the course of your studies, you will engage with many theorists e.g.;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Piaget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Vygotsky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Bowlby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Maslow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Knowles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A5DFF60-C905-AA5A-39CB-9DC74A3D3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Theories: An Introduction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CEAADC-A9B9-8066-3493-03EB37870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831176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B81A8-6E7C-9A99-320A-CE910F016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09BC2-EDF2-44F6-5B1B-AF86AC007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32893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Jean Piaget (1896-1980)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Swiss Child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Text - </a:t>
            </a:r>
            <a:r>
              <a:rPr lang="en-GB" sz="2400" i="1" dirty="0">
                <a:solidFill>
                  <a:srgbClr val="0070C0"/>
                </a:solidFill>
              </a:rPr>
              <a:t>The Origins of Intelligence in Children </a:t>
            </a:r>
            <a:r>
              <a:rPr lang="en-GB" sz="2400" dirty="0">
                <a:solidFill>
                  <a:srgbClr val="0070C0"/>
                </a:solidFill>
              </a:rPr>
              <a:t>(1952)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1E5B1C0-56E8-F9CC-C8CA-9C3DCA914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Jean Piaget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C9F2D6-0457-443E-8DA3-BA681B7897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32893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42E19A2-5EF7-5F25-3407-2D00E15B0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893" y="4257822"/>
            <a:ext cx="2741814" cy="16329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C3C85D-C120-3E41-E01F-FB28558F75D9}"/>
              </a:ext>
            </a:extLst>
          </p:cNvPr>
          <p:cNvSpPr txBox="1"/>
          <p:nvPr/>
        </p:nvSpPr>
        <p:spPr>
          <a:xfrm>
            <a:off x="6065949" y="5537915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(University of Michigan, 1968)</a:t>
            </a:r>
          </a:p>
        </p:txBody>
      </p:sp>
    </p:spTree>
    <p:extLst>
      <p:ext uri="{BB962C8B-B14F-4D97-AF65-F5344CB8AC3E}">
        <p14:creationId xmlns:p14="http://schemas.microsoft.com/office/powerpoint/2010/main" val="1366946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C48FD-7A5F-6D15-D45C-CB2ADA7AD9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EC995-25D5-6E62-05EA-BB839F243D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37991" cy="3501749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Piaget proposed that children progress through four stages (</a:t>
            </a:r>
            <a:r>
              <a:rPr lang="en-GB" sz="2400" b="1" dirty="0">
                <a:solidFill>
                  <a:srgbClr val="0070C0"/>
                </a:solidFill>
              </a:rPr>
              <a:t>sensorimotor, preoperational, concrete operational, formal operational</a:t>
            </a:r>
            <a:r>
              <a:rPr lang="en-GB" sz="2400" dirty="0">
                <a:solidFill>
                  <a:srgbClr val="0070C0"/>
                </a:solidFill>
              </a:rPr>
              <a:t>),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Each stage is characterised by qualitatively different ways of thinking and understanding the world.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DEE299-6E3D-1B4A-2B99-5CBEDFEB1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26" y="365125"/>
            <a:ext cx="8825948" cy="1325563"/>
          </a:xfrm>
        </p:spPr>
        <p:txBody>
          <a:bodyPr>
            <a:normAutofit/>
          </a:bodyPr>
          <a:lstStyle/>
          <a:p>
            <a:pPr algn="ctr"/>
            <a:r>
              <a:rPr lang="en-GB" sz="3800" b="1" dirty="0"/>
              <a:t>Click to Add Title (Cym)</a:t>
            </a:r>
            <a:br>
              <a:rPr lang="en-GB" sz="3800" b="1" dirty="0"/>
            </a:br>
            <a:r>
              <a:rPr lang="en-GB" sz="3800" b="1" dirty="0">
                <a:solidFill>
                  <a:srgbClr val="0070C0"/>
                </a:solidFill>
              </a:rPr>
              <a:t>Piaget: Stages of Cognitive Development</a:t>
            </a:r>
            <a:endParaRPr lang="en-GB" sz="38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FD38043-327F-DAC9-7E39-BA0096519B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081226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47371E-5E56-C7A9-034E-0CD0EBDC1D0D}"/>
              </a:ext>
            </a:extLst>
          </p:cNvPr>
          <p:cNvSpPr txBox="1"/>
          <p:nvPr/>
        </p:nvSpPr>
        <p:spPr>
          <a:xfrm>
            <a:off x="5440869" y="5512158"/>
            <a:ext cx="3544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5530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2DDC4-1087-1115-B86D-41C7C6E1D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9A7D0-B36D-929F-32C1-AAD54A6BD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137991" cy="350174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Piaget argued that children actively construct knowledge through interaction with their environment, using processes of: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Assimilation</a:t>
            </a:r>
            <a:r>
              <a:rPr lang="en-GB" sz="2400" dirty="0">
                <a:solidFill>
                  <a:srgbClr val="0070C0"/>
                </a:solidFill>
              </a:rPr>
              <a:t>; and 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Accommodation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465DA12-6AD1-DA5D-62BD-8669F7316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26" y="365125"/>
            <a:ext cx="8825948" cy="1325563"/>
          </a:xfrm>
        </p:spPr>
        <p:txBody>
          <a:bodyPr>
            <a:normAutofit/>
          </a:bodyPr>
          <a:lstStyle/>
          <a:p>
            <a:pPr algn="ctr"/>
            <a:r>
              <a:rPr lang="en-GB" sz="3800" b="1" dirty="0"/>
              <a:t>Click to Add Title (Cym)</a:t>
            </a:r>
            <a:br>
              <a:rPr lang="en-GB" sz="3800" b="1" dirty="0"/>
            </a:br>
            <a:r>
              <a:rPr lang="en-GB" sz="3800" b="1" dirty="0">
                <a:solidFill>
                  <a:srgbClr val="0070C0"/>
                </a:solidFill>
              </a:rPr>
              <a:t>Piaget: Constructivism (Active Learning): </a:t>
            </a:r>
            <a:endParaRPr lang="en-GB" sz="38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C68F8F-0C99-DB45-C811-17C3696C42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08122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63B2B9-F45C-0A7F-C7DC-E3DAF1C1A0A5}"/>
              </a:ext>
            </a:extLst>
          </p:cNvPr>
          <p:cNvSpPr txBox="1"/>
          <p:nvPr/>
        </p:nvSpPr>
        <p:spPr>
          <a:xfrm>
            <a:off x="5440869" y="5512158"/>
            <a:ext cx="3544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1035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B41F5-C97B-D608-AC37-9215CA7600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62672-525E-D72A-D66D-E1C9929533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05063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Lev Vygotsky (1896-1934)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Russian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Text - </a:t>
            </a:r>
            <a:r>
              <a:rPr lang="en-GB" sz="2400" i="1" dirty="0">
                <a:solidFill>
                  <a:srgbClr val="0070C0"/>
                </a:solidFill>
              </a:rPr>
              <a:t>Thought and Language</a:t>
            </a:r>
            <a:r>
              <a:rPr lang="en-GB" sz="2400" dirty="0">
                <a:solidFill>
                  <a:srgbClr val="0070C0"/>
                </a:solidFill>
              </a:rPr>
              <a:t> (1934)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A68D3AF-C421-E361-6B26-DEB52DA27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Lev Vygotsky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D354EC1-606C-76F5-0D40-CA3B4CA522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05063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DEFB34-E7EF-D114-9C1E-69DF2E23CE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3617" y="3876262"/>
            <a:ext cx="1677771" cy="20309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C92896-2F54-CD2E-1CA9-B538BE4B3716}"/>
              </a:ext>
            </a:extLst>
          </p:cNvPr>
          <p:cNvSpPr txBox="1"/>
          <p:nvPr/>
        </p:nvSpPr>
        <p:spPr>
          <a:xfrm>
            <a:off x="5692461" y="5589430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(Unknown Author, 1925)</a:t>
            </a:r>
          </a:p>
        </p:txBody>
      </p:sp>
    </p:spTree>
    <p:extLst>
      <p:ext uri="{BB962C8B-B14F-4D97-AF65-F5344CB8AC3E}">
        <p14:creationId xmlns:p14="http://schemas.microsoft.com/office/powerpoint/2010/main" val="9244551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E2CB2-1A55-3F19-BFA2-EF47F898A0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02484-A447-E8E8-7A47-4A446D8DC2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Zone of Proximal Development (ZPD</a:t>
            </a:r>
            <a:r>
              <a:rPr lang="en-GB" sz="2400" dirty="0">
                <a:solidFill>
                  <a:srgbClr val="0070C0"/>
                </a:solidFill>
              </a:rPr>
              <a:t>): The gap between what a learner can do independently and what they can achieve with guidance from a more knowledgeable other (e.g., teacher or peer).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43D30A2-630F-47C1-FEFA-1CC828162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Click to Add Title (Cym)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Vygotsky: Zone of Proximal Development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FAA12D2-AA84-6033-E98C-8007452F92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1C0D52-A562-3117-ADD9-8CD6DF0095AB}"/>
              </a:ext>
            </a:extLst>
          </p:cNvPr>
          <p:cNvSpPr txBox="1"/>
          <p:nvPr/>
        </p:nvSpPr>
        <p:spPr>
          <a:xfrm>
            <a:off x="4971245" y="5512158"/>
            <a:ext cx="3544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3392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C6BA2-46B7-54FD-BB38-D12EA293E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E23D-80D5-E4FE-0162-1BFBFA831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738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For Vygotsky, </a:t>
            </a:r>
            <a:r>
              <a:rPr lang="en-GB" sz="2400" b="1" dirty="0">
                <a:solidFill>
                  <a:srgbClr val="0070C0"/>
                </a:solidFill>
              </a:rPr>
              <a:t>scaffolding</a:t>
            </a:r>
            <a:r>
              <a:rPr lang="en-GB" sz="2400" dirty="0">
                <a:solidFill>
                  <a:srgbClr val="0070C0"/>
                </a:solidFill>
              </a:rPr>
              <a:t> is the idea that a more knowledgeable person (e.g., teacher or peer) provides temporary support to help a learner complete a task they couldn’t do alone, </a:t>
            </a:r>
            <a:r>
              <a:rPr lang="en-GB" sz="2400" b="1" dirty="0">
                <a:solidFill>
                  <a:srgbClr val="0070C0"/>
                </a:solidFill>
              </a:rPr>
              <a:t>gradually reducing the support </a:t>
            </a:r>
            <a:r>
              <a:rPr lang="en-GB" sz="2400" dirty="0">
                <a:solidFill>
                  <a:srgbClr val="0070C0"/>
                </a:solidFill>
              </a:rPr>
              <a:t>as the learner becomes more capable.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81FE6AF-AD3A-7955-4E9D-F6E3A43FD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Vygotsky: Scaffolding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6045C63-4590-0936-B55C-80A43C7CD2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2C5D16-908C-245E-1F13-121812BFCA95}"/>
              </a:ext>
            </a:extLst>
          </p:cNvPr>
          <p:cNvSpPr txBox="1"/>
          <p:nvPr/>
        </p:nvSpPr>
        <p:spPr>
          <a:xfrm>
            <a:off x="5493876" y="5577673"/>
            <a:ext cx="3544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6470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9AFBC-F5FC-196B-E812-D4BAE7F1B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4A79F-D392-527E-5585-147DCDA0C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197112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John Bowlby (1907-1990)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British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text - </a:t>
            </a:r>
            <a:r>
              <a:rPr lang="en-GB" sz="2400" i="1" dirty="0">
                <a:solidFill>
                  <a:srgbClr val="0070C0"/>
                </a:solidFill>
              </a:rPr>
              <a:t>Attachment and Loss: Vol. 1 </a:t>
            </a:r>
            <a:r>
              <a:rPr lang="en-GB" sz="2400" dirty="0">
                <a:solidFill>
                  <a:srgbClr val="0070C0"/>
                </a:solidFill>
              </a:rPr>
              <a:t>(1969)</a:t>
            </a:r>
            <a:endParaRPr lang="en-GB" sz="2400" i="1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AE547CC-B58E-D8EA-C48C-ABE6D61BA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John Bowlby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63B0D10-AF76-65EA-52BE-5AC3959645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197112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B66151-F2A3-0A07-F783-6764F8DD5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789" y="3796748"/>
            <a:ext cx="2246021" cy="22024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8B1E30-C77E-76B0-FAC5-A713B0C7B0E7}"/>
              </a:ext>
            </a:extLst>
          </p:cNvPr>
          <p:cNvSpPr txBox="1"/>
          <p:nvPr/>
        </p:nvSpPr>
        <p:spPr>
          <a:xfrm>
            <a:off x="5692461" y="5589430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(Douglass-Menzies, 1988)</a:t>
            </a:r>
          </a:p>
        </p:txBody>
      </p:sp>
    </p:spTree>
    <p:extLst>
      <p:ext uri="{BB962C8B-B14F-4D97-AF65-F5344CB8AC3E}">
        <p14:creationId xmlns:p14="http://schemas.microsoft.com/office/powerpoint/2010/main" val="27709429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A873E-B6C9-D248-EB76-2ECEE1524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FFD0E-F931-58E6-C8FF-29F3C4F6B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35472"/>
            <a:ext cx="412231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Bowlby argued that that infants are biologically programmed to form a close emotional bond with a primary caregiver (typically the mother) because it promotes survival; this bond provides a secure base from which the child can explore the world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CE51C19-88EF-7D3A-48C3-372498CE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Bowlby: Attachment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7882218-8E88-5F96-3207-AC0CA938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35472"/>
            <a:ext cx="386715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C64FAD-2B15-99EB-794C-62D6EB053FD8}"/>
              </a:ext>
            </a:extLst>
          </p:cNvPr>
          <p:cNvSpPr txBox="1"/>
          <p:nvPr/>
        </p:nvSpPr>
        <p:spPr>
          <a:xfrm>
            <a:off x="5074277" y="5585758"/>
            <a:ext cx="3969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(Mikulincer and Shaver,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621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479212-A742-36BD-9ABC-12CDB6D01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6AEB2-C7B7-F914-157F-78897DD8B6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3600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Abraham Maslow (1908-1970)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American Psychologist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work – </a:t>
            </a:r>
            <a:r>
              <a:rPr lang="en-GB" sz="2400" i="1" dirty="0">
                <a:solidFill>
                  <a:srgbClr val="0070C0"/>
                </a:solidFill>
              </a:rPr>
              <a:t>Motivation and Personality</a:t>
            </a:r>
            <a:r>
              <a:rPr lang="en-GB" sz="2400" dirty="0">
                <a:solidFill>
                  <a:srgbClr val="0070C0"/>
                </a:solidFill>
              </a:rPr>
              <a:t> (1954)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D62A112-1A24-5B56-032C-D837D7E8B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Abraham Maslow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631A301-7F5B-30E9-A651-A028D2D8D5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3600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4E8E69-5D0B-D6E2-239B-9389E6BEC98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9267" y="4134118"/>
            <a:ext cx="1433065" cy="1797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280EFD-D524-24BE-791B-E9B252BAD83B}"/>
              </a:ext>
            </a:extLst>
          </p:cNvPr>
          <p:cNvSpPr txBox="1"/>
          <p:nvPr/>
        </p:nvSpPr>
        <p:spPr>
          <a:xfrm>
            <a:off x="5212332" y="5667749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(Carter, 1971)</a:t>
            </a:r>
          </a:p>
        </p:txBody>
      </p:sp>
    </p:spTree>
    <p:extLst>
      <p:ext uri="{BB962C8B-B14F-4D97-AF65-F5344CB8AC3E}">
        <p14:creationId xmlns:p14="http://schemas.microsoft.com/office/powerpoint/2010/main" val="24125581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565E1-D717-6023-2DCE-7CCB1C7E9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66C9A-F520-8D08-C284-6B6615FB5B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Maslow suggests that people are driven by a series of needs arranged in a hierarchy, from </a:t>
            </a:r>
            <a:r>
              <a:rPr lang="en-GB" sz="2400" b="1" dirty="0">
                <a:solidFill>
                  <a:srgbClr val="0070C0"/>
                </a:solidFill>
              </a:rPr>
              <a:t>basic survival needs to higher-level psychological and self-fulfilment </a:t>
            </a:r>
            <a:r>
              <a:rPr lang="en-GB" sz="2400" dirty="0">
                <a:solidFill>
                  <a:srgbClr val="0070C0"/>
                </a:solidFill>
              </a:rPr>
              <a:t>needs. Individuals must generally satisfy lower-level needs before moving up to higher ones.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B4F14D-093F-EFF8-F1EE-DDF05A51D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Maslow: Hierarchy of Needs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59643E-8108-3DCE-857A-CE71211C40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686192-94E9-6378-45CA-966A929F4DDA}"/>
              </a:ext>
            </a:extLst>
          </p:cNvPr>
          <p:cNvSpPr txBox="1"/>
          <p:nvPr/>
        </p:nvSpPr>
        <p:spPr>
          <a:xfrm>
            <a:off x="5493876" y="5577673"/>
            <a:ext cx="3544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(Zhou and Brown,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8890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D311DA-5CB0-ACB7-66DA-3C6257646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7226E-F92A-D012-DB48-977BF48F4D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173828" cy="23600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Malcolm Knowles (1913-1997)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U.S. Educationalist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work – </a:t>
            </a:r>
            <a:r>
              <a:rPr lang="en-GB" sz="2400" i="1" dirty="0">
                <a:solidFill>
                  <a:srgbClr val="0070C0"/>
                </a:solidFill>
              </a:rPr>
              <a:t>The Adult Learner: A Neglected Species (1973)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DF0714-5F0B-97A7-A371-B249A51B9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Malcolm Knowles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7F17A95-3C77-BD99-409D-8EFFDDC3AC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1972" y="1838504"/>
            <a:ext cx="4173828" cy="23600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6C3D5E-5AC7-0C73-BDE8-FF64048E2E4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39460" y="4333450"/>
            <a:ext cx="1217479" cy="15796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B3C1F7-D6A8-9431-A5DD-ADBB36AD1643}"/>
              </a:ext>
            </a:extLst>
          </p:cNvPr>
          <p:cNvSpPr txBox="1"/>
          <p:nvPr/>
        </p:nvSpPr>
        <p:spPr>
          <a:xfrm>
            <a:off x="5212332" y="5667749"/>
            <a:ext cx="2975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(Unknown Author, 1980)</a:t>
            </a:r>
          </a:p>
        </p:txBody>
      </p:sp>
    </p:spTree>
    <p:extLst>
      <p:ext uri="{BB962C8B-B14F-4D97-AF65-F5344CB8AC3E}">
        <p14:creationId xmlns:p14="http://schemas.microsoft.com/office/powerpoint/2010/main" val="34980467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AA9BC-03DB-3359-439F-CBB6E24B2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20AA6-BD0B-809A-66FF-6AC7098DF4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Knowles’ Theory of </a:t>
            </a:r>
            <a:r>
              <a:rPr lang="en-GB" sz="2400" b="1" dirty="0">
                <a:solidFill>
                  <a:srgbClr val="0070C0"/>
                </a:solidFill>
              </a:rPr>
              <a:t>Andragogy</a:t>
            </a:r>
            <a:r>
              <a:rPr lang="en-GB" sz="2400" dirty="0">
                <a:solidFill>
                  <a:srgbClr val="0070C0"/>
                </a:solidFill>
              </a:rPr>
              <a:t> focuses on how adults learn, contrasting with traditional child-focused teaching (</a:t>
            </a:r>
            <a:r>
              <a:rPr lang="en-GB" sz="2400" b="1" dirty="0">
                <a:solidFill>
                  <a:srgbClr val="0070C0"/>
                </a:solidFill>
              </a:rPr>
              <a:t>pedagogy</a:t>
            </a:r>
            <a:r>
              <a:rPr lang="en-GB" sz="2400" dirty="0">
                <a:solidFill>
                  <a:srgbClr val="0070C0"/>
                </a:solidFill>
              </a:rPr>
              <a:t>).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 argued that adult education should be learner-centred, practical, and relevant, allowing learners to take responsibility for their own learning.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683C8F7-E577-69E6-8749-2A4B30369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Knowles: Andragogy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DC008A0-673E-1827-785F-76D0577871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371E6B-9394-6550-8241-35AB054ECAA6}"/>
              </a:ext>
            </a:extLst>
          </p:cNvPr>
          <p:cNvSpPr txBox="1"/>
          <p:nvPr/>
        </p:nvSpPr>
        <p:spPr>
          <a:xfrm>
            <a:off x="5074277" y="5585758"/>
            <a:ext cx="3969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Based on (Knapke </a:t>
            </a: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et al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206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F8C096-5BA2-ABC8-F735-7E5D57944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9AFA-5AD5-CA81-D7D8-D79A766D2B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u="sng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do you see your self doing in the future?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It doesn’t have to be a specific job, just the type of work you would like to be doing.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Make notes of your thoughts for your PDP.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C522290-64E0-B44F-63F3-F9822D22A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Your Professional Future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11D279B-D970-7A0E-E5A2-B904D5FC37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03178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ACB91-5548-EA6F-A2AF-929E3AA59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0903B-DB9B-BE1D-F766-279B99EA1C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Eraut (1994, p.243) also points out that </a:t>
            </a:r>
            <a:r>
              <a:rPr lang="en-GB" sz="2400" b="1" dirty="0">
                <a:solidFill>
                  <a:srgbClr val="0070C0"/>
                </a:solidFill>
              </a:rPr>
              <a:t>formal </a:t>
            </a:r>
            <a:r>
              <a:rPr lang="en-GB" sz="2400" dirty="0">
                <a:solidFill>
                  <a:srgbClr val="0070C0"/>
                </a:solidFill>
              </a:rPr>
              <a:t> knowledge includes;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Government systems [and policies];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Law;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Local Services;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guidelines and,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National Curriculum (e.g. the Curriculum for Wales)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4EF6F8-1CB1-9DC0-7BEB-313F9404B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Frameworks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D27AB7-FFE0-409A-4746-40D7C92C25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12630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0205C-916A-7B3F-357B-11C15AF71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36FA8-625C-86B6-5C22-68D4E3B9B1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Therefore, part of your professional development will be to create a knowledge base of professional bodies relevant to your sector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Examples include: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94D2B50-D757-B87E-CB91-B3CE550E6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Click to Add Title (Cym)</a:t>
            </a:r>
            <a:br>
              <a:rPr lang="en-GB" sz="4000" b="1" dirty="0"/>
            </a:br>
            <a:r>
              <a:rPr lang="en-GB" sz="4000" b="1" dirty="0">
                <a:solidFill>
                  <a:srgbClr val="0070C0"/>
                </a:solidFill>
              </a:rPr>
              <a:t>Professional Knowledge</a:t>
            </a:r>
            <a:endParaRPr lang="en-GB" sz="4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D614B31-14C5-A42D-AA06-17996A96E4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229638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899A8-28DE-22B7-EB78-31E262D98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0548-07E4-C3BF-27BD-F1C146E101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Welsh Government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Sets policy, legislation, and funding for early years and education in Wales.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Local Authorities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Deliver education services, manage admissions, support early years provision at local level.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342B9D1-9EA9-597A-088E-E6DF75859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Governmental Bodies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28A38A-1610-B1DE-A3CC-00B286213B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204792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D5E17-0D5F-AF14-D0EA-D5EB10680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856A-98EA-2862-B186-6B0F251AF0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25344" cy="38098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Estyn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Education and training inspectorate for Wales (equivalent to Ofsted).Inspects schools, nurseries, and childcare settings.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Care Inspectorate Wales (CIW)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Regulates and inspects childcare, early years settings, and childminders.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Ensures compliance with the Social Services and Well-being (Wales) Act 2014.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0F5CA3E-569F-22FC-75BE-127817A44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Inspection Bodies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EC8E5-238F-E50C-46E6-FC5E48FD7F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0456" y="1825625"/>
            <a:ext cx="4225344" cy="38098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17631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E0FF3-3DE5-3C98-1387-078DC13A05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84807-79DF-855E-654A-727B9A05C4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02617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0070C0"/>
                </a:solidFill>
              </a:rPr>
              <a:t>Education Workforce Council (EWC)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regulates education practitioners across schools, further education, youth work, and adult/work-based learning.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0070C0"/>
                </a:solidFill>
              </a:rPr>
              <a:t>Social Care Wales (SCW)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Regulates the workforce (registration, codes of professional practice).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Supports training and development in early years and social care.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0D59BD-AE01-225F-B67E-7A2A4C87A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Regulatory Bodies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456539-8CD7-CA5E-9BC8-69A067413A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3335" y="1825625"/>
            <a:ext cx="4212465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383012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DE0DA8-C052-0D8D-84B2-7F85B94F41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90839-4C00-9DB9-D6AA-B393C9F9E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02617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Qualifications Wales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Regulates qualifications (including early years and childcare qualifications).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0541361-DEDC-BF8A-192C-413D4D539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Regulatory Bodies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890CAD-11D3-F2DA-12E0-F18AA4E865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3335" y="1825625"/>
            <a:ext cx="4212465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474662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ADB83-BD29-B897-37E6-AE81DE51A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20982-913F-8C31-6688-B3DF14738F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Early Years Wales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PACEY (Professional Association for Childcare and Early Years)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National Day Nurseries Association (NDNA)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rgbClr val="0070C0"/>
                </a:solidFill>
              </a:rPr>
              <a:t>Mudiad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Meithrin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Wales Pre-school Providers Association (WPPA)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DAD7243-3845-F4B7-C1CB-BED768E19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Bodies: Early years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313890D-011D-5D90-306D-DF29027AA1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560191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04534-42A3-8750-1A52-94EAD04A3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69BAA-52EC-30DE-A3AA-DBD5CC61D8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National Education Union (NEU Cymru)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NASUWT (The Teachers’ Union)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UCAC (</a:t>
            </a:r>
            <a:r>
              <a:rPr lang="en-GB" sz="2400" dirty="0" err="1">
                <a:solidFill>
                  <a:srgbClr val="0070C0"/>
                </a:solidFill>
              </a:rPr>
              <a:t>Undeb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Cenedlaethol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Athrawon</a:t>
            </a:r>
            <a:r>
              <a:rPr lang="en-GB" sz="2400" dirty="0">
                <a:solidFill>
                  <a:srgbClr val="0070C0"/>
                </a:solidFill>
              </a:rPr>
              <a:t> Cymru)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Community Trade Union (Teaching Section)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5799F49-5348-CC49-A528-C7D2DCB1B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Bodies: Education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F44E18-9581-2628-226A-BD92F0D945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641577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A0F8B-BE71-4CAB-D12F-1A2853BBF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296F4-B726-E155-3A10-9E17F62204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Research a professional organisation related to your future career plans. This could be an Inspection organisation, a Regulatory body or a Professional Organistion.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Make notes on the organisation using the Guided Study sheet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Share your findings with the group on the Forum Discussion thread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CDAC8F6-0B0B-D50D-7B21-B847A9903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Knowledge: Guided Study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06D077-6273-6782-3675-3AEC9B645D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79619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771A5-4775-F0B1-C5EC-6BAD8F129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5A9015-4960-714F-866F-5D1FD7E6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Cyfeiriadau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B53B6A-1B77-2D51-4481-5DC1929839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052492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FEB3F-1668-B4CF-5131-0CCB952025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7829D9-6D41-95DA-F501-5FF771299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Cyfeiriadau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299BB9-E617-53FD-8FCC-75D73EEE30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944985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BEA82-F34F-E73C-05B8-1585B9955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C6CE47-B1D2-6D73-BE99-97577B587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Cyfeiriadau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356386F-048C-9770-78D3-4C920CE9DA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831189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88329"/>
            <a:ext cx="7886700" cy="103418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C3CB2F45-622F-6D44-34E0-2F5C7737D9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222513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Administration for Children and Families (ACF) (2016)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Scaffolding Children's Learning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[Video] Available at: </a:t>
            </a:r>
            <a:r>
              <a:rPr lang="en-GB" sz="1600" dirty="0">
                <a:hlinkClick r:id="rId3"/>
              </a:rPr>
              <a:t>Scaffolding Children's Learning</a:t>
            </a:r>
            <a:r>
              <a:rPr lang="en-GB" sz="1600" dirty="0"/>
              <a:t> [Last Accessed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Carter, W. (1971)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Photo of Abraham Harold Maslow by William Carter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4"/>
              </a:rPr>
              <a:t>File:Photo of Abraham Harold Maslow by William Carter (cropped).jpg - Wikimedia Commons</a:t>
            </a:r>
            <a:r>
              <a:rPr lang="en-GB" sz="1600" dirty="0"/>
              <a:t> [Last Accessed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Douglas-Menzies, L. (1988)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(Edward) John Mostyn Bowlby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5"/>
              </a:rPr>
              <a:t>Use this image - National Portrait Gallery</a:t>
            </a:r>
            <a:r>
              <a:rPr lang="en-GB" sz="1600" dirty="0"/>
              <a:t> [Last Accessed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Eraut, M. (1994)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Developing professional knowledge and competence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 Falmer. Available at: </a:t>
            </a:r>
            <a:r>
              <a:rPr lang="en-GB" sz="1600" dirty="0">
                <a:hlinkClick r:id="rId6"/>
              </a:rPr>
              <a:t>Developing Professional Knowledge And Competence | Michael Eraut | Tay</a:t>
            </a:r>
            <a:r>
              <a:rPr lang="en-GB" sz="1600" dirty="0"/>
              <a:t> [Last Accessed 02/06/2026] </a:t>
            </a:r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783B1-2269-CF85-1525-614C0A24F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D43A5-8FCC-A3AE-39D6-E7906ABAF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CBC7D40-1F21-A214-EED5-49C656925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88329"/>
            <a:ext cx="7886700" cy="103418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31363F9F-CC57-5289-2D2D-0481C2E057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222513"/>
            <a:ext cx="7680463" cy="380986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Knapke, J. M., Hildreth, L., Molano, J. R., Schuckman, S. M., Blackard, J. T., Johnstone, M., Kopras, E. J., Lamkin, M. K., Lee, R. C., Kues, J. R., &amp; Mendell, A. (2024). ‘Andragogy in Practice: Applying a Theoretical Framework to Team Science Training in Biomedical Research’.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British Journal Of Biomedical Science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v81,  Available at: </a:t>
            </a:r>
            <a:r>
              <a:rPr lang="en-GB" sz="1600" dirty="0">
                <a:hlinkClick r:id="rId3"/>
              </a:rPr>
              <a:t>Andragogy in Practice: Applying a Theoretical Framework to Team Science Training in Biomedical Research – PMC</a:t>
            </a:r>
            <a:r>
              <a:rPr lang="en-GB" sz="1600" dirty="0"/>
              <a:t> [Last Accessed 12/06/2024]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Mikulincer, M. and Shaver, P.R. (2020) ‘Attachment Theory’, in P.J. Corr and G. Matthews (eds.)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The Cambridge Handbook of Personality Psychology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Cambridge University Press (Cambridge Handbooks in Psychology), pp. 208–220. Available at: </a:t>
            </a:r>
            <a:r>
              <a:rPr lang="en-GB" sz="1600" dirty="0">
                <a:hlinkClick r:id="rId4"/>
              </a:rPr>
              <a:t>Attachment Theory (Chapter 15) - The Cambridge Handbook of Personality Psychology</a:t>
            </a:r>
            <a:r>
              <a:rPr lang="en-GB" sz="1600" dirty="0"/>
              <a:t> [Last Accessed 12/06/2026]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Schön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D.A. (2017)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The reflective practitioner : how professionals think in action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 Routledge. Available at: </a:t>
            </a:r>
            <a:r>
              <a:rPr lang="en-GB" sz="1600" dirty="0">
                <a:hlinkClick r:id="rId5"/>
              </a:rPr>
              <a:t>e-Reader | The Reflective Practitioner | How Professionals Think in Ac</a:t>
            </a:r>
            <a:r>
              <a:rPr lang="en-GB" sz="1600" dirty="0"/>
              <a:t> [Last Accessed 02/06/2026]</a:t>
            </a:r>
          </a:p>
        </p:txBody>
      </p:sp>
    </p:spTree>
    <p:extLst>
      <p:ext uri="{BB962C8B-B14F-4D97-AF65-F5344CB8AC3E}">
        <p14:creationId xmlns:p14="http://schemas.microsoft.com/office/powerpoint/2010/main" val="27135394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32338-5042-69FB-982D-95C20784A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099C8-2D35-1E40-54DB-A9A1399E3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C52DDEA-B22D-D0D6-4FAA-5FE1BB752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88329"/>
            <a:ext cx="7886700" cy="103418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D4819EDA-AEF8-967C-FD61-AAFC8853D6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222513"/>
            <a:ext cx="7680463" cy="380986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University of Michigan (1968)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Photograph Jean Piaget at the University of Michigan campus in Ann Arbor.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3"/>
              </a:rPr>
              <a:t>File:Jean Piaget in Ann Arbor.png - Wikimedia Commons</a:t>
            </a:r>
            <a:r>
              <a:rPr lang="en-GB" sz="1600" dirty="0"/>
              <a:t> [Last Accessed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Unknown Author (1925)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Lev-Semyonovich-Vygotsky-1896-1934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4"/>
              </a:rPr>
              <a:t>File:Lev-Semyonovich-Vygotsky-1896-1934.jpg - Wikimedia Commons</a:t>
            </a:r>
            <a:r>
              <a:rPr lang="en-GB" sz="1600" dirty="0"/>
              <a:t> [Last Accessed 12/06/2026]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Unknown Author (1980)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Malcolm Shepherd Knowles (1913-1997) portrait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[Image] Available at: </a:t>
            </a:r>
            <a:r>
              <a:rPr lang="en-GB" sz="1600" dirty="0">
                <a:hlinkClick r:id="rId5"/>
              </a:rPr>
              <a:t>Malcolm Shepherd Knowles (1913-1997) portrait - </a:t>
            </a:r>
            <a:r>
              <a:rPr lang="en-GB" sz="1600" dirty="0" err="1">
                <a:hlinkClick r:id="rId5"/>
              </a:rPr>
              <a:t>Category:Malcolm</a:t>
            </a:r>
            <a:r>
              <a:rPr lang="en-GB" sz="1600" dirty="0">
                <a:hlinkClick r:id="rId5"/>
              </a:rPr>
              <a:t> Knowles - Wikimedia Commons</a:t>
            </a:r>
            <a:r>
              <a:rPr lang="en-GB" sz="1600" dirty="0"/>
              <a:t> Last Accessed 12/06/2026]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Zhou, M and Brown, D (eds.). (2017)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Educational Learning Theories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2</a:t>
            </a:r>
            <a:r>
              <a:rPr lang="en-GB" sz="1600" baseline="30000" dirty="0">
                <a:solidFill>
                  <a:schemeClr val="accent5">
                    <a:lumMod val="75000"/>
                  </a:schemeClr>
                </a:solidFill>
              </a:rPr>
              <a:t>nd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Ed. University of Georgia Available at: </a:t>
            </a:r>
            <a:r>
              <a:rPr lang="en-GB" sz="1600" dirty="0">
                <a:hlinkClick r:id="rId6"/>
              </a:rPr>
              <a:t>Educational Learning Theories: 2nd Edition</a:t>
            </a:r>
            <a:r>
              <a:rPr lang="en-GB" sz="1600" dirty="0"/>
              <a:t> [Last Accessed 12/06/2026]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Zwingmann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C., Inhelder, B. and Chipman, H.H. (eds.) (1976)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Piaget and his school : a reader in developmental psychology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. 1st ed. Springer-Verlag. Available at: </a:t>
            </a:r>
            <a:r>
              <a:rPr lang="en-GB" sz="1600" dirty="0">
                <a:hlinkClick r:id="rId7"/>
              </a:rPr>
              <a:t>Piaget and His School – EBSCO</a:t>
            </a:r>
            <a:r>
              <a:rPr lang="en-GB" sz="1600" dirty="0"/>
              <a:t> [Last Accessed 11/06/2026]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19970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66776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5863387&quot;,&quot;questionSettings&quot;:{},&quot;alias&quot;:&quot;&quot;,&quot;wordCloudQuestion&quot;:true,&quot;resultFormat&quot;:&quot;WORD_CLOUD2&quot;,&quot;text&quot;:&quot;&lt;p&gt;&lt;span&gt;&lt;em&gt;Thinking about your future work with children and families, what knowledge will you need to have?&lt;/em&gt;&lt;/span&gt;&lt;/p&gt;&quot;,&quot;@type&quot;:&quot;OpenTextQuestion&quot;,&quot;correctAnswers&quot;:[],&quot;image&quot;:null,&quot;imageAltText&quot;:&quot;&quot;}"/>
  <p:tag name="VEVOX.ORIGIN.SESSION.ID" val="920958"/>
  <p:tag name="VEVOX.ORIGIN.QUESTION.ID" val="5863387"/>
  <p:tag name="VEVOX.QUESTIONSLIDEID" val="455#999425172/357634754"/>
  <p:tag name="VEVOX.SLIDEFORMAT.VERSION" val="1.020"/>
  <p:tag name="VEVOX.ACCENTCATCHERS" val="[&quot;6&quot;,&quot;4&quot;,&quot;5&quot;,&quot;7&quot;,&quot;8&quot;,&quot;9&quot;]"/>
  <p:tag name="VEVOX.HASRESULTS" val="true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Thinking about your future work with children and families, what knowledge will you need to have?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8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8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8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8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8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8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555,&quot;top&quot;:5,&quot;width&quot;:160,&quot;height&quot;:30}"/>
</p:tagLst>
</file>

<file path=ppt/tags/tag8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8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8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653,&quot;top&quot;:473,&quot;width&quot;:60,&quot;height&quot;:60}"/>
</p:tagLst>
</file>

<file path=ppt/tags/tag8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165,&quot;top&quot;:7,&quot;width&quot;:190,&quot;height&quot;:30}"/>
</p:tagLst>
</file>

<file path=ppt/tags/tag8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350,&quot;top&quot;:8,&quot;width&quot;:190,&quot;height&quot;:30}"/>
</p:tagLst>
</file>

<file path=ppt/tags/tag8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8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5863387&quot;,&quot;questionSettings&quot;:{},&quot;alias&quot;:&quot;&quot;,&quot;wordCloudQuestion&quot;:true,&quot;resultFormat&quot;:&quot;WORD_CLOUD2&quot;,&quot;text&quot;:&quot;&lt;p&gt;&lt;span&gt;&lt;em&gt;Thinking about your future work with children and families, what knowledge will you need to have?&lt;/em&gt;&lt;/span&gt;&lt;/p&gt;&quot;,&quot;@type&quot;:&quot;OpenTextQuestion&quot;,&quot;correctAnswers&quot;:[],&quot;image&quot;:null,&quot;imageAltText&quot;:&quot;&quot;}"/>
  <p:tag name="VEVOX.QUESTIONSLIDEID" val="455#999425172/357634754"/>
  <p:tag name="VEVOX.SLIDEFORMAT.VERSION" val="1.020"/>
  <p:tag name="VEVOX.ACCENTCATCHERS" val="[&quot;6&quot;,&quot;4&quot;,&quot;5&quot;,&quot;7&quot;,&quot;8&quot;,&quot;9&quot;]"/>
  <p:tag name="VEVOX.HASRESULTS" val="true"/>
</p:tagLst>
</file>

<file path=ppt/tags/tag8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Thinking about your future work with children and families, what knowledge will you need to have?"/>
</p:tagLst>
</file>

<file path=ppt/tags/tag8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8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8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8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8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8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8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8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555,&quot;top&quot;:5,&quot;width&quot;:160,&quot;height&quot;:30}"/>
</p:tagLst>
</file>

<file path=ppt/tags/tag8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8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8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165,&quot;top&quot;:7,&quot;width&quot;:190,&quot;height&quot;:30}"/>
</p:tagLst>
</file>

<file path=ppt/tags/tag8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350,&quot;top&quot;:8,&quot;width&quot;:190,&quot;height&quot;:30}"/>
</p:tagLst>
</file>

<file path=ppt/tags/tag8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8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8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CA85272-91BA-4C17-8360-FF976524787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CC11202-4772-4863-908B-7D5F533EFAA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3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0</TotalTime>
  <Words>3768</Words>
  <Application>Microsoft Office PowerPoint</Application>
  <PresentationFormat>On-screen Show (4:3)</PresentationFormat>
  <Paragraphs>341</Paragraphs>
  <Slides>45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7: Theme 7: Building Professional Knowledge  </vt:lpstr>
      <vt:lpstr>Click to Add Title (Cym) Theme Content</vt:lpstr>
      <vt:lpstr>Click to Add Title (Cym) Initial Thoughts</vt:lpstr>
      <vt:lpstr>Join the Vevox session </vt:lpstr>
      <vt:lpstr>Thinking about your future work with children and families, what knowledge will you need to have?</vt:lpstr>
      <vt:lpstr>Thinking about your future work with children and families, what knowledge will you need to have?</vt:lpstr>
      <vt:lpstr>Click to Add Title (Cym) What is Professional Knowledge?</vt:lpstr>
      <vt:lpstr>Click to Add Title (Cym) Eraut’s Three ‘Contexts’</vt:lpstr>
      <vt:lpstr>Click to Add Title (Cym) Eraut’s Three ‘Contexts’</vt:lpstr>
      <vt:lpstr>Click to Add Title (Cym) ‘Formal’  and ‘Tacit’ Knowledge</vt:lpstr>
      <vt:lpstr>Click to Add Title (Cym) Formal Knowledge</vt:lpstr>
      <vt:lpstr>Click to Add Title (Cym) Tacit Knowledge</vt:lpstr>
      <vt:lpstr>Click to Add Title (Cym) Checking our ‘Tacit’ Knowledge</vt:lpstr>
      <vt:lpstr>Click to Add Title (Cym) Professional Knowledge &amp; Reflection</vt:lpstr>
      <vt:lpstr>Click to Add Title (Cym) Professional Knowledge &amp; Reflection</vt:lpstr>
      <vt:lpstr>Click to Add Title (Cym) Key Theories: An Introduction</vt:lpstr>
      <vt:lpstr>Click to Add Title (Cym) Key Theories: An Introduction</vt:lpstr>
      <vt:lpstr>Click to Add Title (Cym) Jean Piaget</vt:lpstr>
      <vt:lpstr>Click to Add Title (Cym) Piaget: Stages of Cognitive Development</vt:lpstr>
      <vt:lpstr>Click to Add Title (Cym) Piaget: Constructivism (Active Learning): </vt:lpstr>
      <vt:lpstr>Click to Add Title (Cym) Lev Vygotsky</vt:lpstr>
      <vt:lpstr>Click to Add Title (Cym) Vygotsky: Zone of Proximal Development</vt:lpstr>
      <vt:lpstr>Click to Add Title (Cym) Vygotsky: Scaffolding</vt:lpstr>
      <vt:lpstr>Click to Add Title (Cym) John Bowlby</vt:lpstr>
      <vt:lpstr>Click to Add Title (Cym) Bowlby: Attachment</vt:lpstr>
      <vt:lpstr>Click to Add Title (Cym) Abraham Maslow</vt:lpstr>
      <vt:lpstr>Click to Add Title (Cym) Maslow: Hierarchy of Needs</vt:lpstr>
      <vt:lpstr>Click to Add Title (Cym) Malcolm Knowles</vt:lpstr>
      <vt:lpstr>Click to Add Title (Cym) Knowles: Andragogy</vt:lpstr>
      <vt:lpstr>Click to Add Title (Cym) Your Professional Future</vt:lpstr>
      <vt:lpstr>Click to Add Title (Cym) Professional Frameworks</vt:lpstr>
      <vt:lpstr>Click to Add Title (Cym) Professional Knowledge</vt:lpstr>
      <vt:lpstr>Click to Add Title (Cym) Governmental Bodies</vt:lpstr>
      <vt:lpstr>Click to Add Title (Cym) Inspection Bodies</vt:lpstr>
      <vt:lpstr>Click to Add Title (Cym) Regulatory Bodies</vt:lpstr>
      <vt:lpstr>Click to Add Title (Cym) Regulatory Bodies</vt:lpstr>
      <vt:lpstr>Click to Add Title (Cym) Professional Bodies: Early years</vt:lpstr>
      <vt:lpstr>Click to Add Title (Cym) Professional Bodies: Education</vt:lpstr>
      <vt:lpstr>Click to Add Title (Cym) Professional Knowledge: Guided Study</vt:lpstr>
      <vt:lpstr>Cyfeiriadau </vt:lpstr>
      <vt:lpstr>Cyfeiriadau </vt:lpstr>
      <vt:lpstr>Cyfeiriadau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Ken Dicks</cp:lastModifiedBy>
  <cp:revision>175</cp:revision>
  <dcterms:created xsi:type="dcterms:W3CDTF">2017-02-08T11:33:06Z</dcterms:created>
  <dcterms:modified xsi:type="dcterms:W3CDTF">2026-06-12T15:29:47Z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