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C1BCDE-99B7-43E9-A609-2206E019C93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6_2" csCatId="accent6" phldr="1"/>
      <dgm:spPr/>
      <dgm:t>
        <a:bodyPr/>
        <a:lstStyle/>
        <a:p>
          <a:endParaRPr lang="en-US"/>
        </a:p>
      </dgm:t>
    </dgm:pt>
    <dgm:pt modelId="{C644930F-6F5F-4409-8C14-6524878345C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Position on the River Tawe with coal-side, sea view; short &lt; 3.5 km haul from coalfield to deep-water docks.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DC9BC6-E4AF-421D-9226-467701A70FEA}" type="parTrans" cxnId="{95BC4C20-AC2D-4A1E-B8AD-4354418114BA}">
      <dgm:prSet/>
      <dgm:spPr/>
      <dgm:t>
        <a:bodyPr/>
        <a:lstStyle/>
        <a:p>
          <a:endParaRPr lang="en-US"/>
        </a:p>
      </dgm:t>
    </dgm:pt>
    <dgm:pt modelId="{72304CD7-6F91-4535-BA78-80FE3EBE7311}" type="sibTrans" cxnId="{95BC4C20-AC2D-4A1E-B8AD-4354418114BA}">
      <dgm:prSet/>
      <dgm:spPr/>
      <dgm:t>
        <a:bodyPr/>
        <a:lstStyle/>
        <a:p>
          <a:endParaRPr lang="en-US"/>
        </a:p>
      </dgm:t>
    </dgm:pt>
    <dgm:pt modelId="{8E5A5FAB-916D-4554-9809-BD540F193F6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Dense transport web: Smith's Canal &amp; Swansea Canal, early tramways (50s), then GWR rail - cheap ore in and product out.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F2354D-17B1-4A1C-A34A-B6596866334A}" type="parTrans" cxnId="{005E0360-09DE-4DDB-8D9D-C36CB8D8B37F}">
      <dgm:prSet/>
      <dgm:spPr/>
      <dgm:t>
        <a:bodyPr/>
        <a:lstStyle/>
        <a:p>
          <a:endParaRPr lang="en-US"/>
        </a:p>
      </dgm:t>
    </dgm:pt>
    <dgm:pt modelId="{1331B177-0376-42AD-89E0-3547D4177A49}" type="sibTrans" cxnId="{005E0360-09DE-4DDB-8D9D-C36CB8D8B37F}">
      <dgm:prSet/>
      <dgm:spPr/>
      <dgm:t>
        <a:bodyPr/>
        <a:lstStyle/>
        <a:p>
          <a:endParaRPr lang="en-US"/>
        </a:p>
      </dgm:t>
    </dgm:pt>
    <dgm:pt modelId="{C447343E-E6D9-42EF-8DF4-5FBD5639CE1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Welsh method copper smelting in reverberatory furnaces; limestone flux; smelting, rolling and nickel/cobalt refining.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F20686-F1B6-43BE-96A1-3A2D5BD4B603}" type="parTrans" cxnId="{9FD92A25-95A2-48BC-B02B-ECBE189E2A4B}">
      <dgm:prSet/>
      <dgm:spPr/>
      <dgm:t>
        <a:bodyPr/>
        <a:lstStyle/>
        <a:p>
          <a:endParaRPr lang="en-US"/>
        </a:p>
      </dgm:t>
    </dgm:pt>
    <dgm:pt modelId="{5E9E8E58-FE7C-4414-9339-0F7AF98FD7DD}" type="sibTrans" cxnId="{9FD92A25-95A2-48BC-B02B-ECBE189E2A4B}">
      <dgm:prSet/>
      <dgm:spPr/>
      <dgm:t>
        <a:bodyPr/>
        <a:lstStyle/>
        <a:p>
          <a:endParaRPr lang="en-US"/>
        </a:p>
      </dgm:t>
    </dgm:pt>
    <dgm:pt modelId="{A090247B-A64F-4AED-85AF-B140A9BB010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Coal-to-ore economics 4 to 1, made Swansea the rational place to smelt.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DD5B7E-B52C-423D-9094-756CCED68FCE}" type="parTrans" cxnId="{078B5690-2148-4FB1-B8FC-2E7836E85B55}">
      <dgm:prSet/>
      <dgm:spPr/>
      <dgm:t>
        <a:bodyPr/>
        <a:lstStyle/>
        <a:p>
          <a:endParaRPr lang="en-US"/>
        </a:p>
      </dgm:t>
    </dgm:pt>
    <dgm:pt modelId="{4FCD66AC-1F30-4AA4-97E3-578E2B1F1565}" type="sibTrans" cxnId="{078B5690-2148-4FB1-B8FC-2E7836E85B55}">
      <dgm:prSet/>
      <dgm:spPr/>
      <dgm:t>
        <a:bodyPr/>
        <a:lstStyle/>
        <a:p>
          <a:endParaRPr lang="en-US"/>
        </a:p>
      </dgm:t>
    </dgm:pt>
    <dgm:pt modelId="{3F415211-7906-4D62-9385-B7195B55CE95}" type="pres">
      <dgm:prSet presAssocID="{B8C1BCDE-99B7-43E9-A609-2206E019C938}" presName="root" presStyleCnt="0">
        <dgm:presLayoutVars>
          <dgm:dir/>
          <dgm:resizeHandles val="exact"/>
        </dgm:presLayoutVars>
      </dgm:prSet>
      <dgm:spPr/>
    </dgm:pt>
    <dgm:pt modelId="{3ED1E101-7DF8-444F-8636-971B54C54082}" type="pres">
      <dgm:prSet presAssocID="{C644930F-6F5F-4409-8C14-6524878345C5}" presName="compNode" presStyleCnt="0"/>
      <dgm:spPr/>
    </dgm:pt>
    <dgm:pt modelId="{E45AD478-5777-4ECF-8F52-8EA05841C31A}" type="pres">
      <dgm:prSet presAssocID="{C644930F-6F5F-4409-8C14-6524878345C5}" presName="bgRect" presStyleLbl="bgShp" presStyleIdx="0" presStyleCnt="4"/>
      <dgm:spPr/>
    </dgm:pt>
    <dgm:pt modelId="{7F36537F-EC5D-4128-91D1-C6320637313C}" type="pres">
      <dgm:prSet presAssocID="{C644930F-6F5F-4409-8C14-6524878345C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dge scene"/>
        </a:ext>
      </dgm:extLst>
    </dgm:pt>
    <dgm:pt modelId="{144F76E8-6374-426F-86E9-071FE334DCCA}" type="pres">
      <dgm:prSet presAssocID="{C644930F-6F5F-4409-8C14-6524878345C5}" presName="spaceRect" presStyleCnt="0"/>
      <dgm:spPr/>
    </dgm:pt>
    <dgm:pt modelId="{F99B086E-D8D9-4A86-947D-2A51E401592F}" type="pres">
      <dgm:prSet presAssocID="{C644930F-6F5F-4409-8C14-6524878345C5}" presName="parTx" presStyleLbl="revTx" presStyleIdx="0" presStyleCnt="4">
        <dgm:presLayoutVars>
          <dgm:chMax val="0"/>
          <dgm:chPref val="0"/>
        </dgm:presLayoutVars>
      </dgm:prSet>
      <dgm:spPr/>
    </dgm:pt>
    <dgm:pt modelId="{41E2E48A-A489-4E18-AC9B-A18AF87BFB2C}" type="pres">
      <dgm:prSet presAssocID="{72304CD7-6F91-4535-BA78-80FE3EBE7311}" presName="sibTrans" presStyleCnt="0"/>
      <dgm:spPr/>
    </dgm:pt>
    <dgm:pt modelId="{ABB0264B-5AC7-4C40-9FC0-F72A9F3E7EA6}" type="pres">
      <dgm:prSet presAssocID="{8E5A5FAB-916D-4554-9809-BD540F193F60}" presName="compNode" presStyleCnt="0"/>
      <dgm:spPr/>
    </dgm:pt>
    <dgm:pt modelId="{FD882710-77AE-4329-BAB1-5CDA06A89409}" type="pres">
      <dgm:prSet presAssocID="{8E5A5FAB-916D-4554-9809-BD540F193F60}" presName="bgRect" presStyleLbl="bgShp" presStyleIdx="1" presStyleCnt="4"/>
      <dgm:spPr/>
    </dgm:pt>
    <dgm:pt modelId="{2DA510E8-CD1A-403E-AB01-D34B20817F8E}" type="pres">
      <dgm:prSet presAssocID="{8E5A5FAB-916D-4554-9809-BD540F193F6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reetcar"/>
        </a:ext>
      </dgm:extLst>
    </dgm:pt>
    <dgm:pt modelId="{F3A07406-9A44-44C3-9AF0-4F722098155A}" type="pres">
      <dgm:prSet presAssocID="{8E5A5FAB-916D-4554-9809-BD540F193F60}" presName="spaceRect" presStyleCnt="0"/>
      <dgm:spPr/>
    </dgm:pt>
    <dgm:pt modelId="{A4E75B10-8F03-4B14-895C-FF5D16CBDE6E}" type="pres">
      <dgm:prSet presAssocID="{8E5A5FAB-916D-4554-9809-BD540F193F60}" presName="parTx" presStyleLbl="revTx" presStyleIdx="1" presStyleCnt="4">
        <dgm:presLayoutVars>
          <dgm:chMax val="0"/>
          <dgm:chPref val="0"/>
        </dgm:presLayoutVars>
      </dgm:prSet>
      <dgm:spPr/>
    </dgm:pt>
    <dgm:pt modelId="{E830A4EC-8DDC-4D65-BF80-314A5D89A80C}" type="pres">
      <dgm:prSet presAssocID="{1331B177-0376-42AD-89E0-3547D4177A49}" presName="sibTrans" presStyleCnt="0"/>
      <dgm:spPr/>
    </dgm:pt>
    <dgm:pt modelId="{1B8AE169-B3ED-4825-A094-187B71AB89D1}" type="pres">
      <dgm:prSet presAssocID="{C447343E-E6D9-42EF-8DF4-5FBD5639CE15}" presName="compNode" presStyleCnt="0"/>
      <dgm:spPr/>
    </dgm:pt>
    <dgm:pt modelId="{850C1AA6-8B12-4E2F-B103-1533B54366AD}" type="pres">
      <dgm:prSet presAssocID="{C447343E-E6D9-42EF-8DF4-5FBD5639CE15}" presName="bgRect" presStyleLbl="bgShp" presStyleIdx="2" presStyleCnt="4"/>
      <dgm:spPr/>
    </dgm:pt>
    <dgm:pt modelId="{BB8BD251-C9EC-40C9-BD48-5CC0160D4388}" type="pres">
      <dgm:prSet presAssocID="{C447343E-E6D9-42EF-8DF4-5FBD5639CE1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B845D456-36AD-4D3F-AA3D-ACCCD2D76B03}" type="pres">
      <dgm:prSet presAssocID="{C447343E-E6D9-42EF-8DF4-5FBD5639CE15}" presName="spaceRect" presStyleCnt="0"/>
      <dgm:spPr/>
    </dgm:pt>
    <dgm:pt modelId="{3FD82A1D-BF27-41BD-BF11-22533358A722}" type="pres">
      <dgm:prSet presAssocID="{C447343E-E6D9-42EF-8DF4-5FBD5639CE15}" presName="parTx" presStyleLbl="revTx" presStyleIdx="2" presStyleCnt="4">
        <dgm:presLayoutVars>
          <dgm:chMax val="0"/>
          <dgm:chPref val="0"/>
        </dgm:presLayoutVars>
      </dgm:prSet>
      <dgm:spPr/>
    </dgm:pt>
    <dgm:pt modelId="{87A14BFC-9EFB-4618-BF9D-989B8DDE5928}" type="pres">
      <dgm:prSet presAssocID="{5E9E8E58-FE7C-4414-9339-0F7AF98FD7DD}" presName="sibTrans" presStyleCnt="0"/>
      <dgm:spPr/>
    </dgm:pt>
    <dgm:pt modelId="{8DB54D27-FC89-4D80-9004-56049458DB59}" type="pres">
      <dgm:prSet presAssocID="{A090247B-A64F-4AED-85AF-B140A9BB010F}" presName="compNode" presStyleCnt="0"/>
      <dgm:spPr/>
    </dgm:pt>
    <dgm:pt modelId="{551ACF22-8CFC-49CD-B0CC-7C7DBD1E3CF6}" type="pres">
      <dgm:prSet presAssocID="{A090247B-A64F-4AED-85AF-B140A9BB010F}" presName="bgRect" presStyleLbl="bgShp" presStyleIdx="3" presStyleCnt="4"/>
      <dgm:spPr/>
    </dgm:pt>
    <dgm:pt modelId="{8F21EA60-6973-4DB6-B89E-6F8B6B0D00D7}" type="pres">
      <dgm:prSet presAssocID="{A090247B-A64F-4AED-85AF-B140A9BB010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ement truck"/>
        </a:ext>
      </dgm:extLst>
    </dgm:pt>
    <dgm:pt modelId="{5E28F0EB-D024-40CE-A725-23EA0CD81A5B}" type="pres">
      <dgm:prSet presAssocID="{A090247B-A64F-4AED-85AF-B140A9BB010F}" presName="spaceRect" presStyleCnt="0"/>
      <dgm:spPr/>
    </dgm:pt>
    <dgm:pt modelId="{E980C073-F6D7-446F-9155-8BB8647B2BE8}" type="pres">
      <dgm:prSet presAssocID="{A090247B-A64F-4AED-85AF-B140A9BB010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91C600D-3927-46D6-A1CC-E0FE000F57FF}" type="presOf" srcId="{C447343E-E6D9-42EF-8DF4-5FBD5639CE15}" destId="{3FD82A1D-BF27-41BD-BF11-22533358A722}" srcOrd="0" destOrd="0" presId="urn:microsoft.com/office/officeart/2018/2/layout/IconVerticalSolidList"/>
    <dgm:cxn modelId="{95BC4C20-AC2D-4A1E-B8AD-4354418114BA}" srcId="{B8C1BCDE-99B7-43E9-A609-2206E019C938}" destId="{C644930F-6F5F-4409-8C14-6524878345C5}" srcOrd="0" destOrd="0" parTransId="{87DC9BC6-E4AF-421D-9226-467701A70FEA}" sibTransId="{72304CD7-6F91-4535-BA78-80FE3EBE7311}"/>
    <dgm:cxn modelId="{B2BA5622-F3D7-48CA-B3CC-0FB77D431284}" type="presOf" srcId="{B8C1BCDE-99B7-43E9-A609-2206E019C938}" destId="{3F415211-7906-4D62-9385-B7195B55CE95}" srcOrd="0" destOrd="0" presId="urn:microsoft.com/office/officeart/2018/2/layout/IconVerticalSolidList"/>
    <dgm:cxn modelId="{9FD92A25-95A2-48BC-B02B-ECBE189E2A4B}" srcId="{B8C1BCDE-99B7-43E9-A609-2206E019C938}" destId="{C447343E-E6D9-42EF-8DF4-5FBD5639CE15}" srcOrd="2" destOrd="0" parTransId="{0CF20686-F1B6-43BE-96A1-3A2D5BD4B603}" sibTransId="{5E9E8E58-FE7C-4414-9339-0F7AF98FD7DD}"/>
    <dgm:cxn modelId="{005E0360-09DE-4DDB-8D9D-C36CB8D8B37F}" srcId="{B8C1BCDE-99B7-43E9-A609-2206E019C938}" destId="{8E5A5FAB-916D-4554-9809-BD540F193F60}" srcOrd="1" destOrd="0" parTransId="{A3F2354D-17B1-4A1C-A34A-B6596866334A}" sibTransId="{1331B177-0376-42AD-89E0-3547D4177A49}"/>
    <dgm:cxn modelId="{77B81660-CA6A-44BB-B78C-99C69FC87500}" type="presOf" srcId="{8E5A5FAB-916D-4554-9809-BD540F193F60}" destId="{A4E75B10-8F03-4B14-895C-FF5D16CBDE6E}" srcOrd="0" destOrd="0" presId="urn:microsoft.com/office/officeart/2018/2/layout/IconVerticalSolidList"/>
    <dgm:cxn modelId="{078B5690-2148-4FB1-B8FC-2E7836E85B55}" srcId="{B8C1BCDE-99B7-43E9-A609-2206E019C938}" destId="{A090247B-A64F-4AED-85AF-B140A9BB010F}" srcOrd="3" destOrd="0" parTransId="{48DD5B7E-B52C-423D-9094-756CCED68FCE}" sibTransId="{4FCD66AC-1F30-4AA4-97E3-578E2B1F1565}"/>
    <dgm:cxn modelId="{F4E39CB8-53A4-4AEE-A337-23E54D643BFC}" type="presOf" srcId="{A090247B-A64F-4AED-85AF-B140A9BB010F}" destId="{E980C073-F6D7-446F-9155-8BB8647B2BE8}" srcOrd="0" destOrd="0" presId="urn:microsoft.com/office/officeart/2018/2/layout/IconVerticalSolidList"/>
    <dgm:cxn modelId="{5C6247C5-A519-4CA9-88EE-908B3FC95C7D}" type="presOf" srcId="{C644930F-6F5F-4409-8C14-6524878345C5}" destId="{F99B086E-D8D9-4A86-947D-2A51E401592F}" srcOrd="0" destOrd="0" presId="urn:microsoft.com/office/officeart/2018/2/layout/IconVerticalSolidList"/>
    <dgm:cxn modelId="{B3646019-1F3E-477A-ADD7-D7646372CBFE}" type="presParOf" srcId="{3F415211-7906-4D62-9385-B7195B55CE95}" destId="{3ED1E101-7DF8-444F-8636-971B54C54082}" srcOrd="0" destOrd="0" presId="urn:microsoft.com/office/officeart/2018/2/layout/IconVerticalSolidList"/>
    <dgm:cxn modelId="{F3B9F544-C5A9-43E4-A55C-F60D40957A0E}" type="presParOf" srcId="{3ED1E101-7DF8-444F-8636-971B54C54082}" destId="{E45AD478-5777-4ECF-8F52-8EA05841C31A}" srcOrd="0" destOrd="0" presId="urn:microsoft.com/office/officeart/2018/2/layout/IconVerticalSolidList"/>
    <dgm:cxn modelId="{195CDDC1-63EE-4F66-AE1C-707B8E1B47AD}" type="presParOf" srcId="{3ED1E101-7DF8-444F-8636-971B54C54082}" destId="{7F36537F-EC5D-4128-91D1-C6320637313C}" srcOrd="1" destOrd="0" presId="urn:microsoft.com/office/officeart/2018/2/layout/IconVerticalSolidList"/>
    <dgm:cxn modelId="{11FB30C2-7C45-4C84-A569-4672943E69F3}" type="presParOf" srcId="{3ED1E101-7DF8-444F-8636-971B54C54082}" destId="{144F76E8-6374-426F-86E9-071FE334DCCA}" srcOrd="2" destOrd="0" presId="urn:microsoft.com/office/officeart/2018/2/layout/IconVerticalSolidList"/>
    <dgm:cxn modelId="{7EC2A86A-3983-4876-BE6C-A9C849A03E33}" type="presParOf" srcId="{3ED1E101-7DF8-444F-8636-971B54C54082}" destId="{F99B086E-D8D9-4A86-947D-2A51E401592F}" srcOrd="3" destOrd="0" presId="urn:microsoft.com/office/officeart/2018/2/layout/IconVerticalSolidList"/>
    <dgm:cxn modelId="{42DE5804-ABE2-4DFD-93B6-4855457952DB}" type="presParOf" srcId="{3F415211-7906-4D62-9385-B7195B55CE95}" destId="{41E2E48A-A489-4E18-AC9B-A18AF87BFB2C}" srcOrd="1" destOrd="0" presId="urn:microsoft.com/office/officeart/2018/2/layout/IconVerticalSolidList"/>
    <dgm:cxn modelId="{DCCBCBCC-0932-412B-9EF7-CCAC785D991B}" type="presParOf" srcId="{3F415211-7906-4D62-9385-B7195B55CE95}" destId="{ABB0264B-5AC7-4C40-9FC0-F72A9F3E7EA6}" srcOrd="2" destOrd="0" presId="urn:microsoft.com/office/officeart/2018/2/layout/IconVerticalSolidList"/>
    <dgm:cxn modelId="{89BED1A7-6003-44CA-B29A-46B7537344BF}" type="presParOf" srcId="{ABB0264B-5AC7-4C40-9FC0-F72A9F3E7EA6}" destId="{FD882710-77AE-4329-BAB1-5CDA06A89409}" srcOrd="0" destOrd="0" presId="urn:microsoft.com/office/officeart/2018/2/layout/IconVerticalSolidList"/>
    <dgm:cxn modelId="{7E48519C-4015-4E2C-BA1E-C9911C3A45EE}" type="presParOf" srcId="{ABB0264B-5AC7-4C40-9FC0-F72A9F3E7EA6}" destId="{2DA510E8-CD1A-403E-AB01-D34B20817F8E}" srcOrd="1" destOrd="0" presId="urn:microsoft.com/office/officeart/2018/2/layout/IconVerticalSolidList"/>
    <dgm:cxn modelId="{6F995324-D571-4F4C-BFB0-93A6998BD0B5}" type="presParOf" srcId="{ABB0264B-5AC7-4C40-9FC0-F72A9F3E7EA6}" destId="{F3A07406-9A44-44C3-9AF0-4F722098155A}" srcOrd="2" destOrd="0" presId="urn:microsoft.com/office/officeart/2018/2/layout/IconVerticalSolidList"/>
    <dgm:cxn modelId="{DE0FAC13-EC52-44AE-B17A-EFDF553B4CA9}" type="presParOf" srcId="{ABB0264B-5AC7-4C40-9FC0-F72A9F3E7EA6}" destId="{A4E75B10-8F03-4B14-895C-FF5D16CBDE6E}" srcOrd="3" destOrd="0" presId="urn:microsoft.com/office/officeart/2018/2/layout/IconVerticalSolidList"/>
    <dgm:cxn modelId="{9FCED266-FB93-42B6-8B34-94FA0FC39AAA}" type="presParOf" srcId="{3F415211-7906-4D62-9385-B7195B55CE95}" destId="{E830A4EC-8DDC-4D65-BF80-314A5D89A80C}" srcOrd="3" destOrd="0" presId="urn:microsoft.com/office/officeart/2018/2/layout/IconVerticalSolidList"/>
    <dgm:cxn modelId="{79FDC184-FEAE-405B-88C1-5E96904BE2E6}" type="presParOf" srcId="{3F415211-7906-4D62-9385-B7195B55CE95}" destId="{1B8AE169-B3ED-4825-A094-187B71AB89D1}" srcOrd="4" destOrd="0" presId="urn:microsoft.com/office/officeart/2018/2/layout/IconVerticalSolidList"/>
    <dgm:cxn modelId="{6C6C6067-61D8-4CD8-831D-29F494939331}" type="presParOf" srcId="{1B8AE169-B3ED-4825-A094-187B71AB89D1}" destId="{850C1AA6-8B12-4E2F-B103-1533B54366AD}" srcOrd="0" destOrd="0" presId="urn:microsoft.com/office/officeart/2018/2/layout/IconVerticalSolidList"/>
    <dgm:cxn modelId="{D76ED5C4-8390-4687-839B-510D9A893925}" type="presParOf" srcId="{1B8AE169-B3ED-4825-A094-187B71AB89D1}" destId="{BB8BD251-C9EC-40C9-BD48-5CC0160D4388}" srcOrd="1" destOrd="0" presId="urn:microsoft.com/office/officeart/2018/2/layout/IconVerticalSolidList"/>
    <dgm:cxn modelId="{A59A6A79-4742-47D1-A391-8B75BA5C70B8}" type="presParOf" srcId="{1B8AE169-B3ED-4825-A094-187B71AB89D1}" destId="{B845D456-36AD-4D3F-AA3D-ACCCD2D76B03}" srcOrd="2" destOrd="0" presId="urn:microsoft.com/office/officeart/2018/2/layout/IconVerticalSolidList"/>
    <dgm:cxn modelId="{51F10E9A-7FFB-4ABE-A997-83DD638B2A07}" type="presParOf" srcId="{1B8AE169-B3ED-4825-A094-187B71AB89D1}" destId="{3FD82A1D-BF27-41BD-BF11-22533358A722}" srcOrd="3" destOrd="0" presId="urn:microsoft.com/office/officeart/2018/2/layout/IconVerticalSolidList"/>
    <dgm:cxn modelId="{45847411-7490-4C75-A4E5-43D891942389}" type="presParOf" srcId="{3F415211-7906-4D62-9385-B7195B55CE95}" destId="{87A14BFC-9EFB-4618-BF9D-989B8DDE5928}" srcOrd="5" destOrd="0" presId="urn:microsoft.com/office/officeart/2018/2/layout/IconVerticalSolidList"/>
    <dgm:cxn modelId="{EF4E8E3F-8A71-4FE0-A36C-8F3A833CAD0B}" type="presParOf" srcId="{3F415211-7906-4D62-9385-B7195B55CE95}" destId="{8DB54D27-FC89-4D80-9004-56049458DB59}" srcOrd="6" destOrd="0" presId="urn:microsoft.com/office/officeart/2018/2/layout/IconVerticalSolidList"/>
    <dgm:cxn modelId="{1B0E0CC7-AC0C-4446-AACB-E8BC7603809B}" type="presParOf" srcId="{8DB54D27-FC89-4D80-9004-56049458DB59}" destId="{551ACF22-8CFC-49CD-B0CC-7C7DBD1E3CF6}" srcOrd="0" destOrd="0" presId="urn:microsoft.com/office/officeart/2018/2/layout/IconVerticalSolidList"/>
    <dgm:cxn modelId="{B5D1D907-96C1-4DDA-9B78-47FCC65797DB}" type="presParOf" srcId="{8DB54D27-FC89-4D80-9004-56049458DB59}" destId="{8F21EA60-6973-4DB6-B89E-6F8B6B0D00D7}" srcOrd="1" destOrd="0" presId="urn:microsoft.com/office/officeart/2018/2/layout/IconVerticalSolidList"/>
    <dgm:cxn modelId="{C342A8AC-2BFB-441B-BE2D-C884D0D753E0}" type="presParOf" srcId="{8DB54D27-FC89-4D80-9004-56049458DB59}" destId="{5E28F0EB-D024-40CE-A725-23EA0CD81A5B}" srcOrd="2" destOrd="0" presId="urn:microsoft.com/office/officeart/2018/2/layout/IconVerticalSolidList"/>
    <dgm:cxn modelId="{09BC25A7-79BF-4916-8AA1-753D27DD619F}" type="presParOf" srcId="{8DB54D27-FC89-4D80-9004-56049458DB59}" destId="{E980C073-F6D7-446F-9155-8BB8647B2BE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D080D2-3DD4-4778-9983-17808ED5CDE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50A0C1F7-82E6-40DF-B101-63E935E937A0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Central characters and companies: Vivian family (Hafod/Morfa), Grenfell &amp; Williams, Chauncey Townsend; capital from London, Bristol, Cornwall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17294D-8453-4B63-AB04-0E5764BC1912}" type="parTrans" cxnId="{788F2B88-DF7C-4EED-BFFF-94E0410F6921}">
      <dgm:prSet/>
      <dgm:spPr/>
      <dgm:t>
        <a:bodyPr/>
        <a:lstStyle/>
        <a:p>
          <a:endParaRPr lang="en-GB"/>
        </a:p>
      </dgm:t>
    </dgm:pt>
    <dgm:pt modelId="{5DDC3B09-647F-4B44-B7F1-6FCD112478A8}" type="sibTrans" cxnId="{788F2B88-DF7C-4EED-BFFF-94E0410F6921}">
      <dgm:prSet/>
      <dgm:spPr/>
      <dgm:t>
        <a:bodyPr/>
        <a:lstStyle/>
        <a:p>
          <a:endParaRPr lang="en-GB"/>
        </a:p>
      </dgm:t>
    </dgm:pt>
    <dgm:pt modelId="{8206106D-DCE8-450B-B54D-4FB0A8F7220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Expected company towns: 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Trevivian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&amp; 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Grenfelltown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terraces, schools, chapels-paternalist retention of skilled labor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058F93-CBC8-4596-9AA5-F9147CD44DA9}" type="parTrans" cxnId="{197D4987-9A21-49D6-9D0B-2923B84808D9}">
      <dgm:prSet/>
      <dgm:spPr/>
      <dgm:t>
        <a:bodyPr/>
        <a:lstStyle/>
        <a:p>
          <a:endParaRPr lang="en-GB"/>
        </a:p>
      </dgm:t>
    </dgm:pt>
    <dgm:pt modelId="{9DDCF42A-BCF5-43E8-8047-E90D7B547D68}" type="sibTrans" cxnId="{197D4987-9A21-49D6-9D0B-2923B84808D9}">
      <dgm:prSet/>
      <dgm:spPr/>
      <dgm:t>
        <a:bodyPr/>
        <a:lstStyle/>
        <a:p>
          <a:endParaRPr lang="en-GB"/>
        </a:p>
      </dgm:t>
    </dgm:pt>
    <dgm:pt modelId="{D467CE1B-2993-40EE-B6D7-2F11219CB9E9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Population escalated from dozens to thousands; Welsh, Cornish, Irish migrants; strict factory hours and hazardous furnaces/tramways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F387D8-1F5A-4C98-88A4-B1654648C360}" type="parTrans" cxnId="{7A2637B5-CAE1-4947-B569-0FA29FFC64AC}">
      <dgm:prSet/>
      <dgm:spPr/>
      <dgm:t>
        <a:bodyPr/>
        <a:lstStyle/>
        <a:p>
          <a:endParaRPr lang="en-GB"/>
        </a:p>
      </dgm:t>
    </dgm:pt>
    <dgm:pt modelId="{9E9AF79F-80A8-4580-8474-4AA141F847FD}" type="sibTrans" cxnId="{7A2637B5-CAE1-4947-B569-0FA29FFC64AC}">
      <dgm:prSet/>
      <dgm:spPr/>
      <dgm:t>
        <a:bodyPr/>
        <a:lstStyle/>
        <a:p>
          <a:endParaRPr lang="en-GB"/>
        </a:p>
      </dgm:t>
    </dgm:pt>
    <dgm:pt modelId="{17BE36DF-8565-43C3-8BD3-4E740F2427DE}" type="pres">
      <dgm:prSet presAssocID="{D6D080D2-3DD4-4778-9983-17808ED5CDE7}" presName="linear" presStyleCnt="0">
        <dgm:presLayoutVars>
          <dgm:animLvl val="lvl"/>
          <dgm:resizeHandles val="exact"/>
        </dgm:presLayoutVars>
      </dgm:prSet>
      <dgm:spPr/>
    </dgm:pt>
    <dgm:pt modelId="{4206F154-F9E2-4D91-AAF8-7349E072017E}" type="pres">
      <dgm:prSet presAssocID="{50A0C1F7-82E6-40DF-B101-63E935E937A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8E51D7B-69A9-4BA6-86AD-83FF5E944A7A}" type="pres">
      <dgm:prSet presAssocID="{5DDC3B09-647F-4B44-B7F1-6FCD112478A8}" presName="spacer" presStyleCnt="0"/>
      <dgm:spPr/>
    </dgm:pt>
    <dgm:pt modelId="{ED46DCF7-AE06-44EE-873D-1B7CD4A24F43}" type="pres">
      <dgm:prSet presAssocID="{8206106D-DCE8-450B-B54D-4FB0A8F7220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5E6D62A-7891-45B1-953F-8DECB5569673}" type="pres">
      <dgm:prSet presAssocID="{9DDCF42A-BCF5-43E8-8047-E90D7B547D68}" presName="spacer" presStyleCnt="0"/>
      <dgm:spPr/>
    </dgm:pt>
    <dgm:pt modelId="{5BA62A67-A814-4C78-8C9A-916EC5837316}" type="pres">
      <dgm:prSet presAssocID="{D467CE1B-2993-40EE-B6D7-2F11219CB9E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F168A34-E5D4-4020-8461-CB1E22FE8D03}" type="presOf" srcId="{D467CE1B-2993-40EE-B6D7-2F11219CB9E9}" destId="{5BA62A67-A814-4C78-8C9A-916EC5837316}" srcOrd="0" destOrd="0" presId="urn:microsoft.com/office/officeart/2005/8/layout/vList2"/>
    <dgm:cxn modelId="{A1C11947-B840-445F-BE1C-7E30BA03E803}" type="presOf" srcId="{8206106D-DCE8-450B-B54D-4FB0A8F72203}" destId="{ED46DCF7-AE06-44EE-873D-1B7CD4A24F43}" srcOrd="0" destOrd="0" presId="urn:microsoft.com/office/officeart/2005/8/layout/vList2"/>
    <dgm:cxn modelId="{CF584D7C-2F0B-4396-BE44-69DD8FA052DF}" type="presOf" srcId="{50A0C1F7-82E6-40DF-B101-63E935E937A0}" destId="{4206F154-F9E2-4D91-AAF8-7349E072017E}" srcOrd="0" destOrd="0" presId="urn:microsoft.com/office/officeart/2005/8/layout/vList2"/>
    <dgm:cxn modelId="{197D4987-9A21-49D6-9D0B-2923B84808D9}" srcId="{D6D080D2-3DD4-4778-9983-17808ED5CDE7}" destId="{8206106D-DCE8-450B-B54D-4FB0A8F72203}" srcOrd="1" destOrd="0" parTransId="{18058F93-CBC8-4596-9AA5-F9147CD44DA9}" sibTransId="{9DDCF42A-BCF5-43E8-8047-E90D7B547D68}"/>
    <dgm:cxn modelId="{788F2B88-DF7C-4EED-BFFF-94E0410F6921}" srcId="{D6D080D2-3DD4-4778-9983-17808ED5CDE7}" destId="{50A0C1F7-82E6-40DF-B101-63E935E937A0}" srcOrd="0" destOrd="0" parTransId="{AB17294D-8453-4B63-AB04-0E5764BC1912}" sibTransId="{5DDC3B09-647F-4B44-B7F1-6FCD112478A8}"/>
    <dgm:cxn modelId="{C880D291-106D-44E2-A518-2CCF0FE69B8F}" type="presOf" srcId="{D6D080D2-3DD4-4778-9983-17808ED5CDE7}" destId="{17BE36DF-8565-43C3-8BD3-4E740F2427DE}" srcOrd="0" destOrd="0" presId="urn:microsoft.com/office/officeart/2005/8/layout/vList2"/>
    <dgm:cxn modelId="{7A2637B5-CAE1-4947-B569-0FA29FFC64AC}" srcId="{D6D080D2-3DD4-4778-9983-17808ED5CDE7}" destId="{D467CE1B-2993-40EE-B6D7-2F11219CB9E9}" srcOrd="2" destOrd="0" parTransId="{F8F387D8-1F5A-4C98-88A4-B1654648C360}" sibTransId="{9E9AF79F-80A8-4580-8474-4AA141F847FD}"/>
    <dgm:cxn modelId="{96BD158E-0EF0-4F90-AA71-E4016A581004}" type="presParOf" srcId="{17BE36DF-8565-43C3-8BD3-4E740F2427DE}" destId="{4206F154-F9E2-4D91-AAF8-7349E072017E}" srcOrd="0" destOrd="0" presId="urn:microsoft.com/office/officeart/2005/8/layout/vList2"/>
    <dgm:cxn modelId="{5E890BE2-2B36-458D-A0A4-8BE38D1A282F}" type="presParOf" srcId="{17BE36DF-8565-43C3-8BD3-4E740F2427DE}" destId="{88E51D7B-69A9-4BA6-86AD-83FF5E944A7A}" srcOrd="1" destOrd="0" presId="urn:microsoft.com/office/officeart/2005/8/layout/vList2"/>
    <dgm:cxn modelId="{EEF41A1C-81C3-4EA1-8FB6-4F92310D9E16}" type="presParOf" srcId="{17BE36DF-8565-43C3-8BD3-4E740F2427DE}" destId="{ED46DCF7-AE06-44EE-873D-1B7CD4A24F43}" srcOrd="2" destOrd="0" presId="urn:microsoft.com/office/officeart/2005/8/layout/vList2"/>
    <dgm:cxn modelId="{6DC8760A-0D57-4DB2-9442-14A63CE9AE5F}" type="presParOf" srcId="{17BE36DF-8565-43C3-8BD3-4E740F2427DE}" destId="{D5E6D62A-7891-45B1-953F-8DECB5569673}" srcOrd="3" destOrd="0" presId="urn:microsoft.com/office/officeart/2005/8/layout/vList2"/>
    <dgm:cxn modelId="{68E68960-1928-4E0F-9563-E27952B8A41D}" type="presParOf" srcId="{17BE36DF-8565-43C3-8BD3-4E740F2427DE}" destId="{5BA62A67-A814-4C78-8C9A-916EC583731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D45F977-CEEC-4068-AA4F-50F1B0817B20}" type="doc">
      <dgm:prSet loTypeId="urn:microsoft.com/office/officeart/2005/8/layout/vList2" loCatId="list" qsTypeId="urn:microsoft.com/office/officeart/2005/8/quickstyle/simple1" qsCatId="simple" csTypeId="urn:microsoft.com/office/officeart/2005/8/colors/accent3_5" csCatId="accent3"/>
      <dgm:spPr/>
      <dgm:t>
        <a:bodyPr/>
        <a:lstStyle/>
        <a:p>
          <a:endParaRPr lang="en-GB"/>
        </a:p>
      </dgm:t>
    </dgm:pt>
    <dgm:pt modelId="{4F55EBB2-0FFF-428E-952D-11707218492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Adjacent areas: ore from Cornwall and Anglesey (later global): linkage to rolling and the national rail market in Flintshire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517508-16BB-4C2C-AB0A-42A76167A01A}" type="parTrans" cxnId="{810B1BA5-57AD-4AFF-9EDC-0417BD45AF06}">
      <dgm:prSet/>
      <dgm:spPr/>
      <dgm:t>
        <a:bodyPr/>
        <a:lstStyle/>
        <a:p>
          <a:endParaRPr lang="en-GB"/>
        </a:p>
      </dgm:t>
    </dgm:pt>
    <dgm:pt modelId="{0F8E7E8B-2F94-4368-A91D-ABDF0CBB0E5C}" type="sibTrans" cxnId="{810B1BA5-57AD-4AFF-9EDC-0417BD45AF06}">
      <dgm:prSet/>
      <dgm:spPr/>
      <dgm:t>
        <a:bodyPr/>
        <a:lstStyle/>
        <a:p>
          <a:endParaRPr lang="en-GB"/>
        </a:p>
      </dgm:t>
    </dgm:pt>
    <dgm:pt modelId="{8E67A810-E32A-4FBD-949F-7C5C048F2B5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Effects on the environment: smoke and acid fumes eroded the hills; massive tips of slag altered the Lower Tawe; livestock disease - 'smoke disease'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FAB0CC-AE37-49FB-9281-B5C65C4CA8BF}" type="parTrans" cxnId="{B7018F9D-C643-4DBA-8824-F1A75AE3DE01}">
      <dgm:prSet/>
      <dgm:spPr/>
      <dgm:t>
        <a:bodyPr/>
        <a:lstStyle/>
        <a:p>
          <a:endParaRPr lang="en-GB"/>
        </a:p>
      </dgm:t>
    </dgm:pt>
    <dgm:pt modelId="{20A98C1D-8324-454E-853D-939CCA005168}" type="sibTrans" cxnId="{B7018F9D-C643-4DBA-8824-F1A75AE3DE01}">
      <dgm:prSet/>
      <dgm:spPr/>
      <dgm:t>
        <a:bodyPr/>
        <a:lstStyle/>
        <a:p>
          <a:endParaRPr lang="en-GB"/>
        </a:p>
      </dgm:t>
    </dgm:pt>
    <dgm:pt modelId="{FA7E5EDC-9E04-4B15-81A8-59B4FE0CD1D2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Economy: about 13 smelting works by the mid of 19th century: diversification into tinplate/steel and chemicals; fed shipbuilding and electrification; decline from the 1870s with worldwide smelting operations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144997-A722-4D05-BB81-C49E6E90BFED}" type="parTrans" cxnId="{AF6FED59-0672-485E-9D9C-20398C582B89}">
      <dgm:prSet/>
      <dgm:spPr/>
      <dgm:t>
        <a:bodyPr/>
        <a:lstStyle/>
        <a:p>
          <a:endParaRPr lang="en-GB"/>
        </a:p>
      </dgm:t>
    </dgm:pt>
    <dgm:pt modelId="{6589D491-A496-47ED-85FD-108A036D4E62}" type="sibTrans" cxnId="{AF6FED59-0672-485E-9D9C-20398C582B89}">
      <dgm:prSet/>
      <dgm:spPr/>
      <dgm:t>
        <a:bodyPr/>
        <a:lstStyle/>
        <a:p>
          <a:endParaRPr lang="en-GB"/>
        </a:p>
      </dgm:t>
    </dgm:pt>
    <dgm:pt modelId="{02039C9C-B017-439C-934E-CD587DDA0ED0}" type="pres">
      <dgm:prSet presAssocID="{CD45F977-CEEC-4068-AA4F-50F1B0817B20}" presName="linear" presStyleCnt="0">
        <dgm:presLayoutVars>
          <dgm:animLvl val="lvl"/>
          <dgm:resizeHandles val="exact"/>
        </dgm:presLayoutVars>
      </dgm:prSet>
      <dgm:spPr/>
    </dgm:pt>
    <dgm:pt modelId="{BA8E6733-A301-4B5E-BC23-68D0A7A7B8ED}" type="pres">
      <dgm:prSet presAssocID="{4F55EBB2-0FFF-428E-952D-11707218492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C2062AC-BE33-48D8-AD97-72B15BC9A72E}" type="pres">
      <dgm:prSet presAssocID="{0F8E7E8B-2F94-4368-A91D-ABDF0CBB0E5C}" presName="spacer" presStyleCnt="0"/>
      <dgm:spPr/>
    </dgm:pt>
    <dgm:pt modelId="{4857310C-C88C-4CD5-B881-8E43FCCEC1D3}" type="pres">
      <dgm:prSet presAssocID="{8E67A810-E32A-4FBD-949F-7C5C048F2B5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7EC6B32-0514-4BE6-ACFF-D3A89A5A94F2}" type="pres">
      <dgm:prSet presAssocID="{20A98C1D-8324-454E-853D-939CCA005168}" presName="spacer" presStyleCnt="0"/>
      <dgm:spPr/>
    </dgm:pt>
    <dgm:pt modelId="{60C9C898-CC28-4517-93BA-42C6BBBF54B9}" type="pres">
      <dgm:prSet presAssocID="{FA7E5EDC-9E04-4B15-81A8-59B4FE0CD1D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65E6865-6A25-4A66-B406-385355F9DB40}" type="presOf" srcId="{8E67A810-E32A-4FBD-949F-7C5C048F2B53}" destId="{4857310C-C88C-4CD5-B881-8E43FCCEC1D3}" srcOrd="0" destOrd="0" presId="urn:microsoft.com/office/officeart/2005/8/layout/vList2"/>
    <dgm:cxn modelId="{97C1024B-7171-401F-9EAA-D7E27E1A48C7}" type="presOf" srcId="{CD45F977-CEEC-4068-AA4F-50F1B0817B20}" destId="{02039C9C-B017-439C-934E-CD587DDA0ED0}" srcOrd="0" destOrd="0" presId="urn:microsoft.com/office/officeart/2005/8/layout/vList2"/>
    <dgm:cxn modelId="{C1C98B4B-A000-43C3-BEC2-738D5344DED7}" type="presOf" srcId="{FA7E5EDC-9E04-4B15-81A8-59B4FE0CD1D2}" destId="{60C9C898-CC28-4517-93BA-42C6BBBF54B9}" srcOrd="0" destOrd="0" presId="urn:microsoft.com/office/officeart/2005/8/layout/vList2"/>
    <dgm:cxn modelId="{AF6FED59-0672-485E-9D9C-20398C582B89}" srcId="{CD45F977-CEEC-4068-AA4F-50F1B0817B20}" destId="{FA7E5EDC-9E04-4B15-81A8-59B4FE0CD1D2}" srcOrd="2" destOrd="0" parTransId="{92144997-A722-4D05-BB81-C49E6E90BFED}" sibTransId="{6589D491-A496-47ED-85FD-108A036D4E62}"/>
    <dgm:cxn modelId="{B7018F9D-C643-4DBA-8824-F1A75AE3DE01}" srcId="{CD45F977-CEEC-4068-AA4F-50F1B0817B20}" destId="{8E67A810-E32A-4FBD-949F-7C5C048F2B53}" srcOrd="1" destOrd="0" parTransId="{F3FAB0CC-AE37-49FB-9281-B5C65C4CA8BF}" sibTransId="{20A98C1D-8324-454E-853D-939CCA005168}"/>
    <dgm:cxn modelId="{810B1BA5-57AD-4AFF-9EDC-0417BD45AF06}" srcId="{CD45F977-CEEC-4068-AA4F-50F1B0817B20}" destId="{4F55EBB2-0FFF-428E-952D-117072184923}" srcOrd="0" destOrd="0" parTransId="{F6517508-16BB-4C2C-AB0A-42A76167A01A}" sibTransId="{0F8E7E8B-2F94-4368-A91D-ABDF0CBB0E5C}"/>
    <dgm:cxn modelId="{A374B3B2-EE2A-46B1-8072-E25A9D4A8E6A}" type="presOf" srcId="{4F55EBB2-0FFF-428E-952D-117072184923}" destId="{BA8E6733-A301-4B5E-BC23-68D0A7A7B8ED}" srcOrd="0" destOrd="0" presId="urn:microsoft.com/office/officeart/2005/8/layout/vList2"/>
    <dgm:cxn modelId="{70BEA9FB-9664-4CAD-A85F-14F5965940C6}" type="presParOf" srcId="{02039C9C-B017-439C-934E-CD587DDA0ED0}" destId="{BA8E6733-A301-4B5E-BC23-68D0A7A7B8ED}" srcOrd="0" destOrd="0" presId="urn:microsoft.com/office/officeart/2005/8/layout/vList2"/>
    <dgm:cxn modelId="{36D31EF4-A27E-472C-9AB7-F58D4DDAA868}" type="presParOf" srcId="{02039C9C-B017-439C-934E-CD587DDA0ED0}" destId="{BC2062AC-BE33-48D8-AD97-72B15BC9A72E}" srcOrd="1" destOrd="0" presId="urn:microsoft.com/office/officeart/2005/8/layout/vList2"/>
    <dgm:cxn modelId="{0E3C40AA-5025-4E50-9A3E-3D5EFC19AC88}" type="presParOf" srcId="{02039C9C-B017-439C-934E-CD587DDA0ED0}" destId="{4857310C-C88C-4CD5-B881-8E43FCCEC1D3}" srcOrd="2" destOrd="0" presId="urn:microsoft.com/office/officeart/2005/8/layout/vList2"/>
    <dgm:cxn modelId="{6EE2E10E-0EE0-4B65-864F-B8F4698E0B76}" type="presParOf" srcId="{02039C9C-B017-439C-934E-CD587DDA0ED0}" destId="{27EC6B32-0514-4BE6-ACFF-D3A89A5A94F2}" srcOrd="3" destOrd="0" presId="urn:microsoft.com/office/officeart/2005/8/layout/vList2"/>
    <dgm:cxn modelId="{36F4E5B0-31C6-420C-A20E-36A7127B62E4}" type="presParOf" srcId="{02039C9C-B017-439C-934E-CD587DDA0ED0}" destId="{60C9C898-CC28-4517-93BA-42C6BBBF54B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5AD478-5777-4ECF-8F52-8EA05841C31A}">
      <dsp:nvSpPr>
        <dsp:cNvPr id="0" name=""/>
        <dsp:cNvSpPr/>
      </dsp:nvSpPr>
      <dsp:spPr>
        <a:xfrm>
          <a:off x="0" y="1806"/>
          <a:ext cx="10515600" cy="91556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36537F-EC5D-4128-91D1-C6320637313C}">
      <dsp:nvSpPr>
        <dsp:cNvPr id="0" name=""/>
        <dsp:cNvSpPr/>
      </dsp:nvSpPr>
      <dsp:spPr>
        <a:xfrm>
          <a:off x="276958" y="207808"/>
          <a:ext cx="503560" cy="5035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9B086E-D8D9-4A86-947D-2A51E401592F}">
      <dsp:nvSpPr>
        <dsp:cNvPr id="0" name=""/>
        <dsp:cNvSpPr/>
      </dsp:nvSpPr>
      <dsp:spPr>
        <a:xfrm>
          <a:off x="1057476" y="1806"/>
          <a:ext cx="94581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Position on the River Tawe with coal-side, sea view; short &lt; 3.5 km haul from coalfield to deep-water docks.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57476" y="1806"/>
        <a:ext cx="9458123" cy="915564"/>
      </dsp:txXfrm>
    </dsp:sp>
    <dsp:sp modelId="{FD882710-77AE-4329-BAB1-5CDA06A89409}">
      <dsp:nvSpPr>
        <dsp:cNvPr id="0" name=""/>
        <dsp:cNvSpPr/>
      </dsp:nvSpPr>
      <dsp:spPr>
        <a:xfrm>
          <a:off x="0" y="1146262"/>
          <a:ext cx="10515600" cy="91556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A510E8-CD1A-403E-AB01-D34B20817F8E}">
      <dsp:nvSpPr>
        <dsp:cNvPr id="0" name=""/>
        <dsp:cNvSpPr/>
      </dsp:nvSpPr>
      <dsp:spPr>
        <a:xfrm>
          <a:off x="276958" y="1352264"/>
          <a:ext cx="503560" cy="5035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E75B10-8F03-4B14-895C-FF5D16CBDE6E}">
      <dsp:nvSpPr>
        <dsp:cNvPr id="0" name=""/>
        <dsp:cNvSpPr/>
      </dsp:nvSpPr>
      <dsp:spPr>
        <a:xfrm>
          <a:off x="1057476" y="1146262"/>
          <a:ext cx="94581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Dense transport web: Smith's Canal &amp; Swansea Canal, early tramways (50s), then GWR rail - cheap ore in and product out.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57476" y="1146262"/>
        <a:ext cx="9458123" cy="915564"/>
      </dsp:txXfrm>
    </dsp:sp>
    <dsp:sp modelId="{850C1AA6-8B12-4E2F-B103-1533B54366AD}">
      <dsp:nvSpPr>
        <dsp:cNvPr id="0" name=""/>
        <dsp:cNvSpPr/>
      </dsp:nvSpPr>
      <dsp:spPr>
        <a:xfrm>
          <a:off x="0" y="2290717"/>
          <a:ext cx="10515600" cy="91556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8BD251-C9EC-40C9-BD48-5CC0160D4388}">
      <dsp:nvSpPr>
        <dsp:cNvPr id="0" name=""/>
        <dsp:cNvSpPr/>
      </dsp:nvSpPr>
      <dsp:spPr>
        <a:xfrm>
          <a:off x="276958" y="2496719"/>
          <a:ext cx="503560" cy="5035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D82A1D-BF27-41BD-BF11-22533358A722}">
      <dsp:nvSpPr>
        <dsp:cNvPr id="0" name=""/>
        <dsp:cNvSpPr/>
      </dsp:nvSpPr>
      <dsp:spPr>
        <a:xfrm>
          <a:off x="1057476" y="2290717"/>
          <a:ext cx="94581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Welsh method copper smelting in reverberatory furnaces; limestone flux; smelting, rolling and nickel/cobalt refining.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57476" y="2290717"/>
        <a:ext cx="9458123" cy="915564"/>
      </dsp:txXfrm>
    </dsp:sp>
    <dsp:sp modelId="{551ACF22-8CFC-49CD-B0CC-7C7DBD1E3CF6}">
      <dsp:nvSpPr>
        <dsp:cNvPr id="0" name=""/>
        <dsp:cNvSpPr/>
      </dsp:nvSpPr>
      <dsp:spPr>
        <a:xfrm>
          <a:off x="0" y="3435173"/>
          <a:ext cx="10515600" cy="91556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21EA60-6973-4DB6-B89E-6F8B6B0D00D7}">
      <dsp:nvSpPr>
        <dsp:cNvPr id="0" name=""/>
        <dsp:cNvSpPr/>
      </dsp:nvSpPr>
      <dsp:spPr>
        <a:xfrm>
          <a:off x="276958" y="3641175"/>
          <a:ext cx="503560" cy="5035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80C073-F6D7-446F-9155-8BB8647B2BE8}">
      <dsp:nvSpPr>
        <dsp:cNvPr id="0" name=""/>
        <dsp:cNvSpPr/>
      </dsp:nvSpPr>
      <dsp:spPr>
        <a:xfrm>
          <a:off x="1057476" y="3435173"/>
          <a:ext cx="9458123" cy="915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97" tIns="96897" rIns="96897" bIns="9689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Coal-to-ore economics 4 to 1, made Swansea the rational place to smelt.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57476" y="3435173"/>
        <a:ext cx="9458123" cy="9155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06F154-F9E2-4D91-AAF8-7349E072017E}">
      <dsp:nvSpPr>
        <dsp:cNvPr id="0" name=""/>
        <dsp:cNvSpPr/>
      </dsp:nvSpPr>
      <dsp:spPr>
        <a:xfrm>
          <a:off x="0" y="19642"/>
          <a:ext cx="6272784" cy="842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Central characters and companies: Vivian family (Hafod/Morfa), Grenfell &amp; Williams, Chauncey Townsend; capital from London, Bristol, Cornwall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23" y="60765"/>
        <a:ext cx="6190538" cy="760154"/>
      </dsp:txXfrm>
    </dsp:sp>
    <dsp:sp modelId="{ED46DCF7-AE06-44EE-873D-1B7CD4A24F43}">
      <dsp:nvSpPr>
        <dsp:cNvPr id="0" name=""/>
        <dsp:cNvSpPr/>
      </dsp:nvSpPr>
      <dsp:spPr>
        <a:xfrm>
          <a:off x="0" y="991643"/>
          <a:ext cx="6272784" cy="84240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Expected company towns: 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Trevivian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&amp; 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Grenfelltown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terraces, schools, chapels-paternalist retention of skilled labor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23" y="1032766"/>
        <a:ext cx="6190538" cy="760154"/>
      </dsp:txXfrm>
    </dsp:sp>
    <dsp:sp modelId="{5BA62A67-A814-4C78-8C9A-916EC5837316}">
      <dsp:nvSpPr>
        <dsp:cNvPr id="0" name=""/>
        <dsp:cNvSpPr/>
      </dsp:nvSpPr>
      <dsp:spPr>
        <a:xfrm>
          <a:off x="0" y="1963643"/>
          <a:ext cx="6272784" cy="84240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Population escalated from dozens to thousands; Welsh, Cornish, Irish migrants; strict factory hours and hazardous furnaces/tramways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23" y="2004766"/>
        <a:ext cx="6190538" cy="7601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8E6733-A301-4B5E-BC23-68D0A7A7B8ED}">
      <dsp:nvSpPr>
        <dsp:cNvPr id="0" name=""/>
        <dsp:cNvSpPr/>
      </dsp:nvSpPr>
      <dsp:spPr>
        <a:xfrm>
          <a:off x="0" y="528"/>
          <a:ext cx="4243589" cy="1097012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Adjacent areas: ore from Cornwall and Anglesey (later global): linkage to rolling and the national rail market in Flintshire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552" y="54080"/>
        <a:ext cx="4136485" cy="989908"/>
      </dsp:txXfrm>
    </dsp:sp>
    <dsp:sp modelId="{4857310C-C88C-4CD5-B881-8E43FCCEC1D3}">
      <dsp:nvSpPr>
        <dsp:cNvPr id="0" name=""/>
        <dsp:cNvSpPr/>
      </dsp:nvSpPr>
      <dsp:spPr>
        <a:xfrm>
          <a:off x="0" y="1111827"/>
          <a:ext cx="4243589" cy="1097012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2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Effects on the environment: smoke and acid fumes eroded the hills; massive tips of slag altered the Lower Tawe; livestock disease - 'smoke disease'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552" y="1165379"/>
        <a:ext cx="4136485" cy="989908"/>
      </dsp:txXfrm>
    </dsp:sp>
    <dsp:sp modelId="{60C9C898-CC28-4517-93BA-42C6BBBF54B9}">
      <dsp:nvSpPr>
        <dsp:cNvPr id="0" name=""/>
        <dsp:cNvSpPr/>
      </dsp:nvSpPr>
      <dsp:spPr>
        <a:xfrm>
          <a:off x="0" y="2223127"/>
          <a:ext cx="4243589" cy="1097012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Economy: about 13 smelting works by the mid of 19th century: diversification into tinplate/steel and chemicals; fed shipbuilding and electrification; decline from the 1870s with worldwide smelting operations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552" y="2276679"/>
        <a:ext cx="4136485" cy="9899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AC90-0DC3-D4F7-17D2-6F1EF87CDD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BCCE62-35E0-6284-F9D1-57F4CA0BF3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EB31E6-364F-F4BB-25C6-2A87E411BA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D0606-D235-4E4F-A9C0-3DD1379A7DB7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D6696B-BC93-6004-3A69-ED432D6C1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B82084-5CF8-00C2-8188-529124AF7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9D3D-01A8-4327-9F19-257B9F622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80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7069-06DD-F493-9566-4FA4136A3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1F152-3A8A-AA95-DB67-EE3FDA2E3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D86ACB-E6BA-6142-F1CE-5969DC7A95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D0606-D235-4E4F-A9C0-3DD1379A7DB7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B6177E-7A5B-174C-E181-81737C19F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DF629-25C4-C6CA-7F6C-AC93DE709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9D3D-01A8-4327-9F19-257B9F622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968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8B017-5747-1770-1140-55C1BBBFB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D9BF2D-FD19-B633-B5A7-68A248F0F5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790B2-0070-2C23-B14A-A188A4353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D0606-D235-4E4F-A9C0-3DD1379A7DB7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40914C-EF56-B66B-76D0-7553739DB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0E9EFF-F79A-DA4F-F987-27200D2E0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9D3D-01A8-4327-9F19-257B9F622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536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D6548-D72A-D5CE-23FA-576EE4EB2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86743-23A8-30F3-3BFD-2EA0E9C187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E86CD6-872C-CEE8-CA23-F4B1EF7993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6DB85F-7873-ECBE-5564-DBD7A4BB4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D0606-D235-4E4F-A9C0-3DD1379A7DB7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07B181-76E3-3D5B-F065-D2B0F15F4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54A23B-02B9-EA19-47AA-1951997AC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9D3D-01A8-4327-9F19-257B9F622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783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B14E3-F60B-6524-ED2A-FBFCCAD1B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C4D7C9-2F1A-F36C-A3C4-E45B43D091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482B41-1345-C5AE-FE23-0EBA50AC07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4D39E4-3DE9-D44A-C369-E8BB3FA6A5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88A14C-DF5A-CA7D-4B7F-0290513A4C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2E676D-91AC-D1CA-8976-79C3211D2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D0606-D235-4E4F-A9C0-3DD1379A7DB7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1BD3A0-0DE7-8A75-1B5F-C9771AF260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34A38A-8899-5E75-2C1B-F5AF589EB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9D3D-01A8-4327-9F19-257B9F622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558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702C4-4FC3-A12A-3F1D-EF261E61B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3A7561-F17F-518F-7A5B-B1FBDFC46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D0606-D235-4E4F-A9C0-3DD1379A7DB7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4C7BD9-BDFE-5F0F-6D74-21758997A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743FCC-BBC4-0B99-25B7-24320269E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9D3D-01A8-4327-9F19-257B9F622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341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70620E-898A-EAA4-9C20-FACFAFD72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D0606-D235-4E4F-A9C0-3DD1379A7DB7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E35F81-D089-F419-F878-12231AEEC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3B809D-5398-B2E3-14CE-0408A92B7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9D3D-01A8-4327-9F19-257B9F622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299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181C4-4712-4717-FEF7-3784D7459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9171B-6241-3D5E-8D1E-D881A90DD0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42BBB9-177B-F960-BE33-6BD800C814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20CF94-EC4E-1934-A8B9-383321A0B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D0606-D235-4E4F-A9C0-3DD1379A7DB7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39BCF6-F02F-72F9-6BC6-5BC087608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58F750-06C5-82DE-58D1-BADA44D39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9D3D-01A8-4327-9F19-257B9F622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045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29CA2-A0BD-E73C-CE0B-84FF22155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7EFD87-AA5E-AC34-391E-F6D3372E74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967C95-F87A-CE4F-47BF-757187F34C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431EA0-2874-912D-CABC-962718B1E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D0606-D235-4E4F-A9C0-3DD1379A7DB7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BD4CF5-1D66-870E-BE46-3048CBA1E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043756-723D-AA4F-8110-15A5913D4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9D3D-01A8-4327-9F19-257B9F622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341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E2D79-CF14-3F19-9DBF-0345C4165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58F3D4-79A7-CD3D-3369-92CD525338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05BEC6-D877-8DFE-3DCB-867340CB7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D0606-D235-4E4F-A9C0-3DD1379A7DB7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6B77EA-E8D9-E476-BED2-A770B0192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043F1D-C714-CA4E-C6C3-B049BF477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9D3D-01A8-4327-9F19-257B9F622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100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224605-EF46-67D4-C9FF-E55EBF07A2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45039F-5FE0-1835-0A01-3810B686B8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213613-AA2D-57F1-411E-EE9FFC8FC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CD0606-D235-4E4F-A9C0-3DD1379A7DB7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95CBF4-605B-307A-8D18-F74B5D54F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ED9A49-670F-E500-740E-05D64A645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9D3D-01A8-4327-9F19-257B9F622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74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747D81-761E-AB83-4F72-24346CBD5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C1B412-797D-6AC0-755B-9832BB74FE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3C852A-89D0-02AD-82E9-8C1A459D66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CD0606-D235-4E4F-A9C0-3DD1379A7DB7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9284D5-F110-62A7-ADA4-14312BA79A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44B1B6-DA9C-F4AE-2516-1CB0CFAA4F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3B9D3D-01A8-4327-9F19-257B9F622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343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3F4984-1234-AAA0-10A6-1D52DA1139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2954" y="1907332"/>
            <a:ext cx="4023360" cy="2529228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36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Why the Swansea case area prospered in the Industrial Revolution</a:t>
            </a:r>
            <a:endParaRPr lang="en-GB" sz="36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80D8D4-7623-769E-FB4E-E880AE461B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760" y="5692729"/>
            <a:ext cx="2681429" cy="354547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l"/>
            <a:r>
              <a:rPr lang="en-GB" sz="2000" dirty="0">
                <a:latin typeface="Arial Black" panose="020B0A04020102020204" pitchFamily="34" charset="0"/>
              </a:rPr>
              <a:t>Daniel Boubatrin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113E7D-E059-7C85-6D97-47EEFAE3E0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4891" y="-1"/>
            <a:ext cx="8137109" cy="6747641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17622074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C85201-BD98-36F8-ABC7-4AF5CABB3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Arial Black" panose="020B0A04020102020204" pitchFamily="34" charset="0"/>
              </a:rPr>
              <a:t>Swansea’s Prosperity: Place &amp; Process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B7237D-9D0F-FC30-3242-26860E508A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8825993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837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380AD67-C5CA-4918-B4BB-C359BB03E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7AAD9C-80D2-A257-D6F0-0CCADB890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216" y="1076324"/>
            <a:ext cx="6272784" cy="1535051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People, Firms &amp; Urban Fabric</a:t>
            </a:r>
          </a:p>
        </p:txBody>
      </p:sp>
      <p:pic>
        <p:nvPicPr>
          <p:cNvPr id="6" name="Picture 5" descr="A stone wall with a sculpture of two people&#10;&#10;AI-generated content may be incorrect.">
            <a:extLst>
              <a:ext uri="{FF2B5EF4-FFF2-40B4-BE49-F238E27FC236}">
                <a16:creationId xmlns:a16="http://schemas.microsoft.com/office/drawing/2014/main" id="{8C1A8FD4-C71A-AB50-57B7-7A0F346144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84" r="20422"/>
          <a:stretch>
            <a:fillRect/>
          </a:stretch>
        </p:blipFill>
        <p:spPr>
          <a:xfrm>
            <a:off x="20" y="10"/>
            <a:ext cx="5080196" cy="6857990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19" name="!!accent">
            <a:extLst>
              <a:ext uri="{FF2B5EF4-FFF2-40B4-BE49-F238E27FC236}">
                <a16:creationId xmlns:a16="http://schemas.microsoft.com/office/drawing/2014/main" id="{EABAD4DA-87BA-4F70-9EF0-45C6BCF17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17960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15128D9-2797-47FA-B6FE-EC24E6B84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926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0B46F1F-570C-1CC5-0184-417FF68293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1319071"/>
              </p:ext>
            </p:extLst>
          </p:nvPr>
        </p:nvGraphicFramePr>
        <p:xfrm>
          <a:off x="5080216" y="3351276"/>
          <a:ext cx="6272784" cy="2825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05764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03637A-DAC1-52BD-C461-488694C3B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Impacts &amp; Economies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8454063-4913-4D83-0410-C6C2A9FBB5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8514840"/>
              </p:ext>
            </p:extLst>
          </p:nvPr>
        </p:nvGraphicFramePr>
        <p:xfrm>
          <a:off x="356301" y="2847674"/>
          <a:ext cx="4243589" cy="3320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3E9A611-4181-5AF3-9F7E-AC68AEA86CB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2" b="304"/>
          <a:stretch>
            <a:fillRect/>
          </a:stretch>
        </p:blipFill>
        <p:spPr>
          <a:xfrm>
            <a:off x="4433264" y="10"/>
            <a:ext cx="7757214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42663600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D4A3F5-27AD-CD64-D306-8061D5019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BBAD2-9D83-D6CC-B27A-5F919B7B1D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Anthony, R. (2005). ‘A very thriving place’: the peopling of Swansea in the eighteenth century.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Urban History, 32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68-87.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Globalization and the Industrial Revolution.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Welsh History Review, 27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85-91.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Evans, C., &amp; Saunders, O. (2015). A world of copper: globalising the Industrial Revolution, 1830–70.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Global History, 10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3-26.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Miskell, L. (1982). Urban power, industrialisation and political reform: Swansea elites in the town and region, 1780–1850.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History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27, 290-323.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Miskell, L. (2019).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Intelligent Town: An Urban History of Swansea, 1780-1855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University of Wales Press.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Morgan, R., Langlands, L., Henderson, T., &amp; Lewis, R. (2024). Rediscovering Copperopolis: The Hafod Plate Rolling Mill, Swansea.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Industrial Archaeology Review, 46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2-17.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Newell, E. (2014). ‘Copperopolis': The Rise and Fall of the Copper Industry in the Swansea District, 1826–1921. In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Competition and Industrial Change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(pp. 75-97). Routledge.</a:t>
            </a:r>
          </a:p>
        </p:txBody>
      </p:sp>
    </p:spTree>
    <p:extLst>
      <p:ext uri="{BB962C8B-B14F-4D97-AF65-F5344CB8AC3E}">
        <p14:creationId xmlns:p14="http://schemas.microsoft.com/office/powerpoint/2010/main" val="1523663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481</Words>
  <PresentationFormat>Widescreen</PresentationFormat>
  <Paragraphs>23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Calibri</vt:lpstr>
      <vt:lpstr>Office Theme</vt:lpstr>
      <vt:lpstr>Why the Swansea case area prospered in the Industrial Revolution</vt:lpstr>
      <vt:lpstr>Swansea’s Prosperity: Place &amp; Process</vt:lpstr>
      <vt:lpstr>People, Firms &amp; Urban Fabric</vt:lpstr>
      <vt:lpstr>Impacts &amp; Economies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2025-11-08T19:25:10Z</dcterms:created>
  <dcterms:modified xsi:type="dcterms:W3CDTF">2025-11-08T20:11:49Z</dcterms:modified>
</cp:coreProperties>
</file>