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9" r:id="rId3"/>
    <p:sldId id="256" r:id="rId4"/>
    <p:sldId id="282" r:id="rId5"/>
    <p:sldId id="284" r:id="rId6"/>
    <p:sldId id="293" r:id="rId7"/>
    <p:sldId id="294" r:id="rId8"/>
    <p:sldId id="298" r:id="rId9"/>
    <p:sldId id="348" r:id="rId10"/>
    <p:sldId id="281" r:id="rId11"/>
    <p:sldId id="295" r:id="rId12"/>
    <p:sldId id="296" r:id="rId13"/>
    <p:sldId id="280" r:id="rId14"/>
    <p:sldId id="286" r:id="rId15"/>
    <p:sldId id="299" r:id="rId16"/>
    <p:sldId id="347" r:id="rId17"/>
    <p:sldId id="29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45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AF8E07-85FD-44C5-B483-F7185B0419EC}" type="doc">
      <dgm:prSet loTypeId="urn:microsoft.com/office/officeart/2005/8/layout/process1" loCatId="process" qsTypeId="urn:microsoft.com/office/officeart/2009/2/quickstyle/3d8" qsCatId="3D" csTypeId="urn:microsoft.com/office/officeart/2005/8/colors/accent1_2" csCatId="accent1" phldr="1"/>
      <dgm:spPr/>
    </dgm:pt>
    <dgm:pt modelId="{24FC0202-58FA-4585-81E6-B83DF015394F}">
      <dgm:prSet phldrT="[Text]" custT="1"/>
      <dgm:spPr>
        <a:solidFill>
          <a:srgbClr val="FFC000"/>
        </a:solidFill>
      </dgm:spPr>
      <dgm:t>
        <a:bodyPr/>
        <a:lstStyle/>
        <a:p>
          <a:r>
            <a:rPr lang="en-GB" sz="3600" b="1" dirty="0"/>
            <a:t>Scarcity</a:t>
          </a:r>
        </a:p>
      </dgm:t>
    </dgm:pt>
    <dgm:pt modelId="{19AAAD47-E5CA-49B6-B7FD-C162A5D14667}" type="parTrans" cxnId="{8601D790-EFE7-4E18-9B79-F63C6E9BCC3A}">
      <dgm:prSet/>
      <dgm:spPr/>
      <dgm:t>
        <a:bodyPr/>
        <a:lstStyle/>
        <a:p>
          <a:endParaRPr lang="en-GB"/>
        </a:p>
      </dgm:t>
    </dgm:pt>
    <dgm:pt modelId="{08375C51-8F6C-43C7-8E93-44C1EC6FED7D}" type="sibTrans" cxnId="{8601D790-EFE7-4E18-9B79-F63C6E9BCC3A}">
      <dgm:prSet/>
      <dgm:spPr/>
      <dgm:t>
        <a:bodyPr/>
        <a:lstStyle/>
        <a:p>
          <a:endParaRPr lang="en-GB"/>
        </a:p>
      </dgm:t>
    </dgm:pt>
    <dgm:pt modelId="{C9655DB6-8C2B-42D4-9EA9-796E55B89EBE}">
      <dgm:prSet phldrT="[Text]" custT="1"/>
      <dgm:spPr>
        <a:solidFill>
          <a:srgbClr val="92D050"/>
        </a:solidFill>
      </dgm:spPr>
      <dgm:t>
        <a:bodyPr/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Choice</a:t>
          </a:r>
          <a:endParaRPr lang="en-GB" sz="3600" b="1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79541B9D-0D6F-4600-A728-862331C92EEB}" type="parTrans" cxnId="{FC377AB1-A0C8-4F24-AE90-53B6942B1E7A}">
      <dgm:prSet/>
      <dgm:spPr/>
      <dgm:t>
        <a:bodyPr/>
        <a:lstStyle/>
        <a:p>
          <a:endParaRPr lang="en-GB"/>
        </a:p>
      </dgm:t>
    </dgm:pt>
    <dgm:pt modelId="{2B1076C2-812A-4E6F-B8C3-B9E2BB4CDBFC}" type="sibTrans" cxnId="{FC377AB1-A0C8-4F24-AE90-53B6942B1E7A}">
      <dgm:prSet/>
      <dgm:spPr/>
      <dgm:t>
        <a:bodyPr/>
        <a:lstStyle/>
        <a:p>
          <a:endParaRPr lang="en-GB"/>
        </a:p>
      </dgm:t>
    </dgm:pt>
    <dgm:pt modelId="{5E5F164D-EFBA-4188-B011-62DE5649F316}">
      <dgm:prSet phldrT="[Text]"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 sz="2400" b="1" kern="120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Opportunity Cost</a:t>
          </a:r>
          <a:endParaRPr lang="en-GB" sz="2400" b="1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gm:t>
    </dgm:pt>
    <dgm:pt modelId="{58EF5FFD-8A90-4749-8E2C-41155FC8B6CF}" type="parTrans" cxnId="{78DE48A0-9570-49F5-A834-34E720C246AD}">
      <dgm:prSet/>
      <dgm:spPr/>
      <dgm:t>
        <a:bodyPr/>
        <a:lstStyle/>
        <a:p>
          <a:endParaRPr lang="en-GB"/>
        </a:p>
      </dgm:t>
    </dgm:pt>
    <dgm:pt modelId="{829DDA15-DC39-45C8-9F41-993259382911}" type="sibTrans" cxnId="{78DE48A0-9570-49F5-A834-34E720C246AD}">
      <dgm:prSet/>
      <dgm:spPr/>
      <dgm:t>
        <a:bodyPr/>
        <a:lstStyle/>
        <a:p>
          <a:endParaRPr lang="en-GB"/>
        </a:p>
      </dgm:t>
    </dgm:pt>
    <dgm:pt modelId="{52A1AF7D-F315-4934-B569-0642DC4F9FB1}" type="pres">
      <dgm:prSet presAssocID="{ECAF8E07-85FD-44C5-B483-F7185B0419EC}" presName="Name0" presStyleCnt="0">
        <dgm:presLayoutVars>
          <dgm:dir/>
          <dgm:resizeHandles val="exact"/>
        </dgm:presLayoutVars>
      </dgm:prSet>
      <dgm:spPr/>
    </dgm:pt>
    <dgm:pt modelId="{4EDC43EE-E61C-4A18-8956-2A96E136C0AD}" type="pres">
      <dgm:prSet presAssocID="{24FC0202-58FA-4585-81E6-B83DF015394F}" presName="node" presStyleLbl="node1" presStyleIdx="0" presStyleCnt="3">
        <dgm:presLayoutVars>
          <dgm:bulletEnabled val="1"/>
        </dgm:presLayoutVars>
      </dgm:prSet>
      <dgm:spPr/>
    </dgm:pt>
    <dgm:pt modelId="{0E1CC708-971C-42A0-922C-FD9C18917C03}" type="pres">
      <dgm:prSet presAssocID="{08375C51-8F6C-43C7-8E93-44C1EC6FED7D}" presName="sibTrans" presStyleLbl="sibTrans2D1" presStyleIdx="0" presStyleCnt="2"/>
      <dgm:spPr/>
    </dgm:pt>
    <dgm:pt modelId="{87E101EC-07C2-441D-B6B8-E16B3234F67E}" type="pres">
      <dgm:prSet presAssocID="{08375C51-8F6C-43C7-8E93-44C1EC6FED7D}" presName="connectorText" presStyleLbl="sibTrans2D1" presStyleIdx="0" presStyleCnt="2"/>
      <dgm:spPr/>
    </dgm:pt>
    <dgm:pt modelId="{83A39852-4129-4C83-9707-F3FB01FF0A13}" type="pres">
      <dgm:prSet presAssocID="{C9655DB6-8C2B-42D4-9EA9-796E55B89EBE}" presName="node" presStyleLbl="node1" presStyleIdx="1" presStyleCnt="3">
        <dgm:presLayoutVars>
          <dgm:bulletEnabled val="1"/>
        </dgm:presLayoutVars>
      </dgm:prSet>
      <dgm:spPr/>
    </dgm:pt>
    <dgm:pt modelId="{E58D59C2-9B2A-487B-BC4B-B3DA08C85F61}" type="pres">
      <dgm:prSet presAssocID="{2B1076C2-812A-4E6F-B8C3-B9E2BB4CDBFC}" presName="sibTrans" presStyleLbl="sibTrans2D1" presStyleIdx="1" presStyleCnt="2"/>
      <dgm:spPr/>
    </dgm:pt>
    <dgm:pt modelId="{2239A480-0A9B-4DEF-B1A4-871E9E5095E7}" type="pres">
      <dgm:prSet presAssocID="{2B1076C2-812A-4E6F-B8C3-B9E2BB4CDBFC}" presName="connectorText" presStyleLbl="sibTrans2D1" presStyleIdx="1" presStyleCnt="2"/>
      <dgm:spPr/>
    </dgm:pt>
    <dgm:pt modelId="{AAE7E7CC-32BF-4C4D-99F8-CA15E0D5C2CB}" type="pres">
      <dgm:prSet presAssocID="{5E5F164D-EFBA-4188-B011-62DE5649F316}" presName="node" presStyleLbl="node1" presStyleIdx="2" presStyleCnt="3">
        <dgm:presLayoutVars>
          <dgm:bulletEnabled val="1"/>
        </dgm:presLayoutVars>
      </dgm:prSet>
      <dgm:spPr/>
    </dgm:pt>
  </dgm:ptLst>
  <dgm:cxnLst>
    <dgm:cxn modelId="{7D119222-A0E9-4890-936C-BEF3EBCBB849}" type="presOf" srcId="{2B1076C2-812A-4E6F-B8C3-B9E2BB4CDBFC}" destId="{2239A480-0A9B-4DEF-B1A4-871E9E5095E7}" srcOrd="1" destOrd="0" presId="urn:microsoft.com/office/officeart/2005/8/layout/process1"/>
    <dgm:cxn modelId="{81820A61-8D11-4BE9-ACB6-9F7E027D5E64}" type="presOf" srcId="{ECAF8E07-85FD-44C5-B483-F7185B0419EC}" destId="{52A1AF7D-F315-4934-B569-0642DC4F9FB1}" srcOrd="0" destOrd="0" presId="urn:microsoft.com/office/officeart/2005/8/layout/process1"/>
    <dgm:cxn modelId="{ACBCB841-DC82-486D-9660-FFCCF7599CBE}" type="presOf" srcId="{24FC0202-58FA-4585-81E6-B83DF015394F}" destId="{4EDC43EE-E61C-4A18-8956-2A96E136C0AD}" srcOrd="0" destOrd="0" presId="urn:microsoft.com/office/officeart/2005/8/layout/process1"/>
    <dgm:cxn modelId="{501DF06D-D193-4631-B234-BA64FD124019}" type="presOf" srcId="{5E5F164D-EFBA-4188-B011-62DE5649F316}" destId="{AAE7E7CC-32BF-4C4D-99F8-CA15E0D5C2CB}" srcOrd="0" destOrd="0" presId="urn:microsoft.com/office/officeart/2005/8/layout/process1"/>
    <dgm:cxn modelId="{CF4AFD5A-289A-495F-B86B-EA9956DD289F}" type="presOf" srcId="{08375C51-8F6C-43C7-8E93-44C1EC6FED7D}" destId="{0E1CC708-971C-42A0-922C-FD9C18917C03}" srcOrd="0" destOrd="0" presId="urn:microsoft.com/office/officeart/2005/8/layout/process1"/>
    <dgm:cxn modelId="{8601D790-EFE7-4E18-9B79-F63C6E9BCC3A}" srcId="{ECAF8E07-85FD-44C5-B483-F7185B0419EC}" destId="{24FC0202-58FA-4585-81E6-B83DF015394F}" srcOrd="0" destOrd="0" parTransId="{19AAAD47-E5CA-49B6-B7FD-C162A5D14667}" sibTransId="{08375C51-8F6C-43C7-8E93-44C1EC6FED7D}"/>
    <dgm:cxn modelId="{124A6D97-A6C6-4E2C-A1E3-4B6D99789B84}" type="presOf" srcId="{C9655DB6-8C2B-42D4-9EA9-796E55B89EBE}" destId="{83A39852-4129-4C83-9707-F3FB01FF0A13}" srcOrd="0" destOrd="0" presId="urn:microsoft.com/office/officeart/2005/8/layout/process1"/>
    <dgm:cxn modelId="{78DE48A0-9570-49F5-A834-34E720C246AD}" srcId="{ECAF8E07-85FD-44C5-B483-F7185B0419EC}" destId="{5E5F164D-EFBA-4188-B011-62DE5649F316}" srcOrd="2" destOrd="0" parTransId="{58EF5FFD-8A90-4749-8E2C-41155FC8B6CF}" sibTransId="{829DDA15-DC39-45C8-9F41-993259382911}"/>
    <dgm:cxn modelId="{AABD02AC-7943-4CDC-8CDB-FDFA445CDD27}" type="presOf" srcId="{08375C51-8F6C-43C7-8E93-44C1EC6FED7D}" destId="{87E101EC-07C2-441D-B6B8-E16B3234F67E}" srcOrd="1" destOrd="0" presId="urn:microsoft.com/office/officeart/2005/8/layout/process1"/>
    <dgm:cxn modelId="{FC377AB1-A0C8-4F24-AE90-53B6942B1E7A}" srcId="{ECAF8E07-85FD-44C5-B483-F7185B0419EC}" destId="{C9655DB6-8C2B-42D4-9EA9-796E55B89EBE}" srcOrd="1" destOrd="0" parTransId="{79541B9D-0D6F-4600-A728-862331C92EEB}" sibTransId="{2B1076C2-812A-4E6F-B8C3-B9E2BB4CDBFC}"/>
    <dgm:cxn modelId="{E918EDBE-EDA6-46F7-89AD-FC0970773638}" type="presOf" srcId="{2B1076C2-812A-4E6F-B8C3-B9E2BB4CDBFC}" destId="{E58D59C2-9B2A-487B-BC4B-B3DA08C85F61}" srcOrd="0" destOrd="0" presId="urn:microsoft.com/office/officeart/2005/8/layout/process1"/>
    <dgm:cxn modelId="{50EC84FE-0BA5-4F29-AB28-F59F90DA76D0}" type="presParOf" srcId="{52A1AF7D-F315-4934-B569-0642DC4F9FB1}" destId="{4EDC43EE-E61C-4A18-8956-2A96E136C0AD}" srcOrd="0" destOrd="0" presId="urn:microsoft.com/office/officeart/2005/8/layout/process1"/>
    <dgm:cxn modelId="{9295BDD2-DE3B-4E9E-9A0B-FF79004DB52C}" type="presParOf" srcId="{52A1AF7D-F315-4934-B569-0642DC4F9FB1}" destId="{0E1CC708-971C-42A0-922C-FD9C18917C03}" srcOrd="1" destOrd="0" presId="urn:microsoft.com/office/officeart/2005/8/layout/process1"/>
    <dgm:cxn modelId="{553D1BCC-FA97-43A5-84B7-2C85A8F6E455}" type="presParOf" srcId="{0E1CC708-971C-42A0-922C-FD9C18917C03}" destId="{87E101EC-07C2-441D-B6B8-E16B3234F67E}" srcOrd="0" destOrd="0" presId="urn:microsoft.com/office/officeart/2005/8/layout/process1"/>
    <dgm:cxn modelId="{78CAC526-2D70-4A27-9298-D0D9062B3C88}" type="presParOf" srcId="{52A1AF7D-F315-4934-B569-0642DC4F9FB1}" destId="{83A39852-4129-4C83-9707-F3FB01FF0A13}" srcOrd="2" destOrd="0" presId="urn:microsoft.com/office/officeart/2005/8/layout/process1"/>
    <dgm:cxn modelId="{3FE73FE2-352A-4286-8CFC-1A733AC6EEE9}" type="presParOf" srcId="{52A1AF7D-F315-4934-B569-0642DC4F9FB1}" destId="{E58D59C2-9B2A-487B-BC4B-B3DA08C85F61}" srcOrd="3" destOrd="0" presId="urn:microsoft.com/office/officeart/2005/8/layout/process1"/>
    <dgm:cxn modelId="{9C624D41-29A8-4373-BEFC-478CB7A6A8AA}" type="presParOf" srcId="{E58D59C2-9B2A-487B-BC4B-B3DA08C85F61}" destId="{2239A480-0A9B-4DEF-B1A4-871E9E5095E7}" srcOrd="0" destOrd="0" presId="urn:microsoft.com/office/officeart/2005/8/layout/process1"/>
    <dgm:cxn modelId="{6092CCA7-0BC4-4D0A-833D-18145B120E83}" type="presParOf" srcId="{52A1AF7D-F315-4934-B569-0642DC4F9FB1}" destId="{AAE7E7CC-32BF-4C4D-99F8-CA15E0D5C2C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C97894-2018-4017-BBF3-3891889C7590}" type="doc">
      <dgm:prSet loTypeId="urn:microsoft.com/office/officeart/2005/8/layout/radial4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A879B9C2-E2BE-4592-9FF2-B74FCA26F2E9}">
      <dgm:prSet phldrT="[Text]" custT="1"/>
      <dgm:spPr/>
      <dgm:t>
        <a:bodyPr/>
        <a:lstStyle/>
        <a:p>
          <a:r>
            <a:rPr lang="en-GB" sz="2800" b="1" dirty="0"/>
            <a:t>Organisation</a:t>
          </a:r>
        </a:p>
      </dgm:t>
    </dgm:pt>
    <dgm:pt modelId="{6D24B849-5689-4826-83CD-D7DE86BAEE06}" type="parTrans" cxnId="{47100A52-65D0-4AC0-BBE2-3E9B699AF86C}">
      <dgm:prSet/>
      <dgm:spPr/>
      <dgm:t>
        <a:bodyPr/>
        <a:lstStyle/>
        <a:p>
          <a:endParaRPr lang="en-GB"/>
        </a:p>
      </dgm:t>
    </dgm:pt>
    <dgm:pt modelId="{D65A5658-5DE8-4D43-A1A3-41F78D6E3409}" type="sibTrans" cxnId="{47100A52-65D0-4AC0-BBE2-3E9B699AF86C}">
      <dgm:prSet/>
      <dgm:spPr/>
      <dgm:t>
        <a:bodyPr/>
        <a:lstStyle/>
        <a:p>
          <a:endParaRPr lang="en-GB"/>
        </a:p>
      </dgm:t>
    </dgm:pt>
    <dgm:pt modelId="{025A9F98-CB1D-4DFF-8859-8F720D63F631}">
      <dgm:prSet phldrT="[Text]"/>
      <dgm:spPr/>
      <dgm:t>
        <a:bodyPr/>
        <a:lstStyle/>
        <a:p>
          <a:pPr>
            <a:buNone/>
          </a:pPr>
          <a:r>
            <a:rPr lang="en-GB" b="1" dirty="0"/>
            <a:t>Micro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-SWOT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-Management</a:t>
          </a:r>
        </a:p>
        <a:p>
          <a:pPr>
            <a:buFont typeface="Arial" panose="020B0604020202020204" pitchFamily="34" charset="0"/>
            <a:buChar char="•"/>
          </a:pPr>
          <a:r>
            <a:rPr lang="en-GB" b="1" dirty="0"/>
            <a:t>-Finance</a:t>
          </a:r>
        </a:p>
      </dgm:t>
    </dgm:pt>
    <dgm:pt modelId="{E03C40C5-D1CE-4A97-BBCF-3A984A85369B}" type="parTrans" cxnId="{94DB871B-BC1D-442C-A53E-FFBD51526BFC}">
      <dgm:prSet/>
      <dgm:spPr/>
      <dgm:t>
        <a:bodyPr/>
        <a:lstStyle/>
        <a:p>
          <a:endParaRPr lang="en-GB"/>
        </a:p>
      </dgm:t>
    </dgm:pt>
    <dgm:pt modelId="{7EF3E0FA-0040-4D68-86C9-52F1B08C560B}" type="sibTrans" cxnId="{94DB871B-BC1D-442C-A53E-FFBD51526BFC}">
      <dgm:prSet/>
      <dgm:spPr/>
      <dgm:t>
        <a:bodyPr/>
        <a:lstStyle/>
        <a:p>
          <a:endParaRPr lang="en-GB"/>
        </a:p>
      </dgm:t>
    </dgm:pt>
    <dgm:pt modelId="{34E28F1B-ADC7-4E66-AFDE-EC2E679BA94D}">
      <dgm:prSet phldrT="[Text]" custT="1"/>
      <dgm:spPr/>
      <dgm:t>
        <a:bodyPr/>
        <a:lstStyle/>
        <a:p>
          <a:pPr>
            <a:buNone/>
          </a:pPr>
          <a:r>
            <a:rPr lang="en-GB" sz="2800" b="1" dirty="0"/>
            <a:t>Macro/ External</a:t>
          </a:r>
        </a:p>
        <a:p>
          <a:pPr>
            <a:buFont typeface="Arial" panose="020B0604020202020204" pitchFamily="34" charset="0"/>
            <a:buChar char="•"/>
          </a:pPr>
          <a:r>
            <a:rPr lang="en-GB" sz="2800" b="1" dirty="0"/>
            <a:t>-P</a:t>
          </a:r>
          <a:r>
            <a:rPr lang="en-GB" sz="4800" b="1" dirty="0">
              <a:solidFill>
                <a:srgbClr val="C00000"/>
              </a:solidFill>
            </a:rPr>
            <a:t>E</a:t>
          </a:r>
          <a:r>
            <a:rPr lang="en-GB" sz="2800" b="1" dirty="0"/>
            <a:t>STL</a:t>
          </a:r>
          <a:r>
            <a:rPr lang="en-GB" sz="4800" b="1" dirty="0">
              <a:solidFill>
                <a:srgbClr val="C00000"/>
              </a:solidFill>
            </a:rPr>
            <a:t>E</a:t>
          </a:r>
          <a:r>
            <a:rPr lang="en-GB" sz="2800" b="1" dirty="0"/>
            <a:t> </a:t>
          </a:r>
        </a:p>
        <a:p>
          <a:pPr>
            <a:buNone/>
          </a:pPr>
          <a:endParaRPr lang="en-GB" sz="2800" dirty="0"/>
        </a:p>
      </dgm:t>
    </dgm:pt>
    <dgm:pt modelId="{02909C08-5378-419B-AEC6-D826DE087C44}" type="parTrans" cxnId="{8863C1B1-6431-4091-B1F9-BBF9A944409B}">
      <dgm:prSet/>
      <dgm:spPr/>
      <dgm:t>
        <a:bodyPr/>
        <a:lstStyle/>
        <a:p>
          <a:endParaRPr lang="en-GB"/>
        </a:p>
      </dgm:t>
    </dgm:pt>
    <dgm:pt modelId="{4000E294-6FAB-49EF-9D77-03243852D7A1}" type="sibTrans" cxnId="{8863C1B1-6431-4091-B1F9-BBF9A944409B}">
      <dgm:prSet/>
      <dgm:spPr/>
      <dgm:t>
        <a:bodyPr/>
        <a:lstStyle/>
        <a:p>
          <a:endParaRPr lang="en-GB"/>
        </a:p>
      </dgm:t>
    </dgm:pt>
    <dgm:pt modelId="{1628673A-5267-48EB-ACF7-3A912B170B32}" type="pres">
      <dgm:prSet presAssocID="{53C97894-2018-4017-BBF3-3891889C7590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490546A-FB8D-4D76-8AD9-003EB9510DF6}" type="pres">
      <dgm:prSet presAssocID="{A879B9C2-E2BE-4592-9FF2-B74FCA26F2E9}" presName="centerShape" presStyleLbl="node0" presStyleIdx="0" presStyleCnt="1"/>
      <dgm:spPr/>
    </dgm:pt>
    <dgm:pt modelId="{FBDA5C1F-304F-4271-A85D-BBEB2319413E}" type="pres">
      <dgm:prSet presAssocID="{E03C40C5-D1CE-4A97-BBCF-3A984A85369B}" presName="parTrans" presStyleLbl="bgSibTrans2D1" presStyleIdx="0" presStyleCnt="2"/>
      <dgm:spPr/>
    </dgm:pt>
    <dgm:pt modelId="{DCF285F3-DA3E-4D68-8AE3-ACDE136FC2F8}" type="pres">
      <dgm:prSet presAssocID="{025A9F98-CB1D-4DFF-8859-8F720D63F631}" presName="node" presStyleLbl="node1" presStyleIdx="0" presStyleCnt="2">
        <dgm:presLayoutVars>
          <dgm:bulletEnabled val="1"/>
        </dgm:presLayoutVars>
      </dgm:prSet>
      <dgm:spPr/>
    </dgm:pt>
    <dgm:pt modelId="{33856066-FCDF-4F8D-B850-9B2B01D1FF21}" type="pres">
      <dgm:prSet presAssocID="{02909C08-5378-419B-AEC6-D826DE087C44}" presName="parTrans" presStyleLbl="bgSibTrans2D1" presStyleIdx="1" presStyleCnt="2" custLinFactNeighborX="-1970" custLinFactNeighborY="11117"/>
      <dgm:spPr/>
    </dgm:pt>
    <dgm:pt modelId="{6EA0B3F7-6E95-445A-BF03-4B55251EF00D}" type="pres">
      <dgm:prSet presAssocID="{34E28F1B-ADC7-4E66-AFDE-EC2E679BA94D}" presName="node" presStyleLbl="node1" presStyleIdx="1" presStyleCnt="2">
        <dgm:presLayoutVars>
          <dgm:bulletEnabled val="1"/>
        </dgm:presLayoutVars>
      </dgm:prSet>
      <dgm:spPr/>
    </dgm:pt>
  </dgm:ptLst>
  <dgm:cxnLst>
    <dgm:cxn modelId="{94DB871B-BC1D-442C-A53E-FFBD51526BFC}" srcId="{A879B9C2-E2BE-4592-9FF2-B74FCA26F2E9}" destId="{025A9F98-CB1D-4DFF-8859-8F720D63F631}" srcOrd="0" destOrd="0" parTransId="{E03C40C5-D1CE-4A97-BBCF-3A984A85369B}" sibTransId="{7EF3E0FA-0040-4D68-86C9-52F1B08C560B}"/>
    <dgm:cxn modelId="{CC3B941C-630B-4937-A9F6-A1AA678F338E}" type="presOf" srcId="{34E28F1B-ADC7-4E66-AFDE-EC2E679BA94D}" destId="{6EA0B3F7-6E95-445A-BF03-4B55251EF00D}" srcOrd="0" destOrd="0" presId="urn:microsoft.com/office/officeart/2005/8/layout/radial4"/>
    <dgm:cxn modelId="{88192F20-D41A-4520-BA9A-D377381538C2}" type="presOf" srcId="{53C97894-2018-4017-BBF3-3891889C7590}" destId="{1628673A-5267-48EB-ACF7-3A912B170B32}" srcOrd="0" destOrd="0" presId="urn:microsoft.com/office/officeart/2005/8/layout/radial4"/>
    <dgm:cxn modelId="{47100A52-65D0-4AC0-BBE2-3E9B699AF86C}" srcId="{53C97894-2018-4017-BBF3-3891889C7590}" destId="{A879B9C2-E2BE-4592-9FF2-B74FCA26F2E9}" srcOrd="0" destOrd="0" parTransId="{6D24B849-5689-4826-83CD-D7DE86BAEE06}" sibTransId="{D65A5658-5DE8-4D43-A1A3-41F78D6E3409}"/>
    <dgm:cxn modelId="{BB678E9E-77DE-4D3C-8354-B85BD663598F}" type="presOf" srcId="{02909C08-5378-419B-AEC6-D826DE087C44}" destId="{33856066-FCDF-4F8D-B850-9B2B01D1FF21}" srcOrd="0" destOrd="0" presId="urn:microsoft.com/office/officeart/2005/8/layout/radial4"/>
    <dgm:cxn modelId="{37514EB1-7620-472B-A409-2B768DCDED49}" type="presOf" srcId="{A879B9C2-E2BE-4592-9FF2-B74FCA26F2E9}" destId="{4490546A-FB8D-4D76-8AD9-003EB9510DF6}" srcOrd="0" destOrd="0" presId="urn:microsoft.com/office/officeart/2005/8/layout/radial4"/>
    <dgm:cxn modelId="{8863C1B1-6431-4091-B1F9-BBF9A944409B}" srcId="{A879B9C2-E2BE-4592-9FF2-B74FCA26F2E9}" destId="{34E28F1B-ADC7-4E66-AFDE-EC2E679BA94D}" srcOrd="1" destOrd="0" parTransId="{02909C08-5378-419B-AEC6-D826DE087C44}" sibTransId="{4000E294-6FAB-49EF-9D77-03243852D7A1}"/>
    <dgm:cxn modelId="{C88635E4-4F2F-4B1F-B542-1D2B3C80AEDE}" type="presOf" srcId="{E03C40C5-D1CE-4A97-BBCF-3A984A85369B}" destId="{FBDA5C1F-304F-4271-A85D-BBEB2319413E}" srcOrd="0" destOrd="0" presId="urn:microsoft.com/office/officeart/2005/8/layout/radial4"/>
    <dgm:cxn modelId="{D42A5AF7-5966-4B08-9B90-031A24864739}" type="presOf" srcId="{025A9F98-CB1D-4DFF-8859-8F720D63F631}" destId="{DCF285F3-DA3E-4D68-8AE3-ACDE136FC2F8}" srcOrd="0" destOrd="0" presId="urn:microsoft.com/office/officeart/2005/8/layout/radial4"/>
    <dgm:cxn modelId="{F970C1AE-4CD7-4C28-B088-AC5DDCB68549}" type="presParOf" srcId="{1628673A-5267-48EB-ACF7-3A912B170B32}" destId="{4490546A-FB8D-4D76-8AD9-003EB9510DF6}" srcOrd="0" destOrd="0" presId="urn:microsoft.com/office/officeart/2005/8/layout/radial4"/>
    <dgm:cxn modelId="{87F605A5-1964-4894-A67B-9E5D2875047D}" type="presParOf" srcId="{1628673A-5267-48EB-ACF7-3A912B170B32}" destId="{FBDA5C1F-304F-4271-A85D-BBEB2319413E}" srcOrd="1" destOrd="0" presId="urn:microsoft.com/office/officeart/2005/8/layout/radial4"/>
    <dgm:cxn modelId="{8B08AC6B-5D18-41E8-9491-F7BCFF782511}" type="presParOf" srcId="{1628673A-5267-48EB-ACF7-3A912B170B32}" destId="{DCF285F3-DA3E-4D68-8AE3-ACDE136FC2F8}" srcOrd="2" destOrd="0" presId="urn:microsoft.com/office/officeart/2005/8/layout/radial4"/>
    <dgm:cxn modelId="{6218A872-A04E-4534-A055-13202D1A0A35}" type="presParOf" srcId="{1628673A-5267-48EB-ACF7-3A912B170B32}" destId="{33856066-FCDF-4F8D-B850-9B2B01D1FF21}" srcOrd="3" destOrd="0" presId="urn:microsoft.com/office/officeart/2005/8/layout/radial4"/>
    <dgm:cxn modelId="{F54FA19D-44F7-48A5-A8AB-351C98468DA6}" type="presParOf" srcId="{1628673A-5267-48EB-ACF7-3A912B170B32}" destId="{6EA0B3F7-6E95-445A-BF03-4B55251EF00D}" srcOrd="4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0F5AE54-33A9-484C-9F07-2708A924852C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44C6083-0435-4C38-B12B-A7A73481BA98}">
      <dgm:prSet phldrT="[Text]" custT="1"/>
      <dgm:spPr>
        <a:solidFill>
          <a:schemeClr val="bg1"/>
        </a:solidFill>
      </dgm:spPr>
      <dgm:t>
        <a:bodyPr/>
        <a:lstStyle/>
        <a:p>
          <a:r>
            <a:rPr lang="en-GB" sz="5400" dirty="0">
              <a:solidFill>
                <a:srgbClr val="002060"/>
              </a:solidFill>
            </a:rPr>
            <a:t>Organisations</a:t>
          </a:r>
        </a:p>
      </dgm:t>
    </dgm:pt>
    <dgm:pt modelId="{1C14C5AC-ED52-4C9B-B114-BF56D7040384}" type="parTrans" cxnId="{7756D46A-BA87-4203-BE21-25638E412770}">
      <dgm:prSet/>
      <dgm:spPr/>
      <dgm:t>
        <a:bodyPr/>
        <a:lstStyle/>
        <a:p>
          <a:endParaRPr lang="en-GB"/>
        </a:p>
      </dgm:t>
    </dgm:pt>
    <dgm:pt modelId="{F290DAA3-4A17-4FA0-8C1D-9780020ECC6A}" type="sibTrans" cxnId="{7756D46A-BA87-4203-BE21-25638E412770}">
      <dgm:prSet/>
      <dgm:spPr/>
      <dgm:t>
        <a:bodyPr/>
        <a:lstStyle/>
        <a:p>
          <a:endParaRPr lang="en-GB"/>
        </a:p>
      </dgm:t>
    </dgm:pt>
    <dgm:pt modelId="{AF5D62F9-D4A3-4199-AEDE-18AA345D4EB6}">
      <dgm:prSet phldrT="[Text]" custT="1"/>
      <dgm:spPr>
        <a:solidFill>
          <a:schemeClr val="bg1"/>
        </a:solidFill>
      </dgm:spPr>
      <dgm:t>
        <a:bodyPr/>
        <a:lstStyle/>
        <a:p>
          <a:r>
            <a:rPr lang="en-GB" sz="3600" b="1" dirty="0">
              <a:solidFill>
                <a:srgbClr val="002060"/>
              </a:solidFill>
            </a:rPr>
            <a:t>Public </a:t>
          </a:r>
          <a:r>
            <a:rPr lang="en-GB" sz="3600" b="1" dirty="0" err="1">
              <a:solidFill>
                <a:srgbClr val="002060"/>
              </a:solidFill>
            </a:rPr>
            <a:t>e.g</a:t>
          </a:r>
          <a:r>
            <a:rPr lang="en-GB" sz="3600" b="1" dirty="0">
              <a:solidFill>
                <a:srgbClr val="002060"/>
              </a:solidFill>
            </a:rPr>
            <a:t> NHS, HMRC</a:t>
          </a:r>
        </a:p>
        <a:p>
          <a:r>
            <a:rPr lang="en-GB" sz="2000" dirty="0">
              <a:solidFill>
                <a:srgbClr val="002060"/>
              </a:solidFill>
            </a:rPr>
            <a:t>Mainly advancing government interests to serve &amp; protect the population. Not profit, Value for Money (</a:t>
          </a:r>
          <a:r>
            <a:rPr lang="en-GB" sz="2000" dirty="0" err="1">
              <a:solidFill>
                <a:srgbClr val="002060"/>
              </a:solidFill>
            </a:rPr>
            <a:t>VfM</a:t>
          </a:r>
          <a:r>
            <a:rPr lang="en-GB" sz="2000" dirty="0">
              <a:solidFill>
                <a:srgbClr val="002060"/>
              </a:solidFill>
            </a:rPr>
            <a:t>)</a:t>
          </a:r>
        </a:p>
      </dgm:t>
    </dgm:pt>
    <dgm:pt modelId="{0A96BBB6-D3D9-4F90-9E0E-3119A2A0D3B3}" type="parTrans" cxnId="{40281A90-8691-495E-8FEC-8FE0194F0228}">
      <dgm:prSet/>
      <dgm:spPr/>
      <dgm:t>
        <a:bodyPr/>
        <a:lstStyle/>
        <a:p>
          <a:endParaRPr lang="en-GB"/>
        </a:p>
      </dgm:t>
    </dgm:pt>
    <dgm:pt modelId="{A3EF1A12-2448-4F79-A390-A75DB1A2F2C5}" type="sibTrans" cxnId="{40281A90-8691-495E-8FEC-8FE0194F0228}">
      <dgm:prSet/>
      <dgm:spPr/>
      <dgm:t>
        <a:bodyPr/>
        <a:lstStyle/>
        <a:p>
          <a:endParaRPr lang="en-GB"/>
        </a:p>
      </dgm:t>
    </dgm:pt>
    <dgm:pt modelId="{87EAB47E-83C3-42A7-B8EF-DCA93B311EC0}">
      <dgm:prSet phldrT="[Text]" custT="1"/>
      <dgm:spPr>
        <a:solidFill>
          <a:schemeClr val="bg1"/>
        </a:solidFill>
      </dgm:spPr>
      <dgm:t>
        <a:bodyPr/>
        <a:lstStyle/>
        <a:p>
          <a:pPr algn="ctr"/>
          <a:r>
            <a:rPr lang="en-GB" sz="4000" b="1" dirty="0">
              <a:solidFill>
                <a:srgbClr val="002060"/>
              </a:solidFill>
            </a:rPr>
            <a:t>Private </a:t>
          </a:r>
          <a:r>
            <a:rPr lang="en-GB" sz="4000" b="1" dirty="0" err="1">
              <a:solidFill>
                <a:srgbClr val="002060"/>
              </a:solidFill>
            </a:rPr>
            <a:t>e.g</a:t>
          </a:r>
          <a:r>
            <a:rPr lang="en-GB" sz="4000" b="1" dirty="0">
              <a:solidFill>
                <a:srgbClr val="002060"/>
              </a:solidFill>
            </a:rPr>
            <a:t> Virgin Group</a:t>
          </a:r>
        </a:p>
        <a:p>
          <a:pPr algn="l"/>
          <a:r>
            <a:rPr lang="en-GB" sz="2800" dirty="0">
              <a:solidFill>
                <a:srgbClr val="002060"/>
              </a:solidFill>
            </a:rPr>
            <a:t>Profit </a:t>
          </a:r>
        </a:p>
      </dgm:t>
    </dgm:pt>
    <dgm:pt modelId="{44744508-41CD-4DF1-8D14-54E000418BD2}" type="parTrans" cxnId="{4C63B896-B9D7-421C-874E-175E38BB68D2}">
      <dgm:prSet/>
      <dgm:spPr/>
      <dgm:t>
        <a:bodyPr/>
        <a:lstStyle/>
        <a:p>
          <a:endParaRPr lang="en-GB"/>
        </a:p>
      </dgm:t>
    </dgm:pt>
    <dgm:pt modelId="{AA2E7A72-7E55-44FE-A36E-70EF7EF3CF21}" type="sibTrans" cxnId="{4C63B896-B9D7-421C-874E-175E38BB68D2}">
      <dgm:prSet/>
      <dgm:spPr/>
      <dgm:t>
        <a:bodyPr/>
        <a:lstStyle/>
        <a:p>
          <a:endParaRPr lang="en-GB"/>
        </a:p>
      </dgm:t>
    </dgm:pt>
    <dgm:pt modelId="{D2A5F83D-DDA9-46D7-B46C-BC559DADABFE}" type="pres">
      <dgm:prSet presAssocID="{40F5AE54-33A9-484C-9F07-2708A924852C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2CCAF26-CC8D-4118-877A-78E9B87409F3}" type="pres">
      <dgm:prSet presAssocID="{C44C6083-0435-4C38-B12B-A7A73481BA98}" presName="root1" presStyleCnt="0"/>
      <dgm:spPr/>
    </dgm:pt>
    <dgm:pt modelId="{42855D3F-DFD6-4517-942A-320F4A2B61BD}" type="pres">
      <dgm:prSet presAssocID="{C44C6083-0435-4C38-B12B-A7A73481BA98}" presName="LevelOneTextNode" presStyleLbl="node0" presStyleIdx="0" presStyleCnt="1" custAng="5400000" custScaleX="62389" custScaleY="77173" custLinFactNeighborX="21296" custLinFactNeighborY="-39">
        <dgm:presLayoutVars>
          <dgm:chPref val="3"/>
        </dgm:presLayoutVars>
      </dgm:prSet>
      <dgm:spPr/>
    </dgm:pt>
    <dgm:pt modelId="{3E289D17-DFD9-449C-BCB2-FC0E6F9327D8}" type="pres">
      <dgm:prSet presAssocID="{C44C6083-0435-4C38-B12B-A7A73481BA98}" presName="level2hierChild" presStyleCnt="0"/>
      <dgm:spPr/>
    </dgm:pt>
    <dgm:pt modelId="{97BC827B-22CD-472D-A3E4-20E921537A00}" type="pres">
      <dgm:prSet presAssocID="{0A96BBB6-D3D9-4F90-9E0E-3119A2A0D3B3}" presName="conn2-1" presStyleLbl="parChTrans1D2" presStyleIdx="0" presStyleCnt="2"/>
      <dgm:spPr/>
    </dgm:pt>
    <dgm:pt modelId="{F9D1C14D-6EEC-41D4-A521-2609FDDA5CC3}" type="pres">
      <dgm:prSet presAssocID="{0A96BBB6-D3D9-4F90-9E0E-3119A2A0D3B3}" presName="connTx" presStyleLbl="parChTrans1D2" presStyleIdx="0" presStyleCnt="2"/>
      <dgm:spPr/>
    </dgm:pt>
    <dgm:pt modelId="{272FC7B3-409F-435A-B238-57DB9BD125B0}" type="pres">
      <dgm:prSet presAssocID="{AF5D62F9-D4A3-4199-AEDE-18AA345D4EB6}" presName="root2" presStyleCnt="0"/>
      <dgm:spPr/>
    </dgm:pt>
    <dgm:pt modelId="{35B6F166-6D29-4A65-A246-1548FDF0270A}" type="pres">
      <dgm:prSet presAssocID="{AF5D62F9-D4A3-4199-AEDE-18AA345D4EB6}" presName="LevelTwoTextNode" presStyleLbl="node2" presStyleIdx="0" presStyleCnt="2" custScaleX="182908" custLinFactY="-39814" custLinFactNeighborX="1533" custLinFactNeighborY="-100000">
        <dgm:presLayoutVars>
          <dgm:chPref val="3"/>
        </dgm:presLayoutVars>
      </dgm:prSet>
      <dgm:spPr/>
    </dgm:pt>
    <dgm:pt modelId="{1E47E5D2-7BE3-465A-806F-DF53C347B0A3}" type="pres">
      <dgm:prSet presAssocID="{AF5D62F9-D4A3-4199-AEDE-18AA345D4EB6}" presName="level3hierChild" presStyleCnt="0"/>
      <dgm:spPr/>
    </dgm:pt>
    <dgm:pt modelId="{C66A98F6-BD82-451C-B951-E9BC985F3319}" type="pres">
      <dgm:prSet presAssocID="{44744508-41CD-4DF1-8D14-54E000418BD2}" presName="conn2-1" presStyleLbl="parChTrans1D2" presStyleIdx="1" presStyleCnt="2"/>
      <dgm:spPr/>
    </dgm:pt>
    <dgm:pt modelId="{4F934840-C140-4A22-9A2F-198F4A15126D}" type="pres">
      <dgm:prSet presAssocID="{44744508-41CD-4DF1-8D14-54E000418BD2}" presName="connTx" presStyleLbl="parChTrans1D2" presStyleIdx="1" presStyleCnt="2"/>
      <dgm:spPr/>
    </dgm:pt>
    <dgm:pt modelId="{9B6A0550-DC5C-44B7-90D7-6ABECBD101AB}" type="pres">
      <dgm:prSet presAssocID="{87EAB47E-83C3-42A7-B8EF-DCA93B311EC0}" presName="root2" presStyleCnt="0"/>
      <dgm:spPr/>
    </dgm:pt>
    <dgm:pt modelId="{D62E78F9-CC64-4337-BC54-16E4978D934E}" type="pres">
      <dgm:prSet presAssocID="{87EAB47E-83C3-42A7-B8EF-DCA93B311EC0}" presName="LevelTwoTextNode" presStyleLbl="node2" presStyleIdx="1" presStyleCnt="2" custScaleX="181198" custLinFactY="43104" custLinFactNeighborX="1533" custLinFactNeighborY="100000">
        <dgm:presLayoutVars>
          <dgm:chPref val="3"/>
        </dgm:presLayoutVars>
      </dgm:prSet>
      <dgm:spPr/>
    </dgm:pt>
    <dgm:pt modelId="{32BE652B-8BBE-482E-99BA-706E7BE4E131}" type="pres">
      <dgm:prSet presAssocID="{87EAB47E-83C3-42A7-B8EF-DCA93B311EC0}" presName="level3hierChild" presStyleCnt="0"/>
      <dgm:spPr/>
    </dgm:pt>
  </dgm:ptLst>
  <dgm:cxnLst>
    <dgm:cxn modelId="{6E38393A-0849-47CF-B55A-BC8530689A8B}" type="presOf" srcId="{44744508-41CD-4DF1-8D14-54E000418BD2}" destId="{4F934840-C140-4A22-9A2F-198F4A15126D}" srcOrd="1" destOrd="0" presId="urn:microsoft.com/office/officeart/2008/layout/HorizontalMultiLevelHierarchy"/>
    <dgm:cxn modelId="{7756D46A-BA87-4203-BE21-25638E412770}" srcId="{40F5AE54-33A9-484C-9F07-2708A924852C}" destId="{C44C6083-0435-4C38-B12B-A7A73481BA98}" srcOrd="0" destOrd="0" parTransId="{1C14C5AC-ED52-4C9B-B114-BF56D7040384}" sibTransId="{F290DAA3-4A17-4FA0-8C1D-9780020ECC6A}"/>
    <dgm:cxn modelId="{28E52C6C-D893-4FEF-BEE4-B1892B881283}" type="presOf" srcId="{44744508-41CD-4DF1-8D14-54E000418BD2}" destId="{C66A98F6-BD82-451C-B951-E9BC985F3319}" srcOrd="0" destOrd="0" presId="urn:microsoft.com/office/officeart/2008/layout/HorizontalMultiLevelHierarchy"/>
    <dgm:cxn modelId="{D568CD4D-E86D-476D-B774-B540FC617DE4}" type="presOf" srcId="{C44C6083-0435-4C38-B12B-A7A73481BA98}" destId="{42855D3F-DFD6-4517-942A-320F4A2B61BD}" srcOrd="0" destOrd="0" presId="urn:microsoft.com/office/officeart/2008/layout/HorizontalMultiLevelHierarchy"/>
    <dgm:cxn modelId="{0CDA4573-2007-4FD3-AC77-FE7B15542FEE}" type="presOf" srcId="{0A96BBB6-D3D9-4F90-9E0E-3119A2A0D3B3}" destId="{97BC827B-22CD-472D-A3E4-20E921537A00}" srcOrd="0" destOrd="0" presId="urn:microsoft.com/office/officeart/2008/layout/HorizontalMultiLevelHierarchy"/>
    <dgm:cxn modelId="{40281A90-8691-495E-8FEC-8FE0194F0228}" srcId="{C44C6083-0435-4C38-B12B-A7A73481BA98}" destId="{AF5D62F9-D4A3-4199-AEDE-18AA345D4EB6}" srcOrd="0" destOrd="0" parTransId="{0A96BBB6-D3D9-4F90-9E0E-3119A2A0D3B3}" sibTransId="{A3EF1A12-2448-4F79-A390-A75DB1A2F2C5}"/>
    <dgm:cxn modelId="{A26B8D91-7F6E-4EEB-89B8-BDE2817588F9}" type="presOf" srcId="{AF5D62F9-D4A3-4199-AEDE-18AA345D4EB6}" destId="{35B6F166-6D29-4A65-A246-1548FDF0270A}" srcOrd="0" destOrd="0" presId="urn:microsoft.com/office/officeart/2008/layout/HorizontalMultiLevelHierarchy"/>
    <dgm:cxn modelId="{4C63B896-B9D7-421C-874E-175E38BB68D2}" srcId="{C44C6083-0435-4C38-B12B-A7A73481BA98}" destId="{87EAB47E-83C3-42A7-B8EF-DCA93B311EC0}" srcOrd="1" destOrd="0" parTransId="{44744508-41CD-4DF1-8D14-54E000418BD2}" sibTransId="{AA2E7A72-7E55-44FE-A36E-70EF7EF3CF21}"/>
    <dgm:cxn modelId="{785C57AF-1FDF-4CA4-BD8A-AC9BF8A277E0}" type="presOf" srcId="{0A96BBB6-D3D9-4F90-9E0E-3119A2A0D3B3}" destId="{F9D1C14D-6EEC-41D4-A521-2609FDDA5CC3}" srcOrd="1" destOrd="0" presId="urn:microsoft.com/office/officeart/2008/layout/HorizontalMultiLevelHierarchy"/>
    <dgm:cxn modelId="{53AF92DE-2935-4416-8CED-1F218B6CF373}" type="presOf" srcId="{87EAB47E-83C3-42A7-B8EF-DCA93B311EC0}" destId="{D62E78F9-CC64-4337-BC54-16E4978D934E}" srcOrd="0" destOrd="0" presId="urn:microsoft.com/office/officeart/2008/layout/HorizontalMultiLevelHierarchy"/>
    <dgm:cxn modelId="{4E7334F6-3875-4DDE-B8AD-C2B1D628C93C}" type="presOf" srcId="{40F5AE54-33A9-484C-9F07-2708A924852C}" destId="{D2A5F83D-DDA9-46D7-B46C-BC559DADABFE}" srcOrd="0" destOrd="0" presId="urn:microsoft.com/office/officeart/2008/layout/HorizontalMultiLevelHierarchy"/>
    <dgm:cxn modelId="{DCED2A92-4D7C-47C6-89A4-4E832D950102}" type="presParOf" srcId="{D2A5F83D-DDA9-46D7-B46C-BC559DADABFE}" destId="{72CCAF26-CC8D-4118-877A-78E9B87409F3}" srcOrd="0" destOrd="0" presId="urn:microsoft.com/office/officeart/2008/layout/HorizontalMultiLevelHierarchy"/>
    <dgm:cxn modelId="{79DB04A4-5DC8-4ACB-9681-D9E42D9D0752}" type="presParOf" srcId="{72CCAF26-CC8D-4118-877A-78E9B87409F3}" destId="{42855D3F-DFD6-4517-942A-320F4A2B61BD}" srcOrd="0" destOrd="0" presId="urn:microsoft.com/office/officeart/2008/layout/HorizontalMultiLevelHierarchy"/>
    <dgm:cxn modelId="{8E14E1C0-A269-4AF1-ADF9-6FF15A7A95E8}" type="presParOf" srcId="{72CCAF26-CC8D-4118-877A-78E9B87409F3}" destId="{3E289D17-DFD9-449C-BCB2-FC0E6F9327D8}" srcOrd="1" destOrd="0" presId="urn:microsoft.com/office/officeart/2008/layout/HorizontalMultiLevelHierarchy"/>
    <dgm:cxn modelId="{0AFCF1BA-A7E6-456F-B626-9A3575927B46}" type="presParOf" srcId="{3E289D17-DFD9-449C-BCB2-FC0E6F9327D8}" destId="{97BC827B-22CD-472D-A3E4-20E921537A00}" srcOrd="0" destOrd="0" presId="urn:microsoft.com/office/officeart/2008/layout/HorizontalMultiLevelHierarchy"/>
    <dgm:cxn modelId="{15318D97-2316-46EA-BA2A-FA1CB7ACE431}" type="presParOf" srcId="{97BC827B-22CD-472D-A3E4-20E921537A00}" destId="{F9D1C14D-6EEC-41D4-A521-2609FDDA5CC3}" srcOrd="0" destOrd="0" presId="urn:microsoft.com/office/officeart/2008/layout/HorizontalMultiLevelHierarchy"/>
    <dgm:cxn modelId="{32392880-BFF3-43A4-9CCC-28E50CDD0E07}" type="presParOf" srcId="{3E289D17-DFD9-449C-BCB2-FC0E6F9327D8}" destId="{272FC7B3-409F-435A-B238-57DB9BD125B0}" srcOrd="1" destOrd="0" presId="urn:microsoft.com/office/officeart/2008/layout/HorizontalMultiLevelHierarchy"/>
    <dgm:cxn modelId="{367DA7F5-868E-493A-AED2-4F268D2203AD}" type="presParOf" srcId="{272FC7B3-409F-435A-B238-57DB9BD125B0}" destId="{35B6F166-6D29-4A65-A246-1548FDF0270A}" srcOrd="0" destOrd="0" presId="urn:microsoft.com/office/officeart/2008/layout/HorizontalMultiLevelHierarchy"/>
    <dgm:cxn modelId="{398F8B0B-A960-46AA-8BAF-3DD2AA2DFB37}" type="presParOf" srcId="{272FC7B3-409F-435A-B238-57DB9BD125B0}" destId="{1E47E5D2-7BE3-465A-806F-DF53C347B0A3}" srcOrd="1" destOrd="0" presId="urn:microsoft.com/office/officeart/2008/layout/HorizontalMultiLevelHierarchy"/>
    <dgm:cxn modelId="{01CAA305-EE86-4CC3-9133-5957FD1C9404}" type="presParOf" srcId="{3E289D17-DFD9-449C-BCB2-FC0E6F9327D8}" destId="{C66A98F6-BD82-451C-B951-E9BC985F3319}" srcOrd="2" destOrd="0" presId="urn:microsoft.com/office/officeart/2008/layout/HorizontalMultiLevelHierarchy"/>
    <dgm:cxn modelId="{6A2CB65E-A30C-47A9-886F-B5D5475DBCB6}" type="presParOf" srcId="{C66A98F6-BD82-451C-B951-E9BC985F3319}" destId="{4F934840-C140-4A22-9A2F-198F4A15126D}" srcOrd="0" destOrd="0" presId="urn:microsoft.com/office/officeart/2008/layout/HorizontalMultiLevelHierarchy"/>
    <dgm:cxn modelId="{811C1BF1-D9AF-4076-BB89-EE69B07B72CA}" type="presParOf" srcId="{3E289D17-DFD9-449C-BCB2-FC0E6F9327D8}" destId="{9B6A0550-DC5C-44B7-90D7-6ABECBD101AB}" srcOrd="3" destOrd="0" presId="urn:microsoft.com/office/officeart/2008/layout/HorizontalMultiLevelHierarchy"/>
    <dgm:cxn modelId="{3FFFBEC6-072B-4A1D-992F-64371C312511}" type="presParOf" srcId="{9B6A0550-DC5C-44B7-90D7-6ABECBD101AB}" destId="{D62E78F9-CC64-4337-BC54-16E4978D934E}" srcOrd="0" destOrd="0" presId="urn:microsoft.com/office/officeart/2008/layout/HorizontalMultiLevelHierarchy"/>
    <dgm:cxn modelId="{EE9641DE-7479-46D2-9369-CF9356AFFAF9}" type="presParOf" srcId="{9B6A0550-DC5C-44B7-90D7-6ABECBD101AB}" destId="{32BE652B-8BBE-482E-99BA-706E7BE4E131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922E32-9241-4F5B-8770-999A64548CD8}" type="doc">
      <dgm:prSet loTypeId="urn:microsoft.com/office/officeart/2009/layout/CirclePictureHierarchy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29D85DF-DCFD-4383-A0D7-5BE3267E68C2}">
      <dgm:prSet phldrT="[Text]"/>
      <dgm:spPr/>
      <dgm:t>
        <a:bodyPr/>
        <a:lstStyle/>
        <a:p>
          <a:r>
            <a:rPr lang="en-GB" dirty="0"/>
            <a:t>Organisations</a:t>
          </a:r>
        </a:p>
      </dgm:t>
    </dgm:pt>
    <dgm:pt modelId="{F228861E-997D-478F-8168-2845ECEC4093}" type="parTrans" cxnId="{06296D55-3DDD-4038-9030-4ABFA7A010D2}">
      <dgm:prSet/>
      <dgm:spPr/>
      <dgm:t>
        <a:bodyPr/>
        <a:lstStyle/>
        <a:p>
          <a:endParaRPr lang="en-GB"/>
        </a:p>
      </dgm:t>
    </dgm:pt>
    <dgm:pt modelId="{C6B032FE-DDAD-40AE-BA1D-DBC44221CE77}" type="sibTrans" cxnId="{06296D55-3DDD-4038-9030-4ABFA7A010D2}">
      <dgm:prSet/>
      <dgm:spPr/>
      <dgm:t>
        <a:bodyPr/>
        <a:lstStyle/>
        <a:p>
          <a:endParaRPr lang="en-GB"/>
        </a:p>
      </dgm:t>
    </dgm:pt>
    <dgm:pt modelId="{E0DF5B6B-8F20-43C0-A63F-CF23BA342EDD}">
      <dgm:prSet phldrT="[Text]"/>
      <dgm:spPr/>
      <dgm:t>
        <a:bodyPr/>
        <a:lstStyle/>
        <a:p>
          <a:r>
            <a:rPr lang="en-GB" dirty="0"/>
            <a:t>Private sector</a:t>
          </a:r>
        </a:p>
      </dgm:t>
    </dgm:pt>
    <dgm:pt modelId="{255011A6-C82E-409C-9328-3A09978BFCED}" type="parTrans" cxnId="{D2F6282E-4A37-4994-B709-B8FFDF1DEB47}">
      <dgm:prSet/>
      <dgm:spPr/>
      <dgm:t>
        <a:bodyPr/>
        <a:lstStyle/>
        <a:p>
          <a:endParaRPr lang="en-GB"/>
        </a:p>
      </dgm:t>
    </dgm:pt>
    <dgm:pt modelId="{B15D4AA3-EFAC-423C-8511-46D2819113DF}" type="sibTrans" cxnId="{D2F6282E-4A37-4994-B709-B8FFDF1DEB47}">
      <dgm:prSet/>
      <dgm:spPr/>
      <dgm:t>
        <a:bodyPr/>
        <a:lstStyle/>
        <a:p>
          <a:endParaRPr lang="en-GB"/>
        </a:p>
      </dgm:t>
    </dgm:pt>
    <dgm:pt modelId="{7EEB915B-8520-4049-BA99-C4EA7C0DDC3E}">
      <dgm:prSet phldrT="[Text]"/>
      <dgm:spPr/>
      <dgm:t>
        <a:bodyPr/>
        <a:lstStyle/>
        <a:p>
          <a:r>
            <a:rPr lang="en-GB" dirty="0"/>
            <a:t>Profit-seeking organisations</a:t>
          </a:r>
        </a:p>
      </dgm:t>
    </dgm:pt>
    <dgm:pt modelId="{C2B55286-75C7-418F-A944-938A965E671A}" type="parTrans" cxnId="{76D36299-D137-4573-9335-D54FB1D8DEC7}">
      <dgm:prSet/>
      <dgm:spPr/>
      <dgm:t>
        <a:bodyPr/>
        <a:lstStyle/>
        <a:p>
          <a:endParaRPr lang="en-GB"/>
        </a:p>
      </dgm:t>
    </dgm:pt>
    <dgm:pt modelId="{5C859BEC-FB95-4409-8CAE-AD7CE0672C31}" type="sibTrans" cxnId="{76D36299-D137-4573-9335-D54FB1D8DEC7}">
      <dgm:prSet/>
      <dgm:spPr/>
      <dgm:t>
        <a:bodyPr/>
        <a:lstStyle/>
        <a:p>
          <a:endParaRPr lang="en-GB"/>
        </a:p>
      </dgm:t>
    </dgm:pt>
    <dgm:pt modelId="{CB6FDB0F-67EC-4C09-833B-816948C3AD77}">
      <dgm:prSet phldrT="[Text]"/>
      <dgm:spPr/>
      <dgm:t>
        <a:bodyPr/>
        <a:lstStyle/>
        <a:p>
          <a:r>
            <a:rPr lang="en-GB" dirty="0"/>
            <a:t>Not-for-profit organisations</a:t>
          </a:r>
        </a:p>
      </dgm:t>
    </dgm:pt>
    <dgm:pt modelId="{68497A7A-F2C2-4E5A-A4E4-A3A791238164}" type="parTrans" cxnId="{9EE90F6E-E01C-409C-90F1-8F074D0FA279}">
      <dgm:prSet/>
      <dgm:spPr/>
      <dgm:t>
        <a:bodyPr/>
        <a:lstStyle/>
        <a:p>
          <a:endParaRPr lang="en-GB"/>
        </a:p>
      </dgm:t>
    </dgm:pt>
    <dgm:pt modelId="{424234A2-F92F-4D49-9347-B5F8A947CE6D}" type="sibTrans" cxnId="{9EE90F6E-E01C-409C-90F1-8F074D0FA279}">
      <dgm:prSet/>
      <dgm:spPr/>
      <dgm:t>
        <a:bodyPr/>
        <a:lstStyle/>
        <a:p>
          <a:endParaRPr lang="en-GB"/>
        </a:p>
      </dgm:t>
    </dgm:pt>
    <dgm:pt modelId="{A6CDF297-6D2A-4D1C-A73D-450AC9FF175F}">
      <dgm:prSet phldrT="[Text]"/>
      <dgm:spPr/>
      <dgm:t>
        <a:bodyPr/>
        <a:lstStyle/>
        <a:p>
          <a:r>
            <a:rPr lang="en-GB" dirty="0"/>
            <a:t>Public sector</a:t>
          </a:r>
        </a:p>
      </dgm:t>
    </dgm:pt>
    <dgm:pt modelId="{9933DCDF-8506-4D6F-96D9-268F02090E9B}" type="parTrans" cxnId="{F0B3F706-70DC-4B08-B0F8-4011812183EB}">
      <dgm:prSet/>
      <dgm:spPr/>
      <dgm:t>
        <a:bodyPr/>
        <a:lstStyle/>
        <a:p>
          <a:endParaRPr lang="en-GB"/>
        </a:p>
      </dgm:t>
    </dgm:pt>
    <dgm:pt modelId="{AA36FA89-306B-4ED3-8073-485C715FACCC}" type="sibTrans" cxnId="{F0B3F706-70DC-4B08-B0F8-4011812183EB}">
      <dgm:prSet/>
      <dgm:spPr/>
      <dgm:t>
        <a:bodyPr/>
        <a:lstStyle/>
        <a:p>
          <a:endParaRPr lang="en-GB"/>
        </a:p>
      </dgm:t>
    </dgm:pt>
    <dgm:pt modelId="{15FED5F9-541C-429B-B0DF-06BA1C4874A7}">
      <dgm:prSet phldrT="[Text]"/>
      <dgm:spPr/>
      <dgm:t>
        <a:bodyPr/>
        <a:lstStyle/>
        <a:p>
          <a:r>
            <a:rPr lang="en-GB" dirty="0"/>
            <a:t>Not-for-profit organisations</a:t>
          </a:r>
        </a:p>
      </dgm:t>
    </dgm:pt>
    <dgm:pt modelId="{FEB696A3-BBD1-46AF-BCC8-B81F52E325B8}" type="parTrans" cxnId="{0465F325-DA04-47A2-B0FF-C939E34C5CF6}">
      <dgm:prSet/>
      <dgm:spPr/>
      <dgm:t>
        <a:bodyPr/>
        <a:lstStyle/>
        <a:p>
          <a:endParaRPr lang="en-GB"/>
        </a:p>
      </dgm:t>
    </dgm:pt>
    <dgm:pt modelId="{BF5A94C9-86D0-49A0-A194-EE6544C00D71}" type="sibTrans" cxnId="{0465F325-DA04-47A2-B0FF-C939E34C5CF6}">
      <dgm:prSet/>
      <dgm:spPr/>
      <dgm:t>
        <a:bodyPr/>
        <a:lstStyle/>
        <a:p>
          <a:endParaRPr lang="en-GB"/>
        </a:p>
      </dgm:t>
    </dgm:pt>
    <dgm:pt modelId="{66FB3385-84E1-4F10-A889-BB87962A0A53}" type="pres">
      <dgm:prSet presAssocID="{82922E32-9241-4F5B-8770-999A64548CD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F1B03D9-35AE-4ACF-B604-07C9EF6A857A}" type="pres">
      <dgm:prSet presAssocID="{329D85DF-DCFD-4383-A0D7-5BE3267E68C2}" presName="hierRoot1" presStyleCnt="0"/>
      <dgm:spPr/>
    </dgm:pt>
    <dgm:pt modelId="{D4938EC3-A14E-4242-9BA7-082AC30AAF00}" type="pres">
      <dgm:prSet presAssocID="{329D85DF-DCFD-4383-A0D7-5BE3267E68C2}" presName="composite" presStyleCnt="0"/>
      <dgm:spPr/>
    </dgm:pt>
    <dgm:pt modelId="{B014ECB0-8E60-462C-B5A4-3D51A31F4F12}" type="pres">
      <dgm:prSet presAssocID="{329D85DF-DCFD-4383-A0D7-5BE3267E68C2}" presName="image" presStyleLbl="node0" presStyleIdx="0" presStyleCnt="1"/>
      <dgm:spPr/>
    </dgm:pt>
    <dgm:pt modelId="{BAE66296-6711-4E40-8126-47F03C877F3E}" type="pres">
      <dgm:prSet presAssocID="{329D85DF-DCFD-4383-A0D7-5BE3267E68C2}" presName="text" presStyleLbl="revTx" presStyleIdx="0" presStyleCnt="6">
        <dgm:presLayoutVars>
          <dgm:chPref val="3"/>
        </dgm:presLayoutVars>
      </dgm:prSet>
      <dgm:spPr/>
    </dgm:pt>
    <dgm:pt modelId="{EAAC09D7-0E7A-46AA-B6E8-3B4BCCDFD92A}" type="pres">
      <dgm:prSet presAssocID="{329D85DF-DCFD-4383-A0D7-5BE3267E68C2}" presName="hierChild2" presStyleCnt="0"/>
      <dgm:spPr/>
    </dgm:pt>
    <dgm:pt modelId="{9AEB0F52-6C90-432B-812C-18539B171A54}" type="pres">
      <dgm:prSet presAssocID="{255011A6-C82E-409C-9328-3A09978BFCED}" presName="Name10" presStyleLbl="parChTrans1D2" presStyleIdx="0" presStyleCnt="2"/>
      <dgm:spPr/>
    </dgm:pt>
    <dgm:pt modelId="{08401836-9C73-4F75-9969-8DB9E7A898E9}" type="pres">
      <dgm:prSet presAssocID="{E0DF5B6B-8F20-43C0-A63F-CF23BA342EDD}" presName="hierRoot2" presStyleCnt="0"/>
      <dgm:spPr/>
    </dgm:pt>
    <dgm:pt modelId="{4C7BA821-083F-4520-B141-6A5B98427667}" type="pres">
      <dgm:prSet presAssocID="{E0DF5B6B-8F20-43C0-A63F-CF23BA342EDD}" presName="composite2" presStyleCnt="0"/>
      <dgm:spPr/>
    </dgm:pt>
    <dgm:pt modelId="{8CE9C481-C8CE-415D-8149-3EE2B0A1E20D}" type="pres">
      <dgm:prSet presAssocID="{E0DF5B6B-8F20-43C0-A63F-CF23BA342EDD}" presName="image2" presStyleLbl="node2" presStyleIdx="0" presStyleCnt="2"/>
      <dgm:spPr/>
    </dgm:pt>
    <dgm:pt modelId="{DF6F20B9-134E-48FB-8D0A-22FB7A675392}" type="pres">
      <dgm:prSet presAssocID="{E0DF5B6B-8F20-43C0-A63F-CF23BA342EDD}" presName="text2" presStyleLbl="revTx" presStyleIdx="1" presStyleCnt="6">
        <dgm:presLayoutVars>
          <dgm:chPref val="3"/>
        </dgm:presLayoutVars>
      </dgm:prSet>
      <dgm:spPr/>
    </dgm:pt>
    <dgm:pt modelId="{0BBA13BE-FE71-4D9C-8C6D-207813BEDCB5}" type="pres">
      <dgm:prSet presAssocID="{E0DF5B6B-8F20-43C0-A63F-CF23BA342EDD}" presName="hierChild3" presStyleCnt="0"/>
      <dgm:spPr/>
    </dgm:pt>
    <dgm:pt modelId="{EAF6CEE4-F614-4679-BF28-EA875363CD09}" type="pres">
      <dgm:prSet presAssocID="{C2B55286-75C7-418F-A944-938A965E671A}" presName="Name17" presStyleLbl="parChTrans1D3" presStyleIdx="0" presStyleCnt="3"/>
      <dgm:spPr/>
    </dgm:pt>
    <dgm:pt modelId="{B8F24306-2645-44B5-BA06-43C51B0BE495}" type="pres">
      <dgm:prSet presAssocID="{7EEB915B-8520-4049-BA99-C4EA7C0DDC3E}" presName="hierRoot3" presStyleCnt="0"/>
      <dgm:spPr/>
    </dgm:pt>
    <dgm:pt modelId="{0E3365F2-2372-4435-B608-47727E73B74D}" type="pres">
      <dgm:prSet presAssocID="{7EEB915B-8520-4049-BA99-C4EA7C0DDC3E}" presName="composite3" presStyleCnt="0"/>
      <dgm:spPr/>
    </dgm:pt>
    <dgm:pt modelId="{FDC9FEA3-2907-4010-AD96-7722067B669E}" type="pres">
      <dgm:prSet presAssocID="{7EEB915B-8520-4049-BA99-C4EA7C0DDC3E}" presName="image3" presStyleLbl="node3" presStyleIdx="0" presStyleCnt="3"/>
      <dgm:spPr/>
    </dgm:pt>
    <dgm:pt modelId="{7033F29E-A1F1-4BAE-ACE7-C1361845A13A}" type="pres">
      <dgm:prSet presAssocID="{7EEB915B-8520-4049-BA99-C4EA7C0DDC3E}" presName="text3" presStyleLbl="revTx" presStyleIdx="2" presStyleCnt="6">
        <dgm:presLayoutVars>
          <dgm:chPref val="3"/>
        </dgm:presLayoutVars>
      </dgm:prSet>
      <dgm:spPr/>
    </dgm:pt>
    <dgm:pt modelId="{9A20A93A-FFFC-498E-8CBB-0BAE84AAD811}" type="pres">
      <dgm:prSet presAssocID="{7EEB915B-8520-4049-BA99-C4EA7C0DDC3E}" presName="hierChild4" presStyleCnt="0"/>
      <dgm:spPr/>
    </dgm:pt>
    <dgm:pt modelId="{37F37A50-2269-41A4-8D05-B1CF32F7060D}" type="pres">
      <dgm:prSet presAssocID="{68497A7A-F2C2-4E5A-A4E4-A3A791238164}" presName="Name17" presStyleLbl="parChTrans1D3" presStyleIdx="1" presStyleCnt="3"/>
      <dgm:spPr/>
    </dgm:pt>
    <dgm:pt modelId="{2F4380B2-103A-4742-94E0-842627F7390B}" type="pres">
      <dgm:prSet presAssocID="{CB6FDB0F-67EC-4C09-833B-816948C3AD77}" presName="hierRoot3" presStyleCnt="0"/>
      <dgm:spPr/>
    </dgm:pt>
    <dgm:pt modelId="{68F019E0-F470-4590-A6D8-BF67537F1D64}" type="pres">
      <dgm:prSet presAssocID="{CB6FDB0F-67EC-4C09-833B-816948C3AD77}" presName="composite3" presStyleCnt="0"/>
      <dgm:spPr/>
    </dgm:pt>
    <dgm:pt modelId="{C9B4A73A-9C68-4D15-9D62-C06342A9F2E4}" type="pres">
      <dgm:prSet presAssocID="{CB6FDB0F-67EC-4C09-833B-816948C3AD77}" presName="image3" presStyleLbl="node3" presStyleIdx="1" presStyleCnt="3"/>
      <dgm:spPr/>
    </dgm:pt>
    <dgm:pt modelId="{10C309F9-1580-4EE2-AC13-5BEB27A33E33}" type="pres">
      <dgm:prSet presAssocID="{CB6FDB0F-67EC-4C09-833B-816948C3AD77}" presName="text3" presStyleLbl="revTx" presStyleIdx="3" presStyleCnt="6">
        <dgm:presLayoutVars>
          <dgm:chPref val="3"/>
        </dgm:presLayoutVars>
      </dgm:prSet>
      <dgm:spPr/>
    </dgm:pt>
    <dgm:pt modelId="{AEDAA915-1F55-440C-A7FF-0D2836EBD39E}" type="pres">
      <dgm:prSet presAssocID="{CB6FDB0F-67EC-4C09-833B-816948C3AD77}" presName="hierChild4" presStyleCnt="0"/>
      <dgm:spPr/>
    </dgm:pt>
    <dgm:pt modelId="{173BA27C-65AC-4E5E-A43C-609C87BC2F4E}" type="pres">
      <dgm:prSet presAssocID="{9933DCDF-8506-4D6F-96D9-268F02090E9B}" presName="Name10" presStyleLbl="parChTrans1D2" presStyleIdx="1" presStyleCnt="2"/>
      <dgm:spPr/>
    </dgm:pt>
    <dgm:pt modelId="{EBD0E689-8AD0-4F9B-949B-A74E36EA76B5}" type="pres">
      <dgm:prSet presAssocID="{A6CDF297-6D2A-4D1C-A73D-450AC9FF175F}" presName="hierRoot2" presStyleCnt="0"/>
      <dgm:spPr/>
    </dgm:pt>
    <dgm:pt modelId="{EAC0B4D7-E459-4C60-B482-331F9929951C}" type="pres">
      <dgm:prSet presAssocID="{A6CDF297-6D2A-4D1C-A73D-450AC9FF175F}" presName="composite2" presStyleCnt="0"/>
      <dgm:spPr/>
    </dgm:pt>
    <dgm:pt modelId="{7126E58D-1AB4-4F28-A076-7BE45C96B31F}" type="pres">
      <dgm:prSet presAssocID="{A6CDF297-6D2A-4D1C-A73D-450AC9FF175F}" presName="image2" presStyleLbl="node2" presStyleIdx="1" presStyleCnt="2"/>
      <dgm:spPr/>
    </dgm:pt>
    <dgm:pt modelId="{AAA3002F-BDBE-483E-9912-F3379F86E815}" type="pres">
      <dgm:prSet presAssocID="{A6CDF297-6D2A-4D1C-A73D-450AC9FF175F}" presName="text2" presStyleLbl="revTx" presStyleIdx="4" presStyleCnt="6">
        <dgm:presLayoutVars>
          <dgm:chPref val="3"/>
        </dgm:presLayoutVars>
      </dgm:prSet>
      <dgm:spPr/>
    </dgm:pt>
    <dgm:pt modelId="{44B8A59A-2644-4A25-A05B-57A88E3D8F9E}" type="pres">
      <dgm:prSet presAssocID="{A6CDF297-6D2A-4D1C-A73D-450AC9FF175F}" presName="hierChild3" presStyleCnt="0"/>
      <dgm:spPr/>
    </dgm:pt>
    <dgm:pt modelId="{82C4F822-26A4-48AD-B1C8-FAFD0C673677}" type="pres">
      <dgm:prSet presAssocID="{FEB696A3-BBD1-46AF-BCC8-B81F52E325B8}" presName="Name17" presStyleLbl="parChTrans1D3" presStyleIdx="2" presStyleCnt="3"/>
      <dgm:spPr/>
    </dgm:pt>
    <dgm:pt modelId="{8435E917-44B1-4DB7-AA16-3761DA8522E8}" type="pres">
      <dgm:prSet presAssocID="{15FED5F9-541C-429B-B0DF-06BA1C4874A7}" presName="hierRoot3" presStyleCnt="0"/>
      <dgm:spPr/>
    </dgm:pt>
    <dgm:pt modelId="{0BDEE6C4-45A4-4192-8662-BA0550B4101B}" type="pres">
      <dgm:prSet presAssocID="{15FED5F9-541C-429B-B0DF-06BA1C4874A7}" presName="composite3" presStyleCnt="0"/>
      <dgm:spPr/>
    </dgm:pt>
    <dgm:pt modelId="{D69799E7-C50B-419F-8290-81289F63546B}" type="pres">
      <dgm:prSet presAssocID="{15FED5F9-541C-429B-B0DF-06BA1C4874A7}" presName="image3" presStyleLbl="node3" presStyleIdx="2" presStyleCnt="3"/>
      <dgm:spPr/>
    </dgm:pt>
    <dgm:pt modelId="{B87D5901-6214-4E81-8934-833A9025E79C}" type="pres">
      <dgm:prSet presAssocID="{15FED5F9-541C-429B-B0DF-06BA1C4874A7}" presName="text3" presStyleLbl="revTx" presStyleIdx="5" presStyleCnt="6">
        <dgm:presLayoutVars>
          <dgm:chPref val="3"/>
        </dgm:presLayoutVars>
      </dgm:prSet>
      <dgm:spPr/>
    </dgm:pt>
    <dgm:pt modelId="{1E3DDBA7-B2D3-4393-88A2-6D87A577D62E}" type="pres">
      <dgm:prSet presAssocID="{15FED5F9-541C-429B-B0DF-06BA1C4874A7}" presName="hierChild4" presStyleCnt="0"/>
      <dgm:spPr/>
    </dgm:pt>
  </dgm:ptLst>
  <dgm:cxnLst>
    <dgm:cxn modelId="{F0B3F706-70DC-4B08-B0F8-4011812183EB}" srcId="{329D85DF-DCFD-4383-A0D7-5BE3267E68C2}" destId="{A6CDF297-6D2A-4D1C-A73D-450AC9FF175F}" srcOrd="1" destOrd="0" parTransId="{9933DCDF-8506-4D6F-96D9-268F02090E9B}" sibTransId="{AA36FA89-306B-4ED3-8073-485C715FACCC}"/>
    <dgm:cxn modelId="{4B93F721-9F35-44F0-99DC-1BBEE6364CA0}" type="presOf" srcId="{7EEB915B-8520-4049-BA99-C4EA7C0DDC3E}" destId="{7033F29E-A1F1-4BAE-ACE7-C1361845A13A}" srcOrd="0" destOrd="0" presId="urn:microsoft.com/office/officeart/2009/layout/CirclePictureHierarchy"/>
    <dgm:cxn modelId="{0465F325-DA04-47A2-B0FF-C939E34C5CF6}" srcId="{A6CDF297-6D2A-4D1C-A73D-450AC9FF175F}" destId="{15FED5F9-541C-429B-B0DF-06BA1C4874A7}" srcOrd="0" destOrd="0" parTransId="{FEB696A3-BBD1-46AF-BCC8-B81F52E325B8}" sibTransId="{BF5A94C9-86D0-49A0-A194-EE6544C00D71}"/>
    <dgm:cxn modelId="{FB120828-2FF5-44C6-A8C9-65B9A39EB35B}" type="presOf" srcId="{255011A6-C82E-409C-9328-3A09978BFCED}" destId="{9AEB0F52-6C90-432B-812C-18539B171A54}" srcOrd="0" destOrd="0" presId="urn:microsoft.com/office/officeart/2009/layout/CirclePictureHierarchy"/>
    <dgm:cxn modelId="{D2F6282E-4A37-4994-B709-B8FFDF1DEB47}" srcId="{329D85DF-DCFD-4383-A0D7-5BE3267E68C2}" destId="{E0DF5B6B-8F20-43C0-A63F-CF23BA342EDD}" srcOrd="0" destOrd="0" parTransId="{255011A6-C82E-409C-9328-3A09978BFCED}" sibTransId="{B15D4AA3-EFAC-423C-8511-46D2819113DF}"/>
    <dgm:cxn modelId="{A9F1BF62-0685-4831-B551-ACCC690215D1}" type="presOf" srcId="{CB6FDB0F-67EC-4C09-833B-816948C3AD77}" destId="{10C309F9-1580-4EE2-AC13-5BEB27A33E33}" srcOrd="0" destOrd="0" presId="urn:microsoft.com/office/officeart/2009/layout/CirclePictureHierarchy"/>
    <dgm:cxn modelId="{32D3E642-19BE-4C01-8A56-72BFB01DE870}" type="presOf" srcId="{FEB696A3-BBD1-46AF-BCC8-B81F52E325B8}" destId="{82C4F822-26A4-48AD-B1C8-FAFD0C673677}" srcOrd="0" destOrd="0" presId="urn:microsoft.com/office/officeart/2009/layout/CirclePictureHierarchy"/>
    <dgm:cxn modelId="{1B7C9B69-8A40-4DA8-B506-B33DE391DC81}" type="presOf" srcId="{C2B55286-75C7-418F-A944-938A965E671A}" destId="{EAF6CEE4-F614-4679-BF28-EA875363CD09}" srcOrd="0" destOrd="0" presId="urn:microsoft.com/office/officeart/2009/layout/CirclePictureHierarchy"/>
    <dgm:cxn modelId="{9EE90F6E-E01C-409C-90F1-8F074D0FA279}" srcId="{E0DF5B6B-8F20-43C0-A63F-CF23BA342EDD}" destId="{CB6FDB0F-67EC-4C09-833B-816948C3AD77}" srcOrd="1" destOrd="0" parTransId="{68497A7A-F2C2-4E5A-A4E4-A3A791238164}" sibTransId="{424234A2-F92F-4D49-9347-B5F8A947CE6D}"/>
    <dgm:cxn modelId="{06296D55-3DDD-4038-9030-4ABFA7A010D2}" srcId="{82922E32-9241-4F5B-8770-999A64548CD8}" destId="{329D85DF-DCFD-4383-A0D7-5BE3267E68C2}" srcOrd="0" destOrd="0" parTransId="{F228861E-997D-478F-8168-2845ECEC4093}" sibTransId="{C6B032FE-DDAD-40AE-BA1D-DBC44221CE77}"/>
    <dgm:cxn modelId="{623E078D-1635-4DE3-A9A2-7AF72574018D}" type="presOf" srcId="{9933DCDF-8506-4D6F-96D9-268F02090E9B}" destId="{173BA27C-65AC-4E5E-A43C-609C87BC2F4E}" srcOrd="0" destOrd="0" presId="urn:microsoft.com/office/officeart/2009/layout/CirclePictureHierarchy"/>
    <dgm:cxn modelId="{76D36299-D137-4573-9335-D54FB1D8DEC7}" srcId="{E0DF5B6B-8F20-43C0-A63F-CF23BA342EDD}" destId="{7EEB915B-8520-4049-BA99-C4EA7C0DDC3E}" srcOrd="0" destOrd="0" parTransId="{C2B55286-75C7-418F-A944-938A965E671A}" sibTransId="{5C859BEC-FB95-4409-8CAE-AD7CE0672C31}"/>
    <dgm:cxn modelId="{026EC2A4-97A0-414C-A6E5-14D4E0FEC274}" type="presOf" srcId="{329D85DF-DCFD-4383-A0D7-5BE3267E68C2}" destId="{BAE66296-6711-4E40-8126-47F03C877F3E}" srcOrd="0" destOrd="0" presId="urn:microsoft.com/office/officeart/2009/layout/CirclePictureHierarchy"/>
    <dgm:cxn modelId="{3BA085A6-F908-47FE-A8FD-F609929D9C24}" type="presOf" srcId="{A6CDF297-6D2A-4D1C-A73D-450AC9FF175F}" destId="{AAA3002F-BDBE-483E-9912-F3379F86E815}" srcOrd="0" destOrd="0" presId="urn:microsoft.com/office/officeart/2009/layout/CirclePictureHierarchy"/>
    <dgm:cxn modelId="{8A76DEA8-572E-4D9F-A5F0-EA332EFE7992}" type="presOf" srcId="{E0DF5B6B-8F20-43C0-A63F-CF23BA342EDD}" destId="{DF6F20B9-134E-48FB-8D0A-22FB7A675392}" srcOrd="0" destOrd="0" presId="urn:microsoft.com/office/officeart/2009/layout/CirclePictureHierarchy"/>
    <dgm:cxn modelId="{1ED2C4C5-72F6-4EE6-939C-9B07F530C286}" type="presOf" srcId="{68497A7A-F2C2-4E5A-A4E4-A3A791238164}" destId="{37F37A50-2269-41A4-8D05-B1CF32F7060D}" srcOrd="0" destOrd="0" presId="urn:microsoft.com/office/officeart/2009/layout/CirclePictureHierarchy"/>
    <dgm:cxn modelId="{C26383CB-9DD3-40DE-ADC3-390660AE2DDE}" type="presOf" srcId="{82922E32-9241-4F5B-8770-999A64548CD8}" destId="{66FB3385-84E1-4F10-A889-BB87962A0A53}" srcOrd="0" destOrd="0" presId="urn:microsoft.com/office/officeart/2009/layout/CirclePictureHierarchy"/>
    <dgm:cxn modelId="{7767F3E6-278B-45E7-B31C-045431AA7DD4}" type="presOf" srcId="{15FED5F9-541C-429B-B0DF-06BA1C4874A7}" destId="{B87D5901-6214-4E81-8934-833A9025E79C}" srcOrd="0" destOrd="0" presId="urn:microsoft.com/office/officeart/2009/layout/CirclePictureHierarchy"/>
    <dgm:cxn modelId="{6D119D32-4F4A-458E-892C-44F3FA204206}" type="presParOf" srcId="{66FB3385-84E1-4F10-A889-BB87962A0A53}" destId="{9F1B03D9-35AE-4ACF-B604-07C9EF6A857A}" srcOrd="0" destOrd="0" presId="urn:microsoft.com/office/officeart/2009/layout/CirclePictureHierarchy"/>
    <dgm:cxn modelId="{20901427-C6B9-4991-926B-5B85BB4B1522}" type="presParOf" srcId="{9F1B03D9-35AE-4ACF-B604-07C9EF6A857A}" destId="{D4938EC3-A14E-4242-9BA7-082AC30AAF00}" srcOrd="0" destOrd="0" presId="urn:microsoft.com/office/officeart/2009/layout/CirclePictureHierarchy"/>
    <dgm:cxn modelId="{9D464CD3-1B25-48EF-8545-964101C7007D}" type="presParOf" srcId="{D4938EC3-A14E-4242-9BA7-082AC30AAF00}" destId="{B014ECB0-8E60-462C-B5A4-3D51A31F4F12}" srcOrd="0" destOrd="0" presId="urn:microsoft.com/office/officeart/2009/layout/CirclePictureHierarchy"/>
    <dgm:cxn modelId="{4C5D56D1-25CB-493E-B11D-429FA7D8E225}" type="presParOf" srcId="{D4938EC3-A14E-4242-9BA7-082AC30AAF00}" destId="{BAE66296-6711-4E40-8126-47F03C877F3E}" srcOrd="1" destOrd="0" presId="urn:microsoft.com/office/officeart/2009/layout/CirclePictureHierarchy"/>
    <dgm:cxn modelId="{DE2EDDA1-A2A4-4D22-8E30-D45CEAE1E7B8}" type="presParOf" srcId="{9F1B03D9-35AE-4ACF-B604-07C9EF6A857A}" destId="{EAAC09D7-0E7A-46AA-B6E8-3B4BCCDFD92A}" srcOrd="1" destOrd="0" presId="urn:microsoft.com/office/officeart/2009/layout/CirclePictureHierarchy"/>
    <dgm:cxn modelId="{9750EFE2-FDC2-4E28-BA7E-FDBA476C0D76}" type="presParOf" srcId="{EAAC09D7-0E7A-46AA-B6E8-3B4BCCDFD92A}" destId="{9AEB0F52-6C90-432B-812C-18539B171A54}" srcOrd="0" destOrd="0" presId="urn:microsoft.com/office/officeart/2009/layout/CirclePictureHierarchy"/>
    <dgm:cxn modelId="{2AE0045E-64C9-462D-A817-99FB24AF3F5C}" type="presParOf" srcId="{EAAC09D7-0E7A-46AA-B6E8-3B4BCCDFD92A}" destId="{08401836-9C73-4F75-9969-8DB9E7A898E9}" srcOrd="1" destOrd="0" presId="urn:microsoft.com/office/officeart/2009/layout/CirclePictureHierarchy"/>
    <dgm:cxn modelId="{4B38D4B3-0613-4FF6-ABFA-4F21EA666356}" type="presParOf" srcId="{08401836-9C73-4F75-9969-8DB9E7A898E9}" destId="{4C7BA821-083F-4520-B141-6A5B98427667}" srcOrd="0" destOrd="0" presId="urn:microsoft.com/office/officeart/2009/layout/CirclePictureHierarchy"/>
    <dgm:cxn modelId="{E43B519F-7838-4F3E-830C-CB33CDE70A4F}" type="presParOf" srcId="{4C7BA821-083F-4520-B141-6A5B98427667}" destId="{8CE9C481-C8CE-415D-8149-3EE2B0A1E20D}" srcOrd="0" destOrd="0" presId="urn:microsoft.com/office/officeart/2009/layout/CirclePictureHierarchy"/>
    <dgm:cxn modelId="{29E939A4-3012-465C-BB22-041512942EF1}" type="presParOf" srcId="{4C7BA821-083F-4520-B141-6A5B98427667}" destId="{DF6F20B9-134E-48FB-8D0A-22FB7A675392}" srcOrd="1" destOrd="0" presId="urn:microsoft.com/office/officeart/2009/layout/CirclePictureHierarchy"/>
    <dgm:cxn modelId="{A762CC1C-2BDF-41C6-8F69-B59B3B1049DB}" type="presParOf" srcId="{08401836-9C73-4F75-9969-8DB9E7A898E9}" destId="{0BBA13BE-FE71-4D9C-8C6D-207813BEDCB5}" srcOrd="1" destOrd="0" presId="urn:microsoft.com/office/officeart/2009/layout/CirclePictureHierarchy"/>
    <dgm:cxn modelId="{53E60969-0205-4748-A218-20FDCBCF7260}" type="presParOf" srcId="{0BBA13BE-FE71-4D9C-8C6D-207813BEDCB5}" destId="{EAF6CEE4-F614-4679-BF28-EA875363CD09}" srcOrd="0" destOrd="0" presId="urn:microsoft.com/office/officeart/2009/layout/CirclePictureHierarchy"/>
    <dgm:cxn modelId="{19062701-1EC6-475F-AC12-24A67F9CF12D}" type="presParOf" srcId="{0BBA13BE-FE71-4D9C-8C6D-207813BEDCB5}" destId="{B8F24306-2645-44B5-BA06-43C51B0BE495}" srcOrd="1" destOrd="0" presId="urn:microsoft.com/office/officeart/2009/layout/CirclePictureHierarchy"/>
    <dgm:cxn modelId="{81871BB7-971F-48CF-9188-E2786533A3EF}" type="presParOf" srcId="{B8F24306-2645-44B5-BA06-43C51B0BE495}" destId="{0E3365F2-2372-4435-B608-47727E73B74D}" srcOrd="0" destOrd="0" presId="urn:microsoft.com/office/officeart/2009/layout/CirclePictureHierarchy"/>
    <dgm:cxn modelId="{A3B0011E-5A6E-4B56-AF8A-4F4B9993B6AE}" type="presParOf" srcId="{0E3365F2-2372-4435-B608-47727E73B74D}" destId="{FDC9FEA3-2907-4010-AD96-7722067B669E}" srcOrd="0" destOrd="0" presId="urn:microsoft.com/office/officeart/2009/layout/CirclePictureHierarchy"/>
    <dgm:cxn modelId="{D800EC4C-F94E-4DFF-9070-99446EF8F4AD}" type="presParOf" srcId="{0E3365F2-2372-4435-B608-47727E73B74D}" destId="{7033F29E-A1F1-4BAE-ACE7-C1361845A13A}" srcOrd="1" destOrd="0" presId="urn:microsoft.com/office/officeart/2009/layout/CirclePictureHierarchy"/>
    <dgm:cxn modelId="{B76DB1F9-0AB3-469D-BA8C-FC48ED27687B}" type="presParOf" srcId="{B8F24306-2645-44B5-BA06-43C51B0BE495}" destId="{9A20A93A-FFFC-498E-8CBB-0BAE84AAD811}" srcOrd="1" destOrd="0" presId="urn:microsoft.com/office/officeart/2009/layout/CirclePictureHierarchy"/>
    <dgm:cxn modelId="{8E0347C8-EA0D-4B98-AA08-F05573880D5B}" type="presParOf" srcId="{0BBA13BE-FE71-4D9C-8C6D-207813BEDCB5}" destId="{37F37A50-2269-41A4-8D05-B1CF32F7060D}" srcOrd="2" destOrd="0" presId="urn:microsoft.com/office/officeart/2009/layout/CirclePictureHierarchy"/>
    <dgm:cxn modelId="{E9ECEB0E-5E22-439F-AD68-50874E8D1BE7}" type="presParOf" srcId="{0BBA13BE-FE71-4D9C-8C6D-207813BEDCB5}" destId="{2F4380B2-103A-4742-94E0-842627F7390B}" srcOrd="3" destOrd="0" presId="urn:microsoft.com/office/officeart/2009/layout/CirclePictureHierarchy"/>
    <dgm:cxn modelId="{253C6CC1-586A-46D3-99D9-8CFBCD7385B0}" type="presParOf" srcId="{2F4380B2-103A-4742-94E0-842627F7390B}" destId="{68F019E0-F470-4590-A6D8-BF67537F1D64}" srcOrd="0" destOrd="0" presId="urn:microsoft.com/office/officeart/2009/layout/CirclePictureHierarchy"/>
    <dgm:cxn modelId="{1B3FCF8A-D6CC-4A1C-9AE1-AE5A64830329}" type="presParOf" srcId="{68F019E0-F470-4590-A6D8-BF67537F1D64}" destId="{C9B4A73A-9C68-4D15-9D62-C06342A9F2E4}" srcOrd="0" destOrd="0" presId="urn:microsoft.com/office/officeart/2009/layout/CirclePictureHierarchy"/>
    <dgm:cxn modelId="{4E210436-A023-4D4F-8D4C-6BBC8D2A0003}" type="presParOf" srcId="{68F019E0-F470-4590-A6D8-BF67537F1D64}" destId="{10C309F9-1580-4EE2-AC13-5BEB27A33E33}" srcOrd="1" destOrd="0" presId="urn:microsoft.com/office/officeart/2009/layout/CirclePictureHierarchy"/>
    <dgm:cxn modelId="{0C9401C2-764A-41C7-BBAE-A16A4DA92551}" type="presParOf" srcId="{2F4380B2-103A-4742-94E0-842627F7390B}" destId="{AEDAA915-1F55-440C-A7FF-0D2836EBD39E}" srcOrd="1" destOrd="0" presId="urn:microsoft.com/office/officeart/2009/layout/CirclePictureHierarchy"/>
    <dgm:cxn modelId="{FB3D74BC-8F13-40C7-97AE-DDBD9594E02C}" type="presParOf" srcId="{EAAC09D7-0E7A-46AA-B6E8-3B4BCCDFD92A}" destId="{173BA27C-65AC-4E5E-A43C-609C87BC2F4E}" srcOrd="2" destOrd="0" presId="urn:microsoft.com/office/officeart/2009/layout/CirclePictureHierarchy"/>
    <dgm:cxn modelId="{B4B5FB5A-7A2D-407C-A332-CB1C36C5905E}" type="presParOf" srcId="{EAAC09D7-0E7A-46AA-B6E8-3B4BCCDFD92A}" destId="{EBD0E689-8AD0-4F9B-949B-A74E36EA76B5}" srcOrd="3" destOrd="0" presId="urn:microsoft.com/office/officeart/2009/layout/CirclePictureHierarchy"/>
    <dgm:cxn modelId="{8C9957FA-368F-4980-BBD6-7B27546D4824}" type="presParOf" srcId="{EBD0E689-8AD0-4F9B-949B-A74E36EA76B5}" destId="{EAC0B4D7-E459-4C60-B482-331F9929951C}" srcOrd="0" destOrd="0" presId="urn:microsoft.com/office/officeart/2009/layout/CirclePictureHierarchy"/>
    <dgm:cxn modelId="{95DEAC8C-919A-40B1-9009-CD29ECD4866F}" type="presParOf" srcId="{EAC0B4D7-E459-4C60-B482-331F9929951C}" destId="{7126E58D-1AB4-4F28-A076-7BE45C96B31F}" srcOrd="0" destOrd="0" presId="urn:microsoft.com/office/officeart/2009/layout/CirclePictureHierarchy"/>
    <dgm:cxn modelId="{E52A541F-8818-4B20-AD02-CE0A65760A2D}" type="presParOf" srcId="{EAC0B4D7-E459-4C60-B482-331F9929951C}" destId="{AAA3002F-BDBE-483E-9912-F3379F86E815}" srcOrd="1" destOrd="0" presId="urn:microsoft.com/office/officeart/2009/layout/CirclePictureHierarchy"/>
    <dgm:cxn modelId="{0E47320B-6C96-413F-A781-ED2B11002A15}" type="presParOf" srcId="{EBD0E689-8AD0-4F9B-949B-A74E36EA76B5}" destId="{44B8A59A-2644-4A25-A05B-57A88E3D8F9E}" srcOrd="1" destOrd="0" presId="urn:microsoft.com/office/officeart/2009/layout/CirclePictureHierarchy"/>
    <dgm:cxn modelId="{FF4F1AEB-D76D-403D-BD10-4DE43FF3AA60}" type="presParOf" srcId="{44B8A59A-2644-4A25-A05B-57A88E3D8F9E}" destId="{82C4F822-26A4-48AD-B1C8-FAFD0C673677}" srcOrd="0" destOrd="0" presId="urn:microsoft.com/office/officeart/2009/layout/CirclePictureHierarchy"/>
    <dgm:cxn modelId="{F0704142-EF58-490A-B586-082D8B99CADE}" type="presParOf" srcId="{44B8A59A-2644-4A25-A05B-57A88E3D8F9E}" destId="{8435E917-44B1-4DB7-AA16-3761DA8522E8}" srcOrd="1" destOrd="0" presId="urn:microsoft.com/office/officeart/2009/layout/CirclePictureHierarchy"/>
    <dgm:cxn modelId="{40A5F270-F411-4B01-967A-475C67AEB124}" type="presParOf" srcId="{8435E917-44B1-4DB7-AA16-3761DA8522E8}" destId="{0BDEE6C4-45A4-4192-8662-BA0550B4101B}" srcOrd="0" destOrd="0" presId="urn:microsoft.com/office/officeart/2009/layout/CirclePictureHierarchy"/>
    <dgm:cxn modelId="{D582252A-404F-43A0-8D61-4651801795AE}" type="presParOf" srcId="{0BDEE6C4-45A4-4192-8662-BA0550B4101B}" destId="{D69799E7-C50B-419F-8290-81289F63546B}" srcOrd="0" destOrd="0" presId="urn:microsoft.com/office/officeart/2009/layout/CirclePictureHierarchy"/>
    <dgm:cxn modelId="{A1E9CB62-630C-464E-8D2A-295E600BA4C6}" type="presParOf" srcId="{0BDEE6C4-45A4-4192-8662-BA0550B4101B}" destId="{B87D5901-6214-4E81-8934-833A9025E79C}" srcOrd="1" destOrd="0" presId="urn:microsoft.com/office/officeart/2009/layout/CirclePictureHierarchy"/>
    <dgm:cxn modelId="{5B42499D-D63B-4725-8F32-2B98B9D0DFA9}" type="presParOf" srcId="{8435E917-44B1-4DB7-AA16-3761DA8522E8}" destId="{1E3DDBA7-B2D3-4393-88A2-6D87A577D62E}" srcOrd="1" destOrd="0" presId="urn:microsoft.com/office/officeart/2009/layout/CirclePictureHierarchy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DC43EE-E61C-4A18-8956-2A96E136C0AD}">
      <dsp:nvSpPr>
        <dsp:cNvPr id="0" name=""/>
        <dsp:cNvSpPr/>
      </dsp:nvSpPr>
      <dsp:spPr>
        <a:xfrm>
          <a:off x="8820" y="593675"/>
          <a:ext cx="2636456" cy="1581873"/>
        </a:xfrm>
        <a:prstGeom prst="roundRect">
          <a:avLst>
            <a:gd name="adj" fmla="val 10000"/>
          </a:avLst>
        </a:prstGeom>
        <a:solidFill>
          <a:srgbClr val="FFC000"/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/>
            <a:t>Scarcity</a:t>
          </a:r>
        </a:p>
      </dsp:txBody>
      <dsp:txXfrm>
        <a:off x="55151" y="640006"/>
        <a:ext cx="2543794" cy="1489211"/>
      </dsp:txXfrm>
    </dsp:sp>
    <dsp:sp modelId="{0E1CC708-971C-42A0-922C-FD9C18917C03}">
      <dsp:nvSpPr>
        <dsp:cNvPr id="0" name=""/>
        <dsp:cNvSpPr/>
      </dsp:nvSpPr>
      <dsp:spPr>
        <a:xfrm>
          <a:off x="2908922" y="1057691"/>
          <a:ext cx="558928" cy="6538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600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>
        <a:off x="2908922" y="1188459"/>
        <a:ext cx="391250" cy="392305"/>
      </dsp:txXfrm>
    </dsp:sp>
    <dsp:sp modelId="{83A39852-4129-4C83-9707-F3FB01FF0A13}">
      <dsp:nvSpPr>
        <dsp:cNvPr id="0" name=""/>
        <dsp:cNvSpPr/>
      </dsp:nvSpPr>
      <dsp:spPr>
        <a:xfrm>
          <a:off x="3699859" y="593675"/>
          <a:ext cx="2636456" cy="1581873"/>
        </a:xfrm>
        <a:prstGeom prst="roundRect">
          <a:avLst>
            <a:gd name="adj" fmla="val 10000"/>
          </a:avLst>
        </a:prstGeom>
        <a:solidFill>
          <a:srgbClr val="92D050"/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Choice</a:t>
          </a:r>
          <a:endParaRPr lang="en-GB" sz="3600" b="1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3746190" y="640006"/>
        <a:ext cx="2543794" cy="1489211"/>
      </dsp:txXfrm>
    </dsp:sp>
    <dsp:sp modelId="{E58D59C2-9B2A-487B-BC4B-B3DA08C85F61}">
      <dsp:nvSpPr>
        <dsp:cNvPr id="0" name=""/>
        <dsp:cNvSpPr/>
      </dsp:nvSpPr>
      <dsp:spPr>
        <a:xfrm>
          <a:off x="6599961" y="1057691"/>
          <a:ext cx="558928" cy="6538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600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>
        <a:off x="6599961" y="1188459"/>
        <a:ext cx="391250" cy="392305"/>
      </dsp:txXfrm>
    </dsp:sp>
    <dsp:sp modelId="{AAE7E7CC-32BF-4C4D-99F8-CA15E0D5C2CB}">
      <dsp:nvSpPr>
        <dsp:cNvPr id="0" name=""/>
        <dsp:cNvSpPr/>
      </dsp:nvSpPr>
      <dsp:spPr>
        <a:xfrm>
          <a:off x="7390898" y="593675"/>
          <a:ext cx="2636456" cy="1581873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>
          <a:noFill/>
        </a:ln>
        <a:effectLst/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solidFill>
                <a:prstClr val="white"/>
              </a:solidFill>
              <a:latin typeface="Calibri" panose="020F0502020204030204"/>
              <a:ea typeface="+mn-ea"/>
              <a:cs typeface="+mn-cs"/>
            </a:rPr>
            <a:t>Opportunity Cost</a:t>
          </a:r>
          <a:endParaRPr lang="en-GB" sz="2400" b="1" kern="1200" dirty="0">
            <a:solidFill>
              <a:prstClr val="white"/>
            </a:solidFill>
            <a:latin typeface="Calibri" panose="020F0502020204030204"/>
            <a:ea typeface="+mn-ea"/>
            <a:cs typeface="+mn-cs"/>
          </a:endParaRPr>
        </a:p>
      </dsp:txBody>
      <dsp:txXfrm>
        <a:off x="7437229" y="640006"/>
        <a:ext cx="2543794" cy="14892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90546A-FB8D-4D76-8AD9-003EB9510DF6}">
      <dsp:nvSpPr>
        <dsp:cNvPr id="0" name=""/>
        <dsp:cNvSpPr/>
      </dsp:nvSpPr>
      <dsp:spPr>
        <a:xfrm>
          <a:off x="3247167" y="2197921"/>
          <a:ext cx="2995104" cy="299510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Organisation</a:t>
          </a:r>
        </a:p>
      </dsp:txBody>
      <dsp:txXfrm>
        <a:off x="3685790" y="2636544"/>
        <a:ext cx="2117858" cy="2117858"/>
      </dsp:txXfrm>
    </dsp:sp>
    <dsp:sp modelId="{FBDA5C1F-304F-4271-A85D-BBEB2319413E}">
      <dsp:nvSpPr>
        <dsp:cNvPr id="0" name=""/>
        <dsp:cNvSpPr/>
      </dsp:nvSpPr>
      <dsp:spPr>
        <a:xfrm rot="12900000">
          <a:off x="1209294" y="1637521"/>
          <a:ext cx="2411803" cy="853604"/>
        </a:xfrm>
        <a:prstGeom prst="lef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F285F3-DA3E-4D68-8AE3-ACDE136FC2F8}">
      <dsp:nvSpPr>
        <dsp:cNvPr id="0" name=""/>
        <dsp:cNvSpPr/>
      </dsp:nvSpPr>
      <dsp:spPr>
        <a:xfrm>
          <a:off x="4704" y="234507"/>
          <a:ext cx="2845349" cy="227627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Micro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800" b="1" kern="1200" dirty="0"/>
            <a:t>-SWOT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800" b="1" kern="1200" dirty="0"/>
            <a:t>-Management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800" b="1" kern="1200" dirty="0"/>
            <a:t>-Finance</a:t>
          </a:r>
        </a:p>
      </dsp:txBody>
      <dsp:txXfrm>
        <a:off x="71374" y="301177"/>
        <a:ext cx="2712009" cy="2142939"/>
      </dsp:txXfrm>
    </dsp:sp>
    <dsp:sp modelId="{33856066-FCDF-4F8D-B850-9B2B01D1FF21}">
      <dsp:nvSpPr>
        <dsp:cNvPr id="0" name=""/>
        <dsp:cNvSpPr/>
      </dsp:nvSpPr>
      <dsp:spPr>
        <a:xfrm rot="19500000">
          <a:off x="5820829" y="1732416"/>
          <a:ext cx="2411803" cy="853604"/>
        </a:xfrm>
        <a:prstGeom prst="leftArrow">
          <a:avLst>
            <a:gd name="adj1" fmla="val 60000"/>
            <a:gd name="adj2" fmla="val 5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0B3F7-6E95-445A-BF03-4B55251EF00D}">
      <dsp:nvSpPr>
        <dsp:cNvPr id="0" name=""/>
        <dsp:cNvSpPr/>
      </dsp:nvSpPr>
      <dsp:spPr>
        <a:xfrm>
          <a:off x="6639385" y="234507"/>
          <a:ext cx="2845349" cy="2276279"/>
        </a:xfrm>
        <a:prstGeom prst="roundRect">
          <a:avLst>
            <a:gd name="adj" fmla="val 1000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Macro/ External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2800" b="1" kern="1200" dirty="0"/>
            <a:t>-P</a:t>
          </a:r>
          <a:r>
            <a:rPr lang="en-GB" sz="4800" b="1" kern="1200" dirty="0">
              <a:solidFill>
                <a:srgbClr val="C00000"/>
              </a:solidFill>
            </a:rPr>
            <a:t>E</a:t>
          </a:r>
          <a:r>
            <a:rPr lang="en-GB" sz="2800" b="1" kern="1200" dirty="0"/>
            <a:t>STL</a:t>
          </a:r>
          <a:r>
            <a:rPr lang="en-GB" sz="4800" b="1" kern="1200" dirty="0">
              <a:solidFill>
                <a:srgbClr val="C00000"/>
              </a:solidFill>
            </a:rPr>
            <a:t>E</a:t>
          </a:r>
          <a:r>
            <a:rPr lang="en-GB" sz="2800" b="1" kern="1200" dirty="0"/>
            <a:t>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</dsp:txBody>
      <dsp:txXfrm>
        <a:off x="6706055" y="301177"/>
        <a:ext cx="2712009" cy="21429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6A98F6-BD82-451C-B951-E9BC985F3319}">
      <dsp:nvSpPr>
        <dsp:cNvPr id="0" name=""/>
        <dsp:cNvSpPr/>
      </dsp:nvSpPr>
      <dsp:spPr>
        <a:xfrm>
          <a:off x="1178346" y="2705108"/>
          <a:ext cx="506510" cy="21131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53255" y="0"/>
              </a:lnTo>
              <a:lnTo>
                <a:pt x="253255" y="2113113"/>
              </a:lnTo>
              <a:lnTo>
                <a:pt x="506510" y="21131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1377277" y="3707341"/>
        <a:ext cx="108648" cy="108648"/>
      </dsp:txXfrm>
    </dsp:sp>
    <dsp:sp modelId="{97BC827B-22CD-472D-A3E4-20E921537A00}">
      <dsp:nvSpPr>
        <dsp:cNvPr id="0" name=""/>
        <dsp:cNvSpPr/>
      </dsp:nvSpPr>
      <dsp:spPr>
        <a:xfrm>
          <a:off x="1178346" y="629989"/>
          <a:ext cx="506510" cy="2075119"/>
        </a:xfrm>
        <a:custGeom>
          <a:avLst/>
          <a:gdLst/>
          <a:ahLst/>
          <a:cxnLst/>
          <a:rect l="0" t="0" r="0" b="0"/>
          <a:pathLst>
            <a:path>
              <a:moveTo>
                <a:pt x="0" y="2075119"/>
              </a:moveTo>
              <a:lnTo>
                <a:pt x="253255" y="2075119"/>
              </a:lnTo>
              <a:lnTo>
                <a:pt x="253255" y="0"/>
              </a:lnTo>
              <a:lnTo>
                <a:pt x="506510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1378200" y="1614148"/>
        <a:ext cx="106802" cy="106802"/>
      </dsp:txXfrm>
    </dsp:sp>
    <dsp:sp modelId="{42855D3F-DFD6-4517-942A-320F4A2B61BD}">
      <dsp:nvSpPr>
        <dsp:cNvPr id="0" name=""/>
        <dsp:cNvSpPr/>
      </dsp:nvSpPr>
      <dsp:spPr>
        <a:xfrm>
          <a:off x="-1227100" y="2384824"/>
          <a:ext cx="4170323" cy="640569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 dirty="0">
              <a:solidFill>
                <a:srgbClr val="002060"/>
              </a:solidFill>
            </a:rPr>
            <a:t>Organisations</a:t>
          </a:r>
        </a:p>
      </dsp:txBody>
      <dsp:txXfrm>
        <a:off x="-1227100" y="2384824"/>
        <a:ext cx="4170323" cy="640569"/>
      </dsp:txXfrm>
    </dsp:sp>
    <dsp:sp modelId="{35B6F166-6D29-4A65-A246-1548FDF0270A}">
      <dsp:nvSpPr>
        <dsp:cNvPr id="0" name=""/>
        <dsp:cNvSpPr/>
      </dsp:nvSpPr>
      <dsp:spPr>
        <a:xfrm>
          <a:off x="1684857" y="116622"/>
          <a:ext cx="6159769" cy="1026733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dirty="0">
              <a:solidFill>
                <a:srgbClr val="002060"/>
              </a:solidFill>
            </a:rPr>
            <a:t>Public </a:t>
          </a:r>
          <a:r>
            <a:rPr lang="en-GB" sz="3600" b="1" kern="1200" dirty="0" err="1">
              <a:solidFill>
                <a:srgbClr val="002060"/>
              </a:solidFill>
            </a:rPr>
            <a:t>e.g</a:t>
          </a:r>
          <a:r>
            <a:rPr lang="en-GB" sz="3600" b="1" kern="1200" dirty="0">
              <a:solidFill>
                <a:srgbClr val="002060"/>
              </a:solidFill>
            </a:rPr>
            <a:t> NHS, HMRC</a:t>
          </a:r>
        </a:p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2060"/>
              </a:solidFill>
            </a:rPr>
            <a:t>Mainly advancing government interests to serve &amp; protect the population. Not profit, Value for Money (</a:t>
          </a:r>
          <a:r>
            <a:rPr lang="en-GB" sz="2000" kern="1200" dirty="0" err="1">
              <a:solidFill>
                <a:srgbClr val="002060"/>
              </a:solidFill>
            </a:rPr>
            <a:t>VfM</a:t>
          </a:r>
          <a:r>
            <a:rPr lang="en-GB" sz="2000" kern="1200" dirty="0">
              <a:solidFill>
                <a:srgbClr val="002060"/>
              </a:solidFill>
            </a:rPr>
            <a:t>)</a:t>
          </a:r>
        </a:p>
      </dsp:txBody>
      <dsp:txXfrm>
        <a:off x="1684857" y="116622"/>
        <a:ext cx="6159769" cy="1026733"/>
      </dsp:txXfrm>
    </dsp:sp>
    <dsp:sp modelId="{D62E78F9-CC64-4337-BC54-16E4978D934E}">
      <dsp:nvSpPr>
        <dsp:cNvPr id="0" name=""/>
        <dsp:cNvSpPr/>
      </dsp:nvSpPr>
      <dsp:spPr>
        <a:xfrm>
          <a:off x="1684857" y="4304855"/>
          <a:ext cx="6102182" cy="1026733"/>
        </a:xfrm>
        <a:prstGeom prst="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>
              <a:solidFill>
                <a:srgbClr val="002060"/>
              </a:solidFill>
            </a:rPr>
            <a:t>Private </a:t>
          </a:r>
          <a:r>
            <a:rPr lang="en-GB" sz="4000" b="1" kern="1200" dirty="0" err="1">
              <a:solidFill>
                <a:srgbClr val="002060"/>
              </a:solidFill>
            </a:rPr>
            <a:t>e.g</a:t>
          </a:r>
          <a:r>
            <a:rPr lang="en-GB" sz="4000" b="1" kern="1200" dirty="0">
              <a:solidFill>
                <a:srgbClr val="002060"/>
              </a:solidFill>
            </a:rPr>
            <a:t> Virgin Group</a:t>
          </a:r>
        </a:p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rgbClr val="002060"/>
              </a:solidFill>
            </a:rPr>
            <a:t>Profit </a:t>
          </a:r>
        </a:p>
      </dsp:txBody>
      <dsp:txXfrm>
        <a:off x="1684857" y="4304855"/>
        <a:ext cx="6102182" cy="10267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4F822-26A4-48AD-B1C8-FAFD0C673677}">
      <dsp:nvSpPr>
        <dsp:cNvPr id="0" name=""/>
        <dsp:cNvSpPr/>
      </dsp:nvSpPr>
      <dsp:spPr>
        <a:xfrm>
          <a:off x="7188517" y="3513525"/>
          <a:ext cx="91440" cy="37979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979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3BA27C-65AC-4E5E-A43C-609C87BC2F4E}">
      <dsp:nvSpPr>
        <dsp:cNvPr id="0" name=""/>
        <dsp:cNvSpPr/>
      </dsp:nvSpPr>
      <dsp:spPr>
        <a:xfrm>
          <a:off x="4747468" y="1928022"/>
          <a:ext cx="2486769" cy="3797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1405"/>
              </a:lnTo>
              <a:lnTo>
                <a:pt x="2486769" y="191405"/>
              </a:lnTo>
              <a:lnTo>
                <a:pt x="2486769" y="37979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F37A50-2269-41A4-8D05-B1CF32F7060D}">
      <dsp:nvSpPr>
        <dsp:cNvPr id="0" name=""/>
        <dsp:cNvSpPr/>
      </dsp:nvSpPr>
      <dsp:spPr>
        <a:xfrm>
          <a:off x="2260699" y="3513525"/>
          <a:ext cx="1657846" cy="3797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1405"/>
              </a:lnTo>
              <a:lnTo>
                <a:pt x="1657846" y="191405"/>
              </a:lnTo>
              <a:lnTo>
                <a:pt x="1657846" y="37979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F6CEE4-F614-4679-BF28-EA875363CD09}">
      <dsp:nvSpPr>
        <dsp:cNvPr id="0" name=""/>
        <dsp:cNvSpPr/>
      </dsp:nvSpPr>
      <dsp:spPr>
        <a:xfrm>
          <a:off x="602853" y="3513525"/>
          <a:ext cx="1657846" cy="379797"/>
        </a:xfrm>
        <a:custGeom>
          <a:avLst/>
          <a:gdLst/>
          <a:ahLst/>
          <a:cxnLst/>
          <a:rect l="0" t="0" r="0" b="0"/>
          <a:pathLst>
            <a:path>
              <a:moveTo>
                <a:pt x="1657846" y="0"/>
              </a:moveTo>
              <a:lnTo>
                <a:pt x="1657846" y="191405"/>
              </a:lnTo>
              <a:lnTo>
                <a:pt x="0" y="191405"/>
              </a:lnTo>
              <a:lnTo>
                <a:pt x="0" y="379797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EB0F52-6C90-432B-812C-18539B171A54}">
      <dsp:nvSpPr>
        <dsp:cNvPr id="0" name=""/>
        <dsp:cNvSpPr/>
      </dsp:nvSpPr>
      <dsp:spPr>
        <a:xfrm>
          <a:off x="2260699" y="1928022"/>
          <a:ext cx="2486769" cy="379797"/>
        </a:xfrm>
        <a:custGeom>
          <a:avLst/>
          <a:gdLst/>
          <a:ahLst/>
          <a:cxnLst/>
          <a:rect l="0" t="0" r="0" b="0"/>
          <a:pathLst>
            <a:path>
              <a:moveTo>
                <a:pt x="2486769" y="0"/>
              </a:moveTo>
              <a:lnTo>
                <a:pt x="2486769" y="191405"/>
              </a:lnTo>
              <a:lnTo>
                <a:pt x="0" y="191405"/>
              </a:lnTo>
              <a:lnTo>
                <a:pt x="0" y="37979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14ECB0-8E60-462C-B5A4-3D51A31F4F12}">
      <dsp:nvSpPr>
        <dsp:cNvPr id="0" name=""/>
        <dsp:cNvSpPr/>
      </dsp:nvSpPr>
      <dsp:spPr>
        <a:xfrm>
          <a:off x="4144615" y="722315"/>
          <a:ext cx="1205706" cy="12057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E66296-6711-4E40-8126-47F03C877F3E}">
      <dsp:nvSpPr>
        <dsp:cNvPr id="0" name=""/>
        <dsp:cNvSpPr/>
      </dsp:nvSpPr>
      <dsp:spPr>
        <a:xfrm>
          <a:off x="5350321" y="719301"/>
          <a:ext cx="1808559" cy="120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Organisations</a:t>
          </a:r>
        </a:p>
      </dsp:txBody>
      <dsp:txXfrm>
        <a:off x="5350321" y="719301"/>
        <a:ext cx="1808559" cy="1205706"/>
      </dsp:txXfrm>
    </dsp:sp>
    <dsp:sp modelId="{8CE9C481-C8CE-415D-8149-3EE2B0A1E20D}">
      <dsp:nvSpPr>
        <dsp:cNvPr id="0" name=""/>
        <dsp:cNvSpPr/>
      </dsp:nvSpPr>
      <dsp:spPr>
        <a:xfrm>
          <a:off x="1657846" y="2307819"/>
          <a:ext cx="1205706" cy="12057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6F20B9-134E-48FB-8D0A-22FB7A675392}">
      <dsp:nvSpPr>
        <dsp:cNvPr id="0" name=""/>
        <dsp:cNvSpPr/>
      </dsp:nvSpPr>
      <dsp:spPr>
        <a:xfrm>
          <a:off x="2863552" y="2304805"/>
          <a:ext cx="1808559" cy="120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Private sector</a:t>
          </a:r>
        </a:p>
      </dsp:txBody>
      <dsp:txXfrm>
        <a:off x="2863552" y="2304805"/>
        <a:ext cx="1808559" cy="1205706"/>
      </dsp:txXfrm>
    </dsp:sp>
    <dsp:sp modelId="{FDC9FEA3-2907-4010-AD96-7722067B669E}">
      <dsp:nvSpPr>
        <dsp:cNvPr id="0" name=""/>
        <dsp:cNvSpPr/>
      </dsp:nvSpPr>
      <dsp:spPr>
        <a:xfrm>
          <a:off x="0" y="3893323"/>
          <a:ext cx="1205706" cy="12057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3F29E-A1F1-4BAE-ACE7-C1361845A13A}">
      <dsp:nvSpPr>
        <dsp:cNvPr id="0" name=""/>
        <dsp:cNvSpPr/>
      </dsp:nvSpPr>
      <dsp:spPr>
        <a:xfrm>
          <a:off x="1205706" y="3890308"/>
          <a:ext cx="1808559" cy="120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Profit-seeking organisations</a:t>
          </a:r>
        </a:p>
      </dsp:txBody>
      <dsp:txXfrm>
        <a:off x="1205706" y="3890308"/>
        <a:ext cx="1808559" cy="1205706"/>
      </dsp:txXfrm>
    </dsp:sp>
    <dsp:sp modelId="{C9B4A73A-9C68-4D15-9D62-C06342A9F2E4}">
      <dsp:nvSpPr>
        <dsp:cNvPr id="0" name=""/>
        <dsp:cNvSpPr/>
      </dsp:nvSpPr>
      <dsp:spPr>
        <a:xfrm>
          <a:off x="3315692" y="3893323"/>
          <a:ext cx="1205706" cy="12057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309F9-1580-4EE2-AC13-5BEB27A33E33}">
      <dsp:nvSpPr>
        <dsp:cNvPr id="0" name=""/>
        <dsp:cNvSpPr/>
      </dsp:nvSpPr>
      <dsp:spPr>
        <a:xfrm>
          <a:off x="4521398" y="3890308"/>
          <a:ext cx="1808559" cy="120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Not-for-profit organisations</a:t>
          </a:r>
        </a:p>
      </dsp:txBody>
      <dsp:txXfrm>
        <a:off x="4521398" y="3890308"/>
        <a:ext cx="1808559" cy="1205706"/>
      </dsp:txXfrm>
    </dsp:sp>
    <dsp:sp modelId="{7126E58D-1AB4-4F28-A076-7BE45C96B31F}">
      <dsp:nvSpPr>
        <dsp:cNvPr id="0" name=""/>
        <dsp:cNvSpPr/>
      </dsp:nvSpPr>
      <dsp:spPr>
        <a:xfrm>
          <a:off x="6631384" y="2307819"/>
          <a:ext cx="1205706" cy="12057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A3002F-BDBE-483E-9912-F3379F86E815}">
      <dsp:nvSpPr>
        <dsp:cNvPr id="0" name=""/>
        <dsp:cNvSpPr/>
      </dsp:nvSpPr>
      <dsp:spPr>
        <a:xfrm>
          <a:off x="7837090" y="2304805"/>
          <a:ext cx="1808559" cy="120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Public sector</a:t>
          </a:r>
        </a:p>
      </dsp:txBody>
      <dsp:txXfrm>
        <a:off x="7837090" y="2304805"/>
        <a:ext cx="1808559" cy="1205706"/>
      </dsp:txXfrm>
    </dsp:sp>
    <dsp:sp modelId="{D69799E7-C50B-419F-8290-81289F63546B}">
      <dsp:nvSpPr>
        <dsp:cNvPr id="0" name=""/>
        <dsp:cNvSpPr/>
      </dsp:nvSpPr>
      <dsp:spPr>
        <a:xfrm>
          <a:off x="6631384" y="3893323"/>
          <a:ext cx="1205706" cy="12057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7D5901-6214-4E81-8934-833A9025E79C}">
      <dsp:nvSpPr>
        <dsp:cNvPr id="0" name=""/>
        <dsp:cNvSpPr/>
      </dsp:nvSpPr>
      <dsp:spPr>
        <a:xfrm>
          <a:off x="7837090" y="3890308"/>
          <a:ext cx="1808559" cy="12057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Not-for-profit organisations</a:t>
          </a:r>
        </a:p>
      </dsp:txBody>
      <dsp:txXfrm>
        <a:off x="7837090" y="3890308"/>
        <a:ext cx="1808559" cy="12057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layout/CirclePictureHierarchy">
  <dgm:title val=""/>
  <dgm:desc val=""/>
  <dgm:catLst>
    <dgm:cat type="hierarchy" pri="1750"/>
    <dgm:cat type="picture" pri="23000"/>
    <dgm:cat type="pictureconvert" pri="2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5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for="ch" forName="image" refType="h" fact="0.8"/>
              <dgm:constr type="w" for="ch" forName="image" refType="h" refFor="ch" refForName="image"/>
              <dgm:constr type="t" for="ch" forName="image" refType="h" fact="0.1"/>
              <dgm:constr type="l" for="ch" forName="image"/>
              <dgm:constr type="w" for="ch" forName="text" refType="w" fact="0.6"/>
              <dgm:constr type="h" for="ch" forName="text" refType="h" fact="0.8"/>
              <dgm:constr type="t" for="ch" forName="text" refType="w" fact="0.04"/>
              <dgm:constr type="l" for="ch" forName="text" refType="w" fact="0.4"/>
            </dgm:constrLst>
            <dgm:ruleLst/>
            <dgm:layoutNode name="image" styleLbl="node0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  <dgm:layoutNode name="text" styleLbl="revTx">
              <dgm:varLst>
                <dgm:chPref val="3"/>
              </dgm:varLst>
              <dgm:alg type="tx">
                <dgm:param type="parTxLTRAlign" val="l"/>
                <dgm:param type="parTxRTLAlign" val="r"/>
              </dgm:alg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image"/>
                    <dgm:param type="dstNode" val="image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h" for="ch" forName="image2" refType="h" fact="0.8"/>
                      <dgm:constr type="w" for="ch" forName="image2" refType="h" refFor="ch" refForName="image2"/>
                      <dgm:constr type="t" for="ch" forName="image2" refType="h" fact="0.1"/>
                      <dgm:constr type="l" for="ch" forName="image2"/>
                      <dgm:constr type="w" for="ch" forName="text2" refType="w" fact="0.6"/>
                      <dgm:constr type="h" for="ch" forName="text2" refType="h" fact="0.8"/>
                      <dgm:constr type="t" for="ch" forName="text2" refType="w" fact="0.04"/>
                      <dgm:constr type="l" for="ch" forName="text2" refType="w" fact="0.4"/>
                    </dgm:constrLst>
                    <dgm:ruleLst/>
                    <dgm:layoutNode name="image2">
                      <dgm:alg type="sp"/>
                      <dgm:shape xmlns:r="http://schemas.openxmlformats.org/officeDocument/2006/relationships" type="ellipse" r:blip="" blipPhldr="1">
                        <dgm:adjLst/>
                      </dgm:shape>
                      <dgm:presOf/>
                      <dgm:constrLst/>
                      <dgm:ruleLst/>
                    </dgm:layoutNode>
                    <dgm:layoutNode name="text2" styleLbl="revTx">
                      <dgm:varLst>
                        <dgm:chPref val="3"/>
                      </dgm:varLst>
                      <dgm:alg type="tx">
                        <dgm:param type="parTxLTRAlign" val="l"/>
                        <dgm:param type="parTxRTLAlign" val="r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image2"/>
                            <dgm:param type="dstNode" val="image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h" for="ch" forName="image3" refType="h" fact="0.8"/>
                              <dgm:constr type="w" for="ch" forName="image3" refType="h" refFor="ch" refForName="image3"/>
                              <dgm:constr type="t" for="ch" forName="image3" refType="h" fact="0.1"/>
                              <dgm:constr type="l" for="ch" forName="image3"/>
                              <dgm:constr type="w" for="ch" forName="text3" refType="w" fact="0.6"/>
                              <dgm:constr type="h" for="ch" forName="text3" refType="h" fact="0.8"/>
                              <dgm:constr type="t" for="ch" forName="text3" refType="w" fact="0.04"/>
                              <dgm:constr type="l" for="ch" forName="text3" refType="w" fact="0.4"/>
                            </dgm:constrLst>
                            <dgm:ruleLst/>
                            <dgm:layoutNode name="image3">
                              <dgm:alg type="sp"/>
                              <dgm:shape xmlns:r="http://schemas.openxmlformats.org/officeDocument/2006/relationships" type="ellipse" r:blip="" blipPhldr="1">
                                <dgm:adjLst/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revTx">
                              <dgm:varLst>
                                <dgm:chPref val="3"/>
                              </dgm:varLst>
                              <dgm:alg type="tx">
                                <dgm:param type="parTxLTRAlign" val="l"/>
                                <dgm:param type="parTxRTLAlign" val="r"/>
                              </dgm:alg>
                              <dgm:shape xmlns:r="http://schemas.openxmlformats.org/officeDocument/2006/relationships" type="rect" r:blip="">
                                <dgm:adjLst/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3"/>
                                        <dgm:param type="dstNode" val="image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image4"/>
                                        <dgm:param type="dstNode" val="image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h" for="ch" forName="image4" refType="h" fact="0.8"/>
                                      <dgm:constr type="w" for="ch" forName="image4" refType="h" refFor="ch" refForName="image4"/>
                                      <dgm:constr type="t" for="ch" forName="image4" refType="h" fact="0.1"/>
                                      <dgm:constr type="l" for="ch" forName="image4"/>
                                      <dgm:constr type="w" for="ch" forName="text4" refType="w" fact="0.6"/>
                                      <dgm:constr type="h" for="ch" forName="text4" refType="h" fact="0.8"/>
                                      <dgm:constr type="t" for="ch" forName="text4" refType="w" fact="0.04"/>
                                      <dgm:constr type="l" for="ch" forName="text4" refType="w" fact="0.4"/>
                                    </dgm:constrLst>
                                    <dgm:ruleLst/>
                                    <dgm:layoutNode name="image4">
                                      <dgm:alg type="sp"/>
                                      <dgm:shape xmlns:r="http://schemas.openxmlformats.org/officeDocument/2006/relationships" type="ellipse" r:blip="" blipPhldr="1">
                                        <dgm:adjLst/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revTx">
                                      <dgm:varLst>
                                        <dgm:chPref val="3"/>
                                      </dgm:varLst>
                                      <dgm:alg type="tx">
                                        <dgm:param type="parTxLTRAlign" val="l"/>
                                        <dgm:param type="parTxRTLAlign" val="r"/>
                                      </dgm:alg>
                                      <dgm:shape xmlns:r="http://schemas.openxmlformats.org/officeDocument/2006/relationships" type="rect" r:blip="">
                                        <dgm:adjLst/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08T14:22:49.15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1 1,'0'0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08T14:22:50.73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08T14:22:51.07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0,'0'0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08T14:22:52.59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1,'0'0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2-08T14:22:53.66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ignorePressure" value="1"/>
    </inkml:brush>
  </inkml:definitions>
  <inkml:trace contextRef="#ctx0" brushRef="#br0">0 1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D092D-FE72-4522-9BB7-D52A972D0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BD3111-DACE-47C8-B579-84FF10E26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49F424-21AB-4181-97A5-A7B48C5084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50757-B595-4262-88E4-0AB683702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83589-533A-48AB-AAE8-18EC0E0CE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58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D73AB-D42F-4E02-B8B5-2569CCE7B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383C8-39D6-4D44-A063-C09EDD5E3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0D164-CB8C-4E45-ACB5-2B8ACDA76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601A0-86B1-4E23-BD0B-4D8F755E7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A1603-9BDE-4E0C-9980-442E1C65CD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732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941E-C56A-410A-B43C-1A0315EE0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B667A-80DB-4D3C-9879-C426A136D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3B723-D641-43E8-BE72-CFF5B4F59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2B6780-8E0E-449D-B34A-54D7F9BED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85354-7F28-481C-A84D-29980BA83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63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D12B-9951-407F-B4FE-8A4619FFE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6A13-854E-459B-B963-4178AB018B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C89A2-F9CE-450A-90B5-E44F1733EC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E443E-EDBE-479E-81C1-D6DF1E26A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885AC-C44B-4725-BA69-F12C06A54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AEF5F-060A-4969-B860-10365F3B3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715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B53C9-05A9-4BEA-B80A-E8A58A324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95F33-050D-4595-B434-CC3A1B4393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D22232-7AAE-4B04-A78C-078CEB0B85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D5ECA6-8E00-42A2-BF59-58E2FE9C26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8487B33-CAAC-4958-8690-E704161CB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FC13B1-A6D2-4221-98B0-2D7C86F8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723C9-3BA7-46CB-AC70-FBCEF9B8F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DFD232-6F27-4753-A6AB-26B5E4D6E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3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4016A-48FC-4D2E-89B0-E738E8B31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2D6823-C92F-4A24-B0DE-141C6DD11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58DA77-6734-4EBD-A818-DF4812FE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4D706-3112-410B-91EC-C844A4CD7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215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BDFAEB-C952-4569-89EB-4B3AECCF49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FFEE5D-037A-4CDB-BE8D-6F2E83B96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79F8B-9EB4-4593-B783-9C53EA16E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863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71062-E3CC-42ED-B496-3E07BB35A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FB990-5E94-47DF-9014-80A8F04F8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B19BE6-6724-48B1-92F3-733763255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859D1-5C7C-41F9-9F02-332177446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F95A5-9808-418F-A9BC-52B7B6F79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88DDC-5EC5-4C47-9438-307260714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507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883A3-67A0-4FC9-A364-67F0517E5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DF0F7D-6597-4364-AD87-8520DFC70B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C43CB-32C9-4746-8AE5-3229234A9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EF82EB-9E13-4D20-8F16-E54C7D9E0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9B96DB-9961-4BA6-A98E-FA7961AD0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9AACF-4BB2-4C3E-8284-2060B9F82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28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54FF9-0F7A-4127-96C4-A0C26310E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3E32D6-D8BF-4BE8-875D-C725694A74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8ADDF-C385-4685-8334-3C74F8865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C99BA-7D98-4990-BFA6-19F677F01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A480A-DF86-4A5A-A908-2D0D478CF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919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34C3A8-363F-4FF1-BB70-C7C49FB824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0A7BFF-58AC-419C-8F04-D7BB2584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2EAE4-BF0E-47B6-939A-7D8BA085B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EB576-7AA4-47EC-AF8B-4F62EF473663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0BB70-8C0B-4510-8619-52F06D187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19FB91-5E03-49BE-950E-4EB0C8B52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6888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17/05/2023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77904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17/05/2023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6867528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927664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3783524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17/05/2023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9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4204558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17/05/2023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8156841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17/05/2023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41172942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6464479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17/05/2023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255844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31149749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17/05/2023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9899935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107EFD-A413-40D9-8B6D-6CF5024404BB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74329809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8AF844A-97AA-4F97-815A-EBFC2DB0CED3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2" y="1"/>
            <a:ext cx="5999989" cy="339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IN" altLang="en-US" sz="800" dirty="0"/>
              <a:t>Glen Arnold, </a:t>
            </a:r>
            <a:r>
              <a:rPr lang="en-US" altLang="en-US" sz="800" i="1" dirty="0"/>
              <a:t>Corporate Financial Management</a:t>
            </a:r>
            <a:r>
              <a:rPr lang="en-US" altLang="en-US" sz="800" dirty="0"/>
              <a:t>, 5</a:t>
            </a:r>
            <a:r>
              <a:rPr lang="en-US" altLang="en-US" sz="800" baseline="30000" dirty="0"/>
              <a:t>th</a:t>
            </a:r>
            <a:r>
              <a:rPr lang="en-US" altLang="en-US" sz="800" dirty="0"/>
              <a:t>  Edition © Pearson Education Limited 2013</a:t>
            </a:r>
            <a:endParaRPr lang="en-GB" altLang="en-US" sz="800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 txBox="1">
            <a:spLocks/>
          </p:cNvSpPr>
          <p:nvPr userDrawn="1"/>
        </p:nvSpPr>
        <p:spPr>
          <a:xfrm>
            <a:off x="11472597" y="1"/>
            <a:ext cx="973667" cy="3397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6550E941-99E4-4403-A917-B30FF69A9617}" type="slidenum">
              <a:rPr lang="en-GB" altLang="en-US" sz="800" smtClean="0"/>
              <a:pPr>
                <a:defRPr/>
              </a:pPr>
              <a:t>‹#›</a:t>
            </a:fld>
            <a:endParaRPr lang="en-GB" altLang="en-US" sz="800"/>
          </a:p>
        </p:txBody>
      </p:sp>
    </p:spTree>
    <p:extLst>
      <p:ext uri="{BB962C8B-B14F-4D97-AF65-F5344CB8AC3E}">
        <p14:creationId xmlns:p14="http://schemas.microsoft.com/office/powerpoint/2010/main" val="1171758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C2E0CE-4010-4D19-A805-059E3FE39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3EE43-27F0-41CE-86A9-8C765F615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DD289-C8EB-4A35-97F1-65D86595F3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1EB576-7AA4-47EC-AF8B-4F62EF473663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F696F1-2AD4-4DD5-8D78-CBE9A93A63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4CDD2-509B-4211-AAA7-D4F00A052B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9F772-B7C6-4C16-8340-307070D681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39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92238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m.zuwirai@uwtsd.ac.uk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9727#section-0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3" Type="http://schemas.openxmlformats.org/officeDocument/2006/relationships/customXml" Target="../ink/ink1.xml"/><Relationship Id="rId7" Type="http://schemas.openxmlformats.org/officeDocument/2006/relationships/customXml" Target="../ink/ink4.xml"/><Relationship Id="rId12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3.xml"/><Relationship Id="rId11" Type="http://schemas.openxmlformats.org/officeDocument/2006/relationships/image" Target="../media/image8.png"/><Relationship Id="rId5" Type="http://schemas.openxmlformats.org/officeDocument/2006/relationships/customXml" Target="../ink/ink2.xml"/><Relationship Id="rId10" Type="http://schemas.openxmlformats.org/officeDocument/2006/relationships/image" Target="../media/image7.png"/><Relationship Id="rId4" Type="http://schemas.openxmlformats.org/officeDocument/2006/relationships/image" Target="../media/image5.png"/><Relationship Id="rId9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BA Business Management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Economics LCBB5003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Week 1 Lesson 1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Introduction to Management Economics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eaLnBrk="0" fontAlgn="base" hangingPunct="0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77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8142D1FB-B49C-4A27-8E15-9B3CF3BA49D7}"/>
              </a:ext>
            </a:extLst>
          </p:cNvPr>
          <p:cNvSpPr txBox="1">
            <a:spLocks/>
          </p:cNvSpPr>
          <p:nvPr/>
        </p:nvSpPr>
        <p:spPr>
          <a:xfrm>
            <a:off x="1662361" y="28575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19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Muno Zuwirai ACMA CGMA</a:t>
            </a:r>
            <a:endParaRPr lang="en-US" sz="216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16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m.zuwirai@uwtsd.ac.uk</a:t>
            </a:r>
            <a:endParaRPr lang="en-US" sz="2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sz="3600" dirty="0"/>
            </a:br>
            <a:br>
              <a:rPr lang="en-US" sz="3600" dirty="0"/>
            </a:br>
            <a:endParaRPr lang="en-US" sz="3300" b="1" dirty="0"/>
          </a:p>
        </p:txBody>
      </p:sp>
    </p:spTree>
    <p:extLst>
      <p:ext uri="{BB962C8B-B14F-4D97-AF65-F5344CB8AC3E}">
        <p14:creationId xmlns:p14="http://schemas.microsoft.com/office/powerpoint/2010/main" val="267614401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8142D1FB-B49C-4A27-8E15-9B3CF3BA49D7}"/>
              </a:ext>
            </a:extLst>
          </p:cNvPr>
          <p:cNvSpPr txBox="1">
            <a:spLocks/>
          </p:cNvSpPr>
          <p:nvPr/>
        </p:nvSpPr>
        <p:spPr>
          <a:xfrm>
            <a:off x="1824286" y="462458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sz="3600" b="1" dirty="0"/>
            </a:br>
            <a:br>
              <a:rPr lang="en-GB" sz="12800" b="1" dirty="0"/>
            </a:br>
            <a:r>
              <a:rPr lang="en-GB" sz="12800" b="1" dirty="0"/>
              <a:t>…</a:t>
            </a:r>
            <a:r>
              <a:rPr lang="en-GB" sz="16000" b="1" dirty="0"/>
              <a:t>Lecturer or Facilitator… </a:t>
            </a:r>
            <a:br>
              <a:rPr lang="en-GB" sz="16000" b="1" dirty="0"/>
            </a:br>
            <a:br>
              <a:rPr lang="en-GB" sz="16000" b="1" dirty="0"/>
            </a:br>
            <a:r>
              <a:rPr lang="en-US" sz="16000" b="1" dirty="0"/>
              <a:t>Knowledge impartation </a:t>
            </a:r>
            <a:r>
              <a:rPr lang="en-US" sz="16000" b="1" dirty="0">
                <a:solidFill>
                  <a:srgbClr val="FF0000"/>
                </a:solidFill>
                <a:latin typeface="Webdings" pitchFamily="18" charset="2"/>
              </a:rPr>
              <a:t>r</a:t>
            </a:r>
            <a:r>
              <a:rPr lang="en-US" sz="16000" b="1" dirty="0"/>
              <a:t> </a:t>
            </a:r>
            <a:br>
              <a:rPr lang="en-US" sz="16000" b="1" dirty="0"/>
            </a:br>
            <a:br>
              <a:rPr lang="en-US" sz="16000" b="1" dirty="0"/>
            </a:br>
            <a:r>
              <a:rPr lang="en-US" sz="16000" b="1" dirty="0"/>
              <a:t>Participatory </a:t>
            </a:r>
            <a:r>
              <a:rPr lang="en-US" sz="16000" b="1" dirty="0">
                <a:solidFill>
                  <a:srgbClr val="00B050"/>
                </a:solidFill>
                <a:latin typeface="Webdings" pitchFamily="18" charset="2"/>
              </a:rPr>
              <a:t>a</a:t>
            </a:r>
            <a:br>
              <a:rPr lang="en-US" sz="16000" b="1" dirty="0"/>
            </a:br>
            <a:br>
              <a:rPr lang="en-US" sz="16000" b="1" dirty="0"/>
            </a:br>
            <a:r>
              <a:rPr lang="en-US" sz="16000" b="1" dirty="0"/>
              <a:t>Discursive </a:t>
            </a:r>
            <a:r>
              <a:rPr lang="en-US" sz="16000" b="1" dirty="0">
                <a:solidFill>
                  <a:srgbClr val="00B050"/>
                </a:solidFill>
                <a:latin typeface="Webdings" pitchFamily="18" charset="2"/>
              </a:rPr>
              <a:t>a</a:t>
            </a:r>
            <a:br>
              <a:rPr lang="en-US" sz="16000" b="1" dirty="0">
                <a:solidFill>
                  <a:srgbClr val="00B050"/>
                </a:solidFill>
                <a:latin typeface="Webdings" pitchFamily="18" charset="2"/>
              </a:rPr>
            </a:br>
            <a:br>
              <a:rPr lang="en-US" sz="16000" b="1" dirty="0">
                <a:solidFill>
                  <a:srgbClr val="00B050"/>
                </a:solidFill>
                <a:latin typeface="Webdings" pitchFamily="18" charset="2"/>
              </a:rPr>
            </a:br>
            <a:r>
              <a:rPr lang="en-US" sz="16000" b="1" dirty="0"/>
              <a:t>Ask questions – What, How, Why </a:t>
            </a:r>
            <a:r>
              <a:rPr lang="en-US" sz="16000" b="1" dirty="0">
                <a:solidFill>
                  <a:srgbClr val="00B050"/>
                </a:solidFill>
                <a:latin typeface="Webdings" pitchFamily="18" charset="2"/>
              </a:rPr>
              <a:t>a</a:t>
            </a:r>
            <a:br>
              <a:rPr lang="en-US" sz="16000" b="1" dirty="0"/>
            </a:br>
            <a:br>
              <a:rPr lang="en-US" sz="16000" b="1" dirty="0"/>
            </a:br>
            <a:r>
              <a:rPr lang="en-US" sz="16000" b="1" dirty="0"/>
              <a:t>Laugh at/ mock others </a:t>
            </a:r>
            <a:r>
              <a:rPr lang="en-US" sz="16000" b="1" dirty="0">
                <a:solidFill>
                  <a:srgbClr val="FF0000"/>
                </a:solidFill>
                <a:latin typeface="Webdings" pitchFamily="18" charset="2"/>
              </a:rPr>
              <a:t>r</a:t>
            </a:r>
            <a:br>
              <a:rPr lang="en-GB" sz="3600" dirty="0"/>
            </a:br>
            <a:br>
              <a:rPr lang="en-GB" sz="3600" dirty="0"/>
            </a:br>
            <a:br>
              <a:rPr lang="en-US" sz="3600" dirty="0"/>
            </a:br>
            <a:endParaRPr lang="en-US" sz="3300" b="1" dirty="0"/>
          </a:p>
        </p:txBody>
      </p:sp>
    </p:spTree>
    <p:extLst>
      <p:ext uri="{BB962C8B-B14F-4D97-AF65-F5344CB8AC3E}">
        <p14:creationId xmlns:p14="http://schemas.microsoft.com/office/powerpoint/2010/main" val="176061678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8142D1FB-B49C-4A27-8E15-9B3CF3BA49D7}"/>
              </a:ext>
            </a:extLst>
          </p:cNvPr>
          <p:cNvSpPr txBox="1">
            <a:spLocks/>
          </p:cNvSpPr>
          <p:nvPr/>
        </p:nvSpPr>
        <p:spPr>
          <a:xfrm>
            <a:off x="219075" y="4533900"/>
            <a:ext cx="9972675" cy="123368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br>
              <a:rPr lang="en-GB" sz="3600" b="1" dirty="0"/>
            </a:br>
            <a:br>
              <a:rPr lang="en-GB" sz="12800" b="1" dirty="0"/>
            </a:br>
            <a:r>
              <a:rPr lang="en-US" sz="24000" b="1" dirty="0">
                <a:solidFill>
                  <a:srgbClr val="002060"/>
                </a:solidFill>
              </a:rPr>
              <a:t>Module information</a:t>
            </a:r>
          </a:p>
          <a:p>
            <a:pPr algn="l"/>
            <a:endParaRPr lang="en-US" sz="9600" b="1" dirty="0">
              <a:solidFill>
                <a:srgbClr val="002060"/>
              </a:solidFill>
            </a:endParaRPr>
          </a:p>
          <a:p>
            <a:pPr marL="69850" algn="l"/>
            <a:r>
              <a:rPr lang="en-US" sz="16000" b="1" dirty="0">
                <a:solidFill>
                  <a:srgbClr val="002060"/>
                </a:solidFill>
              </a:rPr>
              <a:t>Aim(s): </a:t>
            </a:r>
            <a:r>
              <a:rPr lang="en-US" sz="9600" b="1" dirty="0">
                <a:solidFill>
                  <a:srgbClr val="002060"/>
                </a:solidFill>
              </a:rPr>
              <a:t>To enable students </a:t>
            </a:r>
            <a:r>
              <a:rPr lang="en-US" sz="9600" b="1" dirty="0" err="1">
                <a:solidFill>
                  <a:srgbClr val="002060"/>
                </a:solidFill>
              </a:rPr>
              <a:t>analyse</a:t>
            </a:r>
            <a:r>
              <a:rPr lang="en-US" sz="9600" b="1" dirty="0">
                <a:solidFill>
                  <a:srgbClr val="002060"/>
                </a:solidFill>
              </a:rPr>
              <a:t> the internal and external economic forces acting on management decision-making</a:t>
            </a:r>
            <a:endParaRPr lang="en-GB" sz="9600" b="1" dirty="0">
              <a:solidFill>
                <a:srgbClr val="002060"/>
              </a:solidFill>
            </a:endParaRPr>
          </a:p>
          <a:p>
            <a:pPr algn="l"/>
            <a:endParaRPr lang="en-GB" sz="16000" b="1" dirty="0">
              <a:solidFill>
                <a:srgbClr val="002060"/>
              </a:solidFill>
            </a:endParaRPr>
          </a:p>
          <a:p>
            <a:pPr algn="l"/>
            <a:endParaRPr lang="en-GB" sz="16000" b="1" dirty="0">
              <a:solidFill>
                <a:srgbClr val="002060"/>
              </a:solidFill>
            </a:endParaRPr>
          </a:p>
          <a:p>
            <a:pPr marL="69850" algn="l">
              <a:lnSpc>
                <a:spcPts val="1240"/>
              </a:lnSpc>
            </a:pPr>
            <a:r>
              <a:rPr lang="en-US" sz="16000" b="1" dirty="0">
                <a:solidFill>
                  <a:srgbClr val="002060"/>
                </a:solidFill>
              </a:rPr>
              <a:t>Learning outcomes:</a:t>
            </a:r>
            <a:endParaRPr lang="en-GB" sz="9600" b="1" dirty="0">
              <a:solidFill>
                <a:srgbClr val="002060"/>
              </a:solidFill>
            </a:endParaRPr>
          </a:p>
          <a:p>
            <a:pPr marL="69850" algn="l">
              <a:spcBef>
                <a:spcPts val="25"/>
              </a:spcBef>
              <a:spcAft>
                <a:spcPts val="0"/>
              </a:spcAft>
            </a:pPr>
            <a:r>
              <a:rPr lang="en-US" sz="9600" b="1" dirty="0">
                <a:solidFill>
                  <a:srgbClr val="002060"/>
                </a:solidFill>
              </a:rPr>
              <a:t>Upon the successful completion of this module, the student should be able to demonstrate the ability to:</a:t>
            </a:r>
            <a:endParaRPr lang="en-GB" sz="9600" b="1" dirty="0">
              <a:solidFill>
                <a:srgbClr val="002060"/>
              </a:solidFill>
            </a:endParaRPr>
          </a:p>
          <a:p>
            <a:pPr marL="1143000" lvl="0" indent="-1143000" algn="l">
              <a:spcBef>
                <a:spcPts val="590"/>
              </a:spcBef>
              <a:spcAft>
                <a:spcPts val="0"/>
              </a:spcAft>
              <a:buSzPts val="1100"/>
              <a:buFont typeface="Arial" panose="020B0604020202020204" pitchFamily="34" charset="0"/>
              <a:buChar char="•"/>
              <a:tabLst>
                <a:tab pos="527050" algn="l"/>
                <a:tab pos="527685" algn="l"/>
              </a:tabLst>
            </a:pPr>
            <a:r>
              <a:rPr lang="en-US" sz="9600" dirty="0">
                <a:solidFill>
                  <a:srgbClr val="002060"/>
                </a:solidFill>
              </a:rPr>
              <a:t>Critically evaluate economic data as a guide to policy making within an international, national and organizational context;</a:t>
            </a:r>
            <a:endParaRPr lang="en-GB" sz="9600" dirty="0">
              <a:solidFill>
                <a:srgbClr val="002060"/>
              </a:solidFill>
            </a:endParaRPr>
          </a:p>
          <a:p>
            <a:pPr marL="1143000" lvl="0" indent="-1143000" algn="l">
              <a:spcBef>
                <a:spcPts val="605"/>
              </a:spcBef>
              <a:spcAft>
                <a:spcPts val="0"/>
              </a:spcAft>
              <a:buSzPts val="1100"/>
              <a:buFont typeface="Arial" panose="020B0604020202020204" pitchFamily="34" charset="0"/>
              <a:buChar char="•"/>
              <a:tabLst>
                <a:tab pos="527050" algn="l"/>
                <a:tab pos="527685" algn="l"/>
              </a:tabLst>
            </a:pPr>
            <a:r>
              <a:rPr lang="en-US" sz="9600" dirty="0">
                <a:solidFill>
                  <a:srgbClr val="002060"/>
                </a:solidFill>
              </a:rPr>
              <a:t>Apply a number of different economic concepts (supply and demand, price elasticity, cost analysis) with respect to managerial decision-making in </a:t>
            </a:r>
            <a:r>
              <a:rPr lang="en-US" sz="9600" dirty="0" err="1">
                <a:solidFill>
                  <a:srgbClr val="002060"/>
                </a:solidFill>
              </a:rPr>
              <a:t>organisations</a:t>
            </a:r>
            <a:endParaRPr lang="en-GB" sz="9600" dirty="0">
              <a:solidFill>
                <a:srgbClr val="002060"/>
              </a:solidFill>
            </a:endParaRPr>
          </a:p>
          <a:p>
            <a:pPr marL="1143000" indent="-1143000" algn="l">
              <a:buFont typeface="Arial" panose="020B0604020202020204" pitchFamily="34" charset="0"/>
              <a:buChar char="•"/>
            </a:pPr>
            <a:r>
              <a:rPr lang="en-US" sz="9600" dirty="0" err="1">
                <a:solidFill>
                  <a:srgbClr val="002060"/>
                </a:solidFill>
              </a:rPr>
              <a:t>Analyse</a:t>
            </a:r>
            <a:r>
              <a:rPr lang="en-US" sz="9600" dirty="0">
                <a:solidFill>
                  <a:srgbClr val="002060"/>
                </a:solidFill>
              </a:rPr>
              <a:t> the impact of government policy on markets and its effect on managerial decisions in </a:t>
            </a:r>
            <a:r>
              <a:rPr lang="en-US" sz="9600" dirty="0" err="1">
                <a:solidFill>
                  <a:srgbClr val="002060"/>
                </a:solidFill>
              </a:rPr>
              <a:t>organisations</a:t>
            </a:r>
            <a:endParaRPr lang="en-GB" sz="9600" dirty="0">
              <a:solidFill>
                <a:srgbClr val="002060"/>
              </a:solidFill>
            </a:endParaRPr>
          </a:p>
          <a:p>
            <a:endParaRPr lang="en-GB" sz="9600" b="1" dirty="0">
              <a:solidFill>
                <a:srgbClr val="002060"/>
              </a:solidFill>
            </a:endParaRPr>
          </a:p>
          <a:p>
            <a:br>
              <a:rPr lang="en-US" sz="3600" dirty="0"/>
            </a:br>
            <a:endParaRPr lang="en-US" sz="3300" b="1" dirty="0"/>
          </a:p>
        </p:txBody>
      </p:sp>
    </p:spTree>
    <p:extLst>
      <p:ext uri="{BB962C8B-B14F-4D97-AF65-F5344CB8AC3E}">
        <p14:creationId xmlns:p14="http://schemas.microsoft.com/office/powerpoint/2010/main" val="21833419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8142D1FB-B49C-4A27-8E15-9B3CF3BA49D7}"/>
              </a:ext>
            </a:extLst>
          </p:cNvPr>
          <p:cNvSpPr txBox="1">
            <a:spLocks/>
          </p:cNvSpPr>
          <p:nvPr/>
        </p:nvSpPr>
        <p:spPr>
          <a:xfrm>
            <a:off x="0" y="4612842"/>
            <a:ext cx="11922492" cy="14144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sz="3600" b="1" dirty="0"/>
            </a:br>
            <a:br>
              <a:rPr lang="en-GB" sz="12800" b="1" dirty="0"/>
            </a:br>
            <a:r>
              <a:rPr lang="en-US" sz="24000" b="1" dirty="0">
                <a:solidFill>
                  <a:srgbClr val="002060"/>
                </a:solidFill>
              </a:rPr>
              <a:t>Assessment</a:t>
            </a:r>
          </a:p>
          <a:p>
            <a:endParaRPr lang="en-US" sz="24000" b="1" dirty="0">
              <a:solidFill>
                <a:srgbClr val="002060"/>
              </a:solidFill>
            </a:endParaRPr>
          </a:p>
          <a:p>
            <a:r>
              <a:rPr lang="en-GB" sz="9600" b="1" dirty="0">
                <a:solidFill>
                  <a:srgbClr val="002060"/>
                </a:solidFill>
              </a:rPr>
              <a:t>Component 1 - Individual coursework/ report: well researched - 2,500 words (50%). This must be well referenced (Harvard Referencing system).</a:t>
            </a:r>
          </a:p>
          <a:p>
            <a:endParaRPr lang="en-GB" sz="9600" dirty="0">
              <a:solidFill>
                <a:srgbClr val="002060"/>
              </a:solidFill>
            </a:endParaRPr>
          </a:p>
          <a:p>
            <a:endParaRPr lang="en-GB" sz="9600" b="1" dirty="0">
              <a:solidFill>
                <a:srgbClr val="002060"/>
              </a:solidFill>
            </a:endParaRPr>
          </a:p>
          <a:p>
            <a:r>
              <a:rPr lang="en-GB" sz="9600" b="1" dirty="0">
                <a:solidFill>
                  <a:srgbClr val="002060"/>
                </a:solidFill>
              </a:rPr>
              <a:t>Component 2 – Written examination - multiple choice (50%)</a:t>
            </a:r>
          </a:p>
          <a:p>
            <a:endParaRPr lang="en-GB" sz="9600" b="1" dirty="0">
              <a:solidFill>
                <a:srgbClr val="002060"/>
              </a:solidFill>
            </a:endParaRPr>
          </a:p>
          <a:p>
            <a:r>
              <a:rPr lang="en-GB" sz="9600" dirty="0">
                <a:solidFill>
                  <a:srgbClr val="002060"/>
                </a:solidFill>
              </a:rPr>
              <a:t>More information on </a:t>
            </a:r>
            <a:r>
              <a:rPr lang="en-GB" sz="9600" dirty="0" err="1">
                <a:solidFill>
                  <a:srgbClr val="002060"/>
                </a:solidFill>
              </a:rPr>
              <a:t>moodle</a:t>
            </a:r>
            <a:endParaRPr lang="en-GB" sz="9600" b="1" dirty="0">
              <a:solidFill>
                <a:srgbClr val="002060"/>
              </a:solidFill>
            </a:endParaRPr>
          </a:p>
          <a:p>
            <a:endParaRPr lang="en-GB" sz="9600" b="1" dirty="0">
              <a:solidFill>
                <a:srgbClr val="002060"/>
              </a:solidFill>
            </a:endParaRPr>
          </a:p>
          <a:p>
            <a:endParaRPr lang="en-GB" sz="9600" dirty="0">
              <a:solidFill>
                <a:srgbClr val="002060"/>
              </a:solidFill>
            </a:endParaRPr>
          </a:p>
          <a:p>
            <a:endParaRPr lang="en-GB" sz="9600" dirty="0">
              <a:solidFill>
                <a:srgbClr val="002060"/>
              </a:solidFill>
            </a:endParaRPr>
          </a:p>
          <a:p>
            <a:br>
              <a:rPr lang="en-GB" sz="3200" dirty="0"/>
            </a:br>
            <a:br>
              <a:rPr lang="en-US" sz="3600" dirty="0"/>
            </a:br>
            <a:endParaRPr lang="en-US" sz="3300" b="1" dirty="0"/>
          </a:p>
        </p:txBody>
      </p:sp>
    </p:spTree>
    <p:extLst>
      <p:ext uri="{BB962C8B-B14F-4D97-AF65-F5344CB8AC3E}">
        <p14:creationId xmlns:p14="http://schemas.microsoft.com/office/powerpoint/2010/main" val="5127723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8142D1FB-B49C-4A27-8E15-9B3CF3BA49D7}"/>
              </a:ext>
            </a:extLst>
          </p:cNvPr>
          <p:cNvSpPr txBox="1">
            <a:spLocks/>
          </p:cNvSpPr>
          <p:nvPr/>
        </p:nvSpPr>
        <p:spPr>
          <a:xfrm>
            <a:off x="1981200" y="327203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sz="3600" b="1" dirty="0"/>
            </a:br>
            <a:br>
              <a:rPr lang="en-GB" sz="12800" b="1" dirty="0"/>
            </a:br>
            <a:r>
              <a:rPr lang="en-US" sz="21600" b="1" dirty="0">
                <a:solidFill>
                  <a:srgbClr val="002060"/>
                </a:solidFill>
              </a:rPr>
              <a:t>Module information - </a:t>
            </a:r>
            <a:r>
              <a:rPr lang="en-US" sz="21600" b="1" dirty="0" err="1">
                <a:solidFill>
                  <a:srgbClr val="002060"/>
                </a:solidFill>
              </a:rPr>
              <a:t>moodle</a:t>
            </a:r>
            <a:endParaRPr lang="en-US" sz="24000" b="1" dirty="0">
              <a:solidFill>
                <a:srgbClr val="002060"/>
              </a:solidFill>
            </a:endParaRPr>
          </a:p>
          <a:p>
            <a:endParaRPr lang="en-US" sz="24000" b="1" dirty="0">
              <a:solidFill>
                <a:srgbClr val="002060"/>
              </a:solidFill>
            </a:endParaRPr>
          </a:p>
          <a:p>
            <a:r>
              <a:rPr lang="en-GB" sz="9600" b="1" dirty="0">
                <a:solidFill>
                  <a:srgbClr val="002060"/>
                </a:solidFill>
              </a:rPr>
              <a:t>Take a quick tour of </a:t>
            </a:r>
            <a:r>
              <a:rPr lang="en-GB" sz="9600" b="1" dirty="0">
                <a:solidFill>
                  <a:srgbClr val="002060"/>
                </a:solidFill>
                <a:hlinkClick r:id="rId3"/>
              </a:rPr>
              <a:t>LCBB5003 Management Economics</a:t>
            </a:r>
            <a:br>
              <a:rPr lang="en-GB" sz="3200" dirty="0"/>
            </a:br>
            <a:br>
              <a:rPr lang="en-US" sz="3600" dirty="0"/>
            </a:br>
            <a:endParaRPr lang="en-US" sz="3300" b="1" dirty="0"/>
          </a:p>
        </p:txBody>
      </p:sp>
    </p:spTree>
    <p:extLst>
      <p:ext uri="{BB962C8B-B14F-4D97-AF65-F5344CB8AC3E}">
        <p14:creationId xmlns:p14="http://schemas.microsoft.com/office/powerpoint/2010/main" val="16557069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8142D1FB-B49C-4A27-8E15-9B3CF3BA49D7}"/>
              </a:ext>
            </a:extLst>
          </p:cNvPr>
          <p:cNvSpPr txBox="1">
            <a:spLocks/>
          </p:cNvSpPr>
          <p:nvPr/>
        </p:nvSpPr>
        <p:spPr>
          <a:xfrm>
            <a:off x="1605280" y="738683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sz="3600" b="1" dirty="0"/>
            </a:br>
            <a:br>
              <a:rPr lang="en-GB" sz="12800" b="1" dirty="0"/>
            </a:br>
            <a:r>
              <a:rPr lang="en-US" sz="21600" b="1" dirty="0">
                <a:solidFill>
                  <a:srgbClr val="002060"/>
                </a:solidFill>
              </a:rPr>
              <a:t>Module reading list</a:t>
            </a:r>
          </a:p>
          <a:p>
            <a:r>
              <a:rPr lang="en-GB" sz="11200" b="1" dirty="0">
                <a:solidFill>
                  <a:srgbClr val="002060"/>
                </a:solidFill>
                <a:highlight>
                  <a:srgbClr val="FFFF00"/>
                </a:highlight>
              </a:rPr>
              <a:t>Essential reading</a:t>
            </a:r>
          </a:p>
          <a:p>
            <a:endParaRPr lang="en-GB" sz="8000" b="1" dirty="0">
              <a:solidFill>
                <a:srgbClr val="002060"/>
              </a:solidFill>
            </a:endParaRPr>
          </a:p>
          <a:p>
            <a:r>
              <a:rPr lang="en-GB" sz="8000" b="1" dirty="0">
                <a:solidFill>
                  <a:srgbClr val="002060"/>
                </a:solidFill>
              </a:rPr>
              <a:t>Samuelson, W., Marks, S., (2010) Managerial Economics, </a:t>
            </a:r>
          </a:p>
          <a:p>
            <a:r>
              <a:rPr lang="en-GB" sz="8000" b="1" dirty="0">
                <a:solidFill>
                  <a:srgbClr val="002060"/>
                </a:solidFill>
              </a:rPr>
              <a:t>Study Guide, London, John Wiley &amp; Sons</a:t>
            </a:r>
          </a:p>
          <a:p>
            <a:pPr marL="0" indent="0">
              <a:buNone/>
            </a:pPr>
            <a:endParaRPr lang="en-GB" sz="80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8000" b="1" dirty="0" err="1">
                <a:solidFill>
                  <a:srgbClr val="002060"/>
                </a:solidFill>
              </a:rPr>
              <a:t>Sloman</a:t>
            </a:r>
            <a:r>
              <a:rPr lang="en-GB" sz="8000" b="1" dirty="0">
                <a:solidFill>
                  <a:srgbClr val="002060"/>
                </a:solidFill>
              </a:rPr>
              <a:t>, J., Hinde, K., </a:t>
            </a:r>
            <a:r>
              <a:rPr lang="en-GB" sz="8000" b="1" dirty="0" err="1">
                <a:solidFill>
                  <a:srgbClr val="002060"/>
                </a:solidFill>
              </a:rPr>
              <a:t>Garrat</a:t>
            </a:r>
            <a:r>
              <a:rPr lang="en-GB" sz="8000" b="1" dirty="0">
                <a:solidFill>
                  <a:srgbClr val="002060"/>
                </a:solidFill>
              </a:rPr>
              <a:t> (2013) Economics for</a:t>
            </a:r>
          </a:p>
          <a:p>
            <a:pPr marL="0" indent="0">
              <a:buNone/>
            </a:pPr>
            <a:r>
              <a:rPr lang="en-GB" sz="8000" b="1" dirty="0">
                <a:solidFill>
                  <a:srgbClr val="002060"/>
                </a:solidFill>
              </a:rPr>
              <a:t>Business, Harlow, Pearson</a:t>
            </a:r>
          </a:p>
          <a:p>
            <a:pPr marL="0" indent="0">
              <a:buNone/>
            </a:pPr>
            <a:endParaRPr lang="en-GB" sz="80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8000" b="1" dirty="0" err="1">
                <a:solidFill>
                  <a:srgbClr val="002060"/>
                </a:solidFill>
              </a:rPr>
              <a:t>Sloman</a:t>
            </a:r>
            <a:r>
              <a:rPr lang="en-GB" sz="8000" b="1" dirty="0">
                <a:solidFill>
                  <a:srgbClr val="002060"/>
                </a:solidFill>
              </a:rPr>
              <a:t>, J., Jones, E., (2011): Economics and the Business </a:t>
            </a:r>
          </a:p>
          <a:p>
            <a:pPr marL="0" indent="0">
              <a:buNone/>
            </a:pPr>
            <a:r>
              <a:rPr lang="en-GB" sz="8000" b="1" dirty="0">
                <a:solidFill>
                  <a:srgbClr val="002060"/>
                </a:solidFill>
              </a:rPr>
              <a:t>Environment, Edinburgh, Prentice Hall</a:t>
            </a:r>
          </a:p>
          <a:p>
            <a:pPr marL="0" indent="0">
              <a:buNone/>
            </a:pPr>
            <a:endParaRPr lang="en-GB" sz="9600" b="1" dirty="0">
              <a:solidFill>
                <a:srgbClr val="002060"/>
              </a:solidFill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sz="9600" b="1" dirty="0">
                <a:solidFill>
                  <a:srgbClr val="002060"/>
                </a:solidFill>
                <a:highlight>
                  <a:srgbClr val="FFFF00"/>
                </a:highlight>
              </a:rPr>
              <a:t>Further reading</a:t>
            </a:r>
          </a:p>
          <a:p>
            <a:pPr marL="0" indent="0">
              <a:buNone/>
            </a:pPr>
            <a:endParaRPr lang="en-GB" sz="80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8000" b="1" dirty="0">
                <a:solidFill>
                  <a:srgbClr val="002060"/>
                </a:solidFill>
              </a:rPr>
              <a:t>Griffiths, A., Stuart, W., (2011) Economics for Business and</a:t>
            </a:r>
          </a:p>
          <a:p>
            <a:pPr marL="0" indent="0">
              <a:buNone/>
            </a:pPr>
            <a:r>
              <a:rPr lang="en-GB" sz="8000" b="1" dirty="0">
                <a:solidFill>
                  <a:srgbClr val="002060"/>
                </a:solidFill>
              </a:rPr>
              <a:t>Management 3rd Edition, Prentice Hall</a:t>
            </a:r>
          </a:p>
          <a:p>
            <a:pPr marL="0" indent="0">
              <a:buNone/>
            </a:pPr>
            <a:endParaRPr lang="en-GB" sz="80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8000" b="1" dirty="0" err="1">
                <a:solidFill>
                  <a:srgbClr val="002060"/>
                </a:solidFill>
              </a:rPr>
              <a:t>Keat</a:t>
            </a:r>
            <a:r>
              <a:rPr lang="en-GB" sz="8000" b="1" dirty="0">
                <a:solidFill>
                  <a:srgbClr val="002060"/>
                </a:solidFill>
              </a:rPr>
              <a:t>, P., Young, P.. (2005) Managerial Economic Tools for Today’s Decision Makers, 5th Edition.</a:t>
            </a:r>
          </a:p>
          <a:p>
            <a:pPr marL="0" indent="0">
              <a:buNone/>
            </a:pPr>
            <a:endParaRPr lang="en-GB" sz="80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8000" b="1" dirty="0">
                <a:solidFill>
                  <a:srgbClr val="002060"/>
                </a:solidFill>
              </a:rPr>
              <a:t>Levitt, S., Dubner, S., (2010): Freakonomics: A Rogue </a:t>
            </a:r>
          </a:p>
          <a:p>
            <a:pPr marL="0" indent="0">
              <a:buNone/>
            </a:pPr>
            <a:r>
              <a:rPr lang="en-GB" sz="8000" b="1" dirty="0">
                <a:solidFill>
                  <a:srgbClr val="002060"/>
                </a:solidFill>
              </a:rPr>
              <a:t>Economist Explores the Hidden Side of Everything, London,</a:t>
            </a:r>
          </a:p>
          <a:p>
            <a:pPr marL="0" indent="0">
              <a:buNone/>
            </a:pPr>
            <a:r>
              <a:rPr lang="en-GB" sz="8000" b="1" dirty="0">
                <a:solidFill>
                  <a:srgbClr val="002060"/>
                </a:solidFill>
              </a:rPr>
              <a:t>Penguin</a:t>
            </a:r>
          </a:p>
          <a:p>
            <a:pPr marL="0" indent="0">
              <a:buNone/>
            </a:pPr>
            <a:endParaRPr lang="en-GB" sz="80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8000" b="1" dirty="0">
                <a:solidFill>
                  <a:srgbClr val="002060"/>
                </a:solidFill>
              </a:rPr>
              <a:t>Baye, M. (2013): Managerial Economics &amp; Business </a:t>
            </a:r>
          </a:p>
          <a:p>
            <a:pPr marL="0" indent="0">
              <a:buNone/>
            </a:pPr>
            <a:r>
              <a:rPr lang="en-GB" sz="8000" b="1" dirty="0">
                <a:solidFill>
                  <a:srgbClr val="002060"/>
                </a:solidFill>
              </a:rPr>
              <a:t>Strategy, London, FT/Prentice Hall</a:t>
            </a:r>
          </a:p>
          <a:p>
            <a:endParaRPr lang="en-US" sz="21600" b="1" dirty="0">
              <a:solidFill>
                <a:srgbClr val="002060"/>
              </a:solidFill>
            </a:endParaRPr>
          </a:p>
          <a:p>
            <a:br>
              <a:rPr lang="en-GB" sz="21600" b="1" dirty="0">
                <a:solidFill>
                  <a:srgbClr val="002060"/>
                </a:solidFill>
              </a:rPr>
            </a:br>
            <a:br>
              <a:rPr lang="en-US" sz="21600" b="1" dirty="0">
                <a:solidFill>
                  <a:srgbClr val="002060"/>
                </a:solidFill>
              </a:rPr>
            </a:br>
            <a:endParaRPr lang="en-US" sz="21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4063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849" y="2790825"/>
            <a:ext cx="12115801" cy="503679"/>
          </a:xfrm>
        </p:spPr>
        <p:txBody>
          <a:bodyPr>
            <a:noAutofit/>
          </a:bodyPr>
          <a:lstStyle/>
          <a:p>
            <a:pPr algn="l"/>
            <a:r>
              <a:rPr lang="en-US" sz="7200" b="1" dirty="0">
                <a:solidFill>
                  <a:srgbClr val="002060"/>
                </a:solidFill>
              </a:rPr>
              <a:t>Let’s now consider real stuff</a:t>
            </a:r>
            <a:endParaRPr lang="en-GB" sz="72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3114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99" y="2133600"/>
            <a:ext cx="12115801" cy="503679"/>
          </a:xfrm>
        </p:spPr>
        <p:txBody>
          <a:bodyPr>
            <a:noAutofit/>
          </a:bodyPr>
          <a:lstStyle/>
          <a:p>
            <a:pPr algn="l"/>
            <a:r>
              <a:rPr lang="en-US" sz="4800" b="1" dirty="0" err="1">
                <a:solidFill>
                  <a:srgbClr val="002060"/>
                </a:solidFill>
              </a:rPr>
              <a:t>Organisation</a:t>
            </a:r>
            <a:r>
              <a:rPr lang="en-US" sz="4800" b="1" dirty="0">
                <a:solidFill>
                  <a:srgbClr val="002060"/>
                </a:solidFill>
              </a:rPr>
              <a:t>: </a:t>
            </a:r>
            <a:r>
              <a:rPr lang="en-US" sz="4000" b="1" dirty="0">
                <a:solidFill>
                  <a:srgbClr val="002060"/>
                </a:solidFill>
              </a:rPr>
              <a:t>An </a:t>
            </a:r>
            <a:r>
              <a:rPr lang="en-US" sz="4000" b="1" dirty="0" err="1">
                <a:solidFill>
                  <a:srgbClr val="002060"/>
                </a:solidFill>
              </a:rPr>
              <a:t>organisation</a:t>
            </a:r>
            <a:r>
              <a:rPr lang="en-US" sz="4000" b="1" dirty="0">
                <a:solidFill>
                  <a:srgbClr val="002060"/>
                </a:solidFill>
              </a:rPr>
              <a:t> is a </a:t>
            </a:r>
            <a:r>
              <a:rPr lang="en-US" sz="4000" b="1" dirty="0">
                <a:solidFill>
                  <a:srgbClr val="C00000"/>
                </a:solidFill>
              </a:rPr>
              <a:t>social arrangement </a:t>
            </a:r>
            <a:r>
              <a:rPr lang="en-US" sz="4000" b="1" dirty="0">
                <a:solidFill>
                  <a:srgbClr val="002060"/>
                </a:solidFill>
              </a:rPr>
              <a:t>for the </a:t>
            </a:r>
            <a:r>
              <a:rPr lang="en-US" sz="4000" b="1" dirty="0">
                <a:solidFill>
                  <a:srgbClr val="C00000"/>
                </a:solidFill>
              </a:rPr>
              <a:t>controlled performance</a:t>
            </a:r>
            <a:r>
              <a:rPr lang="en-US" sz="4000" b="1" dirty="0">
                <a:solidFill>
                  <a:srgbClr val="002060"/>
                </a:solidFill>
              </a:rPr>
              <a:t> of </a:t>
            </a:r>
            <a:r>
              <a:rPr lang="en-US" sz="4000" b="1" dirty="0">
                <a:solidFill>
                  <a:srgbClr val="C00000"/>
                </a:solidFill>
              </a:rPr>
              <a:t>collective goals for shared benefits</a:t>
            </a:r>
            <a:r>
              <a:rPr lang="en-US" sz="4000" b="1" dirty="0">
                <a:solidFill>
                  <a:srgbClr val="002060"/>
                </a:solidFill>
              </a:rPr>
              <a:t> (NAO Value for money, 2016)</a:t>
            </a:r>
            <a:endParaRPr lang="en-GB" sz="4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9951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7449" y="482340"/>
            <a:ext cx="8572501" cy="288039"/>
          </a:xfrm>
        </p:spPr>
        <p:txBody>
          <a:bodyPr>
            <a:noAutofit/>
          </a:bodyPr>
          <a:lstStyle/>
          <a:p>
            <a:pPr algn="l"/>
            <a:r>
              <a:rPr lang="en-US" sz="4800" b="1" dirty="0">
                <a:solidFill>
                  <a:srgbClr val="002060"/>
                </a:solidFill>
              </a:rPr>
              <a:t>Why would you start a business? </a:t>
            </a:r>
            <a:endParaRPr lang="en-GB" sz="48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2457449" y="342900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4000" b="1" dirty="0" err="1">
                <a:solidFill>
                  <a:srgbClr val="002060"/>
                </a:solidFill>
              </a:rPr>
              <a:t>Maximise</a:t>
            </a:r>
            <a:r>
              <a:rPr lang="en-US" sz="4000" b="1" dirty="0">
                <a:solidFill>
                  <a:srgbClr val="002060"/>
                </a:solidFill>
              </a:rPr>
              <a:t> shareholder wealth through: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</a:rPr>
              <a:t>Growth in the value of the firm/ </a:t>
            </a:r>
            <a:r>
              <a:rPr lang="en-US" sz="3200" b="1" dirty="0">
                <a:solidFill>
                  <a:srgbClr val="FF0000"/>
                </a:solidFill>
              </a:rPr>
              <a:t>capital gain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</a:rPr>
              <a:t>Profits – returned to shareholders as </a:t>
            </a:r>
            <a:r>
              <a:rPr lang="en-US" sz="3200" b="1" dirty="0">
                <a:solidFill>
                  <a:srgbClr val="FF0000"/>
                </a:solidFill>
              </a:rPr>
              <a:t>dividends</a:t>
            </a: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256243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3025" y="4014862"/>
            <a:ext cx="9505949" cy="680127"/>
          </a:xfrm>
        </p:spPr>
        <p:txBody>
          <a:bodyPr>
            <a:noAutofit/>
          </a:bodyPr>
          <a:lstStyle/>
          <a:p>
            <a:pPr algn="l"/>
            <a:r>
              <a:rPr lang="en-US" sz="4000" b="1" dirty="0">
                <a:solidFill>
                  <a:srgbClr val="002060"/>
                </a:solidFill>
              </a:rPr>
              <a:t>What is Management Economics? </a:t>
            </a: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4000" b="1" dirty="0">
                <a:solidFill>
                  <a:srgbClr val="002060"/>
                </a:solidFill>
              </a:rPr>
              <a:t>Why Management Economics?</a:t>
            </a:r>
            <a:br>
              <a:rPr lang="en-US" sz="4000" b="1" dirty="0">
                <a:solidFill>
                  <a:srgbClr val="002060"/>
                </a:solidFill>
              </a:rPr>
            </a:br>
            <a:br>
              <a:rPr lang="en-US" sz="4000" b="1" dirty="0">
                <a:solidFill>
                  <a:srgbClr val="002060"/>
                </a:solidFill>
              </a:rPr>
            </a:br>
            <a:r>
              <a:rPr lang="en-US" sz="2000" b="1" dirty="0">
                <a:solidFill>
                  <a:srgbClr val="002060"/>
                </a:solidFill>
              </a:rPr>
              <a:t>- Concerned with the understanding of </a:t>
            </a:r>
            <a:r>
              <a:rPr lang="en-US" sz="2000" b="1" dirty="0">
                <a:solidFill>
                  <a:srgbClr val="C00000"/>
                </a:solidFill>
              </a:rPr>
              <a:t>micro and macro factors </a:t>
            </a:r>
            <a:r>
              <a:rPr lang="en-US" sz="2000" b="1" dirty="0">
                <a:solidFill>
                  <a:srgbClr val="002060"/>
                </a:solidFill>
              </a:rPr>
              <a:t>and their impact on business decision-making</a:t>
            </a:r>
            <a:br>
              <a:rPr lang="en-US" sz="2000" b="1" dirty="0">
                <a:solidFill>
                  <a:srgbClr val="002060"/>
                </a:solidFill>
              </a:rPr>
            </a:br>
            <a:br>
              <a:rPr lang="en-US" sz="2000" b="1" dirty="0">
                <a:solidFill>
                  <a:srgbClr val="002060"/>
                </a:solidFill>
              </a:rPr>
            </a:br>
            <a:br>
              <a:rPr lang="en-US" sz="2000" b="1" dirty="0">
                <a:solidFill>
                  <a:srgbClr val="002060"/>
                </a:solidFill>
              </a:rPr>
            </a:br>
            <a:br>
              <a:rPr lang="en-US" sz="2000" b="1" dirty="0">
                <a:solidFill>
                  <a:srgbClr val="002060"/>
                </a:solidFill>
              </a:rPr>
            </a:br>
            <a:r>
              <a:rPr lang="en-US" sz="4000" b="1" dirty="0">
                <a:solidFill>
                  <a:srgbClr val="002060"/>
                </a:solidFill>
              </a:rPr>
              <a:t>Basic economics problem </a:t>
            </a:r>
            <a:r>
              <a:rPr lang="en-US" sz="3200" b="1" i="1" dirty="0">
                <a:solidFill>
                  <a:srgbClr val="002060"/>
                </a:solidFill>
              </a:rPr>
              <a:t>(organization in context): </a:t>
            </a:r>
            <a:br>
              <a:rPr lang="en-US" sz="3200" b="1" dirty="0">
                <a:solidFill>
                  <a:srgbClr val="002060"/>
                </a:solidFill>
              </a:rPr>
            </a:br>
            <a:br>
              <a:rPr lang="en-US" sz="3200" b="1" dirty="0">
                <a:solidFill>
                  <a:srgbClr val="002060"/>
                </a:solidFill>
              </a:rPr>
            </a:b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C9D78A4F-F0AA-4B3F-9364-4EC8ADC52B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53701625"/>
              </p:ext>
            </p:extLst>
          </p:nvPr>
        </p:nvGraphicFramePr>
        <p:xfrm>
          <a:off x="1607184" y="3535680"/>
          <a:ext cx="10036176" cy="2769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9259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91246"/>
            <a:ext cx="5876926" cy="581498"/>
          </a:xfrm>
        </p:spPr>
        <p:txBody>
          <a:bodyPr>
            <a:noAutofit/>
          </a:bodyPr>
          <a:lstStyle/>
          <a:p>
            <a:pPr algn="l"/>
            <a:r>
              <a:rPr lang="en-US" sz="4000" b="1" dirty="0" err="1">
                <a:solidFill>
                  <a:srgbClr val="002060"/>
                </a:solidFill>
              </a:rPr>
              <a:t>Organisation</a:t>
            </a:r>
            <a:r>
              <a:rPr lang="en-US" sz="4000" b="1" dirty="0">
                <a:solidFill>
                  <a:srgbClr val="002060"/>
                </a:solidFill>
              </a:rPr>
              <a:t> in context</a:t>
            </a:r>
            <a:endParaRPr lang="en-GB" sz="40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A00ED3B7-9D40-4DBC-92FC-E440961FF5A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0758728"/>
              </p:ext>
            </p:extLst>
          </p:nvPr>
        </p:nvGraphicFramePr>
        <p:xfrm>
          <a:off x="1595120" y="934719"/>
          <a:ext cx="9489440" cy="5427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661558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66676" y="320002"/>
            <a:ext cx="9782175" cy="680127"/>
          </a:xfrm>
        </p:spPr>
        <p:txBody>
          <a:bodyPr>
            <a:noAutofit/>
          </a:bodyPr>
          <a:lstStyle/>
          <a:p>
            <a:pPr algn="l"/>
            <a:r>
              <a:rPr lang="en-US" sz="3600" b="1" dirty="0">
                <a:solidFill>
                  <a:srgbClr val="002060"/>
                </a:solidFill>
              </a:rPr>
              <a:t>Types of business </a:t>
            </a:r>
            <a:r>
              <a:rPr lang="en-US" sz="3600" b="1" dirty="0" err="1">
                <a:solidFill>
                  <a:srgbClr val="002060"/>
                </a:solidFill>
              </a:rPr>
              <a:t>organisations</a:t>
            </a:r>
            <a:br>
              <a:rPr lang="en-US" sz="3600" b="1" dirty="0">
                <a:solidFill>
                  <a:srgbClr val="002060"/>
                </a:solidFill>
              </a:rPr>
            </a:br>
            <a:endParaRPr lang="en-GB" sz="36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E63C6226-9AEC-4D02-B49A-2B9977BA4F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3423" y="3713909"/>
            <a:ext cx="1552577" cy="631557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8A1B736-0C10-4E57-8D8B-C05CE8F169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37502103"/>
              </p:ext>
            </p:extLst>
          </p:nvPr>
        </p:nvGraphicFramePr>
        <p:xfrm>
          <a:off x="1170981" y="501584"/>
          <a:ext cx="8112124" cy="54144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9" name="TextBox 58">
            <a:extLst>
              <a:ext uri="{FF2B5EF4-FFF2-40B4-BE49-F238E27FC236}">
                <a16:creationId xmlns:a16="http://schemas.microsoft.com/office/drawing/2014/main" id="{221A4EA0-968A-4E8F-92A2-100BDFA116C7}"/>
              </a:ext>
            </a:extLst>
          </p:cNvPr>
          <p:cNvSpPr txBox="1"/>
          <p:nvPr/>
        </p:nvSpPr>
        <p:spPr>
          <a:xfrm>
            <a:off x="5520137" y="1818331"/>
            <a:ext cx="6224586" cy="1754326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Performance measurement - Value for money: </a:t>
            </a:r>
          </a:p>
          <a:p>
            <a:r>
              <a:rPr lang="en-GB" b="1" dirty="0">
                <a:solidFill>
                  <a:srgbClr val="C00000"/>
                </a:solidFill>
              </a:rPr>
              <a:t>Economy</a:t>
            </a:r>
            <a:r>
              <a:rPr lang="en-GB" b="1" dirty="0">
                <a:solidFill>
                  <a:srgbClr val="002060"/>
                </a:solidFill>
              </a:rPr>
              <a:t>: purchase of inputs of appropriate quality at minimum cost</a:t>
            </a:r>
          </a:p>
          <a:p>
            <a:r>
              <a:rPr lang="en-GB" b="1" dirty="0">
                <a:solidFill>
                  <a:srgbClr val="002060"/>
                </a:solidFill>
              </a:rPr>
              <a:t>•</a:t>
            </a:r>
            <a:r>
              <a:rPr lang="en-GB" b="1" dirty="0">
                <a:solidFill>
                  <a:srgbClr val="C00000"/>
                </a:solidFill>
              </a:rPr>
              <a:t>Eﬃciency</a:t>
            </a:r>
            <a:r>
              <a:rPr lang="en-GB" b="1" dirty="0">
                <a:solidFill>
                  <a:srgbClr val="002060"/>
                </a:solidFill>
              </a:rPr>
              <a:t>: maximising output from given inputs, or minimising inputs for a given output</a:t>
            </a:r>
          </a:p>
          <a:p>
            <a:r>
              <a:rPr lang="en-GB" b="1" dirty="0">
                <a:solidFill>
                  <a:srgbClr val="002060"/>
                </a:solidFill>
              </a:rPr>
              <a:t>•</a:t>
            </a:r>
            <a:r>
              <a:rPr lang="en-GB" b="1" dirty="0">
                <a:solidFill>
                  <a:srgbClr val="C00000"/>
                </a:solidFill>
              </a:rPr>
              <a:t>Eﬀectiveness</a:t>
            </a:r>
            <a:r>
              <a:rPr lang="en-GB" b="1" dirty="0">
                <a:solidFill>
                  <a:srgbClr val="002060"/>
                </a:solidFill>
              </a:rPr>
              <a:t>: achieving an organisation’s objective(s)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8D06DBA4-3AF8-4DAC-B1C9-D17773C875BD}"/>
              </a:ext>
            </a:extLst>
          </p:cNvPr>
          <p:cNvSpPr txBox="1"/>
          <p:nvPr/>
        </p:nvSpPr>
        <p:spPr>
          <a:xfrm>
            <a:off x="5520137" y="5275191"/>
            <a:ext cx="6224586" cy="923330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C00000"/>
                </a:solidFill>
              </a:rPr>
              <a:t>Performance measurement profit and growth: </a:t>
            </a:r>
          </a:p>
          <a:p>
            <a:r>
              <a:rPr lang="en-GB" b="1" dirty="0">
                <a:solidFill>
                  <a:srgbClr val="C00000"/>
                </a:solidFill>
              </a:rPr>
              <a:t>Profit</a:t>
            </a:r>
            <a:r>
              <a:rPr lang="en-GB" b="1" dirty="0">
                <a:solidFill>
                  <a:srgbClr val="002060"/>
                </a:solidFill>
              </a:rPr>
              <a:t>: ROCE, EPS, Net Profit &amp; Gross Profit Margin, P/E ratio</a:t>
            </a:r>
          </a:p>
          <a:p>
            <a:r>
              <a:rPr lang="en-GB" b="1" dirty="0">
                <a:solidFill>
                  <a:srgbClr val="002060"/>
                </a:solidFill>
              </a:rPr>
              <a:t>•</a:t>
            </a:r>
            <a:r>
              <a:rPr lang="en-GB" b="1" dirty="0">
                <a:solidFill>
                  <a:srgbClr val="C00000"/>
                </a:solidFill>
              </a:rPr>
              <a:t>Growth</a:t>
            </a:r>
            <a:r>
              <a:rPr lang="en-GB" b="1" dirty="0">
                <a:solidFill>
                  <a:srgbClr val="002060"/>
                </a:solidFill>
              </a:rPr>
              <a:t>: organic or by acquisition</a:t>
            </a:r>
          </a:p>
        </p:txBody>
      </p:sp>
    </p:spTree>
    <p:extLst>
      <p:ext uri="{BB962C8B-B14F-4D97-AF65-F5344CB8AC3E}">
        <p14:creationId xmlns:p14="http://schemas.microsoft.com/office/powerpoint/2010/main" val="3855772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 animBg="1"/>
      <p:bldP spid="6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2B16-A4FC-4992-A1E5-6B8F57F127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66676" y="320002"/>
            <a:ext cx="9782175" cy="680127"/>
          </a:xfrm>
        </p:spPr>
        <p:txBody>
          <a:bodyPr>
            <a:noAutofit/>
          </a:bodyPr>
          <a:lstStyle/>
          <a:p>
            <a:pPr algn="l"/>
            <a:r>
              <a:rPr lang="en-US" sz="3600" b="1" dirty="0">
                <a:solidFill>
                  <a:srgbClr val="002060"/>
                </a:solidFill>
              </a:rPr>
              <a:t>Types of business </a:t>
            </a:r>
            <a:r>
              <a:rPr lang="en-US" sz="3600" b="1" dirty="0" err="1">
                <a:solidFill>
                  <a:srgbClr val="002060"/>
                </a:solidFill>
              </a:rPr>
              <a:t>organisations</a:t>
            </a:r>
            <a:br>
              <a:rPr lang="en-US" sz="3600" b="1" dirty="0">
                <a:solidFill>
                  <a:srgbClr val="002060"/>
                </a:solidFill>
              </a:rPr>
            </a:br>
            <a:endParaRPr lang="en-GB" sz="3600" b="1" dirty="0">
              <a:solidFill>
                <a:srgbClr val="002060"/>
              </a:solidFill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E63C6226-9AEC-4D02-B49A-2B9977BA4F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3423" y="3713909"/>
            <a:ext cx="1552577" cy="631557"/>
          </a:xfrm>
          <a:prstGeom prst="rect">
            <a:avLst/>
          </a:prstGeo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7BE2532-562B-4D5C-8E9D-4E53581C87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0298323"/>
              </p:ext>
            </p:extLst>
          </p:nvPr>
        </p:nvGraphicFramePr>
        <p:xfrm>
          <a:off x="2032000" y="320002"/>
          <a:ext cx="9645650" cy="5818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066467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BD0CFBE0-1A0B-4D8C-B11B-2411F148F951}"/>
              </a:ext>
            </a:extLst>
          </p:cNvPr>
          <p:cNvSpPr txBox="1">
            <a:spLocks/>
          </p:cNvSpPr>
          <p:nvPr/>
        </p:nvSpPr>
        <p:spPr>
          <a:xfrm>
            <a:off x="0" y="-51160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>
                <a:solidFill>
                  <a:srgbClr val="002060"/>
                </a:solidFill>
              </a:rPr>
              <a:t>		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The Principal-Agency Problem</a:t>
            </a:r>
            <a:endParaRPr lang="en-GB" sz="36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493E332-FC98-4D44-BA2B-D4FBADEFD80B}"/>
              </a:ext>
            </a:extLst>
          </p:cNvPr>
          <p:cNvSpPr txBox="1">
            <a:spLocks/>
          </p:cNvSpPr>
          <p:nvPr/>
        </p:nvSpPr>
        <p:spPr>
          <a:xfrm>
            <a:off x="171449" y="6107710"/>
            <a:ext cx="12192000" cy="86057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US" sz="7200" b="1" dirty="0">
                <a:solidFill>
                  <a:srgbClr val="002060"/>
                </a:solidFill>
              </a:rPr>
            </a:br>
            <a:endParaRPr lang="en-US" sz="16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1600" b="1" dirty="0">
              <a:solidFill>
                <a:srgbClr val="002060"/>
              </a:solidFill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endParaRPr lang="en-US" sz="36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5E9FDB58-8D8E-4F2B-8FFB-B997FB5F3ECC}"/>
                  </a:ext>
                </a:extLst>
              </p14:cNvPr>
              <p14:cNvContentPartPr/>
              <p14:nvPr/>
            </p14:nvContentPartPr>
            <p14:xfrm>
              <a:off x="2342955" y="199560"/>
              <a:ext cx="360" cy="36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5E9FDB58-8D8E-4F2B-8FFB-B997FB5F3EC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333955" y="190560"/>
                <a:ext cx="18000" cy="18000"/>
              </a:xfrm>
              <a:prstGeom prst="rect">
                <a:avLst/>
              </a:prstGeom>
            </p:spPr>
          </p:pic>
        </mc:Fallback>
      </mc:AlternateContent>
      <p:grpSp>
        <p:nvGrpSpPr>
          <p:cNvPr id="30" name="Group 29">
            <a:extLst>
              <a:ext uri="{FF2B5EF4-FFF2-40B4-BE49-F238E27FC236}">
                <a16:creationId xmlns:a16="http://schemas.microsoft.com/office/drawing/2014/main" id="{BA860339-F352-4C5B-B825-BA81C78EC3DB}"/>
              </a:ext>
            </a:extLst>
          </p:cNvPr>
          <p:cNvGrpSpPr/>
          <p:nvPr/>
        </p:nvGrpSpPr>
        <p:grpSpPr>
          <a:xfrm>
            <a:off x="2352315" y="247440"/>
            <a:ext cx="360" cy="360"/>
            <a:chOff x="2352315" y="247440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28" name="Ink 27">
                  <a:extLst>
                    <a:ext uri="{FF2B5EF4-FFF2-40B4-BE49-F238E27FC236}">
                      <a16:creationId xmlns:a16="http://schemas.microsoft.com/office/drawing/2014/main" id="{3AE13D03-6694-49BB-A453-00171E498575}"/>
                    </a:ext>
                  </a:extLst>
                </p14:cNvPr>
                <p14:cNvContentPartPr/>
                <p14:nvPr/>
              </p14:nvContentPartPr>
              <p14:xfrm>
                <a:off x="2352315" y="247440"/>
                <a:ext cx="360" cy="360"/>
              </p14:xfrm>
            </p:contentPart>
          </mc:Choice>
          <mc:Fallback xmlns="">
            <p:pic>
              <p:nvPicPr>
                <p:cNvPr id="28" name="Ink 27">
                  <a:extLst>
                    <a:ext uri="{FF2B5EF4-FFF2-40B4-BE49-F238E27FC236}">
                      <a16:creationId xmlns:a16="http://schemas.microsoft.com/office/drawing/2014/main" id="{3AE13D03-6694-49BB-A453-00171E498575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343315" y="23844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29" name="Ink 28">
                  <a:extLst>
                    <a:ext uri="{FF2B5EF4-FFF2-40B4-BE49-F238E27FC236}">
                      <a16:creationId xmlns:a16="http://schemas.microsoft.com/office/drawing/2014/main" id="{4ABBF100-1337-4DAE-80BF-33FB66FFDA29}"/>
                    </a:ext>
                  </a:extLst>
                </p14:cNvPr>
                <p14:cNvContentPartPr/>
                <p14:nvPr/>
              </p14:nvContentPartPr>
              <p14:xfrm>
                <a:off x="2352315" y="247440"/>
                <a:ext cx="360" cy="360"/>
              </p14:xfrm>
            </p:contentPart>
          </mc:Choice>
          <mc:Fallback xmlns="">
            <p:pic>
              <p:nvPicPr>
                <p:cNvPr id="29" name="Ink 28">
                  <a:extLst>
                    <a:ext uri="{FF2B5EF4-FFF2-40B4-BE49-F238E27FC236}">
                      <a16:creationId xmlns:a16="http://schemas.microsoft.com/office/drawing/2014/main" id="{4ABBF100-1337-4DAE-80BF-33FB66FFDA29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343315" y="238440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9F989562-AC8E-458D-B7DF-3E6F59B249FF}"/>
                  </a:ext>
                </a:extLst>
              </p14:cNvPr>
              <p14:cNvContentPartPr/>
              <p14:nvPr/>
            </p14:nvContentPartPr>
            <p14:xfrm>
              <a:off x="2790795" y="1142400"/>
              <a:ext cx="360" cy="36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9F989562-AC8E-458D-B7DF-3E6F59B249F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781795" y="1133400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AE6BB6B6-28E9-49D6-A2AD-0CD3465E6D25}"/>
                  </a:ext>
                </a:extLst>
              </p14:cNvPr>
              <p14:cNvContentPartPr/>
              <p14:nvPr/>
            </p14:nvContentPartPr>
            <p14:xfrm>
              <a:off x="2209755" y="171120"/>
              <a:ext cx="360" cy="36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AE6BB6B6-28E9-49D6-A2AD-0CD3465E6D2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200755" y="162120"/>
                <a:ext cx="18000" cy="18000"/>
              </a:xfrm>
              <a:prstGeom prst="rect">
                <a:avLst/>
              </a:prstGeom>
            </p:spPr>
          </p:pic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3F10F729-639C-45DF-ADEC-E1639749631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21241" y="935191"/>
            <a:ext cx="2706429" cy="92392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2CDE9B0-143A-4953-BA59-DD16F5D924F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20618" y="4870246"/>
            <a:ext cx="3307293" cy="106118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EFB907D-CDC4-40D7-A86A-DAE13D7F6BA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5400000">
            <a:off x="3110118" y="3073406"/>
            <a:ext cx="2867025" cy="539611"/>
          </a:xfrm>
          <a:prstGeom prst="rect">
            <a:avLst/>
          </a:prstGeom>
          <a:solidFill>
            <a:schemeClr val="accent2"/>
          </a:solidFill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3012D59-A5BB-4868-A886-49386B089B4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16200000">
            <a:off x="1556925" y="535860"/>
            <a:ext cx="923925" cy="16443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9A72114-7F96-4CAA-B174-864641AEC58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16200000">
            <a:off x="1385832" y="4546150"/>
            <a:ext cx="923925" cy="164431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90EDFC16-A0F2-4D4B-94D1-CA35685628E6}"/>
              </a:ext>
            </a:extLst>
          </p:cNvPr>
          <p:cNvSpPr txBox="1">
            <a:spLocks/>
          </p:cNvSpPr>
          <p:nvPr/>
        </p:nvSpPr>
        <p:spPr>
          <a:xfrm>
            <a:off x="6267449" y="4566280"/>
            <a:ext cx="6096000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285750" indent="-285750" algn="l">
              <a:buFontTx/>
              <a:buChar char="-"/>
            </a:pPr>
            <a:r>
              <a:rPr lang="en-US" sz="1600" b="1" dirty="0">
                <a:solidFill>
                  <a:srgbClr val="002060"/>
                </a:solidFill>
              </a:rPr>
              <a:t>The Principal-Agency Theory is used to understand problem of       </a:t>
            </a:r>
            <a:r>
              <a:rPr lang="en-US" sz="1600" b="1" dirty="0">
                <a:solidFill>
                  <a:srgbClr val="FF0000"/>
                </a:solidFill>
              </a:rPr>
              <a:t>motivation and control </a:t>
            </a:r>
            <a:r>
              <a:rPr lang="en-US" sz="1600" b="1" dirty="0">
                <a:solidFill>
                  <a:srgbClr val="002060"/>
                </a:solidFill>
              </a:rPr>
              <a:t>emanating from divorce between ownership and  control which leads to the </a:t>
            </a:r>
            <a:r>
              <a:rPr lang="en-US" sz="1600" b="1" dirty="0">
                <a:solidFill>
                  <a:srgbClr val="FF0000"/>
                </a:solidFill>
              </a:rPr>
              <a:t>agency problem </a:t>
            </a:r>
            <a:r>
              <a:rPr lang="en-US" sz="1600" b="1" dirty="0" err="1">
                <a:solidFill>
                  <a:srgbClr val="FF0000"/>
                </a:solidFill>
              </a:rPr>
              <a:t>i.e</a:t>
            </a:r>
            <a:r>
              <a:rPr lang="en-US" sz="1600" b="1" dirty="0">
                <a:solidFill>
                  <a:srgbClr val="FF0000"/>
                </a:solidFill>
              </a:rPr>
              <a:t> conflict of interest</a:t>
            </a:r>
          </a:p>
          <a:p>
            <a:pPr marL="285750" indent="-285750" algn="l">
              <a:buFontTx/>
              <a:buChar char="-"/>
            </a:pPr>
            <a:endParaRPr lang="en-US" sz="1600" b="1" dirty="0">
              <a:solidFill>
                <a:srgbClr val="FF0000"/>
              </a:solidFill>
            </a:endParaRPr>
          </a:p>
          <a:p>
            <a:pPr marL="285750" indent="-285750" algn="l">
              <a:buFontTx/>
              <a:buChar char="-"/>
            </a:pPr>
            <a:r>
              <a:rPr lang="en-GB" sz="1600" b="1" dirty="0">
                <a:solidFill>
                  <a:srgbClr val="002060"/>
                </a:solidFill>
              </a:rPr>
              <a:t>shareholders being the principals can vote to remove directors from office (note – market reaction to such changes)</a:t>
            </a:r>
          </a:p>
          <a:p>
            <a:pPr marL="285750" indent="-285750" algn="l">
              <a:buFontTx/>
              <a:buChar char="-"/>
            </a:pPr>
            <a:endParaRPr lang="en-GB" sz="1600" b="1" dirty="0">
              <a:solidFill>
                <a:srgbClr val="002060"/>
              </a:solidFill>
            </a:endParaRPr>
          </a:p>
          <a:p>
            <a:pPr marL="285750" indent="-285750" algn="l">
              <a:buFontTx/>
              <a:buChar char="-"/>
            </a:pPr>
            <a:r>
              <a:rPr lang="en-GB" sz="1600" b="1" dirty="0">
                <a:solidFill>
                  <a:srgbClr val="002060"/>
                </a:solidFill>
              </a:rPr>
              <a:t>Shareholders can assume control but usually results in agency costs </a:t>
            </a:r>
            <a:r>
              <a:rPr lang="en-GB" sz="1600" b="1" dirty="0" err="1">
                <a:solidFill>
                  <a:srgbClr val="002060"/>
                </a:solidFill>
              </a:rPr>
              <a:t>e.g</a:t>
            </a:r>
            <a:r>
              <a:rPr lang="en-GB" sz="1600" b="1" dirty="0">
                <a:solidFill>
                  <a:srgbClr val="002060"/>
                </a:solidFill>
              </a:rPr>
              <a:t> consulting costs and appointing external auditors in additional capacity</a:t>
            </a:r>
          </a:p>
          <a:p>
            <a:pPr marL="285750" indent="-285750" algn="l">
              <a:buFontTx/>
              <a:buChar char="-"/>
            </a:pPr>
            <a:endParaRPr lang="en-GB" sz="1600" b="1" dirty="0">
              <a:solidFill>
                <a:srgbClr val="002060"/>
              </a:solidFill>
            </a:endParaRPr>
          </a:p>
          <a:p>
            <a:pPr marL="285750" indent="-285750" algn="l">
              <a:buFontTx/>
              <a:buChar char="-"/>
            </a:pPr>
            <a:r>
              <a:rPr lang="en-GB" sz="1600" b="1" dirty="0">
                <a:solidFill>
                  <a:srgbClr val="002060"/>
                </a:solidFill>
              </a:rPr>
              <a:t>NB: shareholders are normally restricted from accessing books of account and forecasts (not involved in day-to-day operations)</a:t>
            </a:r>
          </a:p>
          <a:p>
            <a:pPr algn="l"/>
            <a:endParaRPr lang="en-GB" sz="1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92910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F33731D-774F-49CF-9333-8E4FF0B9CB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198521"/>
            <a:ext cx="12192000" cy="680127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78B4B58E-2533-4C47-8C14-92850D2CAD5E}"/>
              </a:ext>
            </a:extLst>
          </p:cNvPr>
          <p:cNvSpPr txBox="1">
            <a:spLocks/>
          </p:cNvSpPr>
          <p:nvPr/>
        </p:nvSpPr>
        <p:spPr>
          <a:xfrm>
            <a:off x="1638299" y="1581150"/>
            <a:ext cx="9124951" cy="226924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US" sz="4000" b="1" dirty="0">
              <a:solidFill>
                <a:srgbClr val="002060"/>
              </a:solidFill>
            </a:endParaRPr>
          </a:p>
          <a:p>
            <a:pPr algn="l"/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BD0CFBE0-1A0B-4D8C-B11B-2411F148F951}"/>
              </a:ext>
            </a:extLst>
          </p:cNvPr>
          <p:cNvSpPr txBox="1">
            <a:spLocks/>
          </p:cNvSpPr>
          <p:nvPr/>
        </p:nvSpPr>
        <p:spPr>
          <a:xfrm>
            <a:off x="-66676" y="320002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>
                <a:solidFill>
                  <a:srgbClr val="002060"/>
                </a:solidFill>
              </a:rPr>
              <a:t>	</a:t>
            </a:r>
            <a:br>
              <a:rPr lang="en-US" sz="3600" b="1" dirty="0">
                <a:solidFill>
                  <a:srgbClr val="002060"/>
                </a:solidFill>
              </a:rPr>
            </a:br>
            <a:endParaRPr lang="en-GB" sz="3600" b="1" dirty="0">
              <a:solidFill>
                <a:srgbClr val="002060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493E332-FC98-4D44-BA2B-D4FBADEFD80B}"/>
              </a:ext>
            </a:extLst>
          </p:cNvPr>
          <p:cNvSpPr txBox="1">
            <a:spLocks/>
          </p:cNvSpPr>
          <p:nvPr/>
        </p:nvSpPr>
        <p:spPr>
          <a:xfrm>
            <a:off x="0" y="320002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>
                <a:solidFill>
                  <a:srgbClr val="002060"/>
                </a:solidFill>
              </a:rPr>
              <a:t>Next session:</a:t>
            </a:r>
            <a:endParaRPr lang="en-GB" sz="3600" b="1" i="1" dirty="0">
              <a:solidFill>
                <a:srgbClr val="002060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2E47D6B-5519-4BF5-A965-6AD189410E14}"/>
              </a:ext>
            </a:extLst>
          </p:cNvPr>
          <p:cNvSpPr txBox="1">
            <a:spLocks/>
          </p:cNvSpPr>
          <p:nvPr/>
        </p:nvSpPr>
        <p:spPr>
          <a:xfrm>
            <a:off x="1557336" y="3170263"/>
            <a:ext cx="9782175" cy="68012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2400" b="1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Stakeholder</a:t>
            </a:r>
            <a:r>
              <a:rPr lang="en-US" sz="2400" b="1" spc="-1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 </a:t>
            </a:r>
            <a:r>
              <a:rPr lang="en-US" sz="2400" b="1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and</a:t>
            </a:r>
            <a:r>
              <a:rPr lang="en-US" sz="2400" b="1" spc="-5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 </a:t>
            </a:r>
            <a:r>
              <a:rPr lang="en-US" sz="2400" b="1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stakeholder</a:t>
            </a:r>
            <a:r>
              <a:rPr lang="en-US" sz="2400" b="1" spc="-1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 </a:t>
            </a:r>
            <a:r>
              <a:rPr lang="en-US" sz="2400" b="1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interest</a:t>
            </a:r>
            <a:r>
              <a:rPr lang="en-US" sz="2400" b="1" spc="-5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 </a:t>
            </a:r>
            <a:r>
              <a:rPr lang="en-US" sz="2400" b="1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analysis</a:t>
            </a:r>
            <a:r>
              <a:rPr lang="en-US" sz="2400" b="1" spc="-1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: </a:t>
            </a:r>
          </a:p>
          <a:p>
            <a:pPr algn="l"/>
            <a:r>
              <a:rPr lang="en-US" sz="2400" b="1" spc="-1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Measuring shareholder returns (ROCE, EPS </a:t>
            </a:r>
            <a:r>
              <a:rPr lang="en-US" sz="2400" b="1" spc="-10" dirty="0" err="1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etc</a:t>
            </a:r>
            <a:r>
              <a:rPr lang="en-US" sz="2400" b="1" spc="-1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) </a:t>
            </a:r>
            <a:r>
              <a:rPr lang="en-US" sz="2400" b="1" spc="-10" dirty="0">
                <a:solidFill>
                  <a:srgbClr val="002060"/>
                </a:solidFill>
                <a:effectLst/>
                <a:latin typeface="Arial MT"/>
                <a:ea typeface="Arial MT"/>
                <a:cs typeface="Arial MT"/>
              </a:rPr>
              <a:t>–</a:t>
            </a:r>
            <a:r>
              <a:rPr lang="en-US" sz="2400" b="1" spc="-10" dirty="0">
                <a:solidFill>
                  <a:srgbClr val="002060"/>
                </a:solidFill>
                <a:effectLst/>
                <a:latin typeface="Arial" panose="020B0604020202020204" pitchFamily="34" charset="0"/>
                <a:ea typeface="Arial MT"/>
                <a:cs typeface="Arial MT"/>
              </a:rPr>
              <a:t> competing goals - </a:t>
            </a:r>
            <a:r>
              <a:rPr lang="en-US" sz="2400" b="1" dirty="0">
                <a:solidFill>
                  <a:srgbClr val="002060"/>
                </a:solidFill>
                <a:effectLst/>
                <a:latin typeface="Arial MT"/>
                <a:ea typeface="Arial MT"/>
                <a:cs typeface="Arial MT"/>
              </a:rPr>
              <a:t>stakeholder analysis, stakeholder</a:t>
            </a:r>
            <a:r>
              <a:rPr lang="en-US" sz="2400" b="1" spc="-295" dirty="0">
                <a:solidFill>
                  <a:srgbClr val="002060"/>
                </a:solidFill>
                <a:effectLst/>
                <a:latin typeface="Arial MT"/>
                <a:ea typeface="Arial MT"/>
                <a:cs typeface="Arial MT"/>
              </a:rPr>
              <a:t>  </a:t>
            </a:r>
            <a:r>
              <a:rPr lang="en-US" sz="2400" b="1" dirty="0">
                <a:solidFill>
                  <a:srgbClr val="002060"/>
                </a:solidFill>
                <a:effectLst/>
                <a:latin typeface="Arial MT"/>
                <a:ea typeface="Arial MT"/>
                <a:cs typeface="Arial MT"/>
              </a:rPr>
              <a:t>management</a:t>
            </a:r>
            <a:r>
              <a:rPr lang="en-US" sz="2400" b="1" spc="-5" dirty="0">
                <a:solidFill>
                  <a:srgbClr val="002060"/>
                </a:solidFill>
                <a:effectLst/>
                <a:latin typeface="Arial MT"/>
                <a:ea typeface="Arial MT"/>
                <a:cs typeface="Arial MT"/>
              </a:rPr>
              <a:t> </a:t>
            </a:r>
            <a:r>
              <a:rPr lang="en-US" sz="2400" b="1" dirty="0">
                <a:solidFill>
                  <a:srgbClr val="002060"/>
                </a:solidFill>
                <a:effectLst/>
                <a:latin typeface="Arial MT"/>
                <a:ea typeface="Arial MT"/>
                <a:cs typeface="Arial MT"/>
              </a:rPr>
              <a:t>approach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</a:p>
          <a:p>
            <a:pPr algn="l"/>
            <a:endParaRPr lang="en-US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5168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785</Words>
  <Application>Microsoft Office PowerPoint</Application>
  <PresentationFormat>Widescreen</PresentationFormat>
  <Paragraphs>123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Arial MT</vt:lpstr>
      <vt:lpstr>Calibri</vt:lpstr>
      <vt:lpstr>Calibri Light</vt:lpstr>
      <vt:lpstr>Myriad Pro</vt:lpstr>
      <vt:lpstr>Webdings</vt:lpstr>
      <vt:lpstr>Office Theme</vt:lpstr>
      <vt:lpstr>20140311PresentationUWTSDTemplate</vt:lpstr>
      <vt:lpstr>BA Business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Let’s now consider real stuff</vt:lpstr>
      <vt:lpstr>Organisation: An organisation is a social arrangement for the controlled performance of collective goals for shared benefits (NAO Value for money, 2016)</vt:lpstr>
      <vt:lpstr>Why would you start a business? </vt:lpstr>
      <vt:lpstr>What is Management Economics?  Why Management Economics?  - Concerned with the understanding of micro and macro factors and their impact on business decision-making    Basic economics problem (organization in context):   </vt:lpstr>
      <vt:lpstr>Organisation in context</vt:lpstr>
      <vt:lpstr>Types of business organisations </vt:lpstr>
      <vt:lpstr>Types of business organisations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MBA</dc:title>
  <dc:creator>Muno</dc:creator>
  <cp:lastModifiedBy>Munodzinesa Zuwirai</cp:lastModifiedBy>
  <cp:revision>32</cp:revision>
  <dcterms:created xsi:type="dcterms:W3CDTF">2022-01-21T02:44:46Z</dcterms:created>
  <dcterms:modified xsi:type="dcterms:W3CDTF">2023-05-17T20:29:00Z</dcterms:modified>
</cp:coreProperties>
</file>