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</p:sldIdLst>
  <p:sldSz cx="18288000" cy="10287000"/>
  <p:notesSz cx="6858000" cy="9144000"/>
  <p:embeddedFontLst>
    <p:embeddedFont>
      <p:font typeface="Canva Sans" panose="020B0604020202020204" charset="0"/>
      <p:regular r:id="rId21"/>
    </p:embeddedFont>
    <p:embeddedFont>
      <p:font typeface="Canva Sans Bold" panose="020B0604020202020204" charset="0"/>
      <p:regular r:id="rId22"/>
    </p:embeddedFont>
    <p:embeddedFont>
      <p:font typeface="Canva Sans Italics" panose="020B0604020202020204" charset="0"/>
      <p:regular r:id="rId23"/>
    </p:embeddedFont>
    <p:embeddedFont>
      <p:font typeface="Open Sauce" panose="020B0604020202020204" charset="0"/>
      <p:regular r:id="rId24"/>
    </p:embeddedFont>
    <p:embeddedFont>
      <p:font typeface="Open Sauce Heavy" panose="020B0604020202020204" charset="0"/>
      <p:regular r:id="rId25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22" autoAdjust="0"/>
  </p:normalViewPr>
  <p:slideViewPr>
    <p:cSldViewPr>
      <p:cViewPr varScale="1">
        <p:scale>
          <a:sx n="47" d="100"/>
          <a:sy n="47" d="100"/>
        </p:scale>
        <p:origin x="1138" y="269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font" Target="fonts/font1.fntdata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font" Target="fonts/font5.fntdata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font" Target="fonts/font4.fntdata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font" Target="fonts/font3.fntdata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font" Target="fonts/font2.fntdata"/><Relationship Id="rId27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1/23/2025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1/23/2025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1/23/2025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1/23/2025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1/23/2025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1/23/2025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1/23/2025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1/23/2025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1/23/2025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1/23/2025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1/23/2025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1/23/2025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2.svg"/><Relationship Id="rId7" Type="http://schemas.openxmlformats.org/officeDocument/2006/relationships/image" Target="../media/image6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5" Type="http://schemas.openxmlformats.org/officeDocument/2006/relationships/image" Target="../media/image4.svg"/><Relationship Id="rId4" Type="http://schemas.openxmlformats.org/officeDocument/2006/relationships/image" Target="../media/image3.png"/><Relationship Id="rId9" Type="http://schemas.openxmlformats.org/officeDocument/2006/relationships/image" Target="../media/image8.sv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1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png"/><Relationship Id="rId5" Type="http://schemas.openxmlformats.org/officeDocument/2006/relationships/image" Target="../media/image21.png"/><Relationship Id="rId4" Type="http://schemas.openxmlformats.org/officeDocument/2006/relationships/image" Target="../media/image20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5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8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learningspy.co.uk/myths/afl-might-wrong/" TargetMode="External"/><Relationship Id="rId2" Type="http://schemas.openxmlformats.org/officeDocument/2006/relationships/hyperlink" Target="https://eprints.glos.ac.uk/3607/1/LATHE%201.%20Assessment%20for%20Learning%20Brown.pdf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hwb.gov.wales/curriculum-for-wales/" TargetMode="External"/><Relationship Id="rId5" Type="http://schemas.openxmlformats.org/officeDocument/2006/relationships/hyperlink" Target="https://nathenamin.com/2011/11/08/history-of-welsh-flags/" TargetMode="External"/><Relationship Id="rId4" Type="http://schemas.openxmlformats.org/officeDocument/2006/relationships/hyperlink" Target="https://www.storre.stir.ac.uk/bitstream/1893/32458/1/Assessment%20for%20learning%2010%20principles%202002.pdf" TargetMode="Externa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vecteezy.com/free-vector/kids-working-together" TargetMode="External"/><Relationship Id="rId3" Type="http://schemas.openxmlformats.org/officeDocument/2006/relationships/hyperlink" Target="https://www.oecd.org/en/publications/pisa-2022-results-volume-i_53f23881-en.html" TargetMode="External"/><Relationship Id="rId7" Type="http://schemas.openxmlformats.org/officeDocument/2006/relationships/hyperlink" Target="https://www.shutterstock.com/search/doing-homework-clipart" TargetMode="External"/><Relationship Id="rId12" Type="http://schemas.openxmlformats.org/officeDocument/2006/relationships/hyperlink" Target="https://teachlikeachampion.org/blog/cold-call-not-popsicle-sticks-hands-key-differences-matter/" TargetMode="External"/><Relationship Id="rId2" Type="http://schemas.openxmlformats.org/officeDocument/2006/relationships/hyperlink" Target="https://www.amazon.co.uk/Mastery-Mathematics-Primary-Teachers-Robert/dp/1529792185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istockphoto.com/search/2/image?mediatype=illustration&amp;phrase=mini+whiteboard" TargetMode="External"/><Relationship Id="rId11" Type="http://schemas.openxmlformats.org/officeDocument/2006/relationships/hyperlink" Target="https://www.proquest.com/docview/2292188645?%20Theses&amp;fromopenview=true&amp;pq-origsite=gscholar&amp;sourcetype=Dissertations%20" TargetMode="External"/><Relationship Id="rId5" Type="http://schemas.openxmlformats.org/officeDocument/2006/relationships/hyperlink" Target="https://www.nciea.org/blog/five-essential-features-of-assessment-for-learning/" TargetMode="External"/><Relationship Id="rId10" Type="http://schemas.openxmlformats.org/officeDocument/2006/relationships/hyperlink" Target="https://researchschool.org.uk/durrington/news/the-use-of-mini-whiteboards-in-the-classrom" TargetMode="External"/><Relationship Id="rId4" Type="http://schemas.openxmlformats.org/officeDocument/2006/relationships/hyperlink" Target="https://dspace.stir.ac.uk/bitstream/1893/32458/1/Assessment%20for%20learning%2010%20principles%202002.pdf" TargetMode="External"/><Relationship Id="rId9" Type="http://schemas.openxmlformats.org/officeDocument/2006/relationships/hyperlink" Target="https://improvingteaching.co.uk/2014/05/17/why-do-i-rely-on-lollipop-sticks/" TargetMode="Externa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tructural-learning.com/post/cognitive-load-theory-a-teachers-guide" TargetMode="External"/><Relationship Id="rId2" Type="http://schemas.openxmlformats.org/officeDocument/2006/relationships/hyperlink" Target="https://www.nciea.org/blog/five-essential-features-of-assessment-for-learning/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hwb.gov.wales/curriculum-for-wales/mathematics-and-numeracy/descriptions-of-learning/" TargetMode="External"/><Relationship Id="rId5" Type="http://schemas.openxmlformats.org/officeDocument/2006/relationships/hyperlink" Target="https://www.rajeevelt.com/classroom-examples-of-piagets-learning-theory/rajeev-ranjan/" TargetMode="External"/><Relationship Id="rId4" Type="http://schemas.openxmlformats.org/officeDocument/2006/relationships/hyperlink" Target="https://www.oecd.org/en/publications/pisa-2022-results-volume-i_53f23881-en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FF2F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14048009" y="-741890"/>
            <a:ext cx="7315200" cy="3657600"/>
          </a:xfrm>
          <a:custGeom>
            <a:avLst/>
            <a:gdLst/>
            <a:ahLst/>
            <a:cxnLst/>
            <a:rect l="l" t="t" r="r" b="b"/>
            <a:pathLst>
              <a:path w="7315200" h="3657600">
                <a:moveTo>
                  <a:pt x="0" y="0"/>
                </a:moveTo>
                <a:lnTo>
                  <a:pt x="7315200" y="0"/>
                </a:lnTo>
                <a:lnTo>
                  <a:pt x="7315200" y="3657600"/>
                </a:lnTo>
                <a:lnTo>
                  <a:pt x="0" y="36576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cy-GB"/>
          </a:p>
        </p:txBody>
      </p:sp>
      <p:sp>
        <p:nvSpPr>
          <p:cNvPr id="3" name="Freeform 3"/>
          <p:cNvSpPr/>
          <p:nvPr/>
        </p:nvSpPr>
        <p:spPr>
          <a:xfrm>
            <a:off x="-1856863" y="-1795549"/>
            <a:ext cx="7315200" cy="3591098"/>
          </a:xfrm>
          <a:custGeom>
            <a:avLst/>
            <a:gdLst/>
            <a:ahLst/>
            <a:cxnLst/>
            <a:rect l="l" t="t" r="r" b="b"/>
            <a:pathLst>
              <a:path w="7315200" h="3591098">
                <a:moveTo>
                  <a:pt x="0" y="0"/>
                </a:moveTo>
                <a:lnTo>
                  <a:pt x="7315200" y="0"/>
                </a:lnTo>
                <a:lnTo>
                  <a:pt x="7315200" y="3591098"/>
                </a:lnTo>
                <a:lnTo>
                  <a:pt x="0" y="3591098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cy-GB"/>
          </a:p>
        </p:txBody>
      </p:sp>
      <p:sp>
        <p:nvSpPr>
          <p:cNvPr id="4" name="Freeform 4"/>
          <p:cNvSpPr/>
          <p:nvPr/>
        </p:nvSpPr>
        <p:spPr>
          <a:xfrm>
            <a:off x="15201900" y="7843242"/>
            <a:ext cx="4114800" cy="4114800"/>
          </a:xfrm>
          <a:custGeom>
            <a:avLst/>
            <a:gdLst/>
            <a:ahLst/>
            <a:cxnLst/>
            <a:rect l="l" t="t" r="r" b="b"/>
            <a:pathLst>
              <a:path w="4114800" h="4114800">
                <a:moveTo>
                  <a:pt x="0" y="0"/>
                </a:moveTo>
                <a:lnTo>
                  <a:pt x="4114800" y="0"/>
                </a:lnTo>
                <a:lnTo>
                  <a:pt x="4114800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cy-GB"/>
          </a:p>
        </p:txBody>
      </p:sp>
      <p:sp>
        <p:nvSpPr>
          <p:cNvPr id="5" name="TextBox 5"/>
          <p:cNvSpPr txBox="1"/>
          <p:nvPr/>
        </p:nvSpPr>
        <p:spPr>
          <a:xfrm>
            <a:off x="1305912" y="1659068"/>
            <a:ext cx="16938387" cy="656559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353"/>
              </a:lnSpc>
            </a:pPr>
            <a:r>
              <a:rPr lang="en-US" sz="7208" b="1">
                <a:solidFill>
                  <a:srgbClr val="007D9C"/>
                </a:solidFill>
                <a:latin typeface="Open Sauce Heavy"/>
                <a:ea typeface="Open Sauce Heavy"/>
                <a:cs typeface="Open Sauce Heavy"/>
                <a:sym typeface="Open Sauce Heavy"/>
              </a:rPr>
              <a:t>A PRESENTATION OF THE CRITICAL EVALUATION OF HOW ASSESSMENT FOR LEARNING CAN BE UTILISED IN A LEARNING EPISODE TO AID PROGRESSION ACROSS A CHOSEN AREA OF LEARNING AND EXPERIENCE. 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16618699" y="-1086910"/>
            <a:ext cx="2173821" cy="2173821"/>
            <a:chOff x="0" y="0"/>
            <a:chExt cx="812800" cy="812800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007D9C"/>
            </a:solidFill>
          </p:spPr>
          <p:txBody>
            <a:bodyPr/>
            <a:lstStyle/>
            <a:p>
              <a:endParaRPr lang="cy-GB"/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9" name="Freeform 9"/>
          <p:cNvSpPr/>
          <p:nvPr/>
        </p:nvSpPr>
        <p:spPr>
          <a:xfrm flipH="1">
            <a:off x="-1631347" y="6083524"/>
            <a:ext cx="5874518" cy="5874518"/>
          </a:xfrm>
          <a:custGeom>
            <a:avLst/>
            <a:gdLst/>
            <a:ahLst/>
            <a:cxnLst/>
            <a:rect l="l" t="t" r="r" b="b"/>
            <a:pathLst>
              <a:path w="5874518" h="5874518">
                <a:moveTo>
                  <a:pt x="5874518" y="0"/>
                </a:moveTo>
                <a:lnTo>
                  <a:pt x="0" y="0"/>
                </a:lnTo>
                <a:lnTo>
                  <a:pt x="0" y="5874518"/>
                </a:lnTo>
                <a:lnTo>
                  <a:pt x="5874518" y="5874518"/>
                </a:lnTo>
                <a:lnTo>
                  <a:pt x="5874518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cy-GB"/>
          </a:p>
        </p:txBody>
      </p:sp>
      <p:grpSp>
        <p:nvGrpSpPr>
          <p:cNvPr id="10" name="Group 10"/>
          <p:cNvGrpSpPr/>
          <p:nvPr/>
        </p:nvGrpSpPr>
        <p:grpSpPr>
          <a:xfrm>
            <a:off x="-1123584" y="5143500"/>
            <a:ext cx="2598841" cy="2598841"/>
            <a:chOff x="0" y="0"/>
            <a:chExt cx="812800" cy="812800"/>
          </a:xfrm>
        </p:grpSpPr>
        <p:sp>
          <p:nvSpPr>
            <p:cNvPr id="11" name="Freeform 11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85CCE2"/>
            </a:solidFill>
          </p:spPr>
          <p:txBody>
            <a:bodyPr/>
            <a:lstStyle/>
            <a:p>
              <a:endParaRPr lang="cy-GB"/>
            </a:p>
          </p:txBody>
        </p:sp>
        <p:sp>
          <p:nvSpPr>
            <p:cNvPr id="12" name="TextBox 12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13" name="TextBox 13"/>
          <p:cNvSpPr txBox="1"/>
          <p:nvPr/>
        </p:nvSpPr>
        <p:spPr>
          <a:xfrm>
            <a:off x="4513886" y="8780252"/>
            <a:ext cx="9801658" cy="135367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379"/>
              </a:lnSpc>
            </a:pPr>
            <a:r>
              <a:rPr lang="en-US" sz="4677">
                <a:solidFill>
                  <a:srgbClr val="007D9C"/>
                </a:solidFill>
                <a:latin typeface="Open Sauce"/>
                <a:ea typeface="Open Sauce"/>
                <a:cs typeface="Open Sauce"/>
                <a:sym typeface="Open Sauce"/>
              </a:rPr>
              <a:t>Presented by Niamh Gregory </a:t>
            </a:r>
          </a:p>
          <a:p>
            <a:pPr algn="ctr">
              <a:lnSpc>
                <a:spcPts val="5379"/>
              </a:lnSpc>
            </a:pPr>
            <a:r>
              <a:rPr lang="en-US" sz="4677">
                <a:solidFill>
                  <a:srgbClr val="007D9C"/>
                </a:solidFill>
                <a:latin typeface="Open Sauce"/>
                <a:ea typeface="Open Sauce"/>
                <a:cs typeface="Open Sauce"/>
                <a:sym typeface="Open Sauce"/>
              </a:rPr>
              <a:t>2306786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FF2F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440635" y="591122"/>
            <a:ext cx="5048742" cy="3879117"/>
          </a:xfrm>
          <a:custGeom>
            <a:avLst/>
            <a:gdLst/>
            <a:ahLst/>
            <a:cxnLst/>
            <a:rect l="l" t="t" r="r" b="b"/>
            <a:pathLst>
              <a:path w="5048742" h="3879117">
                <a:moveTo>
                  <a:pt x="0" y="0"/>
                </a:moveTo>
                <a:lnTo>
                  <a:pt x="5048742" y="0"/>
                </a:lnTo>
                <a:lnTo>
                  <a:pt x="5048742" y="3879117"/>
                </a:lnTo>
                <a:lnTo>
                  <a:pt x="0" y="3879117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cy-GB"/>
          </a:p>
        </p:txBody>
      </p:sp>
      <p:sp>
        <p:nvSpPr>
          <p:cNvPr id="3" name="Freeform 3"/>
          <p:cNvSpPr/>
          <p:nvPr/>
        </p:nvSpPr>
        <p:spPr>
          <a:xfrm>
            <a:off x="7404779" y="591122"/>
            <a:ext cx="3554024" cy="3879117"/>
          </a:xfrm>
          <a:custGeom>
            <a:avLst/>
            <a:gdLst/>
            <a:ahLst/>
            <a:cxnLst/>
            <a:rect l="l" t="t" r="r" b="b"/>
            <a:pathLst>
              <a:path w="3554024" h="3879117">
                <a:moveTo>
                  <a:pt x="0" y="0"/>
                </a:moveTo>
                <a:lnTo>
                  <a:pt x="3554024" y="0"/>
                </a:lnTo>
                <a:lnTo>
                  <a:pt x="3554024" y="3879117"/>
                </a:lnTo>
                <a:lnTo>
                  <a:pt x="0" y="3879117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b="-4112"/>
            </a:stretch>
          </a:blipFill>
        </p:spPr>
        <p:txBody>
          <a:bodyPr/>
          <a:lstStyle/>
          <a:p>
            <a:endParaRPr lang="cy-GB"/>
          </a:p>
        </p:txBody>
      </p:sp>
      <p:sp>
        <p:nvSpPr>
          <p:cNvPr id="4" name="Freeform 4"/>
          <p:cNvSpPr/>
          <p:nvPr/>
        </p:nvSpPr>
        <p:spPr>
          <a:xfrm>
            <a:off x="12360545" y="771842"/>
            <a:ext cx="4898755" cy="4898755"/>
          </a:xfrm>
          <a:custGeom>
            <a:avLst/>
            <a:gdLst/>
            <a:ahLst/>
            <a:cxnLst/>
            <a:rect l="l" t="t" r="r" b="b"/>
            <a:pathLst>
              <a:path w="4898755" h="4898755">
                <a:moveTo>
                  <a:pt x="0" y="0"/>
                </a:moveTo>
                <a:lnTo>
                  <a:pt x="4898755" y="0"/>
                </a:lnTo>
                <a:lnTo>
                  <a:pt x="4898755" y="4898756"/>
                </a:lnTo>
                <a:lnTo>
                  <a:pt x="0" y="4898756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l="-73233" t="-14381" r="-72241" b="-13899"/>
            </a:stretch>
          </a:blipFill>
        </p:spPr>
        <p:txBody>
          <a:bodyPr/>
          <a:lstStyle/>
          <a:p>
            <a:endParaRPr lang="cy-GB"/>
          </a:p>
        </p:txBody>
      </p:sp>
      <p:sp>
        <p:nvSpPr>
          <p:cNvPr id="5" name="TextBox 5"/>
          <p:cNvSpPr txBox="1"/>
          <p:nvPr/>
        </p:nvSpPr>
        <p:spPr>
          <a:xfrm>
            <a:off x="163175" y="4563110"/>
            <a:ext cx="1731050" cy="5803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59"/>
              </a:lnSpc>
            </a:pPr>
            <a:r>
              <a:rPr lang="en-US" sz="3399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Figure 1 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835618" y="4563110"/>
            <a:ext cx="1632347" cy="5803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59"/>
              </a:lnSpc>
            </a:pPr>
            <a:r>
              <a:rPr lang="en-US" sz="3399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Figure 2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0" y="448310"/>
            <a:ext cx="7019568" cy="5803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59"/>
              </a:lnSpc>
            </a:pPr>
            <a:r>
              <a:rPr lang="en-US" sz="3399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‘What is assessment for learning?’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3986962" y="5603923"/>
            <a:ext cx="1645920" cy="5803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59"/>
              </a:lnSpc>
            </a:pPr>
            <a:r>
              <a:rPr lang="en-US" sz="3399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Figure 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2360545" y="6434028"/>
            <a:ext cx="5447454" cy="106405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712"/>
              </a:lnSpc>
            </a:pPr>
            <a:r>
              <a:rPr lang="en-US" sz="6222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‘Shirley Clarke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315555" y="6101451"/>
            <a:ext cx="4304820" cy="92651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614"/>
              </a:lnSpc>
            </a:pPr>
            <a:r>
              <a:rPr lang="en-US" sz="5438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Scott Marion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63175" y="5582282"/>
            <a:ext cx="5941393" cy="112406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9268"/>
              </a:lnSpc>
            </a:pPr>
            <a:r>
              <a:rPr lang="en-US" sz="662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Dylan Williams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FF2F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714036" y="436277"/>
            <a:ext cx="10215117" cy="5476779"/>
          </a:xfrm>
          <a:custGeom>
            <a:avLst/>
            <a:gdLst/>
            <a:ahLst/>
            <a:cxnLst/>
            <a:rect l="l" t="t" r="r" b="b"/>
            <a:pathLst>
              <a:path w="10215117" h="5476779">
                <a:moveTo>
                  <a:pt x="0" y="0"/>
                </a:moveTo>
                <a:lnTo>
                  <a:pt x="10215116" y="0"/>
                </a:lnTo>
                <a:lnTo>
                  <a:pt x="10215116" y="5476780"/>
                </a:lnTo>
                <a:lnTo>
                  <a:pt x="0" y="547678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cy-GB"/>
          </a:p>
        </p:txBody>
      </p:sp>
      <p:sp>
        <p:nvSpPr>
          <p:cNvPr id="3" name="TextBox 3"/>
          <p:cNvSpPr txBox="1"/>
          <p:nvPr/>
        </p:nvSpPr>
        <p:spPr>
          <a:xfrm>
            <a:off x="200382" y="6001267"/>
            <a:ext cx="1656636" cy="5803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59"/>
              </a:lnSpc>
            </a:pPr>
            <a:r>
              <a:rPr lang="en-US" sz="3399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Figure 4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FF2F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300714" y="5143500"/>
            <a:ext cx="4647007" cy="3516654"/>
          </a:xfrm>
          <a:custGeom>
            <a:avLst/>
            <a:gdLst/>
            <a:ahLst/>
            <a:cxnLst/>
            <a:rect l="l" t="t" r="r" b="b"/>
            <a:pathLst>
              <a:path w="4647007" h="3516654">
                <a:moveTo>
                  <a:pt x="0" y="0"/>
                </a:moveTo>
                <a:lnTo>
                  <a:pt x="4647007" y="0"/>
                </a:lnTo>
                <a:lnTo>
                  <a:pt x="4647007" y="3516653"/>
                </a:lnTo>
                <a:lnTo>
                  <a:pt x="0" y="3516653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cy-GB"/>
          </a:p>
        </p:txBody>
      </p:sp>
      <p:sp>
        <p:nvSpPr>
          <p:cNvPr id="3" name="TextBox 3"/>
          <p:cNvSpPr txBox="1"/>
          <p:nvPr/>
        </p:nvSpPr>
        <p:spPr>
          <a:xfrm>
            <a:off x="1048343" y="745583"/>
            <a:ext cx="7197328" cy="8870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279"/>
              </a:lnSpc>
            </a:pPr>
            <a:r>
              <a:rPr lang="en-US" sz="5199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My group of Learners: 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631761" y="2423739"/>
            <a:ext cx="2030492" cy="8870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279"/>
              </a:lnSpc>
            </a:pPr>
            <a:r>
              <a:rPr lang="en-US" sz="5199" b="1" dirty="0">
                <a:solidFill>
                  <a:srgbClr val="E42C25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Year 4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300714" y="2102156"/>
            <a:ext cx="2915245" cy="8870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279"/>
              </a:lnSpc>
            </a:pPr>
            <a:r>
              <a:rPr lang="en-US" sz="5199" b="1">
                <a:solidFill>
                  <a:srgbClr val="F05425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28 pupils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0" y="4064579"/>
            <a:ext cx="3025616" cy="8870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279"/>
              </a:lnSpc>
            </a:pPr>
            <a:r>
              <a:rPr lang="en-US" sz="5199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Cymraeg 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0095" y="8677910"/>
            <a:ext cx="2099705" cy="58039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4759"/>
              </a:lnSpc>
            </a:pPr>
            <a:r>
              <a:rPr lang="en-US" sz="3399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Figure 5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596568" y="1141505"/>
            <a:ext cx="5662732" cy="8870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279"/>
              </a:lnSpc>
            </a:pPr>
            <a:r>
              <a:rPr lang="en-US" sz="5199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Past Experiences: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382000" y="2151365"/>
            <a:ext cx="2832797" cy="103670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483"/>
              </a:lnSpc>
            </a:pPr>
            <a:r>
              <a:rPr lang="en-US" sz="6059" b="1" dirty="0">
                <a:solidFill>
                  <a:srgbClr val="5E17EB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Year 2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1046671" y="3310834"/>
            <a:ext cx="6212629" cy="8870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279"/>
              </a:lnSpc>
            </a:pPr>
            <a:r>
              <a:rPr lang="en-US" sz="5199" b="1">
                <a:solidFill>
                  <a:srgbClr val="004AAD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Reception class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206503" y="3874079"/>
            <a:ext cx="5879168" cy="8870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279"/>
              </a:lnSpc>
            </a:pPr>
            <a:r>
              <a:rPr lang="en-US" sz="5199" b="1">
                <a:solidFill>
                  <a:srgbClr val="FFBD59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Mixed Abitlities 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FF2F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388152" y="255173"/>
            <a:ext cx="6991127" cy="4888327"/>
          </a:xfrm>
          <a:custGeom>
            <a:avLst/>
            <a:gdLst/>
            <a:ahLst/>
            <a:cxnLst/>
            <a:rect l="l" t="t" r="r" b="b"/>
            <a:pathLst>
              <a:path w="6991127" h="4888327">
                <a:moveTo>
                  <a:pt x="0" y="0"/>
                </a:moveTo>
                <a:lnTo>
                  <a:pt x="6991128" y="0"/>
                </a:lnTo>
                <a:lnTo>
                  <a:pt x="6991128" y="4888327"/>
                </a:lnTo>
                <a:lnTo>
                  <a:pt x="0" y="4888327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cy-GB"/>
          </a:p>
        </p:txBody>
      </p:sp>
      <p:sp>
        <p:nvSpPr>
          <p:cNvPr id="3" name="Freeform 3"/>
          <p:cNvSpPr/>
          <p:nvPr/>
        </p:nvSpPr>
        <p:spPr>
          <a:xfrm>
            <a:off x="5266993" y="2655370"/>
            <a:ext cx="13021007" cy="7631630"/>
          </a:xfrm>
          <a:custGeom>
            <a:avLst/>
            <a:gdLst/>
            <a:ahLst/>
            <a:cxnLst/>
            <a:rect l="l" t="t" r="r" b="b"/>
            <a:pathLst>
              <a:path w="13021007" h="7631630">
                <a:moveTo>
                  <a:pt x="0" y="0"/>
                </a:moveTo>
                <a:lnTo>
                  <a:pt x="13021007" y="0"/>
                </a:lnTo>
                <a:lnTo>
                  <a:pt x="13021007" y="7631630"/>
                </a:lnTo>
                <a:lnTo>
                  <a:pt x="0" y="7631630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t="-7800" b="-2248"/>
            </a:stretch>
          </a:blipFill>
        </p:spPr>
        <p:txBody>
          <a:bodyPr/>
          <a:lstStyle/>
          <a:p>
            <a:endParaRPr lang="cy-GB"/>
          </a:p>
        </p:txBody>
      </p:sp>
      <p:sp>
        <p:nvSpPr>
          <p:cNvPr id="4" name="TextBox 4"/>
          <p:cNvSpPr txBox="1"/>
          <p:nvPr/>
        </p:nvSpPr>
        <p:spPr>
          <a:xfrm>
            <a:off x="379936" y="5076824"/>
            <a:ext cx="2210863" cy="57419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4759"/>
              </a:lnSpc>
            </a:pPr>
            <a:r>
              <a:rPr lang="en-US" sz="3399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Figure 6</a:t>
            </a:r>
          </a:p>
        </p:txBody>
      </p:sp>
      <p:sp>
        <p:nvSpPr>
          <p:cNvPr id="5" name="AutoShape 5"/>
          <p:cNvSpPr/>
          <p:nvPr/>
        </p:nvSpPr>
        <p:spPr>
          <a:xfrm>
            <a:off x="7396061" y="1037716"/>
            <a:ext cx="1163243" cy="2165042"/>
          </a:xfrm>
          <a:prstGeom prst="line">
            <a:avLst/>
          </a:prstGeom>
          <a:ln w="38100" cap="flat">
            <a:solidFill>
              <a:srgbClr val="000000"/>
            </a:solidFill>
            <a:prstDash val="solid"/>
            <a:headEnd type="none" w="sm" len="sm"/>
            <a:tailEnd type="arrow" w="med" len="sm"/>
          </a:ln>
        </p:spPr>
        <p:txBody>
          <a:bodyPr/>
          <a:lstStyle/>
          <a:p>
            <a:endParaRPr lang="cy-GB"/>
          </a:p>
        </p:txBody>
      </p:sp>
      <p:sp>
        <p:nvSpPr>
          <p:cNvPr id="6" name="AutoShape 6"/>
          <p:cNvSpPr/>
          <p:nvPr/>
        </p:nvSpPr>
        <p:spPr>
          <a:xfrm flipH="1">
            <a:off x="16302112" y="1039215"/>
            <a:ext cx="1914376" cy="2891966"/>
          </a:xfrm>
          <a:prstGeom prst="line">
            <a:avLst/>
          </a:prstGeom>
          <a:ln w="38100" cap="flat">
            <a:solidFill>
              <a:srgbClr val="000000"/>
            </a:solidFill>
            <a:prstDash val="solid"/>
            <a:headEnd type="none" w="sm" len="sm"/>
            <a:tailEnd type="arrow" w="med" len="sm"/>
          </a:ln>
        </p:spPr>
        <p:txBody>
          <a:bodyPr/>
          <a:lstStyle/>
          <a:p>
            <a:endParaRPr lang="cy-GB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FF2F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10966538" y="0"/>
            <a:ext cx="6583781" cy="8399997"/>
          </a:xfrm>
          <a:custGeom>
            <a:avLst/>
            <a:gdLst/>
            <a:ahLst/>
            <a:cxnLst/>
            <a:rect l="l" t="t" r="r" b="b"/>
            <a:pathLst>
              <a:path w="6583781" h="8399997">
                <a:moveTo>
                  <a:pt x="0" y="0"/>
                </a:moveTo>
                <a:lnTo>
                  <a:pt x="6583782" y="0"/>
                </a:lnTo>
                <a:lnTo>
                  <a:pt x="6583782" y="8399997"/>
                </a:lnTo>
                <a:lnTo>
                  <a:pt x="0" y="8399997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cy-GB"/>
          </a:p>
        </p:txBody>
      </p:sp>
      <p:sp>
        <p:nvSpPr>
          <p:cNvPr id="3" name="TextBox 3"/>
          <p:cNvSpPr txBox="1"/>
          <p:nvPr/>
        </p:nvSpPr>
        <p:spPr>
          <a:xfrm>
            <a:off x="11509090" y="8677910"/>
            <a:ext cx="1656278" cy="5803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59"/>
              </a:lnSpc>
            </a:pPr>
            <a:r>
              <a:rPr lang="en-US" sz="3399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Figure 8</a:t>
            </a:r>
          </a:p>
        </p:txBody>
      </p:sp>
      <p:sp>
        <p:nvSpPr>
          <p:cNvPr id="4" name="Freeform 4"/>
          <p:cNvSpPr/>
          <p:nvPr/>
        </p:nvSpPr>
        <p:spPr>
          <a:xfrm>
            <a:off x="1506297" y="701445"/>
            <a:ext cx="3394691" cy="4832301"/>
          </a:xfrm>
          <a:custGeom>
            <a:avLst/>
            <a:gdLst/>
            <a:ahLst/>
            <a:cxnLst/>
            <a:rect l="l" t="t" r="r" b="b"/>
            <a:pathLst>
              <a:path w="3394691" h="4832301">
                <a:moveTo>
                  <a:pt x="0" y="0"/>
                </a:moveTo>
                <a:lnTo>
                  <a:pt x="3394691" y="0"/>
                </a:lnTo>
                <a:lnTo>
                  <a:pt x="3394691" y="4832301"/>
                </a:lnTo>
                <a:lnTo>
                  <a:pt x="0" y="4832301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cy-GB"/>
          </a:p>
        </p:txBody>
      </p:sp>
      <p:sp>
        <p:nvSpPr>
          <p:cNvPr id="5" name="TextBox 5"/>
          <p:cNvSpPr txBox="1"/>
          <p:nvPr/>
        </p:nvSpPr>
        <p:spPr>
          <a:xfrm>
            <a:off x="2493971" y="5875806"/>
            <a:ext cx="1419344" cy="5143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200"/>
              </a:lnSpc>
            </a:pPr>
            <a:r>
              <a:rPr lang="en-US" sz="30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Figure 7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FF2F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13124020" y="5598515"/>
            <a:ext cx="1734411" cy="3434364"/>
          </a:xfrm>
          <a:custGeom>
            <a:avLst/>
            <a:gdLst/>
            <a:ahLst/>
            <a:cxnLst/>
            <a:rect l="l" t="t" r="r" b="b"/>
            <a:pathLst>
              <a:path w="1734411" h="3434364">
                <a:moveTo>
                  <a:pt x="0" y="0"/>
                </a:moveTo>
                <a:lnTo>
                  <a:pt x="1734412" y="0"/>
                </a:lnTo>
                <a:lnTo>
                  <a:pt x="1734412" y="3434364"/>
                </a:lnTo>
                <a:lnTo>
                  <a:pt x="0" y="3434364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cy-GB"/>
          </a:p>
        </p:txBody>
      </p:sp>
      <p:sp>
        <p:nvSpPr>
          <p:cNvPr id="3" name="Freeform 3"/>
          <p:cNvSpPr/>
          <p:nvPr/>
        </p:nvSpPr>
        <p:spPr>
          <a:xfrm>
            <a:off x="15949017" y="5938728"/>
            <a:ext cx="1731510" cy="3863059"/>
          </a:xfrm>
          <a:custGeom>
            <a:avLst/>
            <a:gdLst/>
            <a:ahLst/>
            <a:cxnLst/>
            <a:rect l="l" t="t" r="r" b="b"/>
            <a:pathLst>
              <a:path w="1731510" h="3863059">
                <a:moveTo>
                  <a:pt x="0" y="0"/>
                </a:moveTo>
                <a:lnTo>
                  <a:pt x="1731510" y="0"/>
                </a:lnTo>
                <a:lnTo>
                  <a:pt x="1731510" y="3863059"/>
                </a:lnTo>
                <a:lnTo>
                  <a:pt x="0" y="3863059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cy-GB"/>
          </a:p>
        </p:txBody>
      </p:sp>
      <p:sp>
        <p:nvSpPr>
          <p:cNvPr id="4" name="Freeform 4"/>
          <p:cNvSpPr/>
          <p:nvPr/>
        </p:nvSpPr>
        <p:spPr>
          <a:xfrm>
            <a:off x="12967708" y="568542"/>
            <a:ext cx="2047036" cy="4347450"/>
          </a:xfrm>
          <a:custGeom>
            <a:avLst/>
            <a:gdLst/>
            <a:ahLst/>
            <a:cxnLst/>
            <a:rect l="l" t="t" r="r" b="b"/>
            <a:pathLst>
              <a:path w="2047036" h="4347450">
                <a:moveTo>
                  <a:pt x="0" y="0"/>
                </a:moveTo>
                <a:lnTo>
                  <a:pt x="2047036" y="0"/>
                </a:lnTo>
                <a:lnTo>
                  <a:pt x="2047036" y="4347450"/>
                </a:lnTo>
                <a:lnTo>
                  <a:pt x="0" y="4347450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cy-GB"/>
          </a:p>
        </p:txBody>
      </p:sp>
      <p:sp>
        <p:nvSpPr>
          <p:cNvPr id="5" name="Freeform 5"/>
          <p:cNvSpPr/>
          <p:nvPr/>
        </p:nvSpPr>
        <p:spPr>
          <a:xfrm>
            <a:off x="15467235" y="568542"/>
            <a:ext cx="2213292" cy="5029973"/>
          </a:xfrm>
          <a:custGeom>
            <a:avLst/>
            <a:gdLst/>
            <a:ahLst/>
            <a:cxnLst/>
            <a:rect l="l" t="t" r="r" b="b"/>
            <a:pathLst>
              <a:path w="2213292" h="5029973">
                <a:moveTo>
                  <a:pt x="0" y="0"/>
                </a:moveTo>
                <a:lnTo>
                  <a:pt x="2213292" y="0"/>
                </a:lnTo>
                <a:lnTo>
                  <a:pt x="2213292" y="5029973"/>
                </a:lnTo>
                <a:lnTo>
                  <a:pt x="0" y="5029973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 l="-1283" r="-1283"/>
            </a:stretch>
          </a:blipFill>
        </p:spPr>
        <p:txBody>
          <a:bodyPr/>
          <a:lstStyle/>
          <a:p>
            <a:endParaRPr lang="cy-GB"/>
          </a:p>
        </p:txBody>
      </p:sp>
      <p:sp>
        <p:nvSpPr>
          <p:cNvPr id="6" name="Freeform 6"/>
          <p:cNvSpPr/>
          <p:nvPr/>
        </p:nvSpPr>
        <p:spPr>
          <a:xfrm>
            <a:off x="405508" y="1028700"/>
            <a:ext cx="12105000" cy="7544738"/>
          </a:xfrm>
          <a:custGeom>
            <a:avLst/>
            <a:gdLst/>
            <a:ahLst/>
            <a:cxnLst/>
            <a:rect l="l" t="t" r="r" b="b"/>
            <a:pathLst>
              <a:path w="12105000" h="7544738">
                <a:moveTo>
                  <a:pt x="0" y="0"/>
                </a:moveTo>
                <a:lnTo>
                  <a:pt x="12105000" y="0"/>
                </a:lnTo>
                <a:lnTo>
                  <a:pt x="12105000" y="7544738"/>
                </a:lnTo>
                <a:lnTo>
                  <a:pt x="0" y="7544738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 t="-5835" r="-7567" b="-5480"/>
            </a:stretch>
          </a:blipFill>
        </p:spPr>
        <p:txBody>
          <a:bodyPr/>
          <a:lstStyle/>
          <a:p>
            <a:endParaRPr lang="cy-GB"/>
          </a:p>
        </p:txBody>
      </p:sp>
      <p:sp>
        <p:nvSpPr>
          <p:cNvPr id="7" name="AutoShape 7"/>
          <p:cNvSpPr/>
          <p:nvPr/>
        </p:nvSpPr>
        <p:spPr>
          <a:xfrm flipV="1">
            <a:off x="6032259" y="5938728"/>
            <a:ext cx="425749" cy="3092064"/>
          </a:xfrm>
          <a:prstGeom prst="line">
            <a:avLst/>
          </a:prstGeom>
          <a:ln w="38100" cap="flat">
            <a:solidFill>
              <a:srgbClr val="000000"/>
            </a:solidFill>
            <a:prstDash val="solid"/>
            <a:headEnd type="none" w="sm" len="sm"/>
            <a:tailEnd type="arrow" w="med" len="sm"/>
          </a:ln>
        </p:spPr>
        <p:txBody>
          <a:bodyPr/>
          <a:lstStyle/>
          <a:p>
            <a:endParaRPr lang="cy-GB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FF2F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859994" y="591795"/>
            <a:ext cx="7837620" cy="5630546"/>
          </a:xfrm>
          <a:custGeom>
            <a:avLst/>
            <a:gdLst/>
            <a:ahLst/>
            <a:cxnLst/>
            <a:rect l="l" t="t" r="r" b="b"/>
            <a:pathLst>
              <a:path w="7837620" h="5630546">
                <a:moveTo>
                  <a:pt x="0" y="0"/>
                </a:moveTo>
                <a:lnTo>
                  <a:pt x="7837620" y="0"/>
                </a:lnTo>
                <a:lnTo>
                  <a:pt x="7837620" y="5630547"/>
                </a:lnTo>
                <a:lnTo>
                  <a:pt x="0" y="5630547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cy-GB"/>
          </a:p>
        </p:txBody>
      </p:sp>
      <p:sp>
        <p:nvSpPr>
          <p:cNvPr id="3" name="AutoShape 3"/>
          <p:cNvSpPr/>
          <p:nvPr/>
        </p:nvSpPr>
        <p:spPr>
          <a:xfrm flipH="1">
            <a:off x="7444488" y="2045787"/>
            <a:ext cx="4753882" cy="648492"/>
          </a:xfrm>
          <a:prstGeom prst="line">
            <a:avLst/>
          </a:prstGeom>
          <a:ln w="38100" cap="flat">
            <a:solidFill>
              <a:srgbClr val="000000"/>
            </a:solidFill>
            <a:prstDash val="solid"/>
            <a:headEnd type="none" w="sm" len="sm"/>
            <a:tailEnd type="arrow" w="med" len="sm"/>
          </a:ln>
        </p:spPr>
        <p:txBody>
          <a:bodyPr/>
          <a:lstStyle/>
          <a:p>
            <a:endParaRPr lang="cy-GB"/>
          </a:p>
        </p:txBody>
      </p:sp>
      <p:sp>
        <p:nvSpPr>
          <p:cNvPr id="4" name="Freeform 4"/>
          <p:cNvSpPr/>
          <p:nvPr/>
        </p:nvSpPr>
        <p:spPr>
          <a:xfrm>
            <a:off x="12398385" y="2319017"/>
            <a:ext cx="5613438" cy="2824483"/>
          </a:xfrm>
          <a:custGeom>
            <a:avLst/>
            <a:gdLst/>
            <a:ahLst/>
            <a:cxnLst/>
            <a:rect l="l" t="t" r="r" b="b"/>
            <a:pathLst>
              <a:path w="5613438" h="2824483">
                <a:moveTo>
                  <a:pt x="0" y="0"/>
                </a:moveTo>
                <a:lnTo>
                  <a:pt x="5613438" y="0"/>
                </a:lnTo>
                <a:lnTo>
                  <a:pt x="5613438" y="2824483"/>
                </a:lnTo>
                <a:lnTo>
                  <a:pt x="0" y="2824483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cy-GB"/>
          </a:p>
        </p:txBody>
      </p:sp>
      <p:sp>
        <p:nvSpPr>
          <p:cNvPr id="5" name="TextBox 5"/>
          <p:cNvSpPr txBox="1"/>
          <p:nvPr/>
        </p:nvSpPr>
        <p:spPr>
          <a:xfrm>
            <a:off x="860113" y="6155667"/>
            <a:ext cx="1594247" cy="5803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59"/>
              </a:lnSpc>
            </a:pPr>
            <a:r>
              <a:rPr lang="en-US" sz="3399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figure 9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5031094" y="962025"/>
            <a:ext cx="2416254" cy="5803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59"/>
              </a:lnSpc>
            </a:pPr>
            <a:r>
              <a:rPr lang="en-US" sz="3399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Group work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6030266" y="5303733"/>
            <a:ext cx="1981557" cy="5803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59"/>
              </a:lnSpc>
            </a:pPr>
            <a:r>
              <a:rPr lang="en-US" sz="3399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Figure  13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FF2F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271129" y="410556"/>
            <a:ext cx="7861857" cy="4900095"/>
          </a:xfrm>
          <a:custGeom>
            <a:avLst/>
            <a:gdLst/>
            <a:ahLst/>
            <a:cxnLst/>
            <a:rect l="l" t="t" r="r" b="b"/>
            <a:pathLst>
              <a:path w="7861857" h="4900095">
                <a:moveTo>
                  <a:pt x="0" y="0"/>
                </a:moveTo>
                <a:lnTo>
                  <a:pt x="7861857" y="0"/>
                </a:lnTo>
                <a:lnTo>
                  <a:pt x="7861857" y="4900095"/>
                </a:lnTo>
                <a:lnTo>
                  <a:pt x="0" y="4900095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5835" r="-7567" b="-5480"/>
            </a:stretch>
          </a:blipFill>
        </p:spPr>
        <p:txBody>
          <a:bodyPr/>
          <a:lstStyle/>
          <a:p>
            <a:endParaRPr lang="cy-GB"/>
          </a:p>
        </p:txBody>
      </p:sp>
      <p:sp>
        <p:nvSpPr>
          <p:cNvPr id="3" name="Freeform 3"/>
          <p:cNvSpPr/>
          <p:nvPr/>
        </p:nvSpPr>
        <p:spPr>
          <a:xfrm>
            <a:off x="5671652" y="3315035"/>
            <a:ext cx="11839401" cy="6748459"/>
          </a:xfrm>
          <a:custGeom>
            <a:avLst/>
            <a:gdLst/>
            <a:ahLst/>
            <a:cxnLst/>
            <a:rect l="l" t="t" r="r" b="b"/>
            <a:pathLst>
              <a:path w="11839401" h="6748459">
                <a:moveTo>
                  <a:pt x="0" y="0"/>
                </a:moveTo>
                <a:lnTo>
                  <a:pt x="11839401" y="0"/>
                </a:lnTo>
                <a:lnTo>
                  <a:pt x="11839401" y="6748459"/>
                </a:lnTo>
                <a:lnTo>
                  <a:pt x="0" y="6748459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cy-GB"/>
          </a:p>
        </p:txBody>
      </p:sp>
      <p:sp>
        <p:nvSpPr>
          <p:cNvPr id="4" name="AutoShape 4"/>
          <p:cNvSpPr/>
          <p:nvPr/>
        </p:nvSpPr>
        <p:spPr>
          <a:xfrm>
            <a:off x="2124863" y="6670214"/>
            <a:ext cx="4154390" cy="0"/>
          </a:xfrm>
          <a:prstGeom prst="line">
            <a:avLst/>
          </a:prstGeom>
          <a:ln w="38100" cap="flat">
            <a:solidFill>
              <a:srgbClr val="000000"/>
            </a:solidFill>
            <a:prstDash val="solid"/>
            <a:headEnd type="none" w="sm" len="sm"/>
            <a:tailEnd type="arrow" w="med" len="sm"/>
          </a:ln>
        </p:spPr>
        <p:txBody>
          <a:bodyPr/>
          <a:lstStyle/>
          <a:p>
            <a:endParaRPr lang="cy-GB"/>
          </a:p>
        </p:txBody>
      </p:sp>
      <p:sp>
        <p:nvSpPr>
          <p:cNvPr id="5" name="Freeform 5"/>
          <p:cNvSpPr/>
          <p:nvPr/>
        </p:nvSpPr>
        <p:spPr>
          <a:xfrm>
            <a:off x="10935079" y="189082"/>
            <a:ext cx="2171692" cy="2899320"/>
          </a:xfrm>
          <a:custGeom>
            <a:avLst/>
            <a:gdLst/>
            <a:ahLst/>
            <a:cxnLst/>
            <a:rect l="l" t="t" r="r" b="b"/>
            <a:pathLst>
              <a:path w="2171692" h="2899320">
                <a:moveTo>
                  <a:pt x="0" y="0"/>
                </a:moveTo>
                <a:lnTo>
                  <a:pt x="2171692" y="0"/>
                </a:lnTo>
                <a:lnTo>
                  <a:pt x="2171692" y="2899320"/>
                </a:lnTo>
                <a:lnTo>
                  <a:pt x="0" y="2899320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cy-GB"/>
          </a:p>
        </p:txBody>
      </p:sp>
      <p:sp>
        <p:nvSpPr>
          <p:cNvPr id="6" name="TextBox 6"/>
          <p:cNvSpPr txBox="1"/>
          <p:nvPr/>
        </p:nvSpPr>
        <p:spPr>
          <a:xfrm>
            <a:off x="13327029" y="343881"/>
            <a:ext cx="1928336" cy="5803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59"/>
              </a:lnSpc>
            </a:pPr>
            <a:r>
              <a:rPr lang="en-US" sz="3399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Figure 10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FF2F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1028700" y="658168"/>
            <a:ext cx="11592177" cy="66486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454"/>
              </a:lnSpc>
            </a:pPr>
            <a:r>
              <a:rPr lang="en-US" sz="3896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Piaget- ‘Children Build on their prior Knowledge’ 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04061" y="3832918"/>
            <a:ext cx="12783939" cy="9101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462"/>
              </a:lnSpc>
            </a:pPr>
            <a:r>
              <a:rPr lang="en-US" sz="533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Can you explain what I did in this step? 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0" y="7243404"/>
            <a:ext cx="11622358" cy="105181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686"/>
              </a:lnSpc>
            </a:pPr>
            <a:r>
              <a:rPr lang="en-US" sz="6204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Can you repeat what I said?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FF2F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1486313" y="2310717"/>
            <a:ext cx="6241461" cy="4953540"/>
          </a:xfrm>
          <a:custGeom>
            <a:avLst/>
            <a:gdLst/>
            <a:ahLst/>
            <a:cxnLst/>
            <a:rect l="l" t="t" r="r" b="b"/>
            <a:pathLst>
              <a:path w="6241461" h="4953540">
                <a:moveTo>
                  <a:pt x="0" y="0"/>
                </a:moveTo>
                <a:lnTo>
                  <a:pt x="6241461" y="0"/>
                </a:lnTo>
                <a:lnTo>
                  <a:pt x="6241461" y="4953540"/>
                </a:lnTo>
                <a:lnTo>
                  <a:pt x="0" y="495354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cy-GB"/>
          </a:p>
        </p:txBody>
      </p:sp>
      <p:sp>
        <p:nvSpPr>
          <p:cNvPr id="3" name="TextBox 3"/>
          <p:cNvSpPr txBox="1"/>
          <p:nvPr/>
        </p:nvSpPr>
        <p:spPr>
          <a:xfrm>
            <a:off x="3380192" y="7463106"/>
            <a:ext cx="1882259" cy="5803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59"/>
              </a:lnSpc>
            </a:pPr>
            <a:r>
              <a:rPr lang="en-US" sz="3399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figure  11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26433" y="1711277"/>
            <a:ext cx="6332867" cy="397723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356"/>
              </a:lnSpc>
            </a:pPr>
            <a:r>
              <a:rPr lang="en-US" sz="454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Engagement </a:t>
            </a:r>
          </a:p>
          <a:p>
            <a:pPr algn="ctr">
              <a:lnSpc>
                <a:spcPts val="6356"/>
              </a:lnSpc>
            </a:pPr>
            <a:r>
              <a:rPr lang="en-US" sz="454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Contributing </a:t>
            </a:r>
          </a:p>
          <a:p>
            <a:pPr algn="ctr">
              <a:lnSpc>
                <a:spcPts val="6356"/>
              </a:lnSpc>
            </a:pPr>
            <a:r>
              <a:rPr lang="en-US" sz="454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Time</a:t>
            </a:r>
          </a:p>
          <a:p>
            <a:pPr algn="ctr">
              <a:lnSpc>
                <a:spcPts val="6356"/>
              </a:lnSpc>
            </a:pPr>
            <a:r>
              <a:rPr lang="en-US" sz="454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Answers being eraised </a:t>
            </a:r>
          </a:p>
          <a:p>
            <a:pPr algn="ctr">
              <a:lnSpc>
                <a:spcPts val="6356"/>
              </a:lnSpc>
            </a:pPr>
            <a:endParaRPr lang="en-US" sz="4540">
              <a:solidFill>
                <a:srgbClr val="000000"/>
              </a:solidFill>
              <a:latin typeface="Canva Sans"/>
              <a:ea typeface="Canva Sans"/>
              <a:cs typeface="Canva Sans"/>
              <a:sym typeface="Canva Sans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FF2F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1316916" y="2915103"/>
            <a:ext cx="14794629" cy="6343197"/>
          </a:xfrm>
          <a:custGeom>
            <a:avLst/>
            <a:gdLst/>
            <a:ahLst/>
            <a:cxnLst/>
            <a:rect l="l" t="t" r="r" b="b"/>
            <a:pathLst>
              <a:path w="14794629" h="6343197">
                <a:moveTo>
                  <a:pt x="0" y="0"/>
                </a:moveTo>
                <a:lnTo>
                  <a:pt x="14794630" y="0"/>
                </a:lnTo>
                <a:lnTo>
                  <a:pt x="14794630" y="6343197"/>
                </a:lnTo>
                <a:lnTo>
                  <a:pt x="0" y="6343197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cy-GB"/>
          </a:p>
        </p:txBody>
      </p:sp>
      <p:sp>
        <p:nvSpPr>
          <p:cNvPr id="3" name="TextBox 3"/>
          <p:cNvSpPr txBox="1"/>
          <p:nvPr/>
        </p:nvSpPr>
        <p:spPr>
          <a:xfrm>
            <a:off x="1028700" y="942975"/>
            <a:ext cx="6285380" cy="81644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770"/>
              </a:lnSpc>
            </a:pPr>
            <a:r>
              <a:rPr lang="en-US" sz="4836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Used both strategies </a:t>
            </a:r>
          </a:p>
        </p:txBody>
      </p:sp>
      <p:sp>
        <p:nvSpPr>
          <p:cNvPr id="4" name="AutoShape 4"/>
          <p:cNvSpPr/>
          <p:nvPr/>
        </p:nvSpPr>
        <p:spPr>
          <a:xfrm>
            <a:off x="6947890" y="2135694"/>
            <a:ext cx="366191" cy="1316916"/>
          </a:xfrm>
          <a:prstGeom prst="line">
            <a:avLst/>
          </a:prstGeom>
          <a:ln w="38100" cap="flat">
            <a:solidFill>
              <a:srgbClr val="000000"/>
            </a:solidFill>
            <a:prstDash val="solid"/>
            <a:headEnd type="none" w="sm" len="sm"/>
            <a:tailEnd type="arrow" w="med" len="sm"/>
          </a:ln>
        </p:spPr>
        <p:txBody>
          <a:bodyPr/>
          <a:lstStyle/>
          <a:p>
            <a:endParaRPr lang="cy-GB"/>
          </a:p>
        </p:txBody>
      </p:sp>
      <p:sp>
        <p:nvSpPr>
          <p:cNvPr id="5" name="AutoShape 5"/>
          <p:cNvSpPr/>
          <p:nvPr/>
        </p:nvSpPr>
        <p:spPr>
          <a:xfrm>
            <a:off x="14061131" y="2256645"/>
            <a:ext cx="366191" cy="1316916"/>
          </a:xfrm>
          <a:prstGeom prst="line">
            <a:avLst/>
          </a:prstGeom>
          <a:ln w="38100" cap="flat">
            <a:solidFill>
              <a:srgbClr val="000000"/>
            </a:solidFill>
            <a:prstDash val="solid"/>
            <a:headEnd type="none" w="sm" len="sm"/>
            <a:tailEnd type="arrow" w="med" len="sm"/>
          </a:ln>
        </p:spPr>
        <p:txBody>
          <a:bodyPr/>
          <a:lstStyle/>
          <a:p>
            <a:endParaRPr lang="cy-GB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FF2F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1284988" y="1530047"/>
            <a:ext cx="3041907" cy="4061103"/>
          </a:xfrm>
          <a:custGeom>
            <a:avLst/>
            <a:gdLst/>
            <a:ahLst/>
            <a:cxnLst/>
            <a:rect l="l" t="t" r="r" b="b"/>
            <a:pathLst>
              <a:path w="3041907" h="4061103">
                <a:moveTo>
                  <a:pt x="0" y="0"/>
                </a:moveTo>
                <a:lnTo>
                  <a:pt x="3041907" y="0"/>
                </a:lnTo>
                <a:lnTo>
                  <a:pt x="3041907" y="4061102"/>
                </a:lnTo>
                <a:lnTo>
                  <a:pt x="0" y="4061102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cy-GB"/>
          </a:p>
        </p:txBody>
      </p:sp>
      <p:sp>
        <p:nvSpPr>
          <p:cNvPr id="3" name="TextBox 3"/>
          <p:cNvSpPr txBox="1"/>
          <p:nvPr/>
        </p:nvSpPr>
        <p:spPr>
          <a:xfrm>
            <a:off x="1828141" y="5910786"/>
            <a:ext cx="1955602" cy="5803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59"/>
              </a:lnSpc>
            </a:pPr>
            <a:r>
              <a:rPr lang="en-US" sz="3399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figure 10 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371307" y="923049"/>
            <a:ext cx="5452484" cy="109016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953"/>
              </a:lnSpc>
            </a:pPr>
            <a:r>
              <a:rPr lang="en-US" sz="6395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In the Future: 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850505" y="3853704"/>
            <a:ext cx="7635359" cy="23806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734059" lvl="1" indent="-367030" algn="ctr">
              <a:lnSpc>
                <a:spcPts val="4759"/>
              </a:lnSpc>
              <a:buFont typeface="Arial"/>
              <a:buChar char="•"/>
            </a:pPr>
            <a:r>
              <a:rPr lang="en-US" sz="3399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Wouldn’t use again. </a:t>
            </a:r>
          </a:p>
          <a:p>
            <a:pPr marL="734059" lvl="1" indent="-367030" algn="ctr">
              <a:lnSpc>
                <a:spcPts val="4759"/>
              </a:lnSpc>
              <a:buFont typeface="Arial"/>
              <a:buChar char="•"/>
            </a:pPr>
            <a:r>
              <a:rPr lang="en-US" sz="3399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Too much stress on the children. </a:t>
            </a:r>
          </a:p>
          <a:p>
            <a:pPr marL="734059" lvl="1" indent="-367030" algn="ctr">
              <a:lnSpc>
                <a:spcPts val="4759"/>
              </a:lnSpc>
              <a:buFont typeface="Arial"/>
              <a:buChar char="•"/>
            </a:pPr>
            <a:r>
              <a:rPr lang="en-US" sz="3399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Not inclusive </a:t>
            </a:r>
          </a:p>
          <a:p>
            <a:pPr marL="734059" lvl="1" indent="-367030" algn="ctr">
              <a:lnSpc>
                <a:spcPts val="4759"/>
              </a:lnSpc>
              <a:buFont typeface="Arial"/>
              <a:buChar char="•"/>
            </a:pPr>
            <a:r>
              <a:rPr lang="en-US" sz="3399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need longer to process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FF2F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2926313" y="568542"/>
            <a:ext cx="2310430" cy="4574958"/>
          </a:xfrm>
          <a:custGeom>
            <a:avLst/>
            <a:gdLst/>
            <a:ahLst/>
            <a:cxnLst/>
            <a:rect l="l" t="t" r="r" b="b"/>
            <a:pathLst>
              <a:path w="2310430" h="4574958">
                <a:moveTo>
                  <a:pt x="0" y="0"/>
                </a:moveTo>
                <a:lnTo>
                  <a:pt x="2310430" y="0"/>
                </a:lnTo>
                <a:lnTo>
                  <a:pt x="2310430" y="4574958"/>
                </a:lnTo>
                <a:lnTo>
                  <a:pt x="0" y="4574958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cy-GB"/>
          </a:p>
        </p:txBody>
      </p:sp>
      <p:sp>
        <p:nvSpPr>
          <p:cNvPr id="3" name="Freeform 3"/>
          <p:cNvSpPr/>
          <p:nvPr/>
        </p:nvSpPr>
        <p:spPr>
          <a:xfrm>
            <a:off x="7031754" y="837339"/>
            <a:ext cx="1822118" cy="4037364"/>
          </a:xfrm>
          <a:custGeom>
            <a:avLst/>
            <a:gdLst/>
            <a:ahLst/>
            <a:cxnLst/>
            <a:rect l="l" t="t" r="r" b="b"/>
            <a:pathLst>
              <a:path w="1822118" h="4037364">
                <a:moveTo>
                  <a:pt x="0" y="0"/>
                </a:moveTo>
                <a:lnTo>
                  <a:pt x="1822118" y="0"/>
                </a:lnTo>
                <a:lnTo>
                  <a:pt x="1822118" y="4037364"/>
                </a:lnTo>
                <a:lnTo>
                  <a:pt x="0" y="4037364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cy-GB"/>
          </a:p>
        </p:txBody>
      </p:sp>
      <p:sp>
        <p:nvSpPr>
          <p:cNvPr id="4" name="Freeform 4"/>
          <p:cNvSpPr/>
          <p:nvPr/>
        </p:nvSpPr>
        <p:spPr>
          <a:xfrm>
            <a:off x="10271292" y="3660858"/>
            <a:ext cx="7365599" cy="4590532"/>
          </a:xfrm>
          <a:custGeom>
            <a:avLst/>
            <a:gdLst/>
            <a:ahLst/>
            <a:cxnLst/>
            <a:rect l="l" t="t" r="r" b="b"/>
            <a:pathLst>
              <a:path w="7365599" h="4590532">
                <a:moveTo>
                  <a:pt x="0" y="0"/>
                </a:moveTo>
                <a:lnTo>
                  <a:pt x="7365599" y="0"/>
                </a:lnTo>
                <a:lnTo>
                  <a:pt x="7365599" y="4590532"/>
                </a:lnTo>
                <a:lnTo>
                  <a:pt x="0" y="4590532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cy-GB"/>
          </a:p>
        </p:txBody>
      </p:sp>
      <p:sp>
        <p:nvSpPr>
          <p:cNvPr id="5" name="TextBox 5"/>
          <p:cNvSpPr txBox="1"/>
          <p:nvPr/>
        </p:nvSpPr>
        <p:spPr>
          <a:xfrm>
            <a:off x="13668726" y="8677910"/>
            <a:ext cx="1862138" cy="5803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59"/>
              </a:lnSpc>
            </a:pPr>
            <a:r>
              <a:rPr lang="en-US" sz="3399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Figure 12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FF2F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4858634" y="523334"/>
            <a:ext cx="7399221" cy="165972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3595"/>
              </a:lnSpc>
            </a:pPr>
            <a:r>
              <a:rPr lang="en-US" sz="9710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Conclusion :</a:t>
            </a:r>
          </a:p>
        </p:txBody>
      </p:sp>
      <p:sp>
        <p:nvSpPr>
          <p:cNvPr id="3" name="Freeform 3"/>
          <p:cNvSpPr/>
          <p:nvPr/>
        </p:nvSpPr>
        <p:spPr>
          <a:xfrm>
            <a:off x="813284" y="1443683"/>
            <a:ext cx="3769928" cy="2992007"/>
          </a:xfrm>
          <a:custGeom>
            <a:avLst/>
            <a:gdLst/>
            <a:ahLst/>
            <a:cxnLst/>
            <a:rect l="l" t="t" r="r" b="b"/>
            <a:pathLst>
              <a:path w="3769928" h="2992007">
                <a:moveTo>
                  <a:pt x="0" y="0"/>
                </a:moveTo>
                <a:lnTo>
                  <a:pt x="3769928" y="0"/>
                </a:lnTo>
                <a:lnTo>
                  <a:pt x="3769928" y="2992006"/>
                </a:lnTo>
                <a:lnTo>
                  <a:pt x="0" y="2992006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cy-GB"/>
          </a:p>
        </p:txBody>
      </p:sp>
      <p:sp>
        <p:nvSpPr>
          <p:cNvPr id="4" name="TextBox 4"/>
          <p:cNvSpPr txBox="1"/>
          <p:nvPr/>
        </p:nvSpPr>
        <p:spPr>
          <a:xfrm>
            <a:off x="1486313" y="4928061"/>
            <a:ext cx="1211935" cy="38325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109"/>
              </a:lnSpc>
            </a:pPr>
            <a:r>
              <a:rPr lang="en-US" sz="222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Figure 11</a:t>
            </a:r>
          </a:p>
        </p:txBody>
      </p:sp>
      <p:sp>
        <p:nvSpPr>
          <p:cNvPr id="5" name="Freeform 5"/>
          <p:cNvSpPr/>
          <p:nvPr/>
        </p:nvSpPr>
        <p:spPr>
          <a:xfrm>
            <a:off x="15087608" y="1028700"/>
            <a:ext cx="2171692" cy="2899320"/>
          </a:xfrm>
          <a:custGeom>
            <a:avLst/>
            <a:gdLst/>
            <a:ahLst/>
            <a:cxnLst/>
            <a:rect l="l" t="t" r="r" b="b"/>
            <a:pathLst>
              <a:path w="2171692" h="2899320">
                <a:moveTo>
                  <a:pt x="0" y="0"/>
                </a:moveTo>
                <a:lnTo>
                  <a:pt x="2171692" y="0"/>
                </a:lnTo>
                <a:lnTo>
                  <a:pt x="2171692" y="2899320"/>
                </a:lnTo>
                <a:lnTo>
                  <a:pt x="0" y="2899320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cy-GB"/>
          </a:p>
        </p:txBody>
      </p:sp>
      <p:sp>
        <p:nvSpPr>
          <p:cNvPr id="6" name="TextBox 6"/>
          <p:cNvSpPr txBox="1"/>
          <p:nvPr/>
        </p:nvSpPr>
        <p:spPr>
          <a:xfrm>
            <a:off x="15543528" y="4220250"/>
            <a:ext cx="1259852" cy="38325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109"/>
              </a:lnSpc>
            </a:pPr>
            <a:r>
              <a:rPr lang="en-US" sz="222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Figure 10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160273" y="4125000"/>
            <a:ext cx="7060710" cy="367916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1514617" lvl="1" indent="-757308" algn="ctr">
              <a:lnSpc>
                <a:spcPts val="9821"/>
              </a:lnSpc>
              <a:buFont typeface="Arial"/>
              <a:buChar char="•"/>
            </a:pPr>
            <a:r>
              <a:rPr lang="en-US" sz="7015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Engagement </a:t>
            </a:r>
          </a:p>
          <a:p>
            <a:pPr marL="1514617" lvl="1" indent="-757308" algn="ctr">
              <a:lnSpc>
                <a:spcPts val="9821"/>
              </a:lnSpc>
              <a:buFont typeface="Arial"/>
              <a:buChar char="•"/>
            </a:pPr>
            <a:r>
              <a:rPr lang="en-US" sz="7015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Stressful </a:t>
            </a:r>
          </a:p>
          <a:p>
            <a:pPr marL="1514617" lvl="1" indent="-757308" algn="ctr">
              <a:lnSpc>
                <a:spcPts val="9821"/>
              </a:lnSpc>
              <a:buFont typeface="Arial"/>
              <a:buChar char="•"/>
            </a:pPr>
            <a:r>
              <a:rPr lang="en-US" sz="7015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Confiednce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FF2F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9139238" y="4819967"/>
            <a:ext cx="9525" cy="5803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59"/>
              </a:lnSpc>
            </a:pPr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427313" y="107401"/>
            <a:ext cx="13889474" cy="645286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880"/>
              </a:lnSpc>
            </a:pPr>
            <a:r>
              <a:rPr lang="en-US" sz="9200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Thank you for listening. </a:t>
            </a:r>
          </a:p>
          <a:p>
            <a:pPr algn="ctr">
              <a:lnSpc>
                <a:spcPts val="12880"/>
              </a:lnSpc>
            </a:pPr>
            <a:endParaRPr lang="en-US" sz="9200" b="1">
              <a:solidFill>
                <a:srgbClr val="000000"/>
              </a:solidFill>
              <a:latin typeface="Canva Sans Bold"/>
              <a:ea typeface="Canva Sans Bold"/>
              <a:cs typeface="Canva Sans Bold"/>
              <a:sym typeface="Canva Sans Bold"/>
            </a:endParaRPr>
          </a:p>
          <a:p>
            <a:pPr algn="ctr">
              <a:lnSpc>
                <a:spcPts val="12880"/>
              </a:lnSpc>
            </a:pPr>
            <a:endParaRPr lang="en-US" sz="9200" b="1">
              <a:solidFill>
                <a:srgbClr val="000000"/>
              </a:solidFill>
              <a:latin typeface="Canva Sans Bold"/>
              <a:ea typeface="Canva Sans Bold"/>
              <a:cs typeface="Canva Sans Bold"/>
              <a:sym typeface="Canva Sans Bold"/>
            </a:endParaRPr>
          </a:p>
          <a:p>
            <a:pPr algn="ctr">
              <a:lnSpc>
                <a:spcPts val="12880"/>
              </a:lnSpc>
            </a:pPr>
            <a:r>
              <a:rPr lang="en-US" sz="9200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Are there any question? </a:t>
            </a:r>
          </a:p>
        </p:txBody>
      </p:sp>
      <p:sp>
        <p:nvSpPr>
          <p:cNvPr id="4" name="Freeform 4"/>
          <p:cNvSpPr/>
          <p:nvPr/>
        </p:nvSpPr>
        <p:spPr>
          <a:xfrm>
            <a:off x="13266485" y="4686536"/>
            <a:ext cx="4650887" cy="5245361"/>
          </a:xfrm>
          <a:custGeom>
            <a:avLst/>
            <a:gdLst/>
            <a:ahLst/>
            <a:cxnLst/>
            <a:rect l="l" t="t" r="r" b="b"/>
            <a:pathLst>
              <a:path w="4650887" h="5245361">
                <a:moveTo>
                  <a:pt x="0" y="0"/>
                </a:moveTo>
                <a:lnTo>
                  <a:pt x="4650887" y="0"/>
                </a:lnTo>
                <a:lnTo>
                  <a:pt x="4650887" y="5245361"/>
                </a:lnTo>
                <a:lnTo>
                  <a:pt x="0" y="5245361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cy-GB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FF2F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6212368" y="-95250"/>
            <a:ext cx="4977289" cy="8870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279"/>
              </a:lnSpc>
            </a:pPr>
            <a:r>
              <a:rPr lang="en-US" sz="5199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Reference List: 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6524" y="1128200"/>
            <a:ext cx="14364076" cy="932524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411664" lvl="1" indent="-205832" algn="ctr">
              <a:lnSpc>
                <a:spcPts val="2669"/>
              </a:lnSpc>
              <a:buFont typeface="Arial"/>
              <a:buChar char="•"/>
            </a:pPr>
            <a:r>
              <a:rPr lang="en-US" sz="1906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Anzai</a:t>
            </a:r>
            <a:r>
              <a:rPr lang="en-US" sz="1906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, Y. and Simon, H.A. (1979). The theory of learning by doing. Psychological Review, 86(2), pp.124–140. </a:t>
            </a:r>
            <a:r>
              <a:rPr lang="en-US" sz="1906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doi:https</a:t>
            </a:r>
            <a:r>
              <a:rPr lang="en-US" sz="1906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://doi.org/10.1037/0033-295x.86.2.124. </a:t>
            </a:r>
          </a:p>
          <a:p>
            <a:pPr marL="411664" lvl="1" indent="-205832" algn="ctr">
              <a:lnSpc>
                <a:spcPts val="2669"/>
              </a:lnSpc>
              <a:buFont typeface="Arial"/>
              <a:buChar char="•"/>
            </a:pPr>
            <a:r>
              <a:rPr lang="en-US" sz="1906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Berry, R. (2008). Assessment for learning. Aberdeen, Hong Kong: Hong Kong University Press. </a:t>
            </a:r>
          </a:p>
          <a:p>
            <a:pPr marL="411664" lvl="1" indent="-205832" algn="ctr">
              <a:lnSpc>
                <a:spcPts val="2669"/>
              </a:lnSpc>
              <a:buFont typeface="Arial"/>
              <a:buChar char="•"/>
            </a:pPr>
            <a:r>
              <a:rPr lang="en-US" sz="1906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Brown, S (2005) assessment for learning. learning and teaching in higher education (1). pp. 81-89. [online] Available at: </a:t>
            </a:r>
            <a:r>
              <a:rPr lang="en-US" sz="1906" u="sng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  <a:hlinkClick r:id="rId2" tooltip="https://eprints.glos.ac.uk/3607/1/LATHE%201.%20Assessment%20for%20Learning%20Brown.pdf"/>
              </a:rPr>
              <a:t>https://eprints.glos.ac.uk/3607/1/LATHE%201.%20Assessment%20for%20Learning%20Brown.pdf</a:t>
            </a:r>
            <a:r>
              <a:rPr lang="en-US" sz="1906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. [Accessed on: 13 Jan 2025] </a:t>
            </a:r>
          </a:p>
          <a:p>
            <a:pPr marL="411664" lvl="1" indent="-205832" algn="ctr">
              <a:lnSpc>
                <a:spcPts val="2669"/>
              </a:lnSpc>
              <a:buFont typeface="Arial"/>
              <a:buChar char="•"/>
            </a:pPr>
            <a:r>
              <a:rPr lang="en-US" sz="1906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Clarke, S. (2008). Active Learning through Formative Assessment. London: Hodder Education. </a:t>
            </a:r>
          </a:p>
          <a:p>
            <a:pPr marL="411664" lvl="1" indent="-205832" algn="ctr">
              <a:lnSpc>
                <a:spcPts val="2669"/>
              </a:lnSpc>
              <a:buFont typeface="Arial"/>
              <a:buChar char="•"/>
            </a:pPr>
            <a:r>
              <a:rPr lang="en-US" sz="1906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Didau</a:t>
            </a:r>
            <a:r>
              <a:rPr lang="en-US" sz="1906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, D. (2014). Why </a:t>
            </a:r>
            <a:r>
              <a:rPr lang="en-US" sz="1906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AfL</a:t>
            </a:r>
            <a:r>
              <a:rPr lang="en-US" sz="1906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might be wrong, and what to do about it. [online] David </a:t>
            </a:r>
            <a:r>
              <a:rPr lang="en-US" sz="1906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Didau</a:t>
            </a:r>
            <a:r>
              <a:rPr lang="en-US" sz="1906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. Available at: </a:t>
            </a:r>
            <a:r>
              <a:rPr lang="en-US" sz="1906" u="sng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  <a:hlinkClick r:id="rId3" tooltip="https://learningspy.co.uk/myths/afl-might-wrong/"/>
              </a:rPr>
              <a:t>https://learningspy.co.uk/myths/afl-might-wrong/</a:t>
            </a:r>
            <a:r>
              <a:rPr lang="en-US" sz="1906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. [Accessed on: 16 Jan 2025] </a:t>
            </a:r>
          </a:p>
          <a:p>
            <a:pPr marL="411664" lvl="1" indent="-205832" algn="ctr">
              <a:lnSpc>
                <a:spcPts val="2669"/>
              </a:lnSpc>
              <a:buFont typeface="Arial"/>
              <a:buChar char="•"/>
            </a:pPr>
            <a:r>
              <a:rPr lang="en-US" sz="1906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Figure 1: Phillips, N. (2015). Dylan Wiliam, emeritus professor of educational assessment, Institute of Education. [online] Schools Week. Available at: https://schoolsweek.co.uk/dylan-wiliam/. [Accessed on: 22 Jan 2025]  </a:t>
            </a:r>
          </a:p>
          <a:p>
            <a:pPr marL="411664" lvl="1" indent="-205832" algn="ctr">
              <a:lnSpc>
                <a:spcPts val="2669"/>
              </a:lnSpc>
              <a:buFont typeface="Arial"/>
              <a:buChar char="•"/>
            </a:pPr>
            <a:r>
              <a:rPr lang="en-US" sz="1906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Figure 2: Center for Assessment. (2024). Scott Marion, Author at Center for Assessment. [online] Available at: https://www.nciea.org/blog/author/scott-marion/ [Accessed 22 Jan. 2025]. </a:t>
            </a:r>
          </a:p>
          <a:p>
            <a:pPr marL="411664" lvl="1" indent="-205832" algn="ctr">
              <a:lnSpc>
                <a:spcPts val="2669"/>
              </a:lnSpc>
              <a:buFont typeface="Arial"/>
              <a:buChar char="•"/>
            </a:pPr>
            <a:r>
              <a:rPr lang="en-US" sz="1906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Figure 3: Amazon.co.uk. (2025). Active Learning through Formative Assessment : Clarke, Shirley: Amazon.co.uk: Books. [online] Available at: https://www.amazon.co.uk/Active-Learning-through-Formative-Assessment/dp/0340974451 [Accessed 22 Jan. 2025].  </a:t>
            </a:r>
          </a:p>
          <a:p>
            <a:pPr marL="411664" lvl="1" indent="-205832" algn="ctr">
              <a:lnSpc>
                <a:spcPts val="2669"/>
              </a:lnSpc>
              <a:buFont typeface="Arial"/>
              <a:buChar char="•"/>
            </a:pPr>
            <a:r>
              <a:rPr lang="en-US" sz="1906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</a:p>
          <a:p>
            <a:pPr marL="411664" lvl="1" indent="-205832" algn="ctr">
              <a:lnSpc>
                <a:spcPts val="2669"/>
              </a:lnSpc>
              <a:buFont typeface="Arial"/>
              <a:buChar char="•"/>
            </a:pPr>
            <a:r>
              <a:rPr lang="en-US" sz="1906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Figure 4: Assessment Reform Group (2002). Assessment for Learning. [online] Available at: </a:t>
            </a:r>
            <a:r>
              <a:rPr lang="en-US" sz="1906" u="sng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  <a:hlinkClick r:id="rId4" tooltip="https://www.storre.stir.ac.uk/bitstream/1893/32458/1/Assessment%20for%20learning%2010%20principles%202002.pdf"/>
              </a:rPr>
              <a:t>https://www.storre.stir.ac.uk/bitstream/1893/32458/1/Assessment%20for%20learning%2010%20principles%202002.pdf</a:t>
            </a:r>
            <a:r>
              <a:rPr lang="en-US" sz="1906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. [Accessed on: 15 Jan 2025] </a:t>
            </a:r>
          </a:p>
          <a:p>
            <a:pPr marL="411664" lvl="1" indent="-205832" algn="ctr">
              <a:lnSpc>
                <a:spcPts val="2669"/>
              </a:lnSpc>
              <a:buFont typeface="Arial"/>
              <a:buChar char="•"/>
            </a:pPr>
            <a:r>
              <a:rPr lang="en-US" sz="1906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Figure 5: </a:t>
            </a:r>
            <a:r>
              <a:rPr lang="en-US" sz="1906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nathenamin</a:t>
            </a:r>
            <a:r>
              <a:rPr lang="en-US" sz="1906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(2011). History of Welsh Flags. [online] Available at: </a:t>
            </a:r>
            <a:r>
              <a:rPr lang="en-US" sz="1906" u="sng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  <a:hlinkClick r:id="rId5" tooltip="https://nathenamin.com/2011/11/08/history-of-welsh-flags/"/>
              </a:rPr>
              <a:t>https://nathenamin.com/2011/11/08/history-of-welsh-flags/</a:t>
            </a:r>
            <a:r>
              <a:rPr lang="en-US" sz="1906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. [Accessed on: 22 Jan 2025] </a:t>
            </a:r>
          </a:p>
          <a:p>
            <a:pPr marL="411664" lvl="1" indent="-205832" algn="ctr">
              <a:lnSpc>
                <a:spcPts val="2669"/>
              </a:lnSpc>
              <a:buFont typeface="Arial"/>
              <a:buChar char="•"/>
            </a:pPr>
            <a:r>
              <a:rPr lang="en-US" sz="1906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</a:p>
          <a:p>
            <a:pPr marL="411664" lvl="1" indent="-205832" algn="ctr">
              <a:lnSpc>
                <a:spcPts val="2669"/>
              </a:lnSpc>
              <a:buFont typeface="Arial"/>
              <a:buChar char="•"/>
            </a:pPr>
            <a:r>
              <a:rPr lang="en-US" sz="1906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Figure 6: Welsh Government (2022). Curriculum for Wales - Hwb. [online] </a:t>
            </a:r>
            <a:r>
              <a:rPr lang="en-US" sz="1906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hwb.gov.wales</a:t>
            </a:r>
            <a:r>
              <a:rPr lang="en-US" sz="1906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. Available at: </a:t>
            </a:r>
            <a:r>
              <a:rPr lang="en-US" sz="1906" u="sng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  <a:hlinkClick r:id="rId6" tooltip="https://hwb.gov.wales/curriculum-for-wales/"/>
              </a:rPr>
              <a:t>https://hwb.gov.wales/curriculum-for-wales/</a:t>
            </a:r>
            <a:r>
              <a:rPr lang="en-US" sz="1906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. [Accessed on: 19 Jan 2025]</a:t>
            </a:r>
          </a:p>
          <a:p>
            <a:pPr marL="411664" lvl="1" indent="-205832" algn="ctr">
              <a:lnSpc>
                <a:spcPts val="2669"/>
              </a:lnSpc>
              <a:buFont typeface="Arial"/>
              <a:buChar char="•"/>
            </a:pPr>
            <a:endParaRPr lang="en-US" sz="1906" dirty="0">
              <a:solidFill>
                <a:srgbClr val="000000"/>
              </a:solidFill>
              <a:latin typeface="Canva Sans"/>
              <a:ea typeface="Canva Sans"/>
              <a:cs typeface="Canva Sans"/>
              <a:sym typeface="Canva Sans"/>
            </a:endParaRPr>
          </a:p>
          <a:p>
            <a:pPr algn="ctr">
              <a:lnSpc>
                <a:spcPts val="2669"/>
              </a:lnSpc>
            </a:pPr>
            <a:endParaRPr lang="en-US" sz="1906" dirty="0">
              <a:solidFill>
                <a:srgbClr val="000000"/>
              </a:solidFill>
              <a:latin typeface="Canva Sans"/>
              <a:ea typeface="Canva Sans"/>
              <a:cs typeface="Canva Sans"/>
              <a:sym typeface="Canva Sans"/>
            </a:endParaRP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FF2F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-200354" y="203871"/>
            <a:ext cx="18488354" cy="986459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807"/>
              </a:lnSpc>
            </a:pPr>
            <a:r>
              <a:rPr lang="en-US" sz="2005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</a:p>
          <a:p>
            <a:pPr marL="432910" lvl="1" indent="-216455" algn="ctr">
              <a:lnSpc>
                <a:spcPts val="2807"/>
              </a:lnSpc>
              <a:buFont typeface="Arial"/>
              <a:buChar char="•"/>
            </a:pPr>
            <a:r>
              <a:rPr lang="en-US" sz="2005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Figure 7: Amazon.co.uk. (2025b). Mastery Mathematics for Primary Teachers: Amazon.co.uk: Newell, Robert: 9781529792188: Books. [online] Available at: </a:t>
            </a:r>
            <a:r>
              <a:rPr lang="en-US" sz="2005" u="sng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  <a:hlinkClick r:id="rId2" tooltip="https://www.amazon.co.uk/Mastery-Mathematics-Primary-Teachers-Robert/dp/1529792185"/>
              </a:rPr>
              <a:t>https://www.amazon.co.uk/Mastery-Mathematics-Primary-Teachers-Robert/dp/1529792185</a:t>
            </a:r>
            <a:r>
              <a:rPr lang="en-US" sz="2005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 [Accessed 22 Jan. 2025].   </a:t>
            </a:r>
          </a:p>
          <a:p>
            <a:pPr marL="432910" lvl="1" indent="-216455" algn="ctr">
              <a:lnSpc>
                <a:spcPts val="2807"/>
              </a:lnSpc>
              <a:buFont typeface="Arial"/>
              <a:buChar char="•"/>
            </a:pPr>
            <a:r>
              <a:rPr lang="en-US" sz="2005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Figure 8: OECD (2023). PISA 2022 Results (Volume I). [online] OECD. Available at: </a:t>
            </a:r>
            <a:r>
              <a:rPr lang="en-US" sz="2005" u="sng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  <a:hlinkClick r:id="rId3" tooltip="https://www.oecd.org/en/publications/pisa-2022-results-volume-i_53f23881-en.html"/>
              </a:rPr>
              <a:t>https://www.oecd.org/en/publications/pisa-2022-results-volume-i_53f23881-en.html</a:t>
            </a:r>
            <a:r>
              <a:rPr lang="en-US" sz="2005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. [Accessed on: 17 Jan 2025] </a:t>
            </a:r>
          </a:p>
          <a:p>
            <a:pPr marL="432910" lvl="1" indent="-216455" algn="ctr">
              <a:lnSpc>
                <a:spcPts val="2807"/>
              </a:lnSpc>
              <a:buFont typeface="Arial"/>
              <a:buChar char="•"/>
            </a:pPr>
            <a:r>
              <a:rPr lang="en-US" sz="2005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Figure 9: Assessment for Learning. (2002). Available at: </a:t>
            </a:r>
            <a:r>
              <a:rPr lang="en-US" sz="2005" u="sng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  <a:hlinkClick r:id="rId4" tooltip="https://dspace.stir.ac.uk/bitstream/1893/32458/1/Assessment%20for%20learning%2010%20principles%202002.pdf"/>
              </a:rPr>
              <a:t>https://dspace.stir.ac.uk/bitstream/1893/32458/1/Assessment%20for%20learning%2010%20principles%202002.pdf</a:t>
            </a:r>
            <a:r>
              <a:rPr lang="en-US" sz="2005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. [Accessed on: 21 Jan 2025]  </a:t>
            </a:r>
          </a:p>
          <a:p>
            <a:pPr marL="432910" lvl="1" indent="-216455" algn="ctr">
              <a:lnSpc>
                <a:spcPts val="2807"/>
              </a:lnSpc>
              <a:buFont typeface="Arial"/>
              <a:buChar char="•"/>
            </a:pPr>
            <a:r>
              <a:rPr lang="en-US" sz="2005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Figure 10: Vicinus, A. (2019). Five Essential Features of Assessment for Learning. [online] Center for Assessment. Available at: </a:t>
            </a:r>
            <a:r>
              <a:rPr lang="en-US" sz="2005" u="sng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  <a:hlinkClick r:id="rId5" tooltip="https://www.nciea.org/blog/five-essential-features-of-assessment-for-learning/"/>
              </a:rPr>
              <a:t>https://www.nciea.org/blog/five-essential-features-of-assessment-for-learning/</a:t>
            </a:r>
            <a:r>
              <a:rPr lang="en-US" sz="2005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. [Accessed on: 20 Jan 2025] </a:t>
            </a:r>
          </a:p>
          <a:p>
            <a:pPr marL="432910" lvl="1" indent="-216455" algn="ctr">
              <a:lnSpc>
                <a:spcPts val="2807"/>
              </a:lnSpc>
              <a:buFont typeface="Arial"/>
              <a:buChar char="•"/>
            </a:pPr>
            <a:r>
              <a:rPr lang="en-US" sz="2005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Figure 11: ambassador806 (2024). Mini Whiteboard Illustrations, Royalty-Free Vector Graphics &amp; Clip Art - iStock. [online] Istockphoto.com. Available at: </a:t>
            </a:r>
            <a:r>
              <a:rPr lang="en-US" sz="2005" u="sng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  <a:hlinkClick r:id="rId6" tooltip="https://www.istockphoto.com/search/2/image?mediatype=illustration&amp;phrase=mini+whiteboard"/>
              </a:rPr>
              <a:t>https://www.istockphoto.com/search/2/image?mediatype=illustration&amp;phrase=mini+whiteboard</a:t>
            </a:r>
            <a:r>
              <a:rPr lang="en-US" sz="2005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[Accessed 23 Jan. 2025]. </a:t>
            </a:r>
          </a:p>
          <a:p>
            <a:pPr marL="432910" lvl="1" indent="-216455" algn="ctr">
              <a:lnSpc>
                <a:spcPts val="2807"/>
              </a:lnSpc>
              <a:buFont typeface="Arial"/>
              <a:buChar char="•"/>
            </a:pPr>
            <a:r>
              <a:rPr lang="en-US" sz="2005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Figure 12 : Shutterstock. (2024). Doing Homework Clipart Royalty-Free Images, Stock Photos &amp; Pictures | Shutterstock. [online] Available at: </a:t>
            </a:r>
            <a:r>
              <a:rPr lang="en-US" sz="2005" u="sng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  <a:hlinkClick r:id="rId7" tooltip="https://www.shutterstock.com/search/doing-homework-clipart"/>
              </a:rPr>
              <a:t>https://www.shutterstock.com/search/doing-homework-clipart</a:t>
            </a:r>
            <a:r>
              <a:rPr lang="en-US" sz="2005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. [Accessed on: 17 Jan 2025] </a:t>
            </a:r>
          </a:p>
          <a:p>
            <a:pPr marL="432910" lvl="1" indent="-216455" algn="ctr">
              <a:lnSpc>
                <a:spcPts val="2807"/>
              </a:lnSpc>
              <a:buFont typeface="Arial"/>
              <a:buChar char="•"/>
            </a:pPr>
            <a:r>
              <a:rPr lang="en-US" sz="2005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Figure 13: Cole, M. (2019). Kids working and studying together. [online] Vecteezy. Available at: </a:t>
            </a:r>
            <a:r>
              <a:rPr lang="en-US" sz="2005" u="sng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  <a:hlinkClick r:id="rId8" tooltip="https://www.vecteezy.com/free-vector/kids-working-together"/>
              </a:rPr>
              <a:t>https://www.vecteezy.com/free-vector/kids-working-together</a:t>
            </a:r>
            <a:r>
              <a:rPr lang="en-US" sz="2005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[Accessed 23 Jan. 2025]. </a:t>
            </a:r>
          </a:p>
          <a:p>
            <a:pPr marL="432910" lvl="1" indent="-216455" algn="ctr">
              <a:lnSpc>
                <a:spcPts val="2807"/>
              </a:lnSpc>
              <a:buFont typeface="Arial"/>
              <a:buChar char="•"/>
            </a:pPr>
            <a:r>
              <a:rPr lang="en-US" sz="2005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Fletcher-Wood, H. (2014). Gimmick, Fad or tool: Why Do I Rely on Lollipop sticks? [online] Improving Teaching. Available at: </a:t>
            </a:r>
            <a:r>
              <a:rPr lang="en-US" sz="2005" u="sng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  <a:hlinkClick r:id="rId9" tooltip="https://improvingteaching.co.uk/2014/05/17/why-do-i-rely-on-lollipop-sticks/"/>
              </a:rPr>
              <a:t>https://improvingteaching.co.uk/2014/05/17/why-do-i-rely-on-lollipop-sticks/</a:t>
            </a:r>
            <a:r>
              <a:rPr lang="en-US" sz="2005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. [Accessed on: 19 Jan 2025] </a:t>
            </a:r>
          </a:p>
          <a:p>
            <a:pPr marL="432910" lvl="1" indent="-216455" algn="ctr">
              <a:lnSpc>
                <a:spcPts val="2807"/>
              </a:lnSpc>
              <a:buFont typeface="Arial"/>
              <a:buChar char="•"/>
            </a:pPr>
            <a:r>
              <a:rPr lang="en-US" sz="2005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Friis, D. (2021). The use of mini whiteboards in the classrom. [online] Durrington Research School. Available at: </a:t>
            </a:r>
            <a:r>
              <a:rPr lang="en-US" sz="2005" u="sng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  <a:hlinkClick r:id="rId10" tooltip="https://researchschool.org.uk/durrington/news/the-use-of-mini-whiteboards-in-the-classrom"/>
              </a:rPr>
              <a:t>https://researchschool.org.uk/durrington/news/the-use-of-mini-whiteboards-in-the-classrom</a:t>
            </a:r>
            <a:r>
              <a:rPr lang="en-US" sz="2005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. [Accessed on: 22 Jan 2025] </a:t>
            </a:r>
          </a:p>
          <a:p>
            <a:pPr marL="432910" lvl="1" indent="-216455" algn="ctr">
              <a:lnSpc>
                <a:spcPts val="2807"/>
              </a:lnSpc>
              <a:buFont typeface="Arial"/>
              <a:buChar char="•"/>
            </a:pPr>
            <a:r>
              <a:rPr lang="en-US" sz="2005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Gimbutas, E. (2019). THE EFFECTS OF USING MINI WHITEBOARDS ON THE ACADEMIC PERFORMANCE AND ENGAGEMENT OF STUDENTS IN A TENTH GRADE RESOURCE ENGLISH/LANGUAGE ARTS CLASSROOM. [online] Proquest.com. Available at: </a:t>
            </a:r>
            <a:r>
              <a:rPr lang="en-US" sz="2005" u="sng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  <a:hlinkClick r:id="rId11" tooltip="https://www.proquest.com/docview/2292188645?%20Theses&amp;fromopenview=true&amp;pq-origsite=gscholar&amp;sourcetype=Dissertations%20"/>
              </a:rPr>
              <a:t>https://www.proquest.com/docview/2292188645?%20Theses&amp;fromopenview=true&amp;pq-origsite=gscholar&amp;sourcetype=Dissertations%20</a:t>
            </a:r>
            <a:r>
              <a:rPr lang="en-US" sz="2005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[Accessed 23 Jan. 2025]. </a:t>
            </a:r>
          </a:p>
          <a:p>
            <a:pPr marL="432910" lvl="1" indent="-216455" algn="ctr">
              <a:lnSpc>
                <a:spcPts val="2807"/>
              </a:lnSpc>
              <a:buFont typeface="Arial"/>
              <a:buChar char="•"/>
            </a:pPr>
            <a:r>
              <a:rPr lang="en-US" sz="2005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Hymer, B., Lockney, K., Ewens, T., Glazzard, J. and Howard, C. (2017). Themes and issues in primary education. St Albans: Critical Publishing. </a:t>
            </a:r>
          </a:p>
          <a:p>
            <a:pPr marL="432910" lvl="1" indent="-216455" algn="ctr">
              <a:lnSpc>
                <a:spcPts val="2807"/>
              </a:lnSpc>
              <a:buFont typeface="Arial"/>
              <a:buChar char="•"/>
            </a:pPr>
            <a:r>
              <a:rPr lang="en-US" sz="2005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Lemov, D. (2017). </a:t>
            </a:r>
            <a:r>
              <a:rPr lang="en-US" sz="2005" i="1">
                <a:solidFill>
                  <a:srgbClr val="000000"/>
                </a:solidFill>
                <a:latin typeface="Canva Sans Italics"/>
                <a:ea typeface="Canva Sans Italics"/>
                <a:cs typeface="Canva Sans Italics"/>
                <a:sym typeface="Canva Sans Italics"/>
              </a:rPr>
              <a:t>Popsicle Sticks and ’Hands Down’ are not Cold Call: Key Differences &amp; Why They Matter, Teach Like a Champion</a:t>
            </a:r>
            <a:r>
              <a:rPr lang="en-US" sz="2005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. [online] Teach Like a Champion. Available at: </a:t>
            </a:r>
            <a:r>
              <a:rPr lang="en-US" sz="2005" u="sng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  <a:hlinkClick r:id="rId12" tooltip="https://teachlikeachampion.org/blog/cold-call-not-popsicle-sticks-hands-key-differences-matter/"/>
              </a:rPr>
              <a:t>https://teachlikeachampion.org/blog/cold-call-not-popsicle-sticks-hands-key-differences-matter/</a:t>
            </a:r>
            <a:r>
              <a:rPr lang="en-US" sz="2005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. [Accessed on: 18 Jan 2025] </a:t>
            </a:r>
          </a:p>
          <a:p>
            <a:pPr algn="ctr">
              <a:lnSpc>
                <a:spcPts val="2807"/>
              </a:lnSpc>
            </a:pPr>
            <a:endParaRPr lang="en-US" sz="2005">
              <a:solidFill>
                <a:srgbClr val="000000"/>
              </a:solidFill>
              <a:latin typeface="Canva Sans"/>
              <a:ea typeface="Canva Sans"/>
              <a:cs typeface="Canva Sans"/>
              <a:sym typeface="Canva Sans"/>
            </a:endParaRP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FF2F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405329" y="459624"/>
            <a:ext cx="16036890" cy="722170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470831" lvl="1" indent="-235415" algn="ctr">
              <a:lnSpc>
                <a:spcPts val="3053"/>
              </a:lnSpc>
              <a:buFont typeface="Arial"/>
              <a:buChar char="•"/>
            </a:pPr>
            <a:r>
              <a:rPr lang="en-US" sz="218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Marion, S (2019). Five Essential Features of Assessment for Learning. [online] Center for Assessment. Available at: </a:t>
            </a:r>
            <a:r>
              <a:rPr lang="en-US" sz="2180" u="sng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  <a:hlinkClick r:id="rId2" tooltip="https://www.nciea.org/blog/five-essential-features-of-assessment-for-learning/"/>
              </a:rPr>
              <a:t>https://www.nciea.org/blog/five-essential-features-of-assessment-for-learning/</a:t>
            </a:r>
            <a:r>
              <a:rPr lang="en-US" sz="218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.  [Accessed on: 22 Jan 2025] </a:t>
            </a:r>
          </a:p>
          <a:p>
            <a:pPr marL="470831" lvl="1" indent="-235415" algn="ctr">
              <a:lnSpc>
                <a:spcPts val="3053"/>
              </a:lnSpc>
              <a:buFont typeface="Arial"/>
              <a:buChar char="•"/>
            </a:pPr>
            <a:r>
              <a:rPr lang="en-US" sz="218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Main, P. (2022). Cognitive Load Theory: A teacher’s guide. [online] Structural Learning. Available at: </a:t>
            </a:r>
            <a:r>
              <a:rPr lang="en-US" sz="2180" u="sng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  <a:hlinkClick r:id="rId3" tooltip="https://www.structural-learning.com/post/cognitive-load-theory-a-teachers-guide"/>
              </a:rPr>
              <a:t>https://www.structural-learning.com/post/cognitive-load-theory-a-teachers-guide</a:t>
            </a:r>
            <a:r>
              <a:rPr lang="en-US" sz="218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. [Accessed on: 18 Jan 2025] </a:t>
            </a:r>
          </a:p>
          <a:p>
            <a:pPr marL="470831" lvl="1" indent="-235415" algn="ctr">
              <a:lnSpc>
                <a:spcPts val="3053"/>
              </a:lnSpc>
              <a:buFont typeface="Arial"/>
              <a:buChar char="•"/>
            </a:pPr>
            <a:r>
              <a:rPr lang="en-US" sz="218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Newell, R. (2023). Mastery Mathematics for Primary Teachers. Second ed. SAGE Publications Limited. </a:t>
            </a:r>
          </a:p>
          <a:p>
            <a:pPr marL="470831" lvl="1" indent="-235415" algn="ctr">
              <a:lnSpc>
                <a:spcPts val="3053"/>
              </a:lnSpc>
              <a:buFont typeface="Arial"/>
              <a:buChar char="•"/>
            </a:pPr>
            <a:r>
              <a:rPr lang="en-US" sz="218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OECD (2023). PISA 2022 Results (Volume I). [online] OECD. Available at: </a:t>
            </a:r>
            <a:r>
              <a:rPr lang="en-US" sz="2180" u="sng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  <a:hlinkClick r:id="rId4" tooltip="https://www.oecd.org/en/publications/pisa-2022-results-volume-i_53f23881-en.html"/>
              </a:rPr>
              <a:t>https://www.oecd.org/en/publications/pisa-2022-results-volume-i_53f23881-en.html</a:t>
            </a:r>
            <a:r>
              <a:rPr lang="en-US" sz="218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. [Accessed on: 19 Jan 2025] </a:t>
            </a:r>
          </a:p>
          <a:p>
            <a:pPr marL="470831" lvl="1" indent="-235415" algn="ctr">
              <a:lnSpc>
                <a:spcPts val="3053"/>
              </a:lnSpc>
              <a:buFont typeface="Arial"/>
              <a:buChar char="•"/>
            </a:pPr>
            <a:r>
              <a:rPr lang="en-US" sz="218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Ranjan, R. (2024). Classroom examples of Piaget’s Learning Theory – SCHOOL EDUCATION. [online] Available at: </a:t>
            </a:r>
            <a:r>
              <a:rPr lang="en-US" sz="2180" u="sng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  <a:hlinkClick r:id="rId5" tooltip="https://www.rajeevelt.com/classroom-examples-of-piagets-learning-theory/rajeev-ranjan/"/>
              </a:rPr>
              <a:t>https://www.rajeevelt.com/classroom-examples-of-piagets-learning-theory/rajeev-ranjan/</a:t>
            </a:r>
            <a:r>
              <a:rPr lang="en-US" sz="218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. [Accessed on: 17 Jan 2025] </a:t>
            </a:r>
          </a:p>
          <a:p>
            <a:pPr marL="470831" lvl="1" indent="-235415" algn="ctr">
              <a:lnSpc>
                <a:spcPts val="3053"/>
              </a:lnSpc>
              <a:buFont typeface="Arial"/>
              <a:buChar char="•"/>
            </a:pPr>
            <a:r>
              <a:rPr lang="en-US" sz="218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University of Oxford (2024). Giving effective feedback. [online] www.ctl.ox.ac.uk. Available at: https://www.ctl.ox.ac.uk/giving-effective-feedback. [Accessed on: 13 of Jan 2025]  </a:t>
            </a:r>
          </a:p>
          <a:p>
            <a:pPr marL="470831" lvl="1" indent="-235415" algn="ctr">
              <a:lnSpc>
                <a:spcPts val="3053"/>
              </a:lnSpc>
              <a:buFont typeface="Arial"/>
              <a:buChar char="•"/>
            </a:pPr>
            <a:r>
              <a:rPr lang="en-US" sz="218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Wiliam, D. (2011). What Is Assessment for learning? Studies in Educational Evaluation, [online] 37(1), pp.3–14. doi:https://doi.org/10.1016/j.stueduc.2011.03.001.  [Accessed on: 19 Jan 2025] </a:t>
            </a:r>
          </a:p>
          <a:p>
            <a:pPr marL="470831" lvl="1" indent="-235415" algn="ctr">
              <a:lnSpc>
                <a:spcPts val="3053"/>
              </a:lnSpc>
              <a:buFont typeface="Arial"/>
              <a:buChar char="•"/>
            </a:pPr>
            <a:r>
              <a:rPr lang="en-US" sz="218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Welsh Government (2019). Descriptions of learning - Hwb. [online] hwb.gov.wales. Available at: </a:t>
            </a:r>
            <a:r>
              <a:rPr lang="en-US" sz="2180" u="sng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  <a:hlinkClick r:id="rId6" tooltip="https://hwb.gov.wales/curriculum-for-wales/mathematics-and-numeracy/descriptions-of-learning/"/>
              </a:rPr>
              <a:t>https://hwb.gov.wales/curriculum-for-wales/mathematics-and-numeracy/descriptions-of-learning/</a:t>
            </a:r>
            <a:r>
              <a:rPr lang="en-US" sz="218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. [Accessed on: 17 Jan 2025] </a:t>
            </a:r>
          </a:p>
          <a:p>
            <a:pPr algn="ctr">
              <a:lnSpc>
                <a:spcPts val="3053"/>
              </a:lnSpc>
            </a:pPr>
            <a:endParaRPr lang="en-US" sz="2180">
              <a:solidFill>
                <a:srgbClr val="000000"/>
              </a:solidFill>
              <a:latin typeface="Canva Sans"/>
              <a:ea typeface="Canva Sans"/>
              <a:cs typeface="Canva Sans"/>
              <a:sym typeface="Canva Sans"/>
            </a:endParaRPr>
          </a:p>
          <a:p>
            <a:pPr algn="ctr">
              <a:lnSpc>
                <a:spcPts val="3053"/>
              </a:lnSpc>
            </a:pPr>
            <a:endParaRPr lang="en-US" sz="2180">
              <a:solidFill>
                <a:srgbClr val="000000"/>
              </a:solidFill>
              <a:latin typeface="Canva Sans"/>
              <a:ea typeface="Canva Sans"/>
              <a:cs typeface="Canva Sans"/>
              <a:sym typeface="Canva Sans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1625</Words>
  <Application>Microsoft Office PowerPoint</Application>
  <PresentationFormat>Custom</PresentationFormat>
  <Paragraphs>88</Paragraphs>
  <Slides>19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7" baseType="lpstr">
      <vt:lpstr>Open Sauce Heavy</vt:lpstr>
      <vt:lpstr>Canva Sans Bold</vt:lpstr>
      <vt:lpstr>Canva Sans</vt:lpstr>
      <vt:lpstr>Arial</vt:lpstr>
      <vt:lpstr>Open Sauce</vt:lpstr>
      <vt:lpstr>Calibri</vt:lpstr>
      <vt:lpstr>Canva Sans Italics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Blue Minimalist Group Project Presentation</dc:title>
  <dc:creator>Niamh Gregory</dc:creator>
  <cp:lastModifiedBy>Niamh Gregory (2306786)</cp:lastModifiedBy>
  <cp:revision>2</cp:revision>
  <dcterms:created xsi:type="dcterms:W3CDTF">2006-08-16T00:00:00Z</dcterms:created>
  <dcterms:modified xsi:type="dcterms:W3CDTF">2025-01-23T23:06:05Z</dcterms:modified>
  <dc:identifier>DAGc8PI538U</dc:identifier>
</cp:coreProperties>
</file>