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3"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84" y="2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CCC56C-730C-45A4-8D48-468DE2FECD6A}"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5E2438DB-3EE0-416F-8B23-A4CA84271227}">
      <dgm:prSet/>
      <dgm:spPr/>
      <dgm:t>
        <a:bodyPr/>
        <a:lstStyle/>
        <a:p>
          <a:pPr>
            <a:lnSpc>
              <a:spcPct val="100000"/>
            </a:lnSpc>
          </a:pPr>
          <a:r>
            <a:rPr lang="en-GB"/>
            <a:t>One of the main challenges faced in completing the assignment was finding relevant and reliable sources of information. This was overcome by conducting a thorough search of academic databases and utilising credible sources such as journals, research papers, and books.</a:t>
          </a:r>
          <a:endParaRPr lang="en-US"/>
        </a:p>
      </dgm:t>
    </dgm:pt>
    <dgm:pt modelId="{BAA778E9-5E31-447A-8B88-0D5AA3F3A06E}" type="parTrans" cxnId="{2C510ACF-CD61-4E56-A341-DC55FD3D174C}">
      <dgm:prSet/>
      <dgm:spPr/>
      <dgm:t>
        <a:bodyPr/>
        <a:lstStyle/>
        <a:p>
          <a:endParaRPr lang="en-US"/>
        </a:p>
      </dgm:t>
    </dgm:pt>
    <dgm:pt modelId="{4A72B9C3-6E3C-414B-A060-F557A429591D}" type="sibTrans" cxnId="{2C510ACF-CD61-4E56-A341-DC55FD3D174C}">
      <dgm:prSet/>
      <dgm:spPr/>
      <dgm:t>
        <a:bodyPr/>
        <a:lstStyle/>
        <a:p>
          <a:pPr>
            <a:lnSpc>
              <a:spcPct val="100000"/>
            </a:lnSpc>
          </a:pPr>
          <a:endParaRPr lang="en-US"/>
        </a:p>
      </dgm:t>
    </dgm:pt>
    <dgm:pt modelId="{65562CD8-E0B2-441E-B6B3-14A37B8BBF18}">
      <dgm:prSet/>
      <dgm:spPr/>
      <dgm:t>
        <a:bodyPr/>
        <a:lstStyle/>
        <a:p>
          <a:pPr>
            <a:lnSpc>
              <a:spcPct val="100000"/>
            </a:lnSpc>
          </a:pPr>
          <a:r>
            <a:rPr lang="en-GB"/>
            <a:t>Another challenge was organising and structuring the information gathered in a coherent manner. This was overcome by creating an outline before starting the assignment and following it closely during the writing process.</a:t>
          </a:r>
          <a:endParaRPr lang="en-US"/>
        </a:p>
      </dgm:t>
    </dgm:pt>
    <dgm:pt modelId="{4780B0E9-DFB6-4545-A797-FE02F84D755C}" type="parTrans" cxnId="{C6E47568-0FD0-428A-858C-7B043C30329B}">
      <dgm:prSet/>
      <dgm:spPr/>
      <dgm:t>
        <a:bodyPr/>
        <a:lstStyle/>
        <a:p>
          <a:endParaRPr lang="en-US"/>
        </a:p>
      </dgm:t>
    </dgm:pt>
    <dgm:pt modelId="{DC0F0CDD-79A6-4B7F-A253-6A97C98BCA6D}" type="sibTrans" cxnId="{C6E47568-0FD0-428A-858C-7B043C30329B}">
      <dgm:prSet/>
      <dgm:spPr/>
      <dgm:t>
        <a:bodyPr/>
        <a:lstStyle/>
        <a:p>
          <a:endParaRPr lang="en-US"/>
        </a:p>
      </dgm:t>
    </dgm:pt>
    <dgm:pt modelId="{5156F76D-EAF8-44E1-9E73-A923470DB064}" type="pres">
      <dgm:prSet presAssocID="{69CCC56C-730C-45A4-8D48-468DE2FECD6A}" presName="root" presStyleCnt="0">
        <dgm:presLayoutVars>
          <dgm:dir/>
          <dgm:resizeHandles val="exact"/>
        </dgm:presLayoutVars>
      </dgm:prSet>
      <dgm:spPr/>
    </dgm:pt>
    <dgm:pt modelId="{93373437-420D-4A78-8F4D-72273490D978}" type="pres">
      <dgm:prSet presAssocID="{69CCC56C-730C-45A4-8D48-468DE2FECD6A}" presName="container" presStyleCnt="0">
        <dgm:presLayoutVars>
          <dgm:dir/>
          <dgm:resizeHandles val="exact"/>
        </dgm:presLayoutVars>
      </dgm:prSet>
      <dgm:spPr/>
    </dgm:pt>
    <dgm:pt modelId="{AAFA76A8-4097-48C4-9743-C4174C9FA6FB}" type="pres">
      <dgm:prSet presAssocID="{5E2438DB-3EE0-416F-8B23-A4CA84271227}" presName="compNode" presStyleCnt="0"/>
      <dgm:spPr/>
    </dgm:pt>
    <dgm:pt modelId="{3964A8F3-D63A-40C2-8DD1-83364F19CCEC}" type="pres">
      <dgm:prSet presAssocID="{5E2438DB-3EE0-416F-8B23-A4CA84271227}" presName="iconBgRect" presStyleLbl="bgShp" presStyleIdx="0" presStyleCnt="2"/>
      <dgm:spPr/>
    </dgm:pt>
    <dgm:pt modelId="{3D2D4CAB-D7F7-443F-8830-32F48B62A65B}" type="pres">
      <dgm:prSet presAssocID="{5E2438DB-3EE0-416F-8B23-A4CA8427122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gnifying glass"/>
        </a:ext>
      </dgm:extLst>
    </dgm:pt>
    <dgm:pt modelId="{2EB40110-4E88-4A95-813A-76B7FBCADF99}" type="pres">
      <dgm:prSet presAssocID="{5E2438DB-3EE0-416F-8B23-A4CA84271227}" presName="spaceRect" presStyleCnt="0"/>
      <dgm:spPr/>
    </dgm:pt>
    <dgm:pt modelId="{86A0C899-53F5-45D3-94A1-2CB2D17E08EA}" type="pres">
      <dgm:prSet presAssocID="{5E2438DB-3EE0-416F-8B23-A4CA84271227}" presName="textRect" presStyleLbl="revTx" presStyleIdx="0" presStyleCnt="2">
        <dgm:presLayoutVars>
          <dgm:chMax val="1"/>
          <dgm:chPref val="1"/>
        </dgm:presLayoutVars>
      </dgm:prSet>
      <dgm:spPr/>
    </dgm:pt>
    <dgm:pt modelId="{740CA103-76B6-49A7-ABEB-46740331A8E6}" type="pres">
      <dgm:prSet presAssocID="{4A72B9C3-6E3C-414B-A060-F557A429591D}" presName="sibTrans" presStyleLbl="sibTrans2D1" presStyleIdx="0" presStyleCnt="0"/>
      <dgm:spPr/>
    </dgm:pt>
    <dgm:pt modelId="{8FAEA66B-DCBB-4362-84E3-B7A6470ACBEA}" type="pres">
      <dgm:prSet presAssocID="{65562CD8-E0B2-441E-B6B3-14A37B8BBF18}" presName="compNode" presStyleCnt="0"/>
      <dgm:spPr/>
    </dgm:pt>
    <dgm:pt modelId="{596A1887-FFE7-4655-9402-3697B4498E96}" type="pres">
      <dgm:prSet presAssocID="{65562CD8-E0B2-441E-B6B3-14A37B8BBF18}" presName="iconBgRect" presStyleLbl="bgShp" presStyleIdx="1" presStyleCnt="2"/>
      <dgm:spPr/>
    </dgm:pt>
    <dgm:pt modelId="{8F7603A6-69F3-4856-AE76-9429F8D80232}" type="pres">
      <dgm:prSet presAssocID="{65562CD8-E0B2-441E-B6B3-14A37B8BBF1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ierarchy"/>
        </a:ext>
      </dgm:extLst>
    </dgm:pt>
    <dgm:pt modelId="{CB15BDE9-3274-4460-B9B3-601D702FEB41}" type="pres">
      <dgm:prSet presAssocID="{65562CD8-E0B2-441E-B6B3-14A37B8BBF18}" presName="spaceRect" presStyleCnt="0"/>
      <dgm:spPr/>
    </dgm:pt>
    <dgm:pt modelId="{55992025-A9C6-4D89-B4EA-85E0B0728870}" type="pres">
      <dgm:prSet presAssocID="{65562CD8-E0B2-441E-B6B3-14A37B8BBF18}" presName="textRect" presStyleLbl="revTx" presStyleIdx="1" presStyleCnt="2">
        <dgm:presLayoutVars>
          <dgm:chMax val="1"/>
          <dgm:chPref val="1"/>
        </dgm:presLayoutVars>
      </dgm:prSet>
      <dgm:spPr/>
    </dgm:pt>
  </dgm:ptLst>
  <dgm:cxnLst>
    <dgm:cxn modelId="{5E1BEF1F-8AC8-44B1-B689-41BFC0E5085C}" type="presOf" srcId="{5E2438DB-3EE0-416F-8B23-A4CA84271227}" destId="{86A0C899-53F5-45D3-94A1-2CB2D17E08EA}" srcOrd="0" destOrd="0" presId="urn:microsoft.com/office/officeart/2018/2/layout/IconCircleList"/>
    <dgm:cxn modelId="{C6E47568-0FD0-428A-858C-7B043C30329B}" srcId="{69CCC56C-730C-45A4-8D48-468DE2FECD6A}" destId="{65562CD8-E0B2-441E-B6B3-14A37B8BBF18}" srcOrd="1" destOrd="0" parTransId="{4780B0E9-DFB6-4545-A797-FE02F84D755C}" sibTransId="{DC0F0CDD-79A6-4B7F-A253-6A97C98BCA6D}"/>
    <dgm:cxn modelId="{6C7EFB59-A1E9-4A34-9A4F-42D5A92D5426}" type="presOf" srcId="{69CCC56C-730C-45A4-8D48-468DE2FECD6A}" destId="{5156F76D-EAF8-44E1-9E73-A923470DB064}" srcOrd="0" destOrd="0" presId="urn:microsoft.com/office/officeart/2018/2/layout/IconCircleList"/>
    <dgm:cxn modelId="{41FCE099-68AB-41FE-9F67-C733337ABF48}" type="presOf" srcId="{65562CD8-E0B2-441E-B6B3-14A37B8BBF18}" destId="{55992025-A9C6-4D89-B4EA-85E0B0728870}" srcOrd="0" destOrd="0" presId="urn:microsoft.com/office/officeart/2018/2/layout/IconCircleList"/>
    <dgm:cxn modelId="{2C510ACF-CD61-4E56-A341-DC55FD3D174C}" srcId="{69CCC56C-730C-45A4-8D48-468DE2FECD6A}" destId="{5E2438DB-3EE0-416F-8B23-A4CA84271227}" srcOrd="0" destOrd="0" parTransId="{BAA778E9-5E31-447A-8B88-0D5AA3F3A06E}" sibTransId="{4A72B9C3-6E3C-414B-A060-F557A429591D}"/>
    <dgm:cxn modelId="{98868BDA-A21C-48CF-878E-17FE7F1CD110}" type="presOf" srcId="{4A72B9C3-6E3C-414B-A060-F557A429591D}" destId="{740CA103-76B6-49A7-ABEB-46740331A8E6}" srcOrd="0" destOrd="0" presId="urn:microsoft.com/office/officeart/2018/2/layout/IconCircleList"/>
    <dgm:cxn modelId="{0ECE0EE0-586A-4146-8580-755785D6C037}" type="presParOf" srcId="{5156F76D-EAF8-44E1-9E73-A923470DB064}" destId="{93373437-420D-4A78-8F4D-72273490D978}" srcOrd="0" destOrd="0" presId="urn:microsoft.com/office/officeart/2018/2/layout/IconCircleList"/>
    <dgm:cxn modelId="{E0420D82-AD0F-44F4-B871-BCAEA333DE85}" type="presParOf" srcId="{93373437-420D-4A78-8F4D-72273490D978}" destId="{AAFA76A8-4097-48C4-9743-C4174C9FA6FB}" srcOrd="0" destOrd="0" presId="urn:microsoft.com/office/officeart/2018/2/layout/IconCircleList"/>
    <dgm:cxn modelId="{423708F4-3435-4605-AB67-D486FAE88192}" type="presParOf" srcId="{AAFA76A8-4097-48C4-9743-C4174C9FA6FB}" destId="{3964A8F3-D63A-40C2-8DD1-83364F19CCEC}" srcOrd="0" destOrd="0" presId="urn:microsoft.com/office/officeart/2018/2/layout/IconCircleList"/>
    <dgm:cxn modelId="{C30D5B5D-D941-4517-8CD4-080A2DAE66EF}" type="presParOf" srcId="{AAFA76A8-4097-48C4-9743-C4174C9FA6FB}" destId="{3D2D4CAB-D7F7-443F-8830-32F48B62A65B}" srcOrd="1" destOrd="0" presId="urn:microsoft.com/office/officeart/2018/2/layout/IconCircleList"/>
    <dgm:cxn modelId="{8D15179A-D9CE-4B57-874E-87736BAF5926}" type="presParOf" srcId="{AAFA76A8-4097-48C4-9743-C4174C9FA6FB}" destId="{2EB40110-4E88-4A95-813A-76B7FBCADF99}" srcOrd="2" destOrd="0" presId="urn:microsoft.com/office/officeart/2018/2/layout/IconCircleList"/>
    <dgm:cxn modelId="{C966D5E7-766E-4918-BD24-BCF95CBE615E}" type="presParOf" srcId="{AAFA76A8-4097-48C4-9743-C4174C9FA6FB}" destId="{86A0C899-53F5-45D3-94A1-2CB2D17E08EA}" srcOrd="3" destOrd="0" presId="urn:microsoft.com/office/officeart/2018/2/layout/IconCircleList"/>
    <dgm:cxn modelId="{998A55F2-DD5E-467C-9A8B-5E215AF38C20}" type="presParOf" srcId="{93373437-420D-4A78-8F4D-72273490D978}" destId="{740CA103-76B6-49A7-ABEB-46740331A8E6}" srcOrd="1" destOrd="0" presId="urn:microsoft.com/office/officeart/2018/2/layout/IconCircleList"/>
    <dgm:cxn modelId="{494A15BC-3411-423E-B1C0-7DFAFAD7A5DA}" type="presParOf" srcId="{93373437-420D-4A78-8F4D-72273490D978}" destId="{8FAEA66B-DCBB-4362-84E3-B7A6470ACBEA}" srcOrd="2" destOrd="0" presId="urn:microsoft.com/office/officeart/2018/2/layout/IconCircleList"/>
    <dgm:cxn modelId="{4AF65BE4-4006-4CD3-9C60-E2B1F304AFE4}" type="presParOf" srcId="{8FAEA66B-DCBB-4362-84E3-B7A6470ACBEA}" destId="{596A1887-FFE7-4655-9402-3697B4498E96}" srcOrd="0" destOrd="0" presId="urn:microsoft.com/office/officeart/2018/2/layout/IconCircleList"/>
    <dgm:cxn modelId="{CA37A8A2-801D-4F32-954A-A1FF2448F6B7}" type="presParOf" srcId="{8FAEA66B-DCBB-4362-84E3-B7A6470ACBEA}" destId="{8F7603A6-69F3-4856-AE76-9429F8D80232}" srcOrd="1" destOrd="0" presId="urn:microsoft.com/office/officeart/2018/2/layout/IconCircleList"/>
    <dgm:cxn modelId="{6C0CCA9B-AC03-4E5C-A415-77D9AEA1B08B}" type="presParOf" srcId="{8FAEA66B-DCBB-4362-84E3-B7A6470ACBEA}" destId="{CB15BDE9-3274-4460-B9B3-601D702FEB41}" srcOrd="2" destOrd="0" presId="urn:microsoft.com/office/officeart/2018/2/layout/IconCircleList"/>
    <dgm:cxn modelId="{8FCC6DB3-095A-45B9-84DF-2C7766A090C9}" type="presParOf" srcId="{8FAEA66B-DCBB-4362-84E3-B7A6470ACBEA}" destId="{55992025-A9C6-4D89-B4EA-85E0B0728870}"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64A8F3-D63A-40C2-8DD1-83364F19CCEC}">
      <dsp:nvSpPr>
        <dsp:cNvPr id="0" name=""/>
        <dsp:cNvSpPr/>
      </dsp:nvSpPr>
      <dsp:spPr>
        <a:xfrm>
          <a:off x="128790" y="1584120"/>
          <a:ext cx="1544836" cy="154483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2D4CAB-D7F7-443F-8830-32F48B62A65B}">
      <dsp:nvSpPr>
        <dsp:cNvPr id="0" name=""/>
        <dsp:cNvSpPr/>
      </dsp:nvSpPr>
      <dsp:spPr>
        <a:xfrm>
          <a:off x="453205" y="1908536"/>
          <a:ext cx="896005" cy="89600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A0C899-53F5-45D3-94A1-2CB2D17E08EA}">
      <dsp:nvSpPr>
        <dsp:cNvPr id="0" name=""/>
        <dsp:cNvSpPr/>
      </dsp:nvSpPr>
      <dsp:spPr>
        <a:xfrm>
          <a:off x="2004663" y="1584120"/>
          <a:ext cx="3641400" cy="15448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One of the main challenges faced in completing the assignment was finding relevant and reliable sources of information. This was overcome by conducting a thorough search of academic databases and utilising credible sources such as journals, research papers, and books.</a:t>
          </a:r>
          <a:endParaRPr lang="en-US" sz="1300" kern="1200"/>
        </a:p>
      </dsp:txBody>
      <dsp:txXfrm>
        <a:off x="2004663" y="1584120"/>
        <a:ext cx="3641400" cy="1544836"/>
      </dsp:txXfrm>
    </dsp:sp>
    <dsp:sp modelId="{596A1887-FFE7-4655-9402-3697B4498E96}">
      <dsp:nvSpPr>
        <dsp:cNvPr id="0" name=""/>
        <dsp:cNvSpPr/>
      </dsp:nvSpPr>
      <dsp:spPr>
        <a:xfrm>
          <a:off x="6280550" y="1584120"/>
          <a:ext cx="1544836" cy="154483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7603A6-69F3-4856-AE76-9429F8D80232}">
      <dsp:nvSpPr>
        <dsp:cNvPr id="0" name=""/>
        <dsp:cNvSpPr/>
      </dsp:nvSpPr>
      <dsp:spPr>
        <a:xfrm>
          <a:off x="6604965" y="1908536"/>
          <a:ext cx="896005" cy="89600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992025-A9C6-4D89-B4EA-85E0B0728870}">
      <dsp:nvSpPr>
        <dsp:cNvPr id="0" name=""/>
        <dsp:cNvSpPr/>
      </dsp:nvSpPr>
      <dsp:spPr>
        <a:xfrm>
          <a:off x="8156423" y="1584120"/>
          <a:ext cx="3641400" cy="15448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Another challenge was organising and structuring the information gathered in a coherent manner. This was overcome by creating an outline before starting the assignment and following it closely during the writing process.</a:t>
          </a:r>
          <a:endParaRPr lang="en-US" sz="1300" kern="1200"/>
        </a:p>
      </dsp:txBody>
      <dsp:txXfrm>
        <a:off x="8156423" y="1584120"/>
        <a:ext cx="3641400" cy="1544836"/>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2A315A8D-A034-4E85-A37B-DBA1731E2916}" type="datetimeFigureOut">
              <a:rPr lang="en-GB" smtClean="0"/>
              <a:t>12/11/2023</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E7688F45-2FA4-4330-91DA-0935E3F409DC}" type="slidenum">
              <a:rPr lang="en-GB" smtClean="0"/>
              <a:t>‹#›</a:t>
            </a:fld>
            <a:endParaRPr lang="en-GB"/>
          </a:p>
        </p:txBody>
      </p:sp>
    </p:spTree>
    <p:extLst>
      <p:ext uri="{BB962C8B-B14F-4D97-AF65-F5344CB8AC3E}">
        <p14:creationId xmlns:p14="http://schemas.microsoft.com/office/powerpoint/2010/main" val="4264560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315A8D-A034-4E85-A37B-DBA1731E2916}" type="datetimeFigureOut">
              <a:rPr lang="en-GB" smtClean="0"/>
              <a:t>12/11/2023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688F45-2FA4-4330-91DA-0935E3F409DC}" type="slidenum">
              <a:rPr lang="en-GB" smtClean="0"/>
              <a:t>‹#›</a:t>
            </a:fld>
            <a:endParaRPr lang="en-GB"/>
          </a:p>
        </p:txBody>
      </p:sp>
    </p:spTree>
    <p:extLst>
      <p:ext uri="{BB962C8B-B14F-4D97-AF65-F5344CB8AC3E}">
        <p14:creationId xmlns:p14="http://schemas.microsoft.com/office/powerpoint/2010/main" val="3951565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2A315A8D-A034-4E85-A37B-DBA1731E2916}" type="datetimeFigureOut">
              <a:rPr lang="en-GB" smtClean="0"/>
              <a:t>12/11/2023</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E7688F45-2FA4-4330-91DA-0935E3F409DC}" type="slidenum">
              <a:rPr lang="en-GB" smtClean="0"/>
              <a:t>‹#›</a:t>
            </a:fld>
            <a:endParaRPr lang="en-GB"/>
          </a:p>
        </p:txBody>
      </p:sp>
    </p:spTree>
    <p:extLst>
      <p:ext uri="{BB962C8B-B14F-4D97-AF65-F5344CB8AC3E}">
        <p14:creationId xmlns:p14="http://schemas.microsoft.com/office/powerpoint/2010/main" val="30627911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A315A8D-A034-4E85-A37B-DBA1731E2916}" type="datetimeFigureOut">
              <a:rPr lang="en-GB" smtClean="0"/>
              <a:t>12/11/2023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688F45-2FA4-4330-91DA-0935E3F409DC}" type="slidenum">
              <a:rPr lang="en-GB" smtClean="0"/>
              <a:t>‹#›</a:t>
            </a:fld>
            <a:endParaRPr lang="en-GB"/>
          </a:p>
        </p:txBody>
      </p:sp>
    </p:spTree>
    <p:extLst>
      <p:ext uri="{BB962C8B-B14F-4D97-AF65-F5344CB8AC3E}">
        <p14:creationId xmlns:p14="http://schemas.microsoft.com/office/powerpoint/2010/main" val="37009965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A315A8D-A034-4E85-A37B-DBA1731E2916}" type="datetimeFigureOut">
              <a:rPr lang="en-GB" smtClean="0"/>
              <a:t>12/11/2023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7688F45-2FA4-4330-91DA-0935E3F409DC}" type="slidenum">
              <a:rPr lang="en-GB" smtClean="0"/>
              <a:t>‹#›</a:t>
            </a:fld>
            <a:endParaRPr lang="en-GB"/>
          </a:p>
        </p:txBody>
      </p:sp>
    </p:spTree>
    <p:extLst>
      <p:ext uri="{BB962C8B-B14F-4D97-AF65-F5344CB8AC3E}">
        <p14:creationId xmlns:p14="http://schemas.microsoft.com/office/powerpoint/2010/main" val="30435656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A315A8D-A034-4E85-A37B-DBA1731E2916}" type="datetimeFigureOut">
              <a:rPr lang="en-GB" smtClean="0"/>
              <a:t>12/11/2023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7688F45-2FA4-4330-91DA-0935E3F409DC}" type="slidenum">
              <a:rPr lang="en-GB" smtClean="0"/>
              <a:t>‹#›</a:t>
            </a:fld>
            <a:endParaRPr lang="en-GB"/>
          </a:p>
        </p:txBody>
      </p:sp>
    </p:spTree>
    <p:extLst>
      <p:ext uri="{BB962C8B-B14F-4D97-AF65-F5344CB8AC3E}">
        <p14:creationId xmlns:p14="http://schemas.microsoft.com/office/powerpoint/2010/main" val="21535237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A315A8D-A034-4E85-A37B-DBA1731E2916}" type="datetimeFigureOut">
              <a:rPr lang="en-GB" smtClean="0"/>
              <a:t>12/11/2023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7688F45-2FA4-4330-91DA-0935E3F409DC}" type="slidenum">
              <a:rPr lang="en-GB" smtClean="0"/>
              <a:t>‹#›</a:t>
            </a:fld>
            <a:endParaRPr lang="en-GB"/>
          </a:p>
        </p:txBody>
      </p:sp>
    </p:spTree>
    <p:extLst>
      <p:ext uri="{BB962C8B-B14F-4D97-AF65-F5344CB8AC3E}">
        <p14:creationId xmlns:p14="http://schemas.microsoft.com/office/powerpoint/2010/main" val="2378172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A315A8D-A034-4E85-A37B-DBA1731E2916}" type="datetimeFigureOut">
              <a:rPr lang="en-GB" smtClean="0"/>
              <a:t>12/11/2023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688F45-2FA4-4330-91DA-0935E3F409DC}" type="slidenum">
              <a:rPr lang="en-GB" smtClean="0"/>
              <a:t>‹#›</a:t>
            </a:fld>
            <a:endParaRPr lang="en-GB"/>
          </a:p>
        </p:txBody>
      </p:sp>
    </p:spTree>
    <p:extLst>
      <p:ext uri="{BB962C8B-B14F-4D97-AF65-F5344CB8AC3E}">
        <p14:creationId xmlns:p14="http://schemas.microsoft.com/office/powerpoint/2010/main" val="3060068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A315A8D-A034-4E85-A37B-DBA1731E2916}" type="datetimeFigureOut">
              <a:rPr lang="en-GB" smtClean="0"/>
              <a:t>12/11/2023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688F45-2FA4-4330-91DA-0935E3F409DC}" type="slidenum">
              <a:rPr lang="en-GB" smtClean="0"/>
              <a:t>‹#›</a:t>
            </a:fld>
            <a:endParaRPr lang="en-GB"/>
          </a:p>
        </p:txBody>
      </p:sp>
    </p:spTree>
    <p:extLst>
      <p:ext uri="{BB962C8B-B14F-4D97-AF65-F5344CB8AC3E}">
        <p14:creationId xmlns:p14="http://schemas.microsoft.com/office/powerpoint/2010/main" val="42718574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A315A8D-A034-4E85-A37B-DBA1731E2916}" type="datetimeFigureOut">
              <a:rPr lang="en-GB" smtClean="0"/>
              <a:t>12/11/2023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688F45-2FA4-4330-91DA-0935E3F409DC}" type="slidenum">
              <a:rPr lang="en-GB" smtClean="0"/>
              <a:t>‹#›</a:t>
            </a:fld>
            <a:endParaRPr lang="en-GB"/>
          </a:p>
        </p:txBody>
      </p:sp>
    </p:spTree>
    <p:extLst>
      <p:ext uri="{BB962C8B-B14F-4D97-AF65-F5344CB8AC3E}">
        <p14:creationId xmlns:p14="http://schemas.microsoft.com/office/powerpoint/2010/main" val="9475915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2A315A8D-A034-4E85-A37B-DBA1731E2916}" type="datetimeFigureOut">
              <a:rPr lang="en-GB" smtClean="0"/>
              <a:t>12/11/2023</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E7688F45-2FA4-4330-91DA-0935E3F409DC}" type="slidenum">
              <a:rPr lang="en-GB" smtClean="0"/>
              <a:t>‹#›</a:t>
            </a:fld>
            <a:endParaRPr lang="en-GB"/>
          </a:p>
        </p:txBody>
      </p:sp>
    </p:spTree>
    <p:extLst>
      <p:ext uri="{BB962C8B-B14F-4D97-AF65-F5344CB8AC3E}">
        <p14:creationId xmlns:p14="http://schemas.microsoft.com/office/powerpoint/2010/main" val="7826611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2A315A8D-A034-4E85-A37B-DBA1731E2916}" type="datetimeFigureOut">
              <a:rPr lang="en-GB" smtClean="0"/>
              <a:t>12/11/2023</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E7688F45-2FA4-4330-91DA-0935E3F409DC}"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6398203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2A315A8D-A034-4E85-A37B-DBA1731E2916}" type="datetimeFigureOut">
              <a:rPr lang="en-GB" smtClean="0"/>
              <a:t>12/11/2023</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E7688F45-2FA4-4330-91DA-0935E3F409DC}" type="slidenum">
              <a:rPr lang="en-GB" smtClean="0"/>
              <a:t>‹#›</a:t>
            </a:fld>
            <a:endParaRPr lang="en-GB"/>
          </a:p>
        </p:txBody>
      </p:sp>
    </p:spTree>
    <p:extLst>
      <p:ext uri="{BB962C8B-B14F-4D97-AF65-F5344CB8AC3E}">
        <p14:creationId xmlns:p14="http://schemas.microsoft.com/office/powerpoint/2010/main" val="20471623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A315A8D-A034-4E85-A37B-DBA1731E2916}" type="datetimeFigureOut">
              <a:rPr lang="en-GB" smtClean="0"/>
              <a:t>12/11/2023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7688F45-2FA4-4330-91DA-0935E3F409DC}" type="slidenum">
              <a:rPr lang="en-GB" smtClean="0"/>
              <a:t>‹#›</a:t>
            </a:fld>
            <a:endParaRPr lang="en-GB"/>
          </a:p>
        </p:txBody>
      </p:sp>
    </p:spTree>
    <p:extLst>
      <p:ext uri="{BB962C8B-B14F-4D97-AF65-F5344CB8AC3E}">
        <p14:creationId xmlns:p14="http://schemas.microsoft.com/office/powerpoint/2010/main" val="21059966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A315A8D-A034-4E85-A37B-DBA1731E2916}" type="datetimeFigureOut">
              <a:rPr lang="en-GB" smtClean="0"/>
              <a:t>12/11/2023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7688F45-2FA4-4330-91DA-0935E3F409DC}" type="slidenum">
              <a:rPr lang="en-GB" smtClean="0"/>
              <a:t>‹#›</a:t>
            </a:fld>
            <a:endParaRPr lang="en-GB"/>
          </a:p>
        </p:txBody>
      </p:sp>
    </p:spTree>
    <p:extLst>
      <p:ext uri="{BB962C8B-B14F-4D97-AF65-F5344CB8AC3E}">
        <p14:creationId xmlns:p14="http://schemas.microsoft.com/office/powerpoint/2010/main" val="1228990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315A8D-A034-4E85-A37B-DBA1731E2916}" type="datetimeFigureOut">
              <a:rPr lang="en-GB" smtClean="0"/>
              <a:t>12/11/2023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688F45-2FA4-4330-91DA-0935E3F409DC}" type="slidenum">
              <a:rPr lang="en-GB" smtClean="0"/>
              <a:t>‹#›</a:t>
            </a:fld>
            <a:endParaRPr lang="en-GB"/>
          </a:p>
        </p:txBody>
      </p:sp>
    </p:spTree>
    <p:extLst>
      <p:ext uri="{BB962C8B-B14F-4D97-AF65-F5344CB8AC3E}">
        <p14:creationId xmlns:p14="http://schemas.microsoft.com/office/powerpoint/2010/main" val="23394418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2A315A8D-A034-4E85-A37B-DBA1731E2916}" type="datetimeFigureOut">
              <a:rPr lang="en-GB" smtClean="0"/>
              <a:t>12/11/2023</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E7688F45-2FA4-4330-91DA-0935E3F409DC}" type="slidenum">
              <a:rPr lang="en-GB" smtClean="0"/>
              <a:t>‹#›</a:t>
            </a:fld>
            <a:endParaRPr lang="en-GB"/>
          </a:p>
        </p:txBody>
      </p:sp>
    </p:spTree>
    <p:extLst>
      <p:ext uri="{BB962C8B-B14F-4D97-AF65-F5344CB8AC3E}">
        <p14:creationId xmlns:p14="http://schemas.microsoft.com/office/powerpoint/2010/main" val="6817634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2A315A8D-A034-4E85-A37B-DBA1731E2916}" type="datetimeFigureOut">
              <a:rPr lang="en-GB" smtClean="0"/>
              <a:t>12/11/2023</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7688F45-2FA4-4330-91DA-0935E3F409DC}" type="slidenum">
              <a:rPr lang="en-GB" smtClean="0"/>
              <a:t>‹#›</a:t>
            </a:fld>
            <a:endParaRPr lang="en-GB"/>
          </a:p>
        </p:txBody>
      </p:sp>
    </p:spTree>
    <p:extLst>
      <p:ext uri="{BB962C8B-B14F-4D97-AF65-F5344CB8AC3E}">
        <p14:creationId xmlns:p14="http://schemas.microsoft.com/office/powerpoint/2010/main" val="2174872147"/>
      </p:ext>
    </p:extLst>
  </p:cSld>
  <p:clrMap bg1="dk1" tx1="lt1" bg2="dk2" tx2="lt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 id="2147483705" r:id="rId12"/>
    <p:sldLayoutId id="2147483706" r:id="rId13"/>
    <p:sldLayoutId id="2147483707" r:id="rId14"/>
    <p:sldLayoutId id="2147483708" r:id="rId15"/>
    <p:sldLayoutId id="2147483709" r:id="rId16"/>
    <p:sldLayoutId id="2147483710"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4.svg"/></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E79FC0A3-BCF5-C42B-2AA6-20A1D5AF9451}"/>
              </a:ext>
            </a:extLst>
          </p:cNvPr>
          <p:cNvSpPr>
            <a:spLocks noGrp="1"/>
          </p:cNvSpPr>
          <p:nvPr>
            <p:ph type="ctrTitle"/>
          </p:nvPr>
        </p:nvSpPr>
        <p:spPr>
          <a:xfrm>
            <a:off x="2895600" y="764373"/>
            <a:ext cx="8610600" cy="1293028"/>
          </a:xfrm>
        </p:spPr>
        <p:txBody>
          <a:bodyPr vert="horz" lIns="91440" tIns="45720" rIns="91440" bIns="45720" rtlCol="0" anchor="ctr">
            <a:normAutofit/>
          </a:bodyPr>
          <a:lstStyle/>
          <a:p>
            <a:pPr algn="r"/>
            <a:r>
              <a:rPr lang="en-US" sz="2800" b="1" kern="1200" cap="all" baseline="0" dirty="0">
                <a:solidFill>
                  <a:schemeClr val="tx1"/>
                </a:solidFill>
                <a:effectLst/>
                <a:latin typeface="+mj-lt"/>
                <a:ea typeface="+mj-ea"/>
                <a:cs typeface="+mj-cs"/>
              </a:rPr>
              <a:t>Developing</a:t>
            </a:r>
            <a:r>
              <a:rPr lang="en-US" sz="2800" b="1" kern="1200" cap="all" spc="-50" baseline="0" dirty="0">
                <a:solidFill>
                  <a:schemeClr val="tx1"/>
                </a:solidFill>
                <a:effectLst/>
                <a:latin typeface="+mj-lt"/>
                <a:ea typeface="+mj-ea"/>
                <a:cs typeface="+mj-cs"/>
              </a:rPr>
              <a:t> </a:t>
            </a:r>
            <a:r>
              <a:rPr lang="en-US" sz="2800" b="1" kern="1200" cap="all" baseline="0" dirty="0">
                <a:solidFill>
                  <a:schemeClr val="tx1"/>
                </a:solidFill>
                <a:effectLst/>
                <a:latin typeface="+mj-lt"/>
                <a:ea typeface="+mj-ea"/>
                <a:cs typeface="+mj-cs"/>
              </a:rPr>
              <a:t>Innovation</a:t>
            </a:r>
            <a:r>
              <a:rPr lang="en-US" sz="2800" b="1" kern="1200" cap="all" spc="-50" baseline="0" dirty="0">
                <a:solidFill>
                  <a:schemeClr val="tx1"/>
                </a:solidFill>
                <a:effectLst/>
                <a:latin typeface="+mj-lt"/>
                <a:ea typeface="+mj-ea"/>
                <a:cs typeface="+mj-cs"/>
              </a:rPr>
              <a:t> </a:t>
            </a:r>
            <a:r>
              <a:rPr lang="en-US" sz="2800" b="1" kern="1200" cap="all" baseline="0" dirty="0">
                <a:solidFill>
                  <a:schemeClr val="tx1"/>
                </a:solidFill>
                <a:effectLst/>
                <a:latin typeface="+mj-lt"/>
                <a:ea typeface="+mj-ea"/>
                <a:cs typeface="+mj-cs"/>
              </a:rPr>
              <a:t>and</a:t>
            </a:r>
            <a:r>
              <a:rPr lang="en-US" sz="2800" b="1" kern="1200" cap="all" spc="-25" baseline="0" dirty="0">
                <a:solidFill>
                  <a:schemeClr val="tx1"/>
                </a:solidFill>
                <a:effectLst/>
                <a:latin typeface="+mj-lt"/>
                <a:ea typeface="+mj-ea"/>
                <a:cs typeface="+mj-cs"/>
              </a:rPr>
              <a:t> </a:t>
            </a:r>
            <a:r>
              <a:rPr lang="en-US" sz="2800" b="1" kern="1200" cap="all" baseline="0" dirty="0">
                <a:solidFill>
                  <a:schemeClr val="tx1"/>
                </a:solidFill>
                <a:effectLst/>
                <a:latin typeface="+mj-lt"/>
                <a:ea typeface="+mj-ea"/>
                <a:cs typeface="+mj-cs"/>
              </a:rPr>
              <a:t>Creativity</a:t>
            </a:r>
            <a:r>
              <a:rPr lang="en-US" sz="2800" b="1" kern="1200" cap="all" spc="-40" baseline="0" dirty="0">
                <a:solidFill>
                  <a:schemeClr val="tx1"/>
                </a:solidFill>
                <a:effectLst/>
                <a:latin typeface="+mj-lt"/>
                <a:ea typeface="+mj-ea"/>
                <a:cs typeface="+mj-cs"/>
              </a:rPr>
              <a:t> </a:t>
            </a:r>
            <a:r>
              <a:rPr lang="en-US" sz="2800" b="1" kern="1200" cap="all" baseline="0" dirty="0">
                <a:solidFill>
                  <a:schemeClr val="tx1"/>
                </a:solidFill>
                <a:effectLst/>
                <a:latin typeface="+mj-lt"/>
                <a:ea typeface="+mj-ea"/>
                <a:cs typeface="+mj-cs"/>
              </a:rPr>
              <a:t>for</a:t>
            </a:r>
            <a:r>
              <a:rPr lang="en-US" sz="2800" b="1" kern="1200" cap="all" spc="-35" baseline="0" dirty="0">
                <a:solidFill>
                  <a:schemeClr val="tx1"/>
                </a:solidFill>
                <a:effectLst/>
                <a:latin typeface="+mj-lt"/>
                <a:ea typeface="+mj-ea"/>
                <a:cs typeface="+mj-cs"/>
              </a:rPr>
              <a:t> </a:t>
            </a:r>
            <a:r>
              <a:rPr lang="en-US" sz="2800" b="1" kern="1200" cap="all" baseline="0" dirty="0">
                <a:solidFill>
                  <a:schemeClr val="tx1"/>
                </a:solidFill>
                <a:effectLst/>
                <a:latin typeface="+mj-lt"/>
                <a:ea typeface="+mj-ea"/>
                <a:cs typeface="+mj-cs"/>
              </a:rPr>
              <a:t>Business</a:t>
            </a:r>
            <a:r>
              <a:rPr lang="en-US" sz="2800" b="1" kern="1200" cap="all" spc="-25" baseline="0" dirty="0">
                <a:solidFill>
                  <a:schemeClr val="tx1"/>
                </a:solidFill>
                <a:effectLst/>
                <a:latin typeface="+mj-lt"/>
                <a:ea typeface="+mj-ea"/>
                <a:cs typeface="+mj-cs"/>
              </a:rPr>
              <a:t> </a:t>
            </a:r>
            <a:r>
              <a:rPr lang="en-US" sz="2800" b="1" kern="1200" cap="all" spc="-10" baseline="0" dirty="0">
                <a:solidFill>
                  <a:schemeClr val="tx1"/>
                </a:solidFill>
                <a:effectLst/>
                <a:latin typeface="+mj-lt"/>
                <a:ea typeface="+mj-ea"/>
                <a:cs typeface="+mj-cs"/>
              </a:rPr>
              <a:t>Advantage</a:t>
            </a:r>
            <a:br>
              <a:rPr lang="en-US" sz="2800" kern="1200" cap="all" baseline="0" dirty="0">
                <a:solidFill>
                  <a:schemeClr val="tx1"/>
                </a:solidFill>
                <a:effectLst/>
                <a:latin typeface="+mj-lt"/>
                <a:ea typeface="+mj-ea"/>
                <a:cs typeface="+mj-cs"/>
              </a:rPr>
            </a:br>
            <a:endParaRPr lang="en-US" sz="2800" kern="1200" cap="all" baseline="0" dirty="0">
              <a:solidFill>
                <a:schemeClr val="tx1"/>
              </a:solidFill>
              <a:latin typeface="+mj-lt"/>
              <a:ea typeface="+mj-ea"/>
              <a:cs typeface="+mj-cs"/>
            </a:endParaRPr>
          </a:p>
        </p:txBody>
      </p:sp>
      <p:sp>
        <p:nvSpPr>
          <p:cNvPr id="3" name="Subtitle 2">
            <a:extLst>
              <a:ext uri="{FF2B5EF4-FFF2-40B4-BE49-F238E27FC236}">
                <a16:creationId xmlns:a16="http://schemas.microsoft.com/office/drawing/2014/main" id="{DF561B49-5AE9-F17D-1E7E-9DAA4DEE506A}"/>
              </a:ext>
            </a:extLst>
          </p:cNvPr>
          <p:cNvSpPr>
            <a:spLocks noGrp="1"/>
          </p:cNvSpPr>
          <p:nvPr>
            <p:ph type="subTitle" idx="1"/>
          </p:nvPr>
        </p:nvSpPr>
        <p:spPr>
          <a:xfrm>
            <a:off x="677333" y="2194560"/>
            <a:ext cx="5816600" cy="4024125"/>
          </a:xfrm>
        </p:spPr>
        <p:txBody>
          <a:bodyPr vert="horz" lIns="91440" tIns="45720" rIns="91440" bIns="45720" rtlCol="0">
            <a:normAutofit/>
          </a:bodyPr>
          <a:lstStyle/>
          <a:p>
            <a:pPr indent="-228600">
              <a:buFont typeface="Arial" panose="020B0604020202020204" pitchFamily="34" charset="0"/>
              <a:buChar char="•"/>
            </a:pPr>
            <a:r>
              <a:rPr lang="en-US" b="1" dirty="0">
                <a:effectLst/>
              </a:rPr>
              <a:t>Student: Cristian Dumitru – 2108821</a:t>
            </a:r>
            <a:endParaRPr lang="en-US" dirty="0">
              <a:effectLst/>
            </a:endParaRPr>
          </a:p>
          <a:p>
            <a:endParaRPr lang="en-US" dirty="0">
              <a:effectLst/>
            </a:endParaRPr>
          </a:p>
          <a:p>
            <a:pPr indent="-228600" fontAlgn="base">
              <a:buFont typeface="Arial" panose="020B0604020202020204" pitchFamily="34" charset="0"/>
              <a:buChar char="•"/>
            </a:pPr>
            <a:r>
              <a:rPr lang="en-US" b="1" dirty="0">
                <a:effectLst/>
              </a:rPr>
              <a:t>Module Code: BMSW6102</a:t>
            </a:r>
            <a:endParaRPr lang="en-US" dirty="0"/>
          </a:p>
          <a:p>
            <a:pPr fontAlgn="base"/>
            <a:r>
              <a:rPr lang="en-US" b="1" dirty="0">
                <a:effectLst/>
              </a:rPr>
              <a:t>  </a:t>
            </a:r>
            <a:endParaRPr lang="en-US" dirty="0">
              <a:effectLst/>
            </a:endParaRPr>
          </a:p>
          <a:p>
            <a:pPr indent="-228600" fontAlgn="base">
              <a:buFont typeface="Arial" panose="020B0604020202020204" pitchFamily="34" charset="0"/>
              <a:buChar char="•"/>
            </a:pPr>
            <a:r>
              <a:rPr lang="en-US" b="1" dirty="0">
                <a:effectLst/>
              </a:rPr>
              <a:t>Lecturer: Abdi Rahman</a:t>
            </a:r>
            <a:endParaRPr lang="en-US" dirty="0">
              <a:effectLst/>
            </a:endParaRPr>
          </a:p>
          <a:p>
            <a:pPr indent="-228600">
              <a:buFont typeface="Arial" panose="020B0604020202020204" pitchFamily="34" charset="0"/>
              <a:buChar char="•"/>
            </a:pPr>
            <a:endParaRPr lang="en-US" dirty="0"/>
          </a:p>
        </p:txBody>
      </p:sp>
      <p:pic>
        <p:nvPicPr>
          <p:cNvPr id="16" name="Graphic 6" descr="Head with Gears">
            <a:extLst>
              <a:ext uri="{FF2B5EF4-FFF2-40B4-BE49-F238E27FC236}">
                <a16:creationId xmlns:a16="http://schemas.microsoft.com/office/drawing/2014/main" id="{197F1916-56A4-D994-2090-A542F2CFA06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25931" y="2272748"/>
            <a:ext cx="3639337" cy="3639337"/>
          </a:xfrm>
          <a:prstGeom prst="rect">
            <a:avLst/>
          </a:prstGeom>
        </p:spPr>
      </p:pic>
    </p:spTree>
    <p:extLst>
      <p:ext uri="{BB962C8B-B14F-4D97-AF65-F5344CB8AC3E}">
        <p14:creationId xmlns:p14="http://schemas.microsoft.com/office/powerpoint/2010/main" val="38568796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C8AE7-8D6C-F153-11BA-9E432454BEC0}"/>
              </a:ext>
            </a:extLst>
          </p:cNvPr>
          <p:cNvSpPr>
            <a:spLocks noGrp="1"/>
          </p:cNvSpPr>
          <p:nvPr>
            <p:ph type="title"/>
          </p:nvPr>
        </p:nvSpPr>
        <p:spPr>
          <a:xfrm>
            <a:off x="2895600" y="764373"/>
            <a:ext cx="8610600" cy="1293028"/>
          </a:xfrm>
        </p:spPr>
        <p:txBody>
          <a:bodyPr>
            <a:normAutofit/>
          </a:bodyPr>
          <a:lstStyle/>
          <a:p>
            <a:r>
              <a:rPr lang="en-US" b="1" u="sng" dirty="0">
                <a:effectLst/>
                <a:uFill>
                  <a:solidFill>
                    <a:srgbClr val="FF0000"/>
                  </a:solidFill>
                </a:uFill>
                <a:latin typeface="Arial" panose="020B0604020202020204" pitchFamily="34" charset="0"/>
                <a:ea typeface="Arial" panose="020B0604020202020204" pitchFamily="34" charset="0"/>
              </a:rPr>
              <a:t>Task</a:t>
            </a:r>
            <a:r>
              <a:rPr lang="en-US" b="1" u="sng" spc="-30" dirty="0">
                <a:effectLst/>
                <a:uFill>
                  <a:solidFill>
                    <a:srgbClr val="FF0000"/>
                  </a:solidFill>
                </a:uFill>
                <a:latin typeface="Arial" panose="020B0604020202020204" pitchFamily="34" charset="0"/>
                <a:ea typeface="Arial" panose="020B0604020202020204" pitchFamily="34" charset="0"/>
              </a:rPr>
              <a:t> </a:t>
            </a:r>
            <a:r>
              <a:rPr lang="en-US" b="1" u="sng" dirty="0">
                <a:effectLst/>
                <a:uFill>
                  <a:solidFill>
                    <a:srgbClr val="FF0000"/>
                  </a:solidFill>
                </a:uFill>
                <a:latin typeface="Arial" panose="020B0604020202020204" pitchFamily="34" charset="0"/>
                <a:ea typeface="Arial" panose="020B0604020202020204" pitchFamily="34" charset="0"/>
              </a:rPr>
              <a:t>2:</a:t>
            </a:r>
            <a:r>
              <a:rPr lang="en-US" b="1" u="sng" spc="-30" dirty="0">
                <a:effectLst/>
                <a:uFill>
                  <a:solidFill>
                    <a:srgbClr val="FF0000"/>
                  </a:solidFill>
                </a:uFill>
                <a:latin typeface="Arial" panose="020B0604020202020204" pitchFamily="34" charset="0"/>
                <a:ea typeface="Arial" panose="020B0604020202020204" pitchFamily="34" charset="0"/>
              </a:rPr>
              <a:t> </a:t>
            </a:r>
            <a:r>
              <a:rPr lang="en-US" b="1" u="sng" dirty="0">
                <a:effectLst/>
                <a:uFill>
                  <a:solidFill>
                    <a:srgbClr val="FF0000"/>
                  </a:solidFill>
                </a:uFill>
                <a:latin typeface="Arial" panose="020B0604020202020204" pitchFamily="34" charset="0"/>
                <a:ea typeface="Arial" panose="020B0604020202020204" pitchFamily="34" charset="0"/>
              </a:rPr>
              <a:t>Presentation</a:t>
            </a:r>
            <a:r>
              <a:rPr lang="en-US" b="1" u="sng" spc="-30" dirty="0">
                <a:effectLst/>
                <a:uFill>
                  <a:solidFill>
                    <a:srgbClr val="FF0000"/>
                  </a:solidFill>
                </a:uFill>
                <a:latin typeface="Arial" panose="020B0604020202020204" pitchFamily="34" charset="0"/>
                <a:ea typeface="Arial" panose="020B0604020202020204" pitchFamily="34" charset="0"/>
              </a:rPr>
              <a:t> </a:t>
            </a:r>
            <a:endParaRPr lang="en-GB" b="1" dirty="0"/>
          </a:p>
        </p:txBody>
      </p:sp>
      <p:sp>
        <p:nvSpPr>
          <p:cNvPr id="3" name="Content Placeholder 2">
            <a:extLst>
              <a:ext uri="{FF2B5EF4-FFF2-40B4-BE49-F238E27FC236}">
                <a16:creationId xmlns:a16="http://schemas.microsoft.com/office/drawing/2014/main" id="{CBF2EE98-57E9-A87F-5727-A2F95C0EE4A5}"/>
              </a:ext>
            </a:extLst>
          </p:cNvPr>
          <p:cNvSpPr>
            <a:spLocks noGrp="1"/>
          </p:cNvSpPr>
          <p:nvPr>
            <p:ph idx="1"/>
          </p:nvPr>
        </p:nvSpPr>
        <p:spPr>
          <a:xfrm>
            <a:off x="677333" y="2194560"/>
            <a:ext cx="5816600" cy="4024125"/>
          </a:xfrm>
        </p:spPr>
        <p:txBody>
          <a:bodyPr>
            <a:normAutofit/>
          </a:bodyPr>
          <a:lstStyle/>
          <a:p>
            <a:pPr marL="0" indent="0">
              <a:buNone/>
            </a:pPr>
            <a:r>
              <a:rPr lang="en-GB" b="1" dirty="0">
                <a:effectLst/>
                <a:latin typeface="Arial" panose="020B0604020202020204" pitchFamily="34" charset="0"/>
                <a:ea typeface="Arial" panose="020B0604020202020204" pitchFamily="34" charset="0"/>
              </a:rPr>
              <a:t>Students must take part in a 15-minute presentation to defend their written work. Answers to questions on the following subjects will be required of them during this presentation:</a:t>
            </a:r>
            <a:endParaRPr lang="en-GB" dirty="0"/>
          </a:p>
        </p:txBody>
      </p:sp>
      <p:pic>
        <p:nvPicPr>
          <p:cNvPr id="5" name="Picture 4" descr="A room of colourful chairs">
            <a:extLst>
              <a:ext uri="{FF2B5EF4-FFF2-40B4-BE49-F238E27FC236}">
                <a16:creationId xmlns:a16="http://schemas.microsoft.com/office/drawing/2014/main" id="{5A9C079E-C687-B21C-37BA-1B82C424321E}"/>
              </a:ext>
            </a:extLst>
          </p:cNvPr>
          <p:cNvPicPr>
            <a:picLocks noChangeAspect="1"/>
          </p:cNvPicPr>
          <p:nvPr/>
        </p:nvPicPr>
        <p:blipFill rotWithShape="1">
          <a:blip r:embed="rId2"/>
          <a:srcRect l="5836" r="5687"/>
          <a:stretch/>
        </p:blipFill>
        <p:spPr>
          <a:xfrm>
            <a:off x="6985000" y="2501159"/>
            <a:ext cx="4521200" cy="3410926"/>
          </a:xfrm>
          <a:prstGeom prst="rect">
            <a:avLst/>
          </a:prstGeom>
        </p:spPr>
      </p:pic>
    </p:spTree>
    <p:extLst>
      <p:ext uri="{BB962C8B-B14F-4D97-AF65-F5344CB8AC3E}">
        <p14:creationId xmlns:p14="http://schemas.microsoft.com/office/powerpoint/2010/main" val="23910347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bstract blurred public library with bookshelves">
            <a:extLst>
              <a:ext uri="{FF2B5EF4-FFF2-40B4-BE49-F238E27FC236}">
                <a16:creationId xmlns:a16="http://schemas.microsoft.com/office/drawing/2014/main" id="{9807B1AD-B032-6EA5-2454-AB7770933AFC}"/>
              </a:ext>
            </a:extLst>
          </p:cNvPr>
          <p:cNvPicPr>
            <a:picLocks noChangeAspect="1"/>
          </p:cNvPicPr>
          <p:nvPr/>
        </p:nvPicPr>
        <p:blipFill rotWithShape="1">
          <a:blip r:embed="rId2">
            <a:alphaModFix amt="30000"/>
          </a:blip>
          <a:srcRect t="1310" b="14420"/>
          <a:stretch/>
        </p:blipFill>
        <p:spPr>
          <a:xfrm>
            <a:off x="20" y="10"/>
            <a:ext cx="12191980" cy="6857990"/>
          </a:xfrm>
          <a:prstGeom prst="rect">
            <a:avLst/>
          </a:prstGeom>
        </p:spPr>
      </p:pic>
      <p:sp>
        <p:nvSpPr>
          <p:cNvPr id="2" name="Title 1">
            <a:extLst>
              <a:ext uri="{FF2B5EF4-FFF2-40B4-BE49-F238E27FC236}">
                <a16:creationId xmlns:a16="http://schemas.microsoft.com/office/drawing/2014/main" id="{BA73F770-1689-BED6-D8B7-3A37C3BCF07E}"/>
              </a:ext>
            </a:extLst>
          </p:cNvPr>
          <p:cNvSpPr>
            <a:spLocks noGrp="1"/>
          </p:cNvSpPr>
          <p:nvPr>
            <p:ph type="title"/>
          </p:nvPr>
        </p:nvSpPr>
        <p:spPr>
          <a:xfrm>
            <a:off x="2895600" y="764373"/>
            <a:ext cx="8610600" cy="1293028"/>
          </a:xfrm>
        </p:spPr>
        <p:txBody>
          <a:bodyPr>
            <a:normAutofit/>
          </a:bodyPr>
          <a:lstStyle/>
          <a:p>
            <a:r>
              <a:rPr lang="en-GB" sz="2800" b="1">
                <a:latin typeface="Arial" panose="020B0604020202020204" pitchFamily="34" charset="0"/>
                <a:cs typeface="Arial" panose="020B0604020202020204" pitchFamily="34" charset="0"/>
              </a:rPr>
              <a:t>Procedures followed to complete the task.</a:t>
            </a:r>
            <a:br>
              <a:rPr lang="en-GB" sz="2800" b="1">
                <a:latin typeface="Arial" panose="020B0604020202020204" pitchFamily="34" charset="0"/>
                <a:cs typeface="Arial" panose="020B0604020202020204" pitchFamily="34" charset="0"/>
              </a:rPr>
            </a:br>
            <a:endParaRPr lang="en-GB" sz="28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CEDFC10-E02D-AA8E-29ED-CD00B2E43EC0}"/>
              </a:ext>
            </a:extLst>
          </p:cNvPr>
          <p:cNvSpPr>
            <a:spLocks noGrp="1"/>
          </p:cNvSpPr>
          <p:nvPr>
            <p:ph idx="1"/>
          </p:nvPr>
        </p:nvSpPr>
        <p:spPr>
          <a:xfrm>
            <a:off x="685800" y="2194560"/>
            <a:ext cx="10820400" cy="4024125"/>
          </a:xfrm>
        </p:spPr>
        <p:txBody>
          <a:bodyPr>
            <a:normAutofit/>
          </a:bodyPr>
          <a:lstStyle/>
          <a:p>
            <a:pPr marL="0" indent="0">
              <a:buNone/>
            </a:pPr>
            <a:r>
              <a:rPr lang="en-GB" b="1" kern="100">
                <a:effectLst/>
                <a:latin typeface="Arial" panose="020B0604020202020204" pitchFamily="34" charset="0"/>
                <a:ea typeface="DengXian" panose="02010600030101010101" pitchFamily="2" charset="-122"/>
                <a:cs typeface="Arial" panose="020B0604020202020204" pitchFamily="34" charset="0"/>
              </a:rPr>
              <a:t>To complete the assignment, the following procedures were followed:</a:t>
            </a:r>
          </a:p>
          <a:p>
            <a:pPr>
              <a:spcAft>
                <a:spcPts val="800"/>
              </a:spcAft>
            </a:pPr>
            <a:r>
              <a:rPr lang="en-GB" b="1" kern="100">
                <a:effectLst/>
                <a:latin typeface="Arial" panose="020B0604020202020204" pitchFamily="34" charset="0"/>
                <a:ea typeface="DengXian" panose="02010600030101010101" pitchFamily="2" charset="-122"/>
                <a:cs typeface="Arial" panose="020B0604020202020204" pitchFamily="34" charset="0"/>
              </a:rPr>
              <a:t>Research:</a:t>
            </a:r>
          </a:p>
          <a:p>
            <a:pPr marL="0" indent="0">
              <a:spcAft>
                <a:spcPts val="800"/>
              </a:spcAft>
              <a:buNone/>
            </a:pPr>
            <a:r>
              <a:rPr lang="en-GB" kern="100">
                <a:effectLst/>
                <a:latin typeface="Arial" panose="020B0604020202020204" pitchFamily="34" charset="0"/>
                <a:ea typeface="DengXian" panose="02010600030101010101" pitchFamily="2" charset="-122"/>
                <a:cs typeface="Arial" panose="020B0604020202020204" pitchFamily="34" charset="0"/>
              </a:rPr>
              <a:t> I conducted thorough research on the given topic to gather relevant information. This involved searching for credible sources such as academic journals, books, and reputable websites. I made sure to critically evaluate the sources to ensure their reliability.</a:t>
            </a:r>
          </a:p>
          <a:p>
            <a:pPr>
              <a:spcAft>
                <a:spcPts val="800"/>
              </a:spcAft>
            </a:pPr>
            <a:r>
              <a:rPr lang="en-GB" b="1" kern="100">
                <a:effectLst/>
                <a:latin typeface="Arial" panose="020B0604020202020204" pitchFamily="34" charset="0"/>
                <a:ea typeface="DengXian" panose="02010600030101010101" pitchFamily="2" charset="-122"/>
                <a:cs typeface="Arial" panose="020B0604020202020204" pitchFamily="34" charset="0"/>
              </a:rPr>
              <a:t>Sorting Information:</a:t>
            </a:r>
          </a:p>
          <a:p>
            <a:pPr marL="0" indent="0">
              <a:spcAft>
                <a:spcPts val="800"/>
              </a:spcAft>
              <a:buNone/>
            </a:pPr>
            <a:r>
              <a:rPr lang="en-GB" kern="100">
                <a:effectLst/>
                <a:latin typeface="Arial" panose="020B0604020202020204" pitchFamily="34" charset="0"/>
                <a:ea typeface="DengXian" panose="02010600030101010101" pitchFamily="2" charset="-122"/>
                <a:cs typeface="Arial" panose="020B0604020202020204" pitchFamily="34" charset="0"/>
              </a:rPr>
              <a:t>  Once I had gathered the necessary information, I sorted it based on its relevance to the assignment's requirements. I focused on key concepts and theories that were applicable to the topic.</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066968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uster of books">
            <a:extLst>
              <a:ext uri="{FF2B5EF4-FFF2-40B4-BE49-F238E27FC236}">
                <a16:creationId xmlns:a16="http://schemas.microsoft.com/office/drawing/2014/main" id="{30FB63EB-78AD-93C1-C799-B099BF6886B2}"/>
              </a:ext>
            </a:extLst>
          </p:cNvPr>
          <p:cNvPicPr>
            <a:picLocks noChangeAspect="1"/>
          </p:cNvPicPr>
          <p:nvPr/>
        </p:nvPicPr>
        <p:blipFill rotWithShape="1">
          <a:blip r:embed="rId2">
            <a:duotone>
              <a:prstClr val="black"/>
              <a:schemeClr val="tx2">
                <a:tint val="45000"/>
                <a:satMod val="400000"/>
              </a:schemeClr>
            </a:duotone>
            <a:alphaModFix amt="30000"/>
          </a:blip>
          <a:srcRect t="10544" b="171"/>
          <a:stretch/>
        </p:blipFill>
        <p:spPr>
          <a:xfrm>
            <a:off x="20" y="10"/>
            <a:ext cx="12191980" cy="6857990"/>
          </a:xfrm>
          <a:prstGeom prst="rect">
            <a:avLst/>
          </a:prstGeom>
        </p:spPr>
      </p:pic>
      <p:pic>
        <p:nvPicPr>
          <p:cNvPr id="11" name="Picture 10">
            <a:extLst>
              <a:ext uri="{FF2B5EF4-FFF2-40B4-BE49-F238E27FC236}">
                <a16:creationId xmlns:a16="http://schemas.microsoft.com/office/drawing/2014/main" id="{6319FFD2-07B5-4029-BFB3-26FCFCC2F1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AB561F6E-48F5-3770-B274-D7FC5387A0D1}"/>
              </a:ext>
            </a:extLst>
          </p:cNvPr>
          <p:cNvSpPr>
            <a:spLocks noGrp="1"/>
          </p:cNvSpPr>
          <p:nvPr>
            <p:ph type="title"/>
          </p:nvPr>
        </p:nvSpPr>
        <p:spPr>
          <a:xfrm>
            <a:off x="2895600" y="764373"/>
            <a:ext cx="8610600" cy="1293028"/>
          </a:xfrm>
        </p:spPr>
        <p:txBody>
          <a:bodyPr>
            <a:normAutofit/>
          </a:bodyPr>
          <a:lstStyle/>
          <a:p>
            <a:r>
              <a:rPr lang="en-GB"/>
              <a:t>Cont.</a:t>
            </a:r>
          </a:p>
        </p:txBody>
      </p:sp>
      <p:sp>
        <p:nvSpPr>
          <p:cNvPr id="19" name="Content Placeholder 2">
            <a:extLst>
              <a:ext uri="{FF2B5EF4-FFF2-40B4-BE49-F238E27FC236}">
                <a16:creationId xmlns:a16="http://schemas.microsoft.com/office/drawing/2014/main" id="{71FABF78-6CE4-0B4B-EC54-F99C370028F9}"/>
              </a:ext>
            </a:extLst>
          </p:cNvPr>
          <p:cNvSpPr>
            <a:spLocks noGrp="1"/>
          </p:cNvSpPr>
          <p:nvPr>
            <p:ph idx="1"/>
          </p:nvPr>
        </p:nvSpPr>
        <p:spPr>
          <a:xfrm>
            <a:off x="685800" y="2194560"/>
            <a:ext cx="10820400" cy="4024125"/>
          </a:xfrm>
        </p:spPr>
        <p:txBody>
          <a:bodyPr>
            <a:normAutofit/>
          </a:bodyPr>
          <a:lstStyle/>
          <a:p>
            <a:pPr>
              <a:spcAft>
                <a:spcPts val="800"/>
              </a:spcAft>
            </a:pPr>
            <a:r>
              <a:rPr lang="en-GB" sz="2000" b="1" kern="100">
                <a:effectLst/>
                <a:latin typeface="Arial" panose="020B0604020202020204" pitchFamily="34" charset="0"/>
                <a:ea typeface="DengXian" panose="02010600030101010101" pitchFamily="2" charset="-122"/>
                <a:cs typeface="Arial" panose="020B0604020202020204" pitchFamily="34" charset="0"/>
              </a:rPr>
              <a:t>Exploration of Concepts, Theories, and Class Notes:</a:t>
            </a:r>
          </a:p>
          <a:p>
            <a:pPr marL="0" indent="0">
              <a:spcAft>
                <a:spcPts val="800"/>
              </a:spcAft>
              <a:buNone/>
            </a:pPr>
            <a:r>
              <a:rPr lang="en-GB" sz="2000" kern="100">
                <a:latin typeface="Arial" panose="020B0604020202020204" pitchFamily="34" charset="0"/>
                <a:ea typeface="DengXian" panose="02010600030101010101" pitchFamily="2" charset="-122"/>
                <a:cs typeface="Arial" panose="020B0604020202020204" pitchFamily="34" charset="0"/>
              </a:rPr>
              <a:t> </a:t>
            </a:r>
            <a:r>
              <a:rPr lang="en-GB" sz="2000" kern="100">
                <a:effectLst/>
                <a:latin typeface="Arial" panose="020B0604020202020204" pitchFamily="34" charset="0"/>
                <a:ea typeface="DengXian" panose="02010600030101010101" pitchFamily="2" charset="-122"/>
                <a:cs typeface="Arial" panose="020B0604020202020204" pitchFamily="34" charset="0"/>
              </a:rPr>
              <a:t>I revisited my class notes and lecture materials to refresh my understanding of the relevant concepts and theories. I made connections between the class material and the information I had gathered during my research.</a:t>
            </a:r>
          </a:p>
          <a:p>
            <a:pPr>
              <a:spcAft>
                <a:spcPts val="800"/>
              </a:spcAft>
            </a:pPr>
            <a:r>
              <a:rPr lang="en-GB" sz="2000" b="1" kern="100">
                <a:effectLst/>
                <a:latin typeface="Arial" panose="020B0604020202020204" pitchFamily="34" charset="0"/>
                <a:ea typeface="DengXian" panose="02010600030101010101" pitchFamily="2" charset="-122"/>
                <a:cs typeface="Arial" panose="020B0604020202020204" pitchFamily="34" charset="0"/>
              </a:rPr>
              <a:t>External Sources:</a:t>
            </a:r>
          </a:p>
          <a:p>
            <a:pPr marL="0" indent="0">
              <a:spcAft>
                <a:spcPts val="800"/>
              </a:spcAft>
              <a:buNone/>
            </a:pPr>
            <a:r>
              <a:rPr lang="en-GB" sz="2000" kern="100">
                <a:effectLst/>
                <a:latin typeface="Arial" panose="020B0604020202020204" pitchFamily="34" charset="0"/>
                <a:ea typeface="DengXian" panose="02010600030101010101" pitchFamily="2" charset="-122"/>
                <a:cs typeface="Arial" panose="020B0604020202020204" pitchFamily="34" charset="0"/>
              </a:rPr>
              <a:t>  I utilised external sources such as scholarly articles and books to supplement my understanding of the topic. These sources provided additional insights and perspectives that enhanced the quality of my assignment.</a:t>
            </a:r>
          </a:p>
          <a:p>
            <a:pPr marL="0" indent="0">
              <a:spcAft>
                <a:spcPts val="800"/>
              </a:spcAft>
              <a:buNone/>
            </a:pPr>
            <a:endParaRPr lang="en-GB" sz="2000" kern="100">
              <a:effectLst/>
              <a:latin typeface="Arial" panose="020B0604020202020204" pitchFamily="34" charset="0"/>
              <a:ea typeface="DengXian" panose="02010600030101010101" pitchFamily="2" charset="-122"/>
              <a:cs typeface="Arial" panose="020B0604020202020204" pitchFamily="34" charset="0"/>
            </a:endParaRPr>
          </a:p>
          <a:p>
            <a:pPr marL="0" indent="0">
              <a:buNone/>
            </a:pPr>
            <a:r>
              <a:rPr lang="en-GB" sz="2000">
                <a:latin typeface="Arial" panose="020B0604020202020204" pitchFamily="34" charset="0"/>
                <a:cs typeface="Arial" panose="020B0604020202020204" pitchFamily="34" charset="0"/>
              </a:rPr>
              <a:t>The most useful external sources in writing the assignment.</a:t>
            </a:r>
          </a:p>
        </p:txBody>
      </p:sp>
    </p:spTree>
    <p:extLst>
      <p:ext uri="{BB962C8B-B14F-4D97-AF65-F5344CB8AC3E}">
        <p14:creationId xmlns:p14="http://schemas.microsoft.com/office/powerpoint/2010/main" val="35077848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914EA-20C1-FAF3-3387-0484C6E6E406}"/>
              </a:ext>
            </a:extLst>
          </p:cNvPr>
          <p:cNvSpPr>
            <a:spLocks noGrp="1"/>
          </p:cNvSpPr>
          <p:nvPr>
            <p:ph type="title"/>
          </p:nvPr>
        </p:nvSpPr>
        <p:spPr>
          <a:xfrm>
            <a:off x="394138" y="764373"/>
            <a:ext cx="11698014" cy="1293028"/>
          </a:xfrm>
        </p:spPr>
        <p:txBody>
          <a:bodyPr>
            <a:normAutofit/>
          </a:bodyPr>
          <a:lstStyle/>
          <a:p>
            <a:pPr algn="l"/>
            <a:r>
              <a:rPr lang="en-GB" sz="1800" kern="100">
                <a:effectLst/>
                <a:latin typeface="Arial" panose="020B0604020202020204" pitchFamily="34" charset="0"/>
                <a:ea typeface="DengXian" panose="02010600030101010101" pitchFamily="2" charset="-122"/>
                <a:cs typeface="Times New Roman" panose="02020603050405020304" pitchFamily="18" charset="0"/>
              </a:rPr>
              <a:t>Which obstacles did you encounter most frequently when completing your mission, and how did you overcome them?</a:t>
            </a:r>
            <a:br>
              <a:rPr lang="en-GB" sz="1800" kern="100">
                <a:effectLst/>
                <a:latin typeface="Calibri" panose="020F0502020204030204" pitchFamily="34" charset="0"/>
                <a:ea typeface="DengXian" panose="02010600030101010101" pitchFamily="2" charset="-122"/>
                <a:cs typeface="Times New Roman" panose="02020603050405020304" pitchFamily="18" charset="0"/>
              </a:rPr>
            </a:br>
            <a:endParaRPr lang="en-GB" dirty="0">
              <a:latin typeface="Arial" panose="020B0604020202020204" pitchFamily="34" charset="0"/>
              <a:cs typeface="Arial" panose="020B0604020202020204" pitchFamily="34" charset="0"/>
            </a:endParaRPr>
          </a:p>
        </p:txBody>
      </p:sp>
      <p:graphicFrame>
        <p:nvGraphicFramePr>
          <p:cNvPr id="17" name="Content Placeholder 2">
            <a:extLst>
              <a:ext uri="{FF2B5EF4-FFF2-40B4-BE49-F238E27FC236}">
                <a16:creationId xmlns:a16="http://schemas.microsoft.com/office/drawing/2014/main" id="{C35291B6-7A03-9BD8-583E-77EE1E6788E2}"/>
              </a:ext>
            </a:extLst>
          </p:cNvPr>
          <p:cNvGraphicFramePr>
            <a:graphicFrameLocks noGrp="1"/>
          </p:cNvGraphicFramePr>
          <p:nvPr>
            <p:ph idx="1"/>
          </p:nvPr>
        </p:nvGraphicFramePr>
        <p:xfrm>
          <a:off x="165538" y="1505608"/>
          <a:ext cx="11926614" cy="47130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86654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DD56E-8DF8-29B2-E942-B6B052DFD729}"/>
              </a:ext>
            </a:extLst>
          </p:cNvPr>
          <p:cNvSpPr>
            <a:spLocks noGrp="1"/>
          </p:cNvSpPr>
          <p:nvPr>
            <p:ph type="title"/>
          </p:nvPr>
        </p:nvSpPr>
        <p:spPr>
          <a:xfrm>
            <a:off x="619759" y="764373"/>
            <a:ext cx="6257291" cy="1293028"/>
          </a:xfrm>
        </p:spPr>
        <p:txBody>
          <a:bodyPr>
            <a:normAutofit/>
          </a:bodyPr>
          <a:lstStyle/>
          <a:p>
            <a:r>
              <a:rPr lang="en-GB">
                <a:latin typeface="Arial" panose="020B0604020202020204" pitchFamily="34" charset="0"/>
                <a:cs typeface="Arial" panose="020B0604020202020204" pitchFamily="34" charset="0"/>
              </a:rPr>
              <a:t>Cont.</a:t>
            </a:r>
          </a:p>
        </p:txBody>
      </p:sp>
      <p:sp>
        <p:nvSpPr>
          <p:cNvPr id="3" name="Content Placeholder 2">
            <a:extLst>
              <a:ext uri="{FF2B5EF4-FFF2-40B4-BE49-F238E27FC236}">
                <a16:creationId xmlns:a16="http://schemas.microsoft.com/office/drawing/2014/main" id="{27444861-5E29-8DDB-6314-1DED64EDE17B}"/>
              </a:ext>
            </a:extLst>
          </p:cNvPr>
          <p:cNvSpPr>
            <a:spLocks noGrp="1"/>
          </p:cNvSpPr>
          <p:nvPr>
            <p:ph idx="1"/>
          </p:nvPr>
        </p:nvSpPr>
        <p:spPr>
          <a:xfrm>
            <a:off x="619760" y="2194560"/>
            <a:ext cx="6257290" cy="4024125"/>
          </a:xfrm>
        </p:spPr>
        <p:txBody>
          <a:bodyPr>
            <a:normAutofit/>
          </a:bodyPr>
          <a:lstStyle/>
          <a:p>
            <a:pPr>
              <a:spcAft>
                <a:spcPts val="800"/>
              </a:spcAft>
            </a:pPr>
            <a:r>
              <a:rPr lang="en-GB" kern="100">
                <a:effectLst/>
                <a:latin typeface="Arial" panose="020B0604020202020204" pitchFamily="34" charset="0"/>
                <a:ea typeface="DengXian" panose="02010600030101010101" pitchFamily="2" charset="-122"/>
                <a:cs typeface="Arial" panose="020B0604020202020204" pitchFamily="34" charset="0"/>
              </a:rPr>
              <a:t>There was also a challenge in properly understanding and interpreting complex concepts and theories related to the subject matter. This was overcome by conducting further research and seeking clarification from relevant experts or professors.</a:t>
            </a:r>
          </a:p>
          <a:p>
            <a:pPr marL="0" indent="0">
              <a:spcAft>
                <a:spcPts val="800"/>
              </a:spcAft>
              <a:buNone/>
            </a:pPr>
            <a:endParaRPr lang="en-GB" kern="100">
              <a:effectLst/>
              <a:latin typeface="Arial" panose="020B0604020202020204" pitchFamily="34" charset="0"/>
              <a:ea typeface="DengXian" panose="02010600030101010101" pitchFamily="2" charset="-122"/>
              <a:cs typeface="Arial" panose="020B0604020202020204" pitchFamily="34" charset="0"/>
            </a:endParaRPr>
          </a:p>
          <a:p>
            <a:pPr>
              <a:spcAft>
                <a:spcPts val="800"/>
              </a:spcAft>
            </a:pPr>
            <a:r>
              <a:rPr lang="en-GB" kern="100">
                <a:effectLst/>
                <a:latin typeface="Arial" panose="020B0604020202020204" pitchFamily="34" charset="0"/>
                <a:ea typeface="DengXian" panose="02010600030101010101" pitchFamily="2" charset="-122"/>
                <a:cs typeface="Arial" panose="020B0604020202020204" pitchFamily="34" charset="0"/>
              </a:rPr>
              <a:t>Lastly, time management was another challenge faced in completing the assignment.</a:t>
            </a:r>
          </a:p>
          <a:p>
            <a:pPr marL="0" indent="0">
              <a:buNone/>
            </a:pPr>
            <a:endParaRPr lang="en-GB" dirty="0">
              <a:latin typeface="Arial" panose="020B0604020202020204" pitchFamily="34" charset="0"/>
              <a:cs typeface="Arial" panose="020B0604020202020204" pitchFamily="34" charset="0"/>
            </a:endParaRPr>
          </a:p>
        </p:txBody>
      </p:sp>
      <p:sp useBgFill="1">
        <p:nvSpPr>
          <p:cNvPr id="11" name="Rectangle 8">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4" descr="Solo journey">
            <a:extLst>
              <a:ext uri="{FF2B5EF4-FFF2-40B4-BE49-F238E27FC236}">
                <a16:creationId xmlns:a16="http://schemas.microsoft.com/office/drawing/2014/main" id="{A4A41BD5-B58B-407A-C959-DC599DB1BBEF}"/>
              </a:ext>
            </a:extLst>
          </p:cNvPr>
          <p:cNvPicPr>
            <a:picLocks noChangeAspect="1"/>
          </p:cNvPicPr>
          <p:nvPr/>
        </p:nvPicPr>
        <p:blipFill rotWithShape="1">
          <a:blip r:embed="rId2"/>
          <a:srcRect l="28866" r="20034"/>
          <a:stretch/>
        </p:blipFill>
        <p:spPr>
          <a:xfrm>
            <a:off x="7519416" y="10"/>
            <a:ext cx="4672584" cy="6857989"/>
          </a:xfrm>
          <a:prstGeom prst="rect">
            <a:avLst/>
          </a:prstGeom>
        </p:spPr>
      </p:pic>
    </p:spTree>
    <p:extLst>
      <p:ext uri="{BB962C8B-B14F-4D97-AF65-F5344CB8AC3E}">
        <p14:creationId xmlns:p14="http://schemas.microsoft.com/office/powerpoint/2010/main" val="18482498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CA259-36B8-4E3B-B0A0-7734C456D5F9}"/>
              </a:ext>
            </a:extLst>
          </p:cNvPr>
          <p:cNvSpPr>
            <a:spLocks noGrp="1"/>
          </p:cNvSpPr>
          <p:nvPr>
            <p:ph type="title"/>
          </p:nvPr>
        </p:nvSpPr>
        <p:spPr>
          <a:xfrm>
            <a:off x="2895600" y="764373"/>
            <a:ext cx="8610600" cy="1293028"/>
          </a:xfrm>
        </p:spPr>
        <p:txBody>
          <a:bodyPr>
            <a:normAutofit/>
          </a:bodyPr>
          <a:lstStyle/>
          <a:p>
            <a:r>
              <a:rPr lang="en-GB" sz="2800">
                <a:latin typeface="Arial" panose="020B0604020202020204" pitchFamily="34" charset="0"/>
                <a:cs typeface="Arial" panose="020B0604020202020204" pitchFamily="34" charset="0"/>
              </a:rPr>
              <a:t>What are the mission's practical learning objectives, and what long-term advantages can it offer?</a:t>
            </a:r>
          </a:p>
        </p:txBody>
      </p:sp>
      <p:sp>
        <p:nvSpPr>
          <p:cNvPr id="3" name="Content Placeholder 2">
            <a:extLst>
              <a:ext uri="{FF2B5EF4-FFF2-40B4-BE49-F238E27FC236}">
                <a16:creationId xmlns:a16="http://schemas.microsoft.com/office/drawing/2014/main" id="{53A71C09-EC4A-468E-3620-F62C3D55BC80}"/>
              </a:ext>
            </a:extLst>
          </p:cNvPr>
          <p:cNvSpPr>
            <a:spLocks noGrp="1"/>
          </p:cNvSpPr>
          <p:nvPr>
            <p:ph idx="1"/>
          </p:nvPr>
        </p:nvSpPr>
        <p:spPr>
          <a:xfrm>
            <a:off x="677333" y="2194560"/>
            <a:ext cx="5816600" cy="4024125"/>
          </a:xfrm>
        </p:spPr>
        <p:txBody>
          <a:bodyPr>
            <a:normAutofit/>
          </a:bodyPr>
          <a:lstStyle/>
          <a:p>
            <a:r>
              <a:rPr lang="en-GB" kern="100">
                <a:effectLst/>
                <a:latin typeface="Arial" panose="020B0604020202020204" pitchFamily="34" charset="0"/>
                <a:ea typeface="DengXian" panose="02010600030101010101" pitchFamily="2" charset="-122"/>
                <a:cs typeface="Arial" panose="020B0604020202020204" pitchFamily="34" charset="0"/>
              </a:rPr>
              <a:t>The practical learning outcomes of the assignment can include improved problem-solving skills, critical thinking skills, and the ability to work independently. These skills can benefit individuals in the future by helping them navigate and solve complex problems in various personal and professional situations. Additionally, the assignment can also improve time management skills, communication skills, and the ability to meet deadlines, which are important skills in any future career.</a:t>
            </a:r>
          </a:p>
          <a:p>
            <a:endParaRPr lang="en-GB" dirty="0">
              <a:latin typeface="Arial" panose="020B0604020202020204" pitchFamily="34" charset="0"/>
              <a:cs typeface="Arial" panose="020B0604020202020204" pitchFamily="34" charset="0"/>
            </a:endParaRPr>
          </a:p>
        </p:txBody>
      </p:sp>
      <p:pic>
        <p:nvPicPr>
          <p:cNvPr id="7" name="Graphic 6" descr="Person with Idea">
            <a:extLst>
              <a:ext uri="{FF2B5EF4-FFF2-40B4-BE49-F238E27FC236}">
                <a16:creationId xmlns:a16="http://schemas.microsoft.com/office/drawing/2014/main" id="{35496A53-2D16-A651-AC22-A4C6875BC58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25931" y="2272748"/>
            <a:ext cx="3639337" cy="3639337"/>
          </a:xfrm>
          <a:prstGeom prst="rect">
            <a:avLst/>
          </a:prstGeom>
        </p:spPr>
      </p:pic>
    </p:spTree>
    <p:extLst>
      <p:ext uri="{BB962C8B-B14F-4D97-AF65-F5344CB8AC3E}">
        <p14:creationId xmlns:p14="http://schemas.microsoft.com/office/powerpoint/2010/main" val="18305968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33AF89D-9776-DF93-4DA5-3902AD156A7C}"/>
              </a:ext>
            </a:extLst>
          </p:cNvPr>
          <p:cNvSpPr>
            <a:spLocks noGrp="1"/>
          </p:cNvSpPr>
          <p:nvPr>
            <p:ph idx="1"/>
          </p:nvPr>
        </p:nvSpPr>
        <p:spPr>
          <a:xfrm>
            <a:off x="677333" y="2194560"/>
            <a:ext cx="5816600" cy="4024125"/>
          </a:xfrm>
        </p:spPr>
        <p:txBody>
          <a:bodyPr>
            <a:normAutofit/>
          </a:bodyPr>
          <a:lstStyle/>
          <a:p>
            <a:pPr marL="0" indent="0">
              <a:buNone/>
            </a:pPr>
            <a:endParaRPr lang="en-GB" dirty="0"/>
          </a:p>
          <a:p>
            <a:pPr marL="0" indent="0" algn="ctr">
              <a:buNone/>
            </a:pPr>
            <a:r>
              <a:rPr lang="en-GB" sz="6000" dirty="0">
                <a:latin typeface="Arial" panose="020B0604020202020204" pitchFamily="34" charset="0"/>
                <a:cs typeface="Arial" panose="020B0604020202020204" pitchFamily="34" charset="0"/>
              </a:rPr>
              <a:t>Thank you</a:t>
            </a:r>
          </a:p>
        </p:txBody>
      </p:sp>
      <p:pic>
        <p:nvPicPr>
          <p:cNvPr id="7" name="Graphic 6" descr="Handshake">
            <a:extLst>
              <a:ext uri="{FF2B5EF4-FFF2-40B4-BE49-F238E27FC236}">
                <a16:creationId xmlns:a16="http://schemas.microsoft.com/office/drawing/2014/main" id="{8A52800E-AA4F-7B5C-4CD9-973F4FC59B5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25931" y="2272748"/>
            <a:ext cx="3639337" cy="3639337"/>
          </a:xfrm>
          <a:prstGeom prst="rect">
            <a:avLst/>
          </a:prstGeom>
        </p:spPr>
      </p:pic>
    </p:spTree>
    <p:extLst>
      <p:ext uri="{BB962C8B-B14F-4D97-AF65-F5344CB8AC3E}">
        <p14:creationId xmlns:p14="http://schemas.microsoft.com/office/powerpoint/2010/main" val="2501113539"/>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54</TotalTime>
  <Words>500</Words>
  <Application>Microsoft Office PowerPoint</Application>
  <PresentationFormat>Widescreen</PresentationFormat>
  <Paragraphs>32</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Century Gothic</vt:lpstr>
      <vt:lpstr>Vapor Trail</vt:lpstr>
      <vt:lpstr>Developing Innovation and Creativity for Business Advantage </vt:lpstr>
      <vt:lpstr>Task 2: Presentation </vt:lpstr>
      <vt:lpstr>Procedures followed to complete the task. </vt:lpstr>
      <vt:lpstr>Cont.</vt:lpstr>
      <vt:lpstr>Which obstacles did you encounter most frequently when completing your mission, and how did you overcome them? </vt:lpstr>
      <vt:lpstr>Cont.</vt:lpstr>
      <vt:lpstr>What are the mission's practical learning objectives, and what long-term advantages can it offer?</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Innovation and Creativity for Business Advantage </dc:title>
  <dc:creator>Cristian Dumitru (2108821)</dc:creator>
  <cp:lastModifiedBy>Cristian Dumitru (2108821)</cp:lastModifiedBy>
  <cp:revision>3</cp:revision>
  <dcterms:created xsi:type="dcterms:W3CDTF">2023-11-12T00:06:37Z</dcterms:created>
  <dcterms:modified xsi:type="dcterms:W3CDTF">2023-11-12T01:02:24Z</dcterms:modified>
</cp:coreProperties>
</file>