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58" r:id="rId11"/>
    <p:sldId id="257" r:id="rId12"/>
    <p:sldId id="259" r:id="rId13"/>
    <p:sldId id="265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02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34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microsoft.com/office/2016/11/relationships/changesInfo" Target="changesInfos/changesInfo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DB364E9C-F206-48D0-B50E-8F7DDEFFB9C6}"/>
    <pc:docChg chg="custSel modSld">
      <pc:chgData name="Laura Jenkins (IEH)" userId="ae3a07d3-7c51-4381-b786-d01af3331fdb" providerId="ADAL" clId="{DB364E9C-F206-48D0-B50E-8F7DDEFFB9C6}" dt="2024-04-29T07:59:01.905" v="1" actId="313"/>
      <pc:docMkLst>
        <pc:docMk/>
      </pc:docMkLst>
      <pc:sldChg chg="modSp mod">
        <pc:chgData name="Laura Jenkins (IEH)" userId="ae3a07d3-7c51-4381-b786-d01af3331fdb" providerId="ADAL" clId="{DB364E9C-F206-48D0-B50E-8F7DDEFFB9C6}" dt="2024-04-29T07:59:01.905" v="1" actId="313"/>
        <pc:sldMkLst>
          <pc:docMk/>
          <pc:sldMk cId="789560602" sldId="276"/>
        </pc:sldMkLst>
        <pc:spChg chg="mod">
          <ac:chgData name="Laura Jenkins (IEH)" userId="ae3a07d3-7c51-4381-b786-d01af3331fdb" providerId="ADAL" clId="{DB364E9C-F206-48D0-B50E-8F7DDEFFB9C6}" dt="2024-04-29T07:59:01.905" v="1" actId="313"/>
          <ac:spMkLst>
            <pc:docMk/>
            <pc:sldMk cId="789560602" sldId="276"/>
            <ac:spMk id="3" creationId="{C904891E-5E2A-AF29-8CE2-7A8A9ABBC08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VXLtKlmtrvM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pe.org.uk/news-and-stories/proud-to-be-black-history-month/" TargetMode="External"/><Relationship Id="rId2" Type="http://schemas.openxmlformats.org/officeDocument/2006/relationships/hyperlink" Target="https://www.bbc.co.uk/news/health-61497923" TargetMode="Externa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www.scope.org.uk/news-and-stories/pride-month-and-parenting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1136589-76EE-189A-F914-A71C62285B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ECAY4004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Hard To Reach Groups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Assessment 2 Workshop </a:t>
            </a:r>
          </a:p>
        </p:txBody>
      </p:sp>
    </p:spTree>
    <p:extLst>
      <p:ext uri="{BB962C8B-B14F-4D97-AF65-F5344CB8AC3E}">
        <p14:creationId xmlns:p14="http://schemas.microsoft.com/office/powerpoint/2010/main" val="3152381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85B389-69AF-9799-2414-F2F001C94C27}"/>
              </a:ext>
            </a:extLst>
          </p:cNvPr>
          <p:cNvSpPr txBox="1"/>
          <p:nvPr/>
        </p:nvSpPr>
        <p:spPr>
          <a:xfrm>
            <a:off x="474453" y="1535502"/>
            <a:ext cx="50982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Objectives: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 this session we will be breaking down Assessment 2, providing a demonstration on how to include supporting materials. </a:t>
            </a:r>
          </a:p>
        </p:txBody>
      </p:sp>
    </p:spTree>
    <p:extLst>
      <p:ext uri="{BB962C8B-B14F-4D97-AF65-F5344CB8AC3E}">
        <p14:creationId xmlns:p14="http://schemas.microsoft.com/office/powerpoint/2010/main" val="2296645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28B559B-A73A-4040-1D2F-8E1DDE24B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F9E1B8-B178-AF1C-2CE3-6DCA42B277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6928" y="2017008"/>
            <a:ext cx="9890777" cy="3602197"/>
          </a:xfrm>
        </p:spPr>
      </p:pic>
    </p:spTree>
    <p:extLst>
      <p:ext uri="{BB962C8B-B14F-4D97-AF65-F5344CB8AC3E}">
        <p14:creationId xmlns:p14="http://schemas.microsoft.com/office/powerpoint/2010/main" val="1690779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B8B30-1F3A-44D7-D20A-C5EE24465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C6FC2-1446-0613-7D13-A78CAAA32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3685309"/>
            <a:ext cx="7956222" cy="280756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Define Intersectionality </a:t>
            </a:r>
          </a:p>
          <a:p>
            <a:pPr lvl="1"/>
            <a:r>
              <a:rPr lang="en-GB" dirty="0"/>
              <a:t>Ensure that you use academic sources </a:t>
            </a:r>
          </a:p>
          <a:p>
            <a:r>
              <a:rPr lang="en-GB" dirty="0"/>
              <a:t>Present a small number of ‘case studies’ throughout your slides that demonstrate intersectionality within society. </a:t>
            </a:r>
          </a:p>
          <a:p>
            <a:pPr lvl="1"/>
            <a:r>
              <a:rPr lang="en-GB" dirty="0"/>
              <a:t>Ensure that you cite and reference these correctly </a:t>
            </a:r>
          </a:p>
          <a:p>
            <a:pPr lvl="1"/>
            <a:r>
              <a:rPr lang="en-GB" dirty="0"/>
              <a:t>Include the definition of the protected characteristics under the equality act.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7A74F-5B4C-2A0C-6E04-C88496F3E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809" y="1343458"/>
            <a:ext cx="8508500" cy="2085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471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B8B30-1F3A-44D7-D20A-C5EE24465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C6FC2-1446-0613-7D13-A78CAAA32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3685309"/>
            <a:ext cx="7956222" cy="280756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will still need to follow the format of a presentation </a:t>
            </a:r>
          </a:p>
          <a:p>
            <a:pPr lvl="1"/>
            <a:r>
              <a:rPr lang="en-GB" dirty="0"/>
              <a:t>Introduction </a:t>
            </a:r>
          </a:p>
          <a:p>
            <a:pPr lvl="1"/>
            <a:r>
              <a:rPr lang="en-GB" dirty="0"/>
              <a:t>Main Body </a:t>
            </a:r>
          </a:p>
          <a:p>
            <a:pPr lvl="1"/>
            <a:r>
              <a:rPr lang="en-GB" dirty="0"/>
              <a:t>Conclusion </a:t>
            </a:r>
          </a:p>
          <a:p>
            <a:r>
              <a:rPr lang="en-GB" dirty="0"/>
              <a:t>And consider these three elements:</a:t>
            </a:r>
          </a:p>
          <a:p>
            <a:pPr lvl="1"/>
            <a:r>
              <a:rPr lang="en-GB" dirty="0"/>
              <a:t>Theory </a:t>
            </a:r>
          </a:p>
          <a:p>
            <a:pPr lvl="1"/>
            <a:r>
              <a:rPr lang="en-GB" dirty="0"/>
              <a:t>Policy </a:t>
            </a:r>
          </a:p>
          <a:p>
            <a:pPr lvl="1"/>
            <a:r>
              <a:rPr lang="en-GB" dirty="0"/>
              <a:t>Practice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7A74F-5B4C-2A0C-6E04-C88496F3E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809" y="1343458"/>
            <a:ext cx="8508500" cy="2085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68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D8B01-C2D7-3FF2-E1BE-1429B35D9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97349-95D1-0D92-37D5-568C49552D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Whilst the term 'intersectionality' originated in Black feminist theory, it is now often used to refer to the </a:t>
            </a:r>
            <a:r>
              <a:rPr lang="en-GB" b="1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interactions between the nine protected characteristics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 defined in the Equality Act 2010, plus wider characteristics that shape lived experiences of discrimination, inequality and privilege such as socio-economic disadvantage, occupation and care-experience.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114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D8B01-C2D7-3FF2-E1BE-1429B35D9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pic>
        <p:nvPicPr>
          <p:cNvPr id="4" name="Online Media 3" title="Protected characteristics">
            <a:hlinkClick r:id="" action="ppaction://media"/>
            <a:extLst>
              <a:ext uri="{FF2B5EF4-FFF2-40B4-BE49-F238E27FC236}">
                <a16:creationId xmlns:a16="http://schemas.microsoft.com/office/drawing/2014/main" id="{AFA7BC52-4A87-312A-718F-F959C3CC160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779838" y="1912938"/>
            <a:ext cx="7956550" cy="449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91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7FEA-2A69-265E-5F35-03665A200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pic>
        <p:nvPicPr>
          <p:cNvPr id="1026" name="Picture 2" descr="Intersectionality Wheel Diagram">
            <a:extLst>
              <a:ext uri="{FF2B5EF4-FFF2-40B4-BE49-F238E27FC236}">
                <a16:creationId xmlns:a16="http://schemas.microsoft.com/office/drawing/2014/main" id="{8DF0962C-1AD9-39B2-70D9-F9F5DAA992B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148" y="1945867"/>
            <a:ext cx="7956550" cy="442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772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81778-557B-D82B-E32F-DED9DD306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Intersectionality: Race and Gender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7E79D-2660-373F-627A-AC6B6A7D3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Intersectionality refers to the interconnected nature of social categorizations such as race, class, and gender, which create overlapping and interdependent systems of discrimination or disadvantage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Definition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Intersectionality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 is a theoretical framework and mode of analysis that helps us understand how different social categories intersect and shape individuals’ and groups’ perspectives and experiences.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It recognizes that oppression is not isolated; rather, it occurs at the intersection of various identities and social structures.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010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81778-557B-D82B-E32F-DED9DD306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Intersectionality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7E79D-2660-373F-627A-AC6B6A7D3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fontScale="92500" lnSpcReduction="10000"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Origins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Legal scholar </a:t>
            </a:r>
            <a:r>
              <a:rPr lang="en-GB" b="0" i="0" dirty="0" err="1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Kimberlé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 Crenshaw first coined the term </a:t>
            </a: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intersectionality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 in 1989.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She highlighted how racism in employment disproportionately affected Black women differently from Black men and White women, emphasizing the need to consider multiple dimensions of identity.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Components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Race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 Refers to the social construct that categorizes people based on physical characteristics, ancestry, and cultural heritage.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Gender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 Encompasses the roles, expectations, and identities associated with being male, female, or non-binary.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Class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 Relates to socioeconomic status, wealth, and access to resources.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11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7DD8B-8665-E764-2E2B-F14F65499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Intersectionality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739A1-27BE-F712-F797-C1BCA2B72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Impact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Privilege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 Intersectionality acknowledges that privilege can exist when certain social categories intersect </a:t>
            </a:r>
            <a:r>
              <a:rPr lang="en-GB" b="0" i="0" dirty="0" err="1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favorably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. For example, a wealthy White man may experience privilege due to his race and class.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Discrimination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 Conversely, intersectionality also reveals how discrimination compounds when multiple marginalized identities intersect. Black women, for instance, face unique challenges due to both race and gender.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Application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In education, intersectionality helps researchers, policymakers, and practitioners understand how race and gender intersect to create varying levels of privilege and penalty.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By </a:t>
            </a:r>
            <a:r>
              <a:rPr lang="en-GB" b="0" i="0" dirty="0" err="1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centering</a:t>
            </a:r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 Black girls in analysis, educators can better comprehend the impact of race, class, and gender on educational policy, relationships in schools, and students’ identities.</a:t>
            </a:r>
          </a:p>
          <a:p>
            <a:pPr algn="l"/>
            <a:r>
              <a:rPr lang="en-GB" b="0" i="0" dirty="0">
                <a:solidFill>
                  <a:srgbClr val="111111"/>
                </a:solidFill>
                <a:effectLst/>
                <a:highlight>
                  <a:srgbClr val="FFFFFF"/>
                </a:highlight>
                <a:latin typeface="-apple-system"/>
              </a:rPr>
              <a:t>In summary, intersectionality recognizes that our identities are multifaceted, and understanding ho</a:t>
            </a:r>
            <a:r>
              <a:rPr lang="en-GB" b="0" i="0" dirty="0">
                <a:effectLst/>
                <a:highlight>
                  <a:srgbClr val="FFFFFF"/>
                </a:highlight>
                <a:latin typeface="-apple-system"/>
              </a:rPr>
              <a:t>w they intersect is crucial for addressing inequality</a:t>
            </a:r>
            <a:endParaRPr lang="en-GB" b="0" i="0" dirty="0">
              <a:solidFill>
                <a:srgbClr val="111111"/>
              </a:solidFill>
              <a:effectLst/>
              <a:highlight>
                <a:srgbClr val="FFFFFF"/>
              </a:highlight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02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0DC55-9460-6575-4C13-401762F17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052B7-879C-1B52-D515-70514DFA1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'I was repeatedly ignored' - report finds maternity racism - BBC News</a:t>
            </a:r>
            <a:endParaRPr lang="en-GB" dirty="0"/>
          </a:p>
          <a:p>
            <a:r>
              <a:rPr lang="en-GB" dirty="0">
                <a:hlinkClick r:id="rId3"/>
              </a:rPr>
              <a:t>"I’m now comfortable in my own skin": Proud to be black and disabled | Disability charity Scope UK</a:t>
            </a:r>
            <a:r>
              <a:rPr lang="en-GB" dirty="0"/>
              <a:t> </a:t>
            </a:r>
          </a:p>
          <a:p>
            <a:r>
              <a:rPr lang="en-GB" dirty="0">
                <a:hlinkClick r:id="rId4"/>
              </a:rPr>
              <a:t>"As parents, our sexuality and disabilities haven't mattered at all." | Disability charity Scope 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6821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E17C6-A835-FE0A-EA54-044F2BF52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use case studies within your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4891E-5E2A-AF29-8CE2-7A8A9ABBC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Let’s </a:t>
            </a:r>
            <a:r>
              <a:rPr lang="en-GB" dirty="0"/>
              <a:t>work together to show how case studies can be used within the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78956060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579</Words>
  <Application>Microsoft Office PowerPoint</Application>
  <PresentationFormat>Widescreen</PresentationFormat>
  <Paragraphs>53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14</vt:i4>
      </vt:variant>
    </vt:vector>
  </HeadingPairs>
  <TitlesOfParts>
    <vt:vector size="26" baseType="lpstr">
      <vt:lpstr>-apple-system</vt:lpstr>
      <vt:lpstr>Arial</vt:lpstr>
      <vt:lpstr>Calibri</vt:lpstr>
      <vt:lpstr>Calibri Light</vt:lpstr>
      <vt:lpstr>Roboto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Assessment 2</vt:lpstr>
      <vt:lpstr>Assessment 2 </vt:lpstr>
      <vt:lpstr>Assessment 2 </vt:lpstr>
      <vt:lpstr>Assessment 2 </vt:lpstr>
      <vt:lpstr>Assessment 2 </vt:lpstr>
      <vt:lpstr>Assessment 2 </vt:lpstr>
      <vt:lpstr>Intersectionality: Race and Gender  </vt:lpstr>
      <vt:lpstr>Intersectionality </vt:lpstr>
      <vt:lpstr>Intersectionality </vt:lpstr>
      <vt:lpstr>Case Study’s</vt:lpstr>
      <vt:lpstr>How to use case studies within your presentation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Laura Jenkins (IEH)</cp:lastModifiedBy>
  <cp:revision>18</cp:revision>
  <dcterms:created xsi:type="dcterms:W3CDTF">2021-03-09T15:35:42Z</dcterms:created>
  <dcterms:modified xsi:type="dcterms:W3CDTF">2024-04-29T07:59:03Z</dcterms:modified>
</cp:coreProperties>
</file>