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8" r:id="rId3"/>
    <p:sldId id="275" r:id="rId4"/>
    <p:sldId id="276" r:id="rId5"/>
    <p:sldId id="277" r:id="rId6"/>
    <p:sldId id="271" r:id="rId7"/>
    <p:sldId id="268" r:id="rId8"/>
    <p:sldId id="273" r:id="rId9"/>
    <p:sldId id="274" r:id="rId10"/>
    <p:sldId id="267" r:id="rId11"/>
    <p:sldId id="266" r:id="rId12"/>
    <p:sldId id="272" r:id="rId13"/>
    <p:sldId id="269" r:id="rId14"/>
    <p:sldId id="263" r:id="rId15"/>
    <p:sldId id="264"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003"/>
    <p:restoredTop sz="94658"/>
  </p:normalViewPr>
  <p:slideViewPr>
    <p:cSldViewPr snapToGrid="0" snapToObjects="1">
      <p:cViewPr varScale="1">
        <p:scale>
          <a:sx n="91" d="100"/>
          <a:sy n="91" d="100"/>
        </p:scale>
        <p:origin x="219" y="45"/>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3580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dirty="0"/>
              <a:t>Reflect on the key outcome: AI creates task crossover. Developers can draft requirements, BAs can generate SQL or tests, and testers can generate code. This does not automatically remove professions. It changes the boundary between them. The insight that surprised me was that highly structured technical tasks can sometimes be easier to automate than lower-paid but context-heavy human tasks.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dirty="0"/>
              <a:t>Critically acknowledge limitations. This is especially important because the topic is current. Explain that recent sources are necessary but may be less mature. Cost figures can date quickly. Because the study uses secondary data, it cannot claim causal effects inside a particular Scrum team. State what a stronger follow-on study would measure.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txBody>
          <a:bodyPr/>
          <a:lstStyle/>
          <a:p>
            <a:endParaRPr/>
          </a:p>
        </p:txBody>
      </p:sp>
      <p:sp>
        <p:nvSpPr>
          <p:cNvPr id="3" name="Notes Placeholder 2"/>
          <p:cNvSpPr>
            <a:spLocks noGrp="1"/>
          </p:cNvSpPr>
          <p:nvPr>
            <p:ph type="body" sz="quarter" idx="3"/>
          </p:nvPr>
        </p:nvSpPr>
        <p:spPr/>
        <p:txBody>
          <a:bodyPr/>
          <a:lstStyle/>
          <a:p>
            <a:r>
              <a:rPr dirty="0"/>
              <a:t>Conclude by returning to the critical reflection. Agentic AI changes tasks, delivery continuity and infrastructure demands, but the most important implication is governance. State that the project changed your own professional perspective: rather than treating AI as a replacement technology, you now see it as a socio-technical system that must be validated and governed by people.</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9/11/2026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9/11/2026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9/11/2026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9/11/2026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9/11/2026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9/11/2026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9/11/2026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14.png"/><Relationship Id="rId5" Type="http://schemas.openxmlformats.org/officeDocument/2006/relationships/image" Target="https://www.hanwhadatacenters.com/wp-content/uploads/2025/12/image2-3.png" TargetMode="Externa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17.png"/><Relationship Id="rId4" Type="http://schemas.openxmlformats.org/officeDocument/2006/relationships/notesSlide" Target="../notesSlides/notesSlide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5.mp4"/><Relationship Id="rId1" Type="http://schemas.microsoft.com/office/2007/relationships/media" Target="../media/media15.mp4"/><Relationship Id="rId5" Type="http://schemas.openxmlformats.org/officeDocument/2006/relationships/image" Target="../media/image18.png"/><Relationship Id="rId4" Type="http://schemas.openxmlformats.org/officeDocument/2006/relationships/notesSlide" Target="../notesSlides/notesSlide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6.mp4"/><Relationship Id="rId1" Type="http://schemas.microsoft.com/office/2007/relationships/media" Target="../media/media16.mp4"/><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C183D7F6-B498-43B3-948B-1728B52AA6E4}">
                <adec:decorative xmlns:adec="http://schemas.microsoft.com/office/drawing/2017/decorative" val="1"/>
              </a:ext>
            </a:extLst>
          </p:cNvPr>
          <p:cNvSpPr/>
          <p:nvPr/>
        </p:nvSpPr>
        <p:spPr>
          <a:xfrm>
            <a:off x="0" y="0"/>
            <a:ext cx="12191695" cy="6858000"/>
          </a:xfrm>
          <a:prstGeom prst="rect">
            <a:avLst/>
          </a:prstGeom>
          <a:solidFill>
            <a:srgbClr val="11203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C183D7F6-B498-43B3-948B-1728B52AA6E4}">
                <adec:decorative xmlns:adec="http://schemas.microsoft.com/office/drawing/2017/decorative" val="1"/>
              </a:ext>
            </a:extLst>
          </p:cNvPr>
          <p:cNvSpPr/>
          <p:nvPr/>
        </p:nvSpPr>
        <p:spPr>
          <a:xfrm>
            <a:off x="644651" y="0"/>
            <a:ext cx="165245" cy="6858000"/>
          </a:xfrm>
          <a:prstGeom prst="rect">
            <a:avLst/>
          </a:prstGeom>
          <a:solidFill>
            <a:srgbClr val="DCA1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569720" y="1613263"/>
            <a:ext cx="8366265" cy="1918474"/>
          </a:xfrm>
          <a:prstGeom prst="rect">
            <a:avLst/>
          </a:prstGeom>
          <a:noFill/>
        </p:spPr>
        <p:txBody>
          <a:bodyPr wrap="none">
            <a:spAutoFit/>
          </a:bodyPr>
          <a:lstStyle/>
          <a:p>
            <a:pPr algn="ctr">
              <a:defRPr sz="3400" b="1">
                <a:solidFill>
                  <a:srgbClr val="FFFFFF"/>
                </a:solidFill>
              </a:defRPr>
            </a:pPr>
            <a:r>
              <a:rPr sz="4400" dirty="0"/>
              <a:t>The Impact of Agentic AI on Scrum </a:t>
            </a:r>
            <a:endParaRPr lang="en-US" sz="4400" dirty="0"/>
          </a:p>
          <a:p>
            <a:pPr algn="ctr">
              <a:defRPr sz="3400" b="1">
                <a:solidFill>
                  <a:srgbClr val="FFFFFF"/>
                </a:solidFill>
              </a:defRPr>
            </a:pPr>
            <a:r>
              <a:rPr sz="4400" dirty="0"/>
              <a:t>Teams and Software Delivery</a:t>
            </a:r>
          </a:p>
          <a:p>
            <a:pPr algn="ctr">
              <a:spcBef>
                <a:spcPts val="1400"/>
              </a:spcBef>
              <a:defRPr sz="1900">
                <a:solidFill>
                  <a:srgbClr val="CDD8E4"/>
                </a:solidFill>
              </a:defRPr>
            </a:pPr>
            <a:r>
              <a:rPr dirty="0"/>
              <a:t>Critical reflection on project outcomes, learning and insider research</a:t>
            </a:r>
          </a:p>
        </p:txBody>
      </p:sp>
      <p:sp>
        <p:nvSpPr>
          <p:cNvPr id="5" name="TextBox 4"/>
          <p:cNvSpPr txBox="1"/>
          <p:nvPr/>
        </p:nvSpPr>
        <p:spPr>
          <a:xfrm>
            <a:off x="2179320" y="4952349"/>
            <a:ext cx="9101764" cy="1077218"/>
          </a:xfrm>
          <a:prstGeom prst="rect">
            <a:avLst/>
          </a:prstGeom>
          <a:noFill/>
        </p:spPr>
        <p:txBody>
          <a:bodyPr wrap="square">
            <a:spAutoFit/>
          </a:bodyPr>
          <a:lstStyle/>
          <a:p>
            <a:pPr>
              <a:defRPr sz="1400">
                <a:solidFill>
                  <a:srgbClr val="DCA137"/>
                </a:solidFill>
              </a:defRPr>
            </a:pPr>
            <a:r>
              <a:rPr sz="1600" dirty="0"/>
              <a:t>SDG 8: Decent Work &amp; Economic Growth    </a:t>
            </a:r>
            <a:endParaRPr lang="en-US" sz="1600" dirty="0"/>
          </a:p>
          <a:p>
            <a:pPr>
              <a:defRPr sz="1400">
                <a:solidFill>
                  <a:srgbClr val="DCA137"/>
                </a:solidFill>
              </a:defRPr>
            </a:pPr>
            <a:r>
              <a:rPr sz="1600" dirty="0"/>
              <a:t>SDG 9: Industry, Innovation &amp; Infrastructure</a:t>
            </a:r>
            <a:endParaRPr lang="en-US" sz="1600" dirty="0"/>
          </a:p>
          <a:p>
            <a:pPr>
              <a:defRPr sz="1400">
                <a:solidFill>
                  <a:srgbClr val="DCA137"/>
                </a:solidFill>
              </a:defRPr>
            </a:pPr>
            <a:endParaRPr lang="en-GB" sz="1600" dirty="0"/>
          </a:p>
          <a:p>
            <a:pPr>
              <a:defRPr sz="1100">
                <a:solidFill>
                  <a:srgbClr val="CDD8E4"/>
                </a:solidFill>
              </a:defRPr>
            </a:pPr>
            <a:r>
              <a:rPr lang="en-GB" sz="1600" dirty="0"/>
              <a:t>Solomon Simukoko MSc MA BSc </a:t>
            </a:r>
          </a:p>
        </p:txBody>
      </p:sp>
      <p:pic>
        <p:nvPicPr>
          <p:cNvPr id="13" name="Video 12">
            <a:extLst>
              <a:ext uri="{FF2B5EF4-FFF2-40B4-BE49-F238E27FC236}">
                <a16:creationId xmlns:a16="http://schemas.microsoft.com/office/drawing/2014/main" id="{C5199C5F-1E07-1082-7397-71E7B26E2F85}"/>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9968"/>
    </mc:Choice>
    <mc:Fallback xmlns="">
      <p:transition spd="slow" advTm="399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C183D7F6-B498-43B3-948B-1728B52AA6E4}">
                <adec:decorative xmlns:adec="http://schemas.microsoft.com/office/drawing/2017/decorative" val="1"/>
              </a:ext>
            </a:extLst>
          </p:cNvPr>
          <p:cNvSpPr/>
          <p:nvPr/>
        </p:nvSpPr>
        <p:spPr>
          <a:xfrm>
            <a:off x="0" y="0"/>
            <a:ext cx="12191695" cy="6858000"/>
          </a:xfrm>
          <a:prstGeom prst="rect">
            <a:avLst/>
          </a:prstGeom>
          <a:solidFill>
            <a:srgbClr val="F5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411480"/>
            <a:ext cx="10881360" cy="594360"/>
          </a:xfrm>
          <a:prstGeom prst="rect">
            <a:avLst/>
          </a:prstGeom>
          <a:noFill/>
        </p:spPr>
        <p:txBody>
          <a:bodyPr wrap="none">
            <a:spAutoFit/>
          </a:bodyPr>
          <a:lstStyle/>
          <a:p>
            <a:pPr>
              <a:defRPr sz="2600" b="1">
                <a:solidFill>
                  <a:srgbClr val="112034"/>
                </a:solidFill>
              </a:defRPr>
            </a:pPr>
            <a:r>
              <a:t>2. Main outcome: roles are being reconfigured, not simply removed</a:t>
            </a:r>
          </a:p>
        </p:txBody>
      </p:sp>
      <p:sp>
        <p:nvSpPr>
          <p:cNvPr id="4" name="TextBox 3"/>
          <p:cNvSpPr txBox="1"/>
          <p:nvPr/>
        </p:nvSpPr>
        <p:spPr>
          <a:xfrm>
            <a:off x="658368" y="1005840"/>
            <a:ext cx="10515600" cy="384048"/>
          </a:xfrm>
          <a:prstGeom prst="rect">
            <a:avLst/>
          </a:prstGeom>
          <a:noFill/>
        </p:spPr>
        <p:txBody>
          <a:bodyPr wrap="none">
            <a:spAutoFit/>
          </a:bodyPr>
          <a:lstStyle/>
          <a:p>
            <a:pPr>
              <a:defRPr sz="1250">
                <a:solidFill>
                  <a:srgbClr val="66707E"/>
                </a:solidFill>
              </a:defRPr>
            </a:pPr>
            <a:r>
              <a:t>The strongest finding was task redistribution across the Scrum Team</a:t>
            </a:r>
          </a:p>
        </p:txBody>
      </p:sp>
      <p:sp>
        <p:nvSpPr>
          <p:cNvPr id="5" name="Oval 4">
            <a:extLst>
              <a:ext uri="{C183D7F6-B498-43B3-948B-1728B52AA6E4}">
                <adec:decorative xmlns:adec="http://schemas.microsoft.com/office/drawing/2017/decorative" val="1"/>
              </a:ext>
            </a:extLst>
          </p:cNvPr>
          <p:cNvSpPr/>
          <p:nvPr/>
        </p:nvSpPr>
        <p:spPr>
          <a:xfrm>
            <a:off x="4983480" y="2423160"/>
            <a:ext cx="2194560" cy="1828800"/>
          </a:xfrm>
          <a:prstGeom prst="ellipse">
            <a:avLst/>
          </a:prstGeom>
          <a:solidFill>
            <a:srgbClr val="11203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5230368" y="2862072"/>
            <a:ext cx="1691640" cy="822960"/>
          </a:xfrm>
          <a:prstGeom prst="rect">
            <a:avLst/>
          </a:prstGeom>
          <a:noFill/>
        </p:spPr>
        <p:txBody>
          <a:bodyPr wrap="none">
            <a:spAutoFit/>
          </a:bodyPr>
          <a:lstStyle/>
          <a:p>
            <a:pPr algn="ctr">
              <a:defRPr sz="2200" b="1">
                <a:solidFill>
                  <a:srgbClr val="FFFFFF"/>
                </a:solidFill>
              </a:defRPr>
            </a:pPr>
            <a:r>
              <a:t>AGENTIC</a:t>
            </a:r>
            <a:br/>
            <a:r>
              <a:t>AI</a:t>
            </a:r>
          </a:p>
        </p:txBody>
      </p:sp>
      <p:sp>
        <p:nvSpPr>
          <p:cNvPr id="7" name="Rounded Rectangle 6">
            <a:extLst>
              <a:ext uri="{C183D7F6-B498-43B3-948B-1728B52AA6E4}">
                <adec:decorative xmlns:adec="http://schemas.microsoft.com/office/drawing/2017/decorative" val="1"/>
              </a:ext>
            </a:extLst>
          </p:cNvPr>
          <p:cNvSpPr/>
          <p:nvPr/>
        </p:nvSpPr>
        <p:spPr>
          <a:xfrm>
            <a:off x="914400" y="1645920"/>
            <a:ext cx="2057400" cy="960120"/>
          </a:xfrm>
          <a:prstGeom prst="roundRect">
            <a:avLst/>
          </a:prstGeom>
          <a:solidFill>
            <a:srgbClr val="FFFFFF"/>
          </a:solidFill>
          <a:ln>
            <a:solidFill>
              <a:srgbClr val="2E6BA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005840" y="1856232"/>
            <a:ext cx="1874519" cy="594360"/>
          </a:xfrm>
          <a:prstGeom prst="rect">
            <a:avLst/>
          </a:prstGeom>
          <a:noFill/>
        </p:spPr>
        <p:txBody>
          <a:bodyPr wrap="none">
            <a:spAutoFit/>
          </a:bodyPr>
          <a:lstStyle/>
          <a:p>
            <a:pPr algn="ctr">
              <a:defRPr sz="1500" b="1">
                <a:solidFill>
                  <a:srgbClr val="112034"/>
                </a:solidFill>
              </a:defRPr>
            </a:pPr>
            <a:r>
              <a:t>Business</a:t>
            </a:r>
            <a:br/>
            <a:r>
              <a:t>Analysis</a:t>
            </a:r>
          </a:p>
        </p:txBody>
      </p:sp>
      <p:sp>
        <p:nvSpPr>
          <p:cNvPr id="9" name="Rounded Rectangle 8">
            <a:extLst>
              <a:ext uri="{C183D7F6-B498-43B3-948B-1728B52AA6E4}">
                <adec:decorative xmlns:adec="http://schemas.microsoft.com/office/drawing/2017/decorative" val="1"/>
              </a:ext>
            </a:extLst>
          </p:cNvPr>
          <p:cNvSpPr/>
          <p:nvPr/>
        </p:nvSpPr>
        <p:spPr>
          <a:xfrm>
            <a:off x="9052560" y="1645920"/>
            <a:ext cx="2057400" cy="960120"/>
          </a:xfrm>
          <a:prstGeom prst="roundRect">
            <a:avLst/>
          </a:prstGeom>
          <a:solidFill>
            <a:srgbClr val="FFFFFF"/>
          </a:solidFill>
          <a:ln>
            <a:solidFill>
              <a:srgbClr val="298C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144000" y="1856232"/>
            <a:ext cx="1874519" cy="594360"/>
          </a:xfrm>
          <a:prstGeom prst="rect">
            <a:avLst/>
          </a:prstGeom>
          <a:noFill/>
        </p:spPr>
        <p:txBody>
          <a:bodyPr wrap="none">
            <a:spAutoFit/>
          </a:bodyPr>
          <a:lstStyle/>
          <a:p>
            <a:pPr algn="ctr">
              <a:defRPr sz="1500" b="1">
                <a:solidFill>
                  <a:srgbClr val="112034"/>
                </a:solidFill>
              </a:defRPr>
            </a:pPr>
            <a:r>
              <a:t>Development</a:t>
            </a:r>
          </a:p>
        </p:txBody>
      </p:sp>
      <p:sp>
        <p:nvSpPr>
          <p:cNvPr id="11" name="Rounded Rectangle 10">
            <a:extLst>
              <a:ext uri="{C183D7F6-B498-43B3-948B-1728B52AA6E4}">
                <adec:decorative xmlns:adec="http://schemas.microsoft.com/office/drawing/2017/decorative" val="1"/>
              </a:ext>
            </a:extLst>
          </p:cNvPr>
          <p:cNvSpPr/>
          <p:nvPr/>
        </p:nvSpPr>
        <p:spPr>
          <a:xfrm>
            <a:off x="914400" y="4297680"/>
            <a:ext cx="2057400" cy="960120"/>
          </a:xfrm>
          <a:prstGeom prst="roundRect">
            <a:avLst/>
          </a:prstGeom>
          <a:solidFill>
            <a:srgbClr val="FFFFFF"/>
          </a:solidFill>
          <a:ln>
            <a:solidFill>
              <a:srgbClr val="DCA13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1005840" y="4507992"/>
            <a:ext cx="1874519" cy="594360"/>
          </a:xfrm>
          <a:prstGeom prst="rect">
            <a:avLst/>
          </a:prstGeom>
          <a:noFill/>
        </p:spPr>
        <p:txBody>
          <a:bodyPr wrap="none">
            <a:spAutoFit/>
          </a:bodyPr>
          <a:lstStyle/>
          <a:p>
            <a:pPr algn="ctr">
              <a:defRPr sz="1500" b="1">
                <a:solidFill>
                  <a:srgbClr val="112034"/>
                </a:solidFill>
              </a:defRPr>
            </a:pPr>
            <a:r>
              <a:t>Testing</a:t>
            </a:r>
          </a:p>
        </p:txBody>
      </p:sp>
      <p:sp>
        <p:nvSpPr>
          <p:cNvPr id="13" name="Rounded Rectangle 12">
            <a:extLst>
              <a:ext uri="{C183D7F6-B498-43B3-948B-1728B52AA6E4}">
                <adec:decorative xmlns:adec="http://schemas.microsoft.com/office/drawing/2017/decorative" val="1"/>
              </a:ext>
            </a:extLst>
          </p:cNvPr>
          <p:cNvSpPr/>
          <p:nvPr/>
        </p:nvSpPr>
        <p:spPr>
          <a:xfrm>
            <a:off x="9052560" y="4297680"/>
            <a:ext cx="2057400" cy="960120"/>
          </a:xfrm>
          <a:prstGeom prst="roundRect">
            <a:avLst/>
          </a:prstGeom>
          <a:solidFill>
            <a:srgbClr val="FFFFFF"/>
          </a:solidFill>
          <a:ln>
            <a:solidFill>
              <a:srgbClr val="B4484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144000" y="4507992"/>
            <a:ext cx="1874519" cy="594360"/>
          </a:xfrm>
          <a:prstGeom prst="rect">
            <a:avLst/>
          </a:prstGeom>
          <a:noFill/>
        </p:spPr>
        <p:txBody>
          <a:bodyPr wrap="none">
            <a:spAutoFit/>
          </a:bodyPr>
          <a:lstStyle/>
          <a:p>
            <a:pPr algn="ctr">
              <a:defRPr sz="1500" b="1">
                <a:solidFill>
                  <a:srgbClr val="112034"/>
                </a:solidFill>
              </a:defRPr>
            </a:pPr>
            <a:r>
              <a:t>DevOps /</a:t>
            </a:r>
            <a:br/>
            <a:r>
              <a:t>Operations</a:t>
            </a:r>
          </a:p>
        </p:txBody>
      </p:sp>
      <p:cxnSp>
        <p:nvCxnSpPr>
          <p:cNvPr id="15" name="Connector 14">
            <a:extLst>
              <a:ext uri="{C183D7F6-B498-43B3-948B-1728B52AA6E4}">
                <adec:decorative xmlns:adec="http://schemas.microsoft.com/office/drawing/2017/decorative" val="1"/>
              </a:ext>
            </a:extLst>
          </p:cNvPr>
          <p:cNvCxnSpPr/>
          <p:nvPr/>
        </p:nvCxnSpPr>
        <p:spPr>
          <a:xfrm>
            <a:off x="2971800" y="2103120"/>
            <a:ext cx="2011680" cy="822960"/>
          </a:xfrm>
          <a:prstGeom prst="line">
            <a:avLst/>
          </a:prstGeom>
          <a:ln w="25400">
            <a:solidFill>
              <a:srgbClr val="66707E"/>
            </a:solidFill>
          </a:ln>
        </p:spPr>
        <p:style>
          <a:lnRef idx="2">
            <a:schemeClr val="accent1"/>
          </a:lnRef>
          <a:fillRef idx="0">
            <a:schemeClr val="accent1"/>
          </a:fillRef>
          <a:effectRef idx="1">
            <a:schemeClr val="accent1"/>
          </a:effectRef>
          <a:fontRef idx="minor">
            <a:schemeClr val="tx1"/>
          </a:fontRef>
        </p:style>
      </p:cxnSp>
      <p:cxnSp>
        <p:nvCxnSpPr>
          <p:cNvPr id="16" name="Connector 15">
            <a:extLst>
              <a:ext uri="{C183D7F6-B498-43B3-948B-1728B52AA6E4}">
                <adec:decorative xmlns:adec="http://schemas.microsoft.com/office/drawing/2017/decorative" val="1"/>
              </a:ext>
            </a:extLst>
          </p:cNvPr>
          <p:cNvCxnSpPr/>
          <p:nvPr/>
        </p:nvCxnSpPr>
        <p:spPr>
          <a:xfrm flipH="1">
            <a:off x="7178040" y="2103120"/>
            <a:ext cx="1874520" cy="822960"/>
          </a:xfrm>
          <a:prstGeom prst="line">
            <a:avLst/>
          </a:prstGeom>
          <a:ln w="25400">
            <a:solidFill>
              <a:srgbClr val="66707E"/>
            </a:solidFill>
          </a:ln>
        </p:spPr>
        <p:style>
          <a:lnRef idx="2">
            <a:schemeClr val="accent1"/>
          </a:lnRef>
          <a:fillRef idx="0">
            <a:schemeClr val="accent1"/>
          </a:fillRef>
          <a:effectRef idx="1">
            <a:schemeClr val="accent1"/>
          </a:effectRef>
          <a:fontRef idx="minor">
            <a:schemeClr val="tx1"/>
          </a:fontRef>
        </p:style>
      </p:cxnSp>
      <p:cxnSp>
        <p:nvCxnSpPr>
          <p:cNvPr id="17" name="Connector 16">
            <a:extLst>
              <a:ext uri="{C183D7F6-B498-43B3-948B-1728B52AA6E4}">
                <adec:decorative xmlns:adec="http://schemas.microsoft.com/office/drawing/2017/decorative" val="1"/>
              </a:ext>
            </a:extLst>
          </p:cNvPr>
          <p:cNvCxnSpPr/>
          <p:nvPr/>
        </p:nvCxnSpPr>
        <p:spPr>
          <a:xfrm flipV="1">
            <a:off x="2971800" y="3840480"/>
            <a:ext cx="2011680" cy="914400"/>
          </a:xfrm>
          <a:prstGeom prst="line">
            <a:avLst/>
          </a:prstGeom>
          <a:ln w="25400">
            <a:solidFill>
              <a:srgbClr val="66707E"/>
            </a:solidFill>
          </a:ln>
        </p:spPr>
        <p:style>
          <a:lnRef idx="2">
            <a:schemeClr val="accent1"/>
          </a:lnRef>
          <a:fillRef idx="0">
            <a:schemeClr val="accent1"/>
          </a:fillRef>
          <a:effectRef idx="1">
            <a:schemeClr val="accent1"/>
          </a:effectRef>
          <a:fontRef idx="minor">
            <a:schemeClr val="tx1"/>
          </a:fontRef>
        </p:style>
      </p:cxnSp>
      <p:cxnSp>
        <p:nvCxnSpPr>
          <p:cNvPr id="18" name="Connector 17">
            <a:extLst>
              <a:ext uri="{C183D7F6-B498-43B3-948B-1728B52AA6E4}">
                <adec:decorative xmlns:adec="http://schemas.microsoft.com/office/drawing/2017/decorative" val="1"/>
              </a:ext>
            </a:extLst>
          </p:cNvPr>
          <p:cNvCxnSpPr/>
          <p:nvPr/>
        </p:nvCxnSpPr>
        <p:spPr>
          <a:xfrm flipH="1" flipV="1">
            <a:off x="7178040" y="3840480"/>
            <a:ext cx="1874520" cy="914400"/>
          </a:xfrm>
          <a:prstGeom prst="line">
            <a:avLst/>
          </a:prstGeom>
          <a:ln w="25400">
            <a:solidFill>
              <a:srgbClr val="66707E"/>
            </a:solidFill>
          </a:ln>
        </p:spPr>
        <p:style>
          <a:lnRef idx="2">
            <a:schemeClr val="accent1"/>
          </a:lnRef>
          <a:fillRef idx="0">
            <a:schemeClr val="accent1"/>
          </a:fillRef>
          <a:effectRef idx="1">
            <a:schemeClr val="accent1"/>
          </a:effectRef>
          <a:fontRef idx="minor">
            <a:schemeClr val="tx1"/>
          </a:fontRef>
        </p:style>
      </p:cxnSp>
      <p:sp>
        <p:nvSpPr>
          <p:cNvPr id="19" name="TextBox 18"/>
          <p:cNvSpPr txBox="1"/>
          <p:nvPr/>
        </p:nvSpPr>
        <p:spPr>
          <a:xfrm>
            <a:off x="3108960" y="4983480"/>
            <a:ext cx="6035040" cy="914400"/>
          </a:xfrm>
          <a:prstGeom prst="rect">
            <a:avLst/>
          </a:prstGeom>
          <a:noFill/>
        </p:spPr>
        <p:txBody>
          <a:bodyPr wrap="square" lIns="36576" rIns="36576">
            <a:spAutoFit/>
          </a:bodyPr>
          <a:lstStyle/>
          <a:p>
            <a:pPr>
              <a:lnSpc>
                <a:spcPct val="105000"/>
              </a:lnSpc>
              <a:spcAft>
                <a:spcPts val="1000"/>
              </a:spcAft>
              <a:defRPr sz="1500">
                <a:solidFill>
                  <a:srgbClr val="202731"/>
                </a:solidFill>
              </a:defRPr>
            </a:pPr>
            <a:r>
              <a:t>Structured artefact production becomes easier to automate; judgement, context and stakeholder interaction become relatively more valuable.</a:t>
            </a:r>
          </a:p>
        </p:txBody>
      </p:sp>
      <p:pic>
        <p:nvPicPr>
          <p:cNvPr id="24" name="Video 23">
            <a:extLst>
              <a:ext uri="{FF2B5EF4-FFF2-40B4-BE49-F238E27FC236}">
                <a16:creationId xmlns:a16="http://schemas.microsoft.com/office/drawing/2014/main" id="{EE32BED8-60CA-C6CF-AFF7-45941F5D38A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3198"/>
    </mc:Choice>
    <mc:Fallback xmlns="">
      <p:transition spd="slow" advTm="23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4"/>
                </p:tgtEl>
              </p:cMediaNode>
            </p:video>
            <p:seq concurrent="1" nextAc="seek">
              <p:cTn id="11" restart="whenNotActive" fill="hold" evtFilter="cancelBubble" nodeType="interactiveSeq">
                <p:stCondLst>
                  <p:cond evt="onClick" delay="0">
                    <p:tgtEl>
                      <p:spTgt spid="2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4"/>
                                        </p:tgtEl>
                                      </p:cBhvr>
                                    </p:cmd>
                                  </p:childTnLst>
                                </p:cTn>
                              </p:par>
                            </p:childTnLst>
                          </p:cTn>
                        </p:par>
                      </p:childTnLst>
                    </p:cTn>
                  </p:par>
                  <p:par>
                    <p:cTn id="16" fill="hold">
                      <p:stCondLst>
                        <p:cond delay="indefinite"/>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C183D7F6-B498-43B3-948B-1728B52AA6E4}">
                <adec:decorative xmlns:adec="http://schemas.microsoft.com/office/drawing/2017/decorative" val="1"/>
              </a:ext>
            </a:extLst>
          </p:cNvPr>
          <p:cNvSpPr/>
          <p:nvPr/>
        </p:nvSpPr>
        <p:spPr>
          <a:xfrm>
            <a:off x="0" y="0"/>
            <a:ext cx="12191695" cy="6858000"/>
          </a:xfrm>
          <a:prstGeom prst="rect">
            <a:avLst/>
          </a:prstGeom>
          <a:solidFill>
            <a:srgbClr val="F9FA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C183D7F6-B498-43B3-948B-1728B52AA6E4}">
                <adec:decorative xmlns:adec="http://schemas.microsoft.com/office/drawing/2017/decorative" val="1"/>
              </a:ext>
            </a:extLst>
          </p:cNvPr>
          <p:cNvSpPr/>
          <p:nvPr/>
        </p:nvSpPr>
        <p:spPr>
          <a:xfrm>
            <a:off x="0" y="0"/>
            <a:ext cx="118872" cy="6858000"/>
          </a:xfrm>
          <a:prstGeom prst="rect">
            <a:avLst/>
          </a:prstGeom>
          <a:solidFill>
            <a:srgbClr val="5F49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a:extLst>
              <a:ext uri="{C183D7F6-B498-43B3-948B-1728B52AA6E4}">
                <adec:decorative xmlns:adec="http://schemas.microsoft.com/office/drawing/2017/decorative" val="1"/>
              </a:ext>
            </a:extLst>
          </p:cNvPr>
          <p:cNvSpPr/>
          <p:nvPr/>
        </p:nvSpPr>
        <p:spPr>
          <a:xfrm>
            <a:off x="658368" y="438912"/>
            <a:ext cx="1874519" cy="384048"/>
          </a:xfrm>
          <a:prstGeom prst="roundRect">
            <a:avLst/>
          </a:prstGeom>
          <a:solidFill>
            <a:srgbClr val="5F49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49808" y="512064"/>
            <a:ext cx="1691640" cy="201168"/>
          </a:xfrm>
          <a:prstGeom prst="rect">
            <a:avLst/>
          </a:prstGeom>
          <a:noFill/>
        </p:spPr>
        <p:txBody>
          <a:bodyPr wrap="none">
            <a:spAutoFit/>
          </a:bodyPr>
          <a:lstStyle/>
          <a:p>
            <a:pPr algn="ctr">
              <a:defRPr sz="900" b="1">
                <a:solidFill>
                  <a:srgbClr val="FFFFFF"/>
                </a:solidFill>
              </a:defRPr>
            </a:pPr>
            <a:r>
              <a:t>SOFTWARE ENGINEER</a:t>
            </a:r>
          </a:p>
        </p:txBody>
      </p:sp>
      <p:sp>
        <p:nvSpPr>
          <p:cNvPr id="6" name="TextBox 5"/>
          <p:cNvSpPr txBox="1"/>
          <p:nvPr/>
        </p:nvSpPr>
        <p:spPr>
          <a:xfrm>
            <a:off x="658368" y="1051560"/>
            <a:ext cx="10698480" cy="777240"/>
          </a:xfrm>
          <a:prstGeom prst="rect">
            <a:avLst/>
          </a:prstGeom>
          <a:noFill/>
        </p:spPr>
        <p:txBody>
          <a:bodyPr wrap="none">
            <a:spAutoFit/>
          </a:bodyPr>
          <a:lstStyle/>
          <a:p>
            <a:pPr>
              <a:defRPr sz="2900" b="1">
                <a:solidFill>
                  <a:srgbClr val="181C24"/>
                </a:solidFill>
              </a:defRPr>
            </a:pPr>
            <a:r>
              <a:t>From coding to “vibe coding” — and towards solution engineering</a:t>
            </a:r>
          </a:p>
        </p:txBody>
      </p:sp>
      <p:sp>
        <p:nvSpPr>
          <p:cNvPr id="7" name="TextBox 6"/>
          <p:cNvSpPr txBox="1"/>
          <p:nvPr/>
        </p:nvSpPr>
        <p:spPr>
          <a:xfrm>
            <a:off x="676656" y="1828800"/>
            <a:ext cx="10698480" cy="438912"/>
          </a:xfrm>
          <a:prstGeom prst="rect">
            <a:avLst/>
          </a:prstGeom>
          <a:noFill/>
        </p:spPr>
        <p:txBody>
          <a:bodyPr wrap="none">
            <a:spAutoFit/>
          </a:bodyPr>
          <a:lstStyle/>
          <a:p>
            <a:pPr>
              <a:defRPr sz="1250">
                <a:solidFill>
                  <a:srgbClr val="5F6774"/>
                </a:solidFill>
              </a:defRPr>
            </a:pPr>
            <a:r>
              <a:t>AI increasingly generates the implementation; the engineer’s value shifts towards shaping, integrating and assuring the solution.</a:t>
            </a:r>
          </a:p>
        </p:txBody>
      </p:sp>
      <p:sp>
        <p:nvSpPr>
          <p:cNvPr id="8" name="TextBox 7"/>
          <p:cNvSpPr txBox="1"/>
          <p:nvPr/>
        </p:nvSpPr>
        <p:spPr>
          <a:xfrm>
            <a:off x="10972800" y="438912"/>
            <a:ext cx="502920" cy="292608"/>
          </a:xfrm>
          <a:prstGeom prst="rect">
            <a:avLst/>
          </a:prstGeom>
          <a:noFill/>
        </p:spPr>
        <p:txBody>
          <a:bodyPr wrap="none">
            <a:spAutoFit/>
          </a:bodyPr>
          <a:lstStyle/>
          <a:p>
            <a:pPr algn="r">
              <a:defRPr sz="1100" b="1">
                <a:solidFill>
                  <a:srgbClr val="5F6774"/>
                </a:solidFill>
              </a:defRPr>
            </a:pPr>
            <a:r>
              <a:t>01</a:t>
            </a:r>
          </a:p>
        </p:txBody>
      </p:sp>
      <p:sp>
        <p:nvSpPr>
          <p:cNvPr id="9" name="Rounded Rectangle 8">
            <a:extLst>
              <a:ext uri="{C183D7F6-B498-43B3-948B-1728B52AA6E4}">
                <adec:decorative xmlns:adec="http://schemas.microsoft.com/office/drawing/2017/decorative" val="1"/>
              </a:ext>
            </a:extLst>
          </p:cNvPr>
          <p:cNvSpPr/>
          <p:nvPr/>
        </p:nvSpPr>
        <p:spPr>
          <a:xfrm>
            <a:off x="685800" y="2606040"/>
            <a:ext cx="4937760" cy="2651760"/>
          </a:xfrm>
          <a:prstGeom prst="roundRect">
            <a:avLst/>
          </a:prstGeom>
          <a:solidFill>
            <a:srgbClr val="FFFFFF"/>
          </a:solidFill>
          <a:ln>
            <a:solidFill>
              <a:srgbClr val="E2E5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Oval 9">
            <a:extLst>
              <a:ext uri="{C183D7F6-B498-43B3-948B-1728B52AA6E4}">
                <adec:decorative xmlns:adec="http://schemas.microsoft.com/office/drawing/2017/decorative" val="1"/>
              </a:ext>
            </a:extLst>
          </p:cNvPr>
          <p:cNvSpPr/>
          <p:nvPr/>
        </p:nvSpPr>
        <p:spPr>
          <a:xfrm>
            <a:off x="941832" y="2907792"/>
            <a:ext cx="155448" cy="155448"/>
          </a:xfrm>
          <a:prstGeom prst="ellipse">
            <a:avLst/>
          </a:prstGeom>
          <a:solidFill>
            <a:srgbClr val="747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16152" y="2761488"/>
            <a:ext cx="4069080" cy="384048"/>
          </a:xfrm>
          <a:prstGeom prst="rect">
            <a:avLst/>
          </a:prstGeom>
          <a:noFill/>
        </p:spPr>
        <p:txBody>
          <a:bodyPr wrap="none">
            <a:spAutoFit/>
          </a:bodyPr>
          <a:lstStyle/>
          <a:p>
            <a:pPr>
              <a:defRPr sz="1600" b="1">
                <a:solidFill>
                  <a:srgbClr val="181C24"/>
                </a:solidFill>
              </a:defRPr>
            </a:pPr>
            <a:r>
              <a:t>Traditional emphasis</a:t>
            </a:r>
          </a:p>
        </p:txBody>
      </p:sp>
      <p:sp>
        <p:nvSpPr>
          <p:cNvPr id="12" name="TextBox 11"/>
          <p:cNvSpPr txBox="1"/>
          <p:nvPr/>
        </p:nvSpPr>
        <p:spPr>
          <a:xfrm>
            <a:off x="960120" y="3401568"/>
            <a:ext cx="4389120" cy="1554480"/>
          </a:xfrm>
          <a:prstGeom prst="rect">
            <a:avLst/>
          </a:prstGeom>
          <a:noFill/>
        </p:spPr>
        <p:txBody>
          <a:bodyPr wrap="none">
            <a:spAutoFit/>
          </a:bodyPr>
          <a:lstStyle/>
          <a:p>
            <a:pPr>
              <a:spcAft>
                <a:spcPts val="900"/>
              </a:spcAft>
              <a:defRPr sz="1200">
                <a:solidFill>
                  <a:srgbClr val="5F6774"/>
                </a:solidFill>
              </a:defRPr>
            </a:pPr>
            <a:r>
              <a:t>• Write and debug code directly</a:t>
            </a:r>
          </a:p>
          <a:p>
            <a:pPr>
              <a:spcAft>
                <a:spcPts val="900"/>
              </a:spcAft>
              <a:defRPr sz="1200">
                <a:solidFill>
                  <a:srgbClr val="5F6774"/>
                </a:solidFill>
              </a:defRPr>
            </a:pPr>
            <a:r>
              <a:t>• Translate specifications into implementation</a:t>
            </a:r>
          </a:p>
          <a:p>
            <a:pPr>
              <a:spcAft>
                <a:spcPts val="900"/>
              </a:spcAft>
              <a:defRPr sz="1200">
                <a:solidFill>
                  <a:srgbClr val="5F6774"/>
                </a:solidFill>
              </a:defRPr>
            </a:pPr>
            <a:r>
              <a:t>• Spend significant time on routine coding tasks</a:t>
            </a:r>
          </a:p>
        </p:txBody>
      </p:sp>
      <p:sp>
        <p:nvSpPr>
          <p:cNvPr id="13" name="Rounded Rectangle 12">
            <a:extLst>
              <a:ext uri="{C183D7F6-B498-43B3-948B-1728B52AA6E4}">
                <adec:decorative xmlns:adec="http://schemas.microsoft.com/office/drawing/2017/decorative" val="1"/>
              </a:ext>
            </a:extLst>
          </p:cNvPr>
          <p:cNvSpPr/>
          <p:nvPr/>
        </p:nvSpPr>
        <p:spPr>
          <a:xfrm>
            <a:off x="6537960" y="2606040"/>
            <a:ext cx="4937760" cy="2651760"/>
          </a:xfrm>
          <a:prstGeom prst="roundRect">
            <a:avLst/>
          </a:prstGeom>
          <a:solidFill>
            <a:srgbClr val="FFFFFF"/>
          </a:solidFill>
          <a:ln>
            <a:solidFill>
              <a:srgbClr val="E2E5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Oval 13">
            <a:extLst>
              <a:ext uri="{C183D7F6-B498-43B3-948B-1728B52AA6E4}">
                <adec:decorative xmlns:adec="http://schemas.microsoft.com/office/drawing/2017/decorative" val="1"/>
              </a:ext>
            </a:extLst>
          </p:cNvPr>
          <p:cNvSpPr/>
          <p:nvPr/>
        </p:nvSpPr>
        <p:spPr>
          <a:xfrm>
            <a:off x="6793992" y="2907792"/>
            <a:ext cx="155448" cy="155448"/>
          </a:xfrm>
          <a:prstGeom prst="ellipse">
            <a:avLst/>
          </a:prstGeom>
          <a:solidFill>
            <a:srgbClr val="5F49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068312" y="2761488"/>
            <a:ext cx="4069080" cy="384048"/>
          </a:xfrm>
          <a:prstGeom prst="rect">
            <a:avLst/>
          </a:prstGeom>
          <a:noFill/>
        </p:spPr>
        <p:txBody>
          <a:bodyPr wrap="none">
            <a:spAutoFit/>
          </a:bodyPr>
          <a:lstStyle/>
          <a:p>
            <a:pPr>
              <a:defRPr sz="1600" b="1">
                <a:solidFill>
                  <a:srgbClr val="181C24"/>
                </a:solidFill>
              </a:defRPr>
            </a:pPr>
            <a:r>
              <a:t>Emerging emphasis</a:t>
            </a:r>
          </a:p>
        </p:txBody>
      </p:sp>
      <p:sp>
        <p:nvSpPr>
          <p:cNvPr id="16" name="TextBox 15"/>
          <p:cNvSpPr txBox="1"/>
          <p:nvPr/>
        </p:nvSpPr>
        <p:spPr>
          <a:xfrm>
            <a:off x="6812280" y="3401568"/>
            <a:ext cx="4389120" cy="1554480"/>
          </a:xfrm>
          <a:prstGeom prst="rect">
            <a:avLst/>
          </a:prstGeom>
          <a:noFill/>
        </p:spPr>
        <p:txBody>
          <a:bodyPr wrap="none">
            <a:spAutoFit/>
          </a:bodyPr>
          <a:lstStyle/>
          <a:p>
            <a:pPr>
              <a:spcAft>
                <a:spcPts val="900"/>
              </a:spcAft>
              <a:defRPr sz="1200">
                <a:solidFill>
                  <a:srgbClr val="5F6774"/>
                </a:solidFill>
              </a:defRPr>
            </a:pPr>
            <a:r>
              <a:t>• Describe intent and steer AI-generated code</a:t>
            </a:r>
          </a:p>
          <a:p>
            <a:pPr>
              <a:spcAft>
                <a:spcPts val="900"/>
              </a:spcAft>
              <a:defRPr sz="1200">
                <a:solidFill>
                  <a:srgbClr val="5F6774"/>
                </a:solidFill>
              </a:defRPr>
            </a:pPr>
            <a:r>
              <a:t>• Design architecture and integrate components</a:t>
            </a:r>
          </a:p>
          <a:p>
            <a:pPr>
              <a:spcAft>
                <a:spcPts val="900"/>
              </a:spcAft>
              <a:defRPr sz="1200">
                <a:solidFill>
                  <a:srgbClr val="5F6774"/>
                </a:solidFill>
              </a:defRPr>
            </a:pPr>
            <a:r>
              <a:t>• Review security, quality and production fitness</a:t>
            </a:r>
          </a:p>
          <a:p>
            <a:pPr>
              <a:spcAft>
                <a:spcPts val="900"/>
              </a:spcAft>
              <a:defRPr sz="1200">
                <a:solidFill>
                  <a:srgbClr val="5F6774"/>
                </a:solidFill>
              </a:defRPr>
            </a:pPr>
            <a:r>
              <a:t>• Own the end-to-end solution rather than every line of code</a:t>
            </a:r>
          </a:p>
        </p:txBody>
      </p:sp>
      <p:sp>
        <p:nvSpPr>
          <p:cNvPr id="17" name="Chevron 16">
            <a:extLst>
              <a:ext uri="{C183D7F6-B498-43B3-948B-1728B52AA6E4}">
                <adec:decorative xmlns:adec="http://schemas.microsoft.com/office/drawing/2017/decorative" val="1"/>
              </a:ext>
            </a:extLst>
          </p:cNvPr>
          <p:cNvSpPr/>
          <p:nvPr/>
        </p:nvSpPr>
        <p:spPr>
          <a:xfrm>
            <a:off x="5715000" y="3520440"/>
            <a:ext cx="530352" cy="713232"/>
          </a:xfrm>
          <a:prstGeom prst="chevron">
            <a:avLst/>
          </a:prstGeom>
          <a:solidFill>
            <a:srgbClr val="5F49D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17">
            <a:extLst>
              <a:ext uri="{C183D7F6-B498-43B3-948B-1728B52AA6E4}">
                <adec:decorative xmlns:adec="http://schemas.microsoft.com/office/drawing/2017/decorative" val="1"/>
              </a:ext>
            </a:extLst>
          </p:cNvPr>
          <p:cNvSpPr/>
          <p:nvPr/>
        </p:nvSpPr>
        <p:spPr>
          <a:xfrm>
            <a:off x="685800" y="5650992"/>
            <a:ext cx="10789920" cy="658368"/>
          </a:xfrm>
          <a:prstGeom prst="roundRect">
            <a:avLst/>
          </a:prstGeom>
          <a:solidFill>
            <a:srgbClr val="181C2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14400" y="5824728"/>
            <a:ext cx="1051560" cy="237744"/>
          </a:xfrm>
          <a:prstGeom prst="rect">
            <a:avLst/>
          </a:prstGeom>
          <a:noFill/>
        </p:spPr>
        <p:txBody>
          <a:bodyPr wrap="none">
            <a:spAutoFit/>
          </a:bodyPr>
          <a:lstStyle/>
          <a:p>
            <a:pPr>
              <a:defRPr sz="900" b="1">
                <a:solidFill>
                  <a:srgbClr val="5F49D6"/>
                </a:solidFill>
              </a:defRPr>
            </a:pPr>
            <a:r>
              <a:t>DISRUPTION</a:t>
            </a:r>
          </a:p>
        </p:txBody>
      </p:sp>
      <p:sp>
        <p:nvSpPr>
          <p:cNvPr id="20" name="TextBox 19"/>
          <p:cNvSpPr txBox="1"/>
          <p:nvPr/>
        </p:nvSpPr>
        <p:spPr>
          <a:xfrm>
            <a:off x="1965960" y="5769864"/>
            <a:ext cx="9052560" cy="320040"/>
          </a:xfrm>
          <a:prstGeom prst="rect">
            <a:avLst/>
          </a:prstGeom>
          <a:noFill/>
        </p:spPr>
        <p:txBody>
          <a:bodyPr wrap="none">
            <a:spAutoFit/>
          </a:bodyPr>
          <a:lstStyle/>
          <a:p>
            <a:pPr>
              <a:defRPr sz="1300" b="1">
                <a:solidFill>
                  <a:srgbClr val="FFFFFF"/>
                </a:solidFill>
              </a:defRPr>
            </a:pPr>
            <a:r>
              <a:t>The software engineer moves from primarily producing code to orchestrating and engineering the overall solution.</a:t>
            </a:r>
          </a:p>
        </p:txBody>
      </p:sp>
      <p:pic>
        <p:nvPicPr>
          <p:cNvPr id="24" name="Video 23">
            <a:extLst>
              <a:ext uri="{FF2B5EF4-FFF2-40B4-BE49-F238E27FC236}">
                <a16:creationId xmlns:a16="http://schemas.microsoft.com/office/drawing/2014/main" id="{7722B59F-60E2-6746-25EB-DE2EAA8BD899}"/>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3095"/>
    </mc:Choice>
    <mc:Fallback xmlns="">
      <p:transition spd="slow" advTm="43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C183D7F6-B498-43B3-948B-1728B52AA6E4}">
                <adec:decorative xmlns:adec="http://schemas.microsoft.com/office/drawing/2017/decorative" val="1"/>
              </a:ext>
            </a:extLst>
          </p:cNvPr>
          <p:cNvSpPr/>
          <p:nvPr/>
        </p:nvSpPr>
        <p:spPr>
          <a:xfrm>
            <a:off x="0" y="0"/>
            <a:ext cx="12191695" cy="6858000"/>
          </a:xfrm>
          <a:prstGeom prst="rect">
            <a:avLst/>
          </a:prstGeom>
          <a:solidFill>
            <a:srgbClr val="F9FA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C183D7F6-B498-43B3-948B-1728B52AA6E4}">
                <adec:decorative xmlns:adec="http://schemas.microsoft.com/office/drawing/2017/decorative" val="1"/>
              </a:ext>
            </a:extLst>
          </p:cNvPr>
          <p:cNvSpPr/>
          <p:nvPr/>
        </p:nvSpPr>
        <p:spPr>
          <a:xfrm>
            <a:off x="0" y="0"/>
            <a:ext cx="118872" cy="6858000"/>
          </a:xfrm>
          <a:prstGeom prst="rect">
            <a:avLst/>
          </a:prstGeom>
          <a:solidFill>
            <a:srgbClr val="2D7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a:extLst>
              <a:ext uri="{C183D7F6-B498-43B3-948B-1728B52AA6E4}">
                <adec:decorative xmlns:adec="http://schemas.microsoft.com/office/drawing/2017/decorative" val="1"/>
              </a:ext>
            </a:extLst>
          </p:cNvPr>
          <p:cNvSpPr/>
          <p:nvPr/>
        </p:nvSpPr>
        <p:spPr>
          <a:xfrm>
            <a:off x="658368" y="438912"/>
            <a:ext cx="1874519" cy="384048"/>
          </a:xfrm>
          <a:prstGeom prst="roundRect">
            <a:avLst/>
          </a:prstGeom>
          <a:solidFill>
            <a:srgbClr val="2D7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49808" y="512064"/>
            <a:ext cx="1691640" cy="201168"/>
          </a:xfrm>
          <a:prstGeom prst="rect">
            <a:avLst/>
          </a:prstGeom>
          <a:noFill/>
        </p:spPr>
        <p:txBody>
          <a:bodyPr wrap="none">
            <a:spAutoFit/>
          </a:bodyPr>
          <a:lstStyle/>
          <a:p>
            <a:pPr algn="ctr">
              <a:defRPr sz="900" b="1">
                <a:solidFill>
                  <a:srgbClr val="FFFFFF"/>
                </a:solidFill>
              </a:defRPr>
            </a:pPr>
            <a:r>
              <a:t>BUSINESS ANALYST</a:t>
            </a:r>
          </a:p>
        </p:txBody>
      </p:sp>
      <p:sp>
        <p:nvSpPr>
          <p:cNvPr id="6" name="TextBox 5"/>
          <p:cNvSpPr txBox="1"/>
          <p:nvPr/>
        </p:nvSpPr>
        <p:spPr>
          <a:xfrm>
            <a:off x="658368" y="1051560"/>
            <a:ext cx="10698480" cy="777240"/>
          </a:xfrm>
          <a:prstGeom prst="rect">
            <a:avLst/>
          </a:prstGeom>
          <a:noFill/>
        </p:spPr>
        <p:txBody>
          <a:bodyPr wrap="none">
            <a:spAutoFit/>
          </a:bodyPr>
          <a:lstStyle/>
          <a:p>
            <a:pPr>
              <a:defRPr sz="2900" b="1">
                <a:solidFill>
                  <a:srgbClr val="181C24"/>
                </a:solidFill>
              </a:defRPr>
            </a:pPr>
            <a:r>
              <a:t>From writing requirements to engineering context for AI</a:t>
            </a:r>
          </a:p>
        </p:txBody>
      </p:sp>
      <p:sp>
        <p:nvSpPr>
          <p:cNvPr id="7" name="TextBox 6"/>
          <p:cNvSpPr txBox="1"/>
          <p:nvPr/>
        </p:nvSpPr>
        <p:spPr>
          <a:xfrm>
            <a:off x="676656" y="1828800"/>
            <a:ext cx="10698480" cy="438912"/>
          </a:xfrm>
          <a:prstGeom prst="rect">
            <a:avLst/>
          </a:prstGeom>
          <a:noFill/>
        </p:spPr>
        <p:txBody>
          <a:bodyPr wrap="none">
            <a:spAutoFit/>
          </a:bodyPr>
          <a:lstStyle/>
          <a:p>
            <a:pPr>
              <a:defRPr sz="1250">
                <a:solidFill>
                  <a:srgbClr val="5F6774"/>
                </a:solidFill>
              </a:defRPr>
            </a:pPr>
            <a:r>
              <a:t>As AI consumes requirements directly, clarity, constraints and context start to resemble prompt and context engineering.</a:t>
            </a:r>
          </a:p>
        </p:txBody>
      </p:sp>
      <p:sp>
        <p:nvSpPr>
          <p:cNvPr id="8" name="TextBox 7"/>
          <p:cNvSpPr txBox="1"/>
          <p:nvPr/>
        </p:nvSpPr>
        <p:spPr>
          <a:xfrm>
            <a:off x="10972800" y="438912"/>
            <a:ext cx="502920" cy="292608"/>
          </a:xfrm>
          <a:prstGeom prst="rect">
            <a:avLst/>
          </a:prstGeom>
          <a:noFill/>
        </p:spPr>
        <p:txBody>
          <a:bodyPr wrap="none">
            <a:spAutoFit/>
          </a:bodyPr>
          <a:lstStyle/>
          <a:p>
            <a:pPr algn="r">
              <a:defRPr sz="1100" b="1">
                <a:solidFill>
                  <a:srgbClr val="5F6774"/>
                </a:solidFill>
              </a:defRPr>
            </a:pPr>
            <a:r>
              <a:t>02</a:t>
            </a:r>
          </a:p>
        </p:txBody>
      </p:sp>
      <p:sp>
        <p:nvSpPr>
          <p:cNvPr id="9" name="Rounded Rectangle 8">
            <a:extLst>
              <a:ext uri="{C183D7F6-B498-43B3-948B-1728B52AA6E4}">
                <adec:decorative xmlns:adec="http://schemas.microsoft.com/office/drawing/2017/decorative" val="1"/>
              </a:ext>
            </a:extLst>
          </p:cNvPr>
          <p:cNvSpPr/>
          <p:nvPr/>
        </p:nvSpPr>
        <p:spPr>
          <a:xfrm>
            <a:off x="685800" y="2606040"/>
            <a:ext cx="4937760" cy="2651760"/>
          </a:xfrm>
          <a:prstGeom prst="roundRect">
            <a:avLst/>
          </a:prstGeom>
          <a:solidFill>
            <a:srgbClr val="FFFFFF"/>
          </a:solidFill>
          <a:ln>
            <a:solidFill>
              <a:srgbClr val="E2E5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Oval 9">
            <a:extLst>
              <a:ext uri="{C183D7F6-B498-43B3-948B-1728B52AA6E4}">
                <adec:decorative xmlns:adec="http://schemas.microsoft.com/office/drawing/2017/decorative" val="1"/>
              </a:ext>
            </a:extLst>
          </p:cNvPr>
          <p:cNvSpPr/>
          <p:nvPr/>
        </p:nvSpPr>
        <p:spPr>
          <a:xfrm>
            <a:off x="941832" y="2907792"/>
            <a:ext cx="155448" cy="155448"/>
          </a:xfrm>
          <a:prstGeom prst="ellipse">
            <a:avLst/>
          </a:prstGeom>
          <a:solidFill>
            <a:srgbClr val="747B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216152" y="2761488"/>
            <a:ext cx="4069080" cy="384048"/>
          </a:xfrm>
          <a:prstGeom prst="rect">
            <a:avLst/>
          </a:prstGeom>
          <a:noFill/>
        </p:spPr>
        <p:txBody>
          <a:bodyPr wrap="none">
            <a:spAutoFit/>
          </a:bodyPr>
          <a:lstStyle/>
          <a:p>
            <a:pPr>
              <a:defRPr sz="1600" b="1">
                <a:solidFill>
                  <a:srgbClr val="181C24"/>
                </a:solidFill>
              </a:defRPr>
            </a:pPr>
            <a:r>
              <a:t>Traditional emphasis</a:t>
            </a:r>
          </a:p>
        </p:txBody>
      </p:sp>
      <p:sp>
        <p:nvSpPr>
          <p:cNvPr id="12" name="TextBox 11"/>
          <p:cNvSpPr txBox="1"/>
          <p:nvPr/>
        </p:nvSpPr>
        <p:spPr>
          <a:xfrm>
            <a:off x="960120" y="3401568"/>
            <a:ext cx="4389120" cy="1554480"/>
          </a:xfrm>
          <a:prstGeom prst="rect">
            <a:avLst/>
          </a:prstGeom>
          <a:noFill/>
        </p:spPr>
        <p:txBody>
          <a:bodyPr wrap="none">
            <a:spAutoFit/>
          </a:bodyPr>
          <a:lstStyle/>
          <a:p>
            <a:pPr>
              <a:spcAft>
                <a:spcPts val="900"/>
              </a:spcAft>
              <a:defRPr sz="1200">
                <a:solidFill>
                  <a:srgbClr val="5F6774"/>
                </a:solidFill>
              </a:defRPr>
            </a:pPr>
            <a:r>
              <a:t>• Elicit and document requirements</a:t>
            </a:r>
          </a:p>
          <a:p>
            <a:pPr>
              <a:spcAft>
                <a:spcPts val="900"/>
              </a:spcAft>
              <a:defRPr sz="1200">
                <a:solidFill>
                  <a:srgbClr val="5F6774"/>
                </a:solidFill>
              </a:defRPr>
            </a:pPr>
            <a:r>
              <a:t>• Write user stories and acceptance criteria</a:t>
            </a:r>
          </a:p>
          <a:p>
            <a:pPr>
              <a:spcAft>
                <a:spcPts val="900"/>
              </a:spcAft>
              <a:defRPr sz="1200">
                <a:solidFill>
                  <a:srgbClr val="5F6774"/>
                </a:solidFill>
              </a:defRPr>
            </a:pPr>
            <a:r>
              <a:t>• Translate stakeholder needs for delivery teams</a:t>
            </a:r>
          </a:p>
        </p:txBody>
      </p:sp>
      <p:sp>
        <p:nvSpPr>
          <p:cNvPr id="13" name="Rounded Rectangle 12">
            <a:extLst>
              <a:ext uri="{C183D7F6-B498-43B3-948B-1728B52AA6E4}">
                <adec:decorative xmlns:adec="http://schemas.microsoft.com/office/drawing/2017/decorative" val="1"/>
              </a:ext>
            </a:extLst>
          </p:cNvPr>
          <p:cNvSpPr/>
          <p:nvPr/>
        </p:nvSpPr>
        <p:spPr>
          <a:xfrm>
            <a:off x="6537960" y="2606040"/>
            <a:ext cx="4937760" cy="2651760"/>
          </a:xfrm>
          <a:prstGeom prst="roundRect">
            <a:avLst/>
          </a:prstGeom>
          <a:solidFill>
            <a:srgbClr val="FFFFFF"/>
          </a:solidFill>
          <a:ln>
            <a:solidFill>
              <a:srgbClr val="E2E5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Oval 13">
            <a:extLst>
              <a:ext uri="{C183D7F6-B498-43B3-948B-1728B52AA6E4}">
                <adec:decorative xmlns:adec="http://schemas.microsoft.com/office/drawing/2017/decorative" val="1"/>
              </a:ext>
            </a:extLst>
          </p:cNvPr>
          <p:cNvSpPr/>
          <p:nvPr/>
        </p:nvSpPr>
        <p:spPr>
          <a:xfrm>
            <a:off x="6793992" y="2907792"/>
            <a:ext cx="155448" cy="155448"/>
          </a:xfrm>
          <a:prstGeom prst="ellipse">
            <a:avLst/>
          </a:prstGeom>
          <a:solidFill>
            <a:srgbClr val="2D7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7068312" y="2761488"/>
            <a:ext cx="4069080" cy="384048"/>
          </a:xfrm>
          <a:prstGeom prst="rect">
            <a:avLst/>
          </a:prstGeom>
          <a:noFill/>
        </p:spPr>
        <p:txBody>
          <a:bodyPr wrap="none">
            <a:spAutoFit/>
          </a:bodyPr>
          <a:lstStyle/>
          <a:p>
            <a:pPr>
              <a:defRPr sz="1600" b="1">
                <a:solidFill>
                  <a:srgbClr val="181C24"/>
                </a:solidFill>
              </a:defRPr>
            </a:pPr>
            <a:r>
              <a:t>Emerging emphasis</a:t>
            </a:r>
          </a:p>
        </p:txBody>
      </p:sp>
      <p:sp>
        <p:nvSpPr>
          <p:cNvPr id="16" name="TextBox 15"/>
          <p:cNvSpPr txBox="1"/>
          <p:nvPr/>
        </p:nvSpPr>
        <p:spPr>
          <a:xfrm>
            <a:off x="6812280" y="3401568"/>
            <a:ext cx="4389120" cy="1554480"/>
          </a:xfrm>
          <a:prstGeom prst="rect">
            <a:avLst/>
          </a:prstGeom>
          <a:noFill/>
        </p:spPr>
        <p:txBody>
          <a:bodyPr wrap="none">
            <a:spAutoFit/>
          </a:bodyPr>
          <a:lstStyle/>
          <a:p>
            <a:pPr>
              <a:spcAft>
                <a:spcPts val="900"/>
              </a:spcAft>
              <a:defRPr sz="1200">
                <a:solidFill>
                  <a:srgbClr val="5F6774"/>
                </a:solidFill>
              </a:defRPr>
            </a:pPr>
            <a:r>
              <a:t>• Structure requirements so AI can act on them reliably</a:t>
            </a:r>
          </a:p>
          <a:p>
            <a:pPr>
              <a:spcAft>
                <a:spcPts val="900"/>
              </a:spcAft>
              <a:defRPr sz="1200">
                <a:solidFill>
                  <a:srgbClr val="5F6774"/>
                </a:solidFill>
              </a:defRPr>
            </a:pPr>
            <a:r>
              <a:t>• Provide context, constraints, examples and expected outcomes</a:t>
            </a:r>
          </a:p>
          <a:p>
            <a:pPr>
              <a:spcAft>
                <a:spcPts val="900"/>
              </a:spcAft>
              <a:defRPr sz="1200">
                <a:solidFill>
                  <a:srgbClr val="5F6774"/>
                </a:solidFill>
              </a:defRPr>
            </a:pPr>
            <a:r>
              <a:t>• Iteratively refine instructions when outputs are wrong</a:t>
            </a:r>
          </a:p>
          <a:p>
            <a:pPr>
              <a:spcAft>
                <a:spcPts val="900"/>
              </a:spcAft>
              <a:defRPr sz="1200">
                <a:solidFill>
                  <a:srgbClr val="5F6774"/>
                </a:solidFill>
              </a:defRPr>
            </a:pPr>
            <a:r>
              <a:t>• Protect tacit business knowledge and stakeholder intent</a:t>
            </a:r>
          </a:p>
        </p:txBody>
      </p:sp>
      <p:sp>
        <p:nvSpPr>
          <p:cNvPr id="17" name="Chevron 16">
            <a:extLst>
              <a:ext uri="{C183D7F6-B498-43B3-948B-1728B52AA6E4}">
                <adec:decorative xmlns:adec="http://schemas.microsoft.com/office/drawing/2017/decorative" val="1"/>
              </a:ext>
            </a:extLst>
          </p:cNvPr>
          <p:cNvSpPr/>
          <p:nvPr/>
        </p:nvSpPr>
        <p:spPr>
          <a:xfrm>
            <a:off x="5715000" y="3520440"/>
            <a:ext cx="530352" cy="713232"/>
          </a:xfrm>
          <a:prstGeom prst="chevron">
            <a:avLst/>
          </a:prstGeom>
          <a:solidFill>
            <a:srgbClr val="2D77B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17">
            <a:extLst>
              <a:ext uri="{C183D7F6-B498-43B3-948B-1728B52AA6E4}">
                <adec:decorative xmlns:adec="http://schemas.microsoft.com/office/drawing/2017/decorative" val="1"/>
              </a:ext>
            </a:extLst>
          </p:cNvPr>
          <p:cNvSpPr/>
          <p:nvPr/>
        </p:nvSpPr>
        <p:spPr>
          <a:xfrm>
            <a:off x="685800" y="5650992"/>
            <a:ext cx="10789920" cy="658368"/>
          </a:xfrm>
          <a:prstGeom prst="roundRect">
            <a:avLst/>
          </a:prstGeom>
          <a:solidFill>
            <a:srgbClr val="181C2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14400" y="5824728"/>
            <a:ext cx="1051560" cy="237744"/>
          </a:xfrm>
          <a:prstGeom prst="rect">
            <a:avLst/>
          </a:prstGeom>
          <a:noFill/>
        </p:spPr>
        <p:txBody>
          <a:bodyPr wrap="none">
            <a:spAutoFit/>
          </a:bodyPr>
          <a:lstStyle/>
          <a:p>
            <a:pPr>
              <a:defRPr sz="900" b="1">
                <a:solidFill>
                  <a:srgbClr val="2D77BE"/>
                </a:solidFill>
              </a:defRPr>
            </a:pPr>
            <a:r>
              <a:t>DISRUPTION</a:t>
            </a:r>
          </a:p>
        </p:txBody>
      </p:sp>
      <p:sp>
        <p:nvSpPr>
          <p:cNvPr id="20" name="TextBox 19"/>
          <p:cNvSpPr txBox="1"/>
          <p:nvPr/>
        </p:nvSpPr>
        <p:spPr>
          <a:xfrm>
            <a:off x="1965960" y="5769864"/>
            <a:ext cx="9052560" cy="320040"/>
          </a:xfrm>
          <a:prstGeom prst="rect">
            <a:avLst/>
          </a:prstGeom>
          <a:noFill/>
        </p:spPr>
        <p:txBody>
          <a:bodyPr wrap="none">
            <a:spAutoFit/>
          </a:bodyPr>
          <a:lstStyle/>
          <a:p>
            <a:pPr>
              <a:defRPr sz="1300" b="1">
                <a:solidFill>
                  <a:srgbClr val="FFFFFF"/>
                </a:solidFill>
              </a:defRPr>
            </a:pPr>
            <a:r>
              <a:t>The BA becomes a bridge between stakeholder intent and the context an AI agent needs to produce the right outcome.</a:t>
            </a:r>
          </a:p>
        </p:txBody>
      </p:sp>
      <p:pic>
        <p:nvPicPr>
          <p:cNvPr id="24" name="Video 23">
            <a:extLst>
              <a:ext uri="{FF2B5EF4-FFF2-40B4-BE49-F238E27FC236}">
                <a16:creationId xmlns:a16="http://schemas.microsoft.com/office/drawing/2014/main" id="{C2AD917D-C9A6-EA7C-258B-C8BCB5FA69F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3008"/>
    </mc:Choice>
    <mc:Fallback xmlns="">
      <p:transition spd="slow" advTm="33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C183D7F6-B498-43B3-948B-1728B52AA6E4}">
                <adec:decorative xmlns:adec="http://schemas.microsoft.com/office/drawing/2017/decorative" val="1"/>
              </a:ext>
            </a:extLst>
          </p:cNvPr>
          <p:cNvSpPr/>
          <p:nvPr/>
        </p:nvSpPr>
        <p:spPr>
          <a:xfrm>
            <a:off x="0" y="0"/>
            <a:ext cx="12191695" cy="6858000"/>
          </a:xfrm>
          <a:prstGeom prst="rect">
            <a:avLst/>
          </a:prstGeom>
          <a:solidFill>
            <a:srgbClr val="F9FA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a:extLst>
              <a:ext uri="{C183D7F6-B498-43B3-948B-1728B52AA6E4}">
                <adec:decorative xmlns:adec="http://schemas.microsoft.com/office/drawing/2017/decorative" val="1"/>
              </a:ext>
            </a:extLst>
          </p:cNvPr>
          <p:cNvSpPr/>
          <p:nvPr/>
        </p:nvSpPr>
        <p:spPr>
          <a:xfrm>
            <a:off x="0" y="0"/>
            <a:ext cx="118872" cy="6858000"/>
          </a:xfrm>
          <a:prstGeom prst="rect">
            <a:avLst/>
          </a:prstGeom>
          <a:solidFill>
            <a:srgbClr val="2797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a:extLst>
              <a:ext uri="{C183D7F6-B498-43B3-948B-1728B52AA6E4}">
                <adec:decorative xmlns:adec="http://schemas.microsoft.com/office/drawing/2017/decorative" val="1"/>
              </a:ext>
            </a:extLst>
          </p:cNvPr>
          <p:cNvSpPr/>
          <p:nvPr/>
        </p:nvSpPr>
        <p:spPr>
          <a:xfrm>
            <a:off x="658368" y="438912"/>
            <a:ext cx="1874519" cy="384048"/>
          </a:xfrm>
          <a:prstGeom prst="roundRect">
            <a:avLst/>
          </a:prstGeom>
          <a:solidFill>
            <a:srgbClr val="2797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49808" y="512064"/>
            <a:ext cx="1691640" cy="201168"/>
          </a:xfrm>
          <a:prstGeom prst="rect">
            <a:avLst/>
          </a:prstGeom>
          <a:noFill/>
        </p:spPr>
        <p:txBody>
          <a:bodyPr wrap="none">
            <a:spAutoFit/>
          </a:bodyPr>
          <a:lstStyle/>
          <a:p>
            <a:pPr algn="ctr">
              <a:defRPr sz="900" b="1">
                <a:solidFill>
                  <a:srgbClr val="FFFFFF"/>
                </a:solidFill>
              </a:defRPr>
            </a:pPr>
            <a:r>
              <a:t>TESTER / QUALITY</a:t>
            </a:r>
          </a:p>
        </p:txBody>
      </p:sp>
      <p:sp>
        <p:nvSpPr>
          <p:cNvPr id="6" name="TextBox 5"/>
          <p:cNvSpPr txBox="1"/>
          <p:nvPr/>
        </p:nvSpPr>
        <p:spPr>
          <a:xfrm>
            <a:off x="658368" y="1051560"/>
            <a:ext cx="10698480" cy="777240"/>
          </a:xfrm>
          <a:prstGeom prst="rect">
            <a:avLst/>
          </a:prstGeom>
          <a:noFill/>
        </p:spPr>
        <p:txBody>
          <a:bodyPr wrap="none">
            <a:spAutoFit/>
          </a:bodyPr>
          <a:lstStyle/>
          <a:p>
            <a:pPr>
              <a:defRPr sz="2900" b="1">
                <a:solidFill>
                  <a:srgbClr val="181C24"/>
                </a:solidFill>
              </a:defRPr>
            </a:pPr>
            <a:r>
              <a:t>Testing becomes more important: the human-in-the-loop control</a:t>
            </a:r>
          </a:p>
        </p:txBody>
      </p:sp>
      <p:sp>
        <p:nvSpPr>
          <p:cNvPr id="7" name="TextBox 6"/>
          <p:cNvSpPr txBox="1"/>
          <p:nvPr/>
        </p:nvSpPr>
        <p:spPr>
          <a:xfrm>
            <a:off x="676656" y="1828800"/>
            <a:ext cx="10698480" cy="438912"/>
          </a:xfrm>
          <a:prstGeom prst="rect">
            <a:avLst/>
          </a:prstGeom>
          <a:noFill/>
        </p:spPr>
        <p:txBody>
          <a:bodyPr wrap="none">
            <a:spAutoFit/>
          </a:bodyPr>
          <a:lstStyle/>
          <a:p>
            <a:pPr>
              <a:defRPr sz="1250">
                <a:solidFill>
                  <a:srgbClr val="5F6774"/>
                </a:solidFill>
              </a:defRPr>
            </a:pPr>
            <a:r>
              <a:t>When AI can generate both code and tests, independent human challenge becomes essential to avoid false confidence.</a:t>
            </a:r>
          </a:p>
        </p:txBody>
      </p:sp>
      <p:sp>
        <p:nvSpPr>
          <p:cNvPr id="8" name="TextBox 7"/>
          <p:cNvSpPr txBox="1"/>
          <p:nvPr/>
        </p:nvSpPr>
        <p:spPr>
          <a:xfrm>
            <a:off x="10972800" y="438912"/>
            <a:ext cx="502920" cy="292608"/>
          </a:xfrm>
          <a:prstGeom prst="rect">
            <a:avLst/>
          </a:prstGeom>
          <a:noFill/>
        </p:spPr>
        <p:txBody>
          <a:bodyPr wrap="none">
            <a:spAutoFit/>
          </a:bodyPr>
          <a:lstStyle/>
          <a:p>
            <a:pPr algn="r">
              <a:defRPr sz="1100" b="1">
                <a:solidFill>
                  <a:srgbClr val="5F6774"/>
                </a:solidFill>
              </a:defRPr>
            </a:pPr>
            <a:r>
              <a:t>03</a:t>
            </a:r>
          </a:p>
        </p:txBody>
      </p:sp>
      <p:sp>
        <p:nvSpPr>
          <p:cNvPr id="9" name="Rounded Rectangle 8">
            <a:extLst>
              <a:ext uri="{C183D7F6-B498-43B3-948B-1728B52AA6E4}">
                <adec:decorative xmlns:adec="http://schemas.microsoft.com/office/drawing/2017/decorative" val="1"/>
              </a:ext>
            </a:extLst>
          </p:cNvPr>
          <p:cNvSpPr/>
          <p:nvPr/>
        </p:nvSpPr>
        <p:spPr>
          <a:xfrm>
            <a:off x="685800" y="2606040"/>
            <a:ext cx="3246120" cy="2697480"/>
          </a:xfrm>
          <a:prstGeom prst="roundRect">
            <a:avLst/>
          </a:prstGeom>
          <a:solidFill>
            <a:srgbClr val="FFFFFF"/>
          </a:solidFill>
          <a:ln>
            <a:solidFill>
              <a:srgbClr val="E2E5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60120" y="2852928"/>
            <a:ext cx="2651760" cy="365760"/>
          </a:xfrm>
          <a:prstGeom prst="rect">
            <a:avLst/>
          </a:prstGeom>
          <a:noFill/>
        </p:spPr>
        <p:txBody>
          <a:bodyPr wrap="none">
            <a:spAutoFit/>
          </a:bodyPr>
          <a:lstStyle/>
          <a:p>
            <a:pPr>
              <a:defRPr sz="1600" b="1">
                <a:solidFill>
                  <a:srgbClr val="CC5050"/>
                </a:solidFill>
              </a:defRPr>
            </a:pPr>
            <a:r>
              <a:t>The AI-only risk</a:t>
            </a:r>
          </a:p>
        </p:txBody>
      </p:sp>
      <p:sp>
        <p:nvSpPr>
          <p:cNvPr id="11" name="TextBox 10"/>
          <p:cNvSpPr txBox="1"/>
          <p:nvPr/>
        </p:nvSpPr>
        <p:spPr>
          <a:xfrm>
            <a:off x="960120" y="3429000"/>
            <a:ext cx="2651760" cy="1463040"/>
          </a:xfrm>
          <a:prstGeom prst="rect">
            <a:avLst/>
          </a:prstGeom>
          <a:noFill/>
        </p:spPr>
        <p:txBody>
          <a:bodyPr wrap="none">
            <a:spAutoFit/>
          </a:bodyPr>
          <a:lstStyle/>
          <a:p>
            <a:pPr>
              <a:spcAft>
                <a:spcPts val="800"/>
              </a:spcAft>
              <a:defRPr sz="1200">
                <a:solidFill>
                  <a:srgbClr val="5F6774"/>
                </a:solidFill>
              </a:defRPr>
            </a:pPr>
            <a:r>
              <a:t>• AI writes the code</a:t>
            </a:r>
          </a:p>
          <a:p>
            <a:pPr>
              <a:spcAft>
                <a:spcPts val="800"/>
              </a:spcAft>
              <a:defRPr sz="1200">
                <a:solidFill>
                  <a:srgbClr val="5F6774"/>
                </a:solidFill>
              </a:defRPr>
            </a:pPr>
            <a:r>
              <a:t>• AI writes or adapts the tests</a:t>
            </a:r>
          </a:p>
          <a:p>
            <a:pPr>
              <a:spcAft>
                <a:spcPts val="800"/>
              </a:spcAft>
              <a:defRPr sz="1200">
                <a:solidFill>
                  <a:srgbClr val="5F6774"/>
                </a:solidFill>
              </a:defRPr>
            </a:pPr>
            <a:r>
              <a:t>• Tests pass</a:t>
            </a:r>
          </a:p>
          <a:p>
            <a:pPr>
              <a:spcAft>
                <a:spcPts val="800"/>
              </a:spcAft>
              <a:defRPr sz="1200">
                <a:solidFill>
                  <a:srgbClr val="5F6774"/>
                </a:solidFill>
              </a:defRPr>
            </a:pPr>
            <a:r>
              <a:t>• Passing tests can be mistaken for a correct solution</a:t>
            </a:r>
          </a:p>
        </p:txBody>
      </p:sp>
      <p:sp>
        <p:nvSpPr>
          <p:cNvPr id="12" name="Oval 11">
            <a:extLst>
              <a:ext uri="{C183D7F6-B498-43B3-948B-1728B52AA6E4}">
                <adec:decorative xmlns:adec="http://schemas.microsoft.com/office/drawing/2017/decorative" val="1"/>
              </a:ext>
            </a:extLst>
          </p:cNvPr>
          <p:cNvSpPr/>
          <p:nvPr/>
        </p:nvSpPr>
        <p:spPr>
          <a:xfrm>
            <a:off x="4315968" y="2971800"/>
            <a:ext cx="2743200" cy="1874519"/>
          </a:xfrm>
          <a:prstGeom prst="ellipse">
            <a:avLst/>
          </a:prstGeom>
          <a:solidFill>
            <a:srgbClr val="EBF8F6"/>
          </a:solidFill>
          <a:ln>
            <a:solidFill>
              <a:srgbClr val="27978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4645152" y="3401568"/>
            <a:ext cx="2084831" cy="914400"/>
          </a:xfrm>
          <a:prstGeom prst="rect">
            <a:avLst/>
          </a:prstGeom>
          <a:noFill/>
        </p:spPr>
        <p:txBody>
          <a:bodyPr wrap="none">
            <a:spAutoFit/>
          </a:bodyPr>
          <a:lstStyle/>
          <a:p>
            <a:pPr algn="ctr">
              <a:defRPr sz="1800" b="1">
                <a:solidFill>
                  <a:srgbClr val="27978A"/>
                </a:solidFill>
              </a:defRPr>
            </a:pPr>
            <a:r>
              <a:t>HUMAN</a:t>
            </a:r>
            <a:br/>
            <a:r>
              <a:t>IN THE LOOP</a:t>
            </a:r>
          </a:p>
        </p:txBody>
      </p:sp>
      <p:sp>
        <p:nvSpPr>
          <p:cNvPr id="14" name="Chevron 13">
            <a:extLst>
              <a:ext uri="{C183D7F6-B498-43B3-948B-1728B52AA6E4}">
                <adec:decorative xmlns:adec="http://schemas.microsoft.com/office/drawing/2017/decorative" val="1"/>
              </a:ext>
            </a:extLst>
          </p:cNvPr>
          <p:cNvSpPr/>
          <p:nvPr/>
        </p:nvSpPr>
        <p:spPr>
          <a:xfrm>
            <a:off x="3931920" y="3547872"/>
            <a:ext cx="347472" cy="502920"/>
          </a:xfrm>
          <a:prstGeom prst="chevron">
            <a:avLst/>
          </a:prstGeom>
          <a:solidFill>
            <a:srgbClr val="2797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Chevron 14">
            <a:extLst>
              <a:ext uri="{C183D7F6-B498-43B3-948B-1728B52AA6E4}">
                <adec:decorative xmlns:adec="http://schemas.microsoft.com/office/drawing/2017/decorative" val="1"/>
              </a:ext>
            </a:extLst>
          </p:cNvPr>
          <p:cNvSpPr/>
          <p:nvPr/>
        </p:nvSpPr>
        <p:spPr>
          <a:xfrm>
            <a:off x="7086600" y="3547872"/>
            <a:ext cx="347472" cy="502920"/>
          </a:xfrm>
          <a:prstGeom prst="chevron">
            <a:avLst/>
          </a:prstGeom>
          <a:solidFill>
            <a:srgbClr val="2797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ounded Rectangle 15">
            <a:extLst>
              <a:ext uri="{C183D7F6-B498-43B3-948B-1728B52AA6E4}">
                <adec:decorative xmlns:adec="http://schemas.microsoft.com/office/drawing/2017/decorative" val="1"/>
              </a:ext>
            </a:extLst>
          </p:cNvPr>
          <p:cNvSpPr/>
          <p:nvPr/>
        </p:nvSpPr>
        <p:spPr>
          <a:xfrm>
            <a:off x="7452360" y="2606040"/>
            <a:ext cx="4023360" cy="2697480"/>
          </a:xfrm>
          <a:prstGeom prst="roundRect">
            <a:avLst/>
          </a:prstGeom>
          <a:solidFill>
            <a:srgbClr val="FFFFFF"/>
          </a:solidFill>
          <a:ln>
            <a:solidFill>
              <a:srgbClr val="E2E5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7726679" y="2852928"/>
            <a:ext cx="3383280" cy="365760"/>
          </a:xfrm>
          <a:prstGeom prst="rect">
            <a:avLst/>
          </a:prstGeom>
          <a:noFill/>
        </p:spPr>
        <p:txBody>
          <a:bodyPr wrap="none">
            <a:spAutoFit/>
          </a:bodyPr>
          <a:lstStyle/>
          <a:p>
            <a:pPr>
              <a:defRPr sz="1600" b="1">
                <a:solidFill>
                  <a:srgbClr val="27978A"/>
                </a:solidFill>
              </a:defRPr>
            </a:pPr>
            <a:r>
              <a:t>Tester’s emerging value</a:t>
            </a:r>
          </a:p>
        </p:txBody>
      </p:sp>
      <p:sp>
        <p:nvSpPr>
          <p:cNvPr id="18" name="TextBox 17"/>
          <p:cNvSpPr txBox="1"/>
          <p:nvPr/>
        </p:nvSpPr>
        <p:spPr>
          <a:xfrm>
            <a:off x="7726679" y="3429000"/>
            <a:ext cx="3383280" cy="1508760"/>
          </a:xfrm>
          <a:prstGeom prst="rect">
            <a:avLst/>
          </a:prstGeom>
          <a:noFill/>
        </p:spPr>
        <p:txBody>
          <a:bodyPr wrap="none">
            <a:spAutoFit/>
          </a:bodyPr>
          <a:lstStyle/>
          <a:p>
            <a:pPr>
              <a:spcAft>
                <a:spcPts val="800"/>
              </a:spcAft>
              <a:defRPr sz="1200">
                <a:solidFill>
                  <a:srgbClr val="5F6774"/>
                </a:solidFill>
              </a:defRPr>
            </a:pPr>
            <a:r>
              <a:t>• Challenge whether the right thing was built</a:t>
            </a:r>
          </a:p>
          <a:p>
            <a:pPr>
              <a:spcAft>
                <a:spcPts val="800"/>
              </a:spcAft>
              <a:defRPr sz="1200">
                <a:solidFill>
                  <a:srgbClr val="5F6774"/>
                </a:solidFill>
              </a:defRPr>
            </a:pPr>
            <a:r>
              <a:t>• Design independent and adversarial tests</a:t>
            </a:r>
          </a:p>
          <a:p>
            <a:pPr>
              <a:spcAft>
                <a:spcPts val="800"/>
              </a:spcAft>
              <a:defRPr sz="1200">
                <a:solidFill>
                  <a:srgbClr val="5F6774"/>
                </a:solidFill>
              </a:defRPr>
            </a:pPr>
            <a:r>
              <a:t>• Use exploratory and usability testing</a:t>
            </a:r>
          </a:p>
          <a:p>
            <a:pPr>
              <a:spcAft>
                <a:spcPts val="800"/>
              </a:spcAft>
              <a:defRPr sz="1200">
                <a:solidFill>
                  <a:srgbClr val="5F6774"/>
                </a:solidFill>
              </a:defRPr>
            </a:pPr>
            <a:r>
              <a:t>• Validate outcomes beyond ‘the test passed’</a:t>
            </a:r>
          </a:p>
        </p:txBody>
      </p:sp>
      <p:sp>
        <p:nvSpPr>
          <p:cNvPr id="19" name="Rounded Rectangle 18">
            <a:extLst>
              <a:ext uri="{C183D7F6-B498-43B3-948B-1728B52AA6E4}">
                <adec:decorative xmlns:adec="http://schemas.microsoft.com/office/drawing/2017/decorative" val="1"/>
              </a:ext>
            </a:extLst>
          </p:cNvPr>
          <p:cNvSpPr/>
          <p:nvPr/>
        </p:nvSpPr>
        <p:spPr>
          <a:xfrm>
            <a:off x="685800" y="5650992"/>
            <a:ext cx="10789920" cy="658368"/>
          </a:xfrm>
          <a:prstGeom prst="roundRect">
            <a:avLst/>
          </a:prstGeom>
          <a:solidFill>
            <a:srgbClr val="181C2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914400" y="5824728"/>
            <a:ext cx="1051560" cy="237744"/>
          </a:xfrm>
          <a:prstGeom prst="rect">
            <a:avLst/>
          </a:prstGeom>
          <a:noFill/>
        </p:spPr>
        <p:txBody>
          <a:bodyPr wrap="none">
            <a:spAutoFit/>
          </a:bodyPr>
          <a:lstStyle/>
          <a:p>
            <a:pPr>
              <a:defRPr sz="900" b="1">
                <a:solidFill>
                  <a:srgbClr val="27978A"/>
                </a:solidFill>
              </a:defRPr>
            </a:pPr>
            <a:r>
              <a:t>DISRUPTION</a:t>
            </a:r>
          </a:p>
        </p:txBody>
      </p:sp>
      <p:sp>
        <p:nvSpPr>
          <p:cNvPr id="21" name="TextBox 20"/>
          <p:cNvSpPr txBox="1"/>
          <p:nvPr/>
        </p:nvSpPr>
        <p:spPr>
          <a:xfrm>
            <a:off x="1965960" y="5769864"/>
            <a:ext cx="9052560" cy="320040"/>
          </a:xfrm>
          <a:prstGeom prst="rect">
            <a:avLst/>
          </a:prstGeom>
          <a:noFill/>
        </p:spPr>
        <p:txBody>
          <a:bodyPr wrap="none">
            <a:spAutoFit/>
          </a:bodyPr>
          <a:lstStyle/>
          <a:p>
            <a:pPr>
              <a:defRPr sz="1300" b="1">
                <a:solidFill>
                  <a:srgbClr val="FFFFFF"/>
                </a:solidFill>
              </a:defRPr>
            </a:pPr>
            <a:r>
              <a:t>As AI produces more of the software, independent human testing becomes a governance function — not just a final delivery step.</a:t>
            </a:r>
          </a:p>
        </p:txBody>
      </p:sp>
      <p:pic>
        <p:nvPicPr>
          <p:cNvPr id="26" name="Video 25">
            <a:extLst>
              <a:ext uri="{FF2B5EF4-FFF2-40B4-BE49-F238E27FC236}">
                <a16:creationId xmlns:a16="http://schemas.microsoft.com/office/drawing/2014/main" id="{3F9A198A-DFF6-A798-1E35-D3F6EA8A497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5463"/>
    </mc:Choice>
    <mc:Fallback xmlns="">
      <p:transition spd="slow" advTm="35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BFCC0-35CC-0271-57ED-9DE914140966}"/>
              </a:ext>
            </a:extLst>
          </p:cNvPr>
          <p:cNvSpPr>
            <a:spLocks noGrp="1"/>
          </p:cNvSpPr>
          <p:nvPr>
            <p:ph type="title"/>
          </p:nvPr>
        </p:nvSpPr>
        <p:spPr>
          <a:xfrm>
            <a:off x="457199" y="646778"/>
            <a:ext cx="10196623" cy="1143000"/>
          </a:xfrm>
        </p:spPr>
        <p:txBody>
          <a:bodyPr>
            <a:normAutofit fontScale="90000"/>
          </a:bodyPr>
          <a:lstStyle/>
          <a:p>
            <a:r>
              <a:rPr lang="en-GB" b="1" dirty="0"/>
              <a:t>Socio-technical transformation &amp; interconnected balance:</a:t>
            </a:r>
            <a:endParaRPr lang="en-US" dirty="0"/>
          </a:p>
        </p:txBody>
      </p:sp>
      <p:sp>
        <p:nvSpPr>
          <p:cNvPr id="3" name="Content Placeholder 2">
            <a:extLst>
              <a:ext uri="{FF2B5EF4-FFF2-40B4-BE49-F238E27FC236}">
                <a16:creationId xmlns:a16="http://schemas.microsoft.com/office/drawing/2014/main" id="{8E80FA4E-052A-3E30-E458-BAE9703D4354}"/>
              </a:ext>
            </a:extLst>
          </p:cNvPr>
          <p:cNvSpPr>
            <a:spLocks noGrp="1"/>
          </p:cNvSpPr>
          <p:nvPr>
            <p:ph idx="1"/>
          </p:nvPr>
        </p:nvSpPr>
        <p:spPr>
          <a:xfrm>
            <a:off x="627320" y="1972340"/>
            <a:ext cx="10419907" cy="4525963"/>
          </a:xfrm>
        </p:spPr>
        <p:txBody>
          <a:bodyPr>
            <a:normAutofit/>
          </a:bodyPr>
          <a:lstStyle/>
          <a:p>
            <a:pPr lvl="0"/>
            <a:r>
              <a:rPr lang="en-GB" dirty="0"/>
              <a:t>Agentic AI is not merely a technological tool, but  a </a:t>
            </a:r>
            <a:r>
              <a:rPr lang="en-GB" b="1" dirty="0"/>
              <a:t>socio-technical transformation</a:t>
            </a:r>
            <a:r>
              <a:rPr lang="en-GB" dirty="0"/>
              <a:t>. It highlights that economic growth (SDG 8), infrastructure/innovation (SDG 9), and sustainability are deeply interconnected and require a conscious balance rather than being treated in isolation.</a:t>
            </a:r>
          </a:p>
          <a:p>
            <a:pPr marL="0" indent="0">
              <a:buNone/>
            </a:pPr>
            <a:endParaRPr lang="en-US" dirty="0"/>
          </a:p>
        </p:txBody>
      </p:sp>
      <p:pic>
        <p:nvPicPr>
          <p:cNvPr id="8" name="Video 7">
            <a:extLst>
              <a:ext uri="{FF2B5EF4-FFF2-40B4-BE49-F238E27FC236}">
                <a16:creationId xmlns:a16="http://schemas.microsoft.com/office/drawing/2014/main" id="{AC4B3C2D-F5A1-5BF7-81B9-70A3C21F9D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6188680"/>
      </p:ext>
    </p:extLst>
  </p:cSld>
  <p:clrMapOvr>
    <a:masterClrMapping/>
  </p:clrMapOvr>
  <mc:AlternateContent xmlns:mc="http://schemas.openxmlformats.org/markup-compatibility/2006" xmlns:p14="http://schemas.microsoft.com/office/powerpoint/2010/main">
    <mc:Choice Requires="p14">
      <p:transition spd="slow" p14:dur="2000" advTm="41337"/>
    </mc:Choice>
    <mc:Fallback xmlns="">
      <p:transition spd="slow" advTm="41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1"/>
                            </p:stCondLst>
                            <p:childTnLst>
                              <p:par>
                                <p:cTn id="8" presetID="1" presetClass="mediacall" presetSubtype="0" fill="hold" nodeType="afterEffect">
                                  <p:stCondLst>
                                    <p:cond delay="0"/>
                                  </p:stCondLst>
                                  <p:childTnLst>
                                    <p:cmd type="call" cmd="playFrom(0.0)">
                                      <p:cBhvr>
                                        <p:cTn id="9"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8"/>
                </p:tgtEl>
              </p:cMediaNode>
            </p:video>
            <p:seq concurrent="1" nextAc="seek">
              <p:cTn id="11" restart="whenNotActive" fill="hold" evtFilter="cancelBubble" nodeType="interactiveSeq">
                <p:stCondLst>
                  <p:cond evt="onClick" delay="0">
                    <p:tgtEl>
                      <p:spTgt spid="8"/>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8"/>
                                        </p:tgtEl>
                                      </p:cBhvr>
                                    </p:cmd>
                                  </p:childTnLst>
                                </p:cTn>
                              </p:par>
                            </p:childTnLst>
                          </p:cTn>
                        </p:par>
                      </p:childTnLst>
                    </p:cTn>
                  </p:par>
                  <p:par>
                    <p:cTn id="16" fill="hold">
                      <p:stCondLst>
                        <p:cond delay="indefinite"/>
                      </p:stCondLst>
                      <p:childTnLst>
                        <p:par>
                          <p:cTn id="17" fill="hold">
                            <p:stCondLst>
                              <p:cond delay="0"/>
                            </p:stCondLst>
                            <p:childTnLst>
                              <p:par>
                                <p:cTn id="18" presetID="2" presetClass="mediacall" presetSubtype="0" fill="hold" nodeType="clickEffect">
                                  <p:stCondLst>
                                    <p:cond delay="0"/>
                                  </p:stCondLst>
                                  <p:childTnLst>
                                    <p:cmd type="call" cmd="togglePause">
                                      <p:cBhvr>
                                        <p:cTn id="19"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DFFADCF-36C1-5CDC-4233-5DB20335E23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16666" y="643466"/>
            <a:ext cx="7958668" cy="5571067"/>
          </a:xfrm>
          <a:prstGeom prst="rect">
            <a:avLst/>
          </a:prstGeom>
        </p:spPr>
      </p:pic>
      <p:pic>
        <p:nvPicPr>
          <p:cNvPr id="8" name="Video 7">
            <a:extLst>
              <a:ext uri="{FF2B5EF4-FFF2-40B4-BE49-F238E27FC236}">
                <a16:creationId xmlns:a16="http://schemas.microsoft.com/office/drawing/2014/main" id="{B8C2A2F8-C59E-13EC-121B-749EC68B5AA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4023142"/>
      </p:ext>
    </p:extLst>
  </p:cSld>
  <p:clrMapOvr>
    <a:masterClrMapping/>
  </p:clrMapOvr>
  <mc:AlternateContent xmlns:mc="http://schemas.openxmlformats.org/markup-compatibility/2006" xmlns:p14="http://schemas.microsoft.com/office/powerpoint/2010/main">
    <mc:Choice Requires="p14">
      <p:transition spd="slow" p14:dur="2000" advTm="57032"/>
    </mc:Choice>
    <mc:Fallback xmlns="">
      <p:transition spd="slow" advTm="57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01B70-0EED-A3BC-0642-9D0EE1287059}"/>
              </a:ext>
            </a:extLst>
          </p:cNvPr>
          <p:cNvSpPr>
            <a:spLocks noGrp="1"/>
          </p:cNvSpPr>
          <p:nvPr>
            <p:ph type="title"/>
          </p:nvPr>
        </p:nvSpPr>
        <p:spPr>
          <a:xfrm>
            <a:off x="-116958" y="457200"/>
            <a:ext cx="11164186" cy="1143000"/>
          </a:xfrm>
        </p:spPr>
        <p:txBody>
          <a:bodyPr>
            <a:normAutofit fontScale="90000"/>
          </a:bodyPr>
          <a:lstStyle/>
          <a:p>
            <a:r>
              <a:rPr lang="en-GB" b="1" dirty="0"/>
              <a:t>SDG 8: Decent Work and Economic Growth</a:t>
            </a:r>
            <a:br>
              <a:rPr lang="en-GB" b="1" dirty="0"/>
            </a:br>
            <a:endParaRPr lang="en-US" dirty="0"/>
          </a:p>
        </p:txBody>
      </p:sp>
      <p:sp>
        <p:nvSpPr>
          <p:cNvPr id="3" name="Content Placeholder 2">
            <a:extLst>
              <a:ext uri="{FF2B5EF4-FFF2-40B4-BE49-F238E27FC236}">
                <a16:creationId xmlns:a16="http://schemas.microsoft.com/office/drawing/2014/main" id="{29BFF4AE-1FDD-59D6-0610-3E0758E63475}"/>
              </a:ext>
            </a:extLst>
          </p:cNvPr>
          <p:cNvSpPr>
            <a:spLocks noGrp="1"/>
          </p:cNvSpPr>
          <p:nvPr>
            <p:ph idx="1"/>
          </p:nvPr>
        </p:nvSpPr>
        <p:spPr>
          <a:xfrm>
            <a:off x="744279" y="1334386"/>
            <a:ext cx="10855842" cy="4525963"/>
          </a:xfrm>
        </p:spPr>
        <p:txBody>
          <a:bodyPr>
            <a:normAutofit fontScale="70000" lnSpcReduction="20000"/>
          </a:bodyPr>
          <a:lstStyle/>
          <a:p>
            <a:pPr lvl="0"/>
            <a:r>
              <a:rPr lang="en-GB" b="1" dirty="0"/>
              <a:t>Productivity and economic growth:</a:t>
            </a:r>
            <a:r>
              <a:rPr lang="en-GB" dirty="0"/>
              <a:t> Agentic AI can increase productivity, reduce operational costs and allow organisations to scale through AI rather than workforce expansion alone. </a:t>
            </a:r>
          </a:p>
          <a:p>
            <a:pPr lvl="0"/>
            <a:r>
              <a:rPr lang="en-GB" b="1" dirty="0"/>
              <a:t>Higher-value work:</a:t>
            </a:r>
            <a:r>
              <a:rPr lang="en-GB" dirty="0"/>
              <a:t> AI can automate routine software engineering tasks, allowing professionals to focus on architecture, stakeholder engagement, strategy, judgement and creativity. </a:t>
            </a:r>
          </a:p>
          <a:p>
            <a:pPr lvl="0"/>
            <a:r>
              <a:rPr lang="en-GB" b="1" dirty="0"/>
              <a:t>Unequal economic benefits:</a:t>
            </a:r>
            <a:r>
              <a:rPr lang="en-GB" dirty="0"/>
              <a:t> AI benefits may disproportionately favour large organisations with greater access to computing infrastructure, proprietary data and financial resources. </a:t>
            </a:r>
          </a:p>
          <a:p>
            <a:pPr lvl="0"/>
            <a:r>
              <a:rPr lang="en-GB" b="1" dirty="0"/>
              <a:t>Workforce adaptation:</a:t>
            </a:r>
            <a:r>
              <a:rPr lang="en-GB" dirty="0"/>
              <a:t> Workers will need skills such as digital literacy, AI governance, ethical reasoning and critical evaluation of AI outputs. </a:t>
            </a:r>
          </a:p>
          <a:p>
            <a:pPr lvl="0"/>
            <a:r>
              <a:rPr lang="en-GB" b="1" dirty="0"/>
              <a:t>Quality of work:</a:t>
            </a:r>
            <a:r>
              <a:rPr lang="en-GB" dirty="0"/>
              <a:t> AI can make work more meaningful by reducing repetitive tasks, but excessive dependence could reduce professional autonomy. </a:t>
            </a:r>
          </a:p>
          <a:p>
            <a:pPr lvl="0"/>
            <a:r>
              <a:rPr lang="en-GB" b="1" dirty="0"/>
              <a:t>Human oversight:</a:t>
            </a:r>
            <a:r>
              <a:rPr lang="en-GB" dirty="0"/>
              <a:t> Transparency, accountability and human-centred governance are necessary to ensure AI supports decent work.</a:t>
            </a:r>
          </a:p>
          <a:p>
            <a:endParaRPr lang="en-US" dirty="0"/>
          </a:p>
        </p:txBody>
      </p:sp>
      <p:pic>
        <p:nvPicPr>
          <p:cNvPr id="8" name="Video 7">
            <a:extLst>
              <a:ext uri="{FF2B5EF4-FFF2-40B4-BE49-F238E27FC236}">
                <a16:creationId xmlns:a16="http://schemas.microsoft.com/office/drawing/2014/main" id="{C7128701-A24C-99B3-7056-595991AD2A4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9911426"/>
      </p:ext>
    </p:extLst>
  </p:cSld>
  <p:clrMapOvr>
    <a:masterClrMapping/>
  </p:clrMapOvr>
  <mc:AlternateContent xmlns:mc="http://schemas.openxmlformats.org/markup-compatibility/2006" xmlns:p14="http://schemas.microsoft.com/office/powerpoint/2010/main">
    <mc:Choice Requires="p14">
      <p:transition spd="slow" p14:dur="2000" advTm="33296"/>
    </mc:Choice>
    <mc:Fallback xmlns="">
      <p:transition spd="slow" advTm="332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6A2C7-C1BE-6B66-050E-C53E0AE79343}"/>
              </a:ext>
            </a:extLst>
          </p:cNvPr>
          <p:cNvSpPr>
            <a:spLocks noGrp="1"/>
          </p:cNvSpPr>
          <p:nvPr>
            <p:ph type="title"/>
          </p:nvPr>
        </p:nvSpPr>
        <p:spPr>
          <a:xfrm>
            <a:off x="340242" y="731837"/>
            <a:ext cx="10175358" cy="1143000"/>
          </a:xfrm>
        </p:spPr>
        <p:txBody>
          <a:bodyPr>
            <a:normAutofit fontScale="90000"/>
          </a:bodyPr>
          <a:lstStyle/>
          <a:p>
            <a:r>
              <a:rPr lang="en-GB" b="1" dirty="0"/>
              <a:t>SDG 9: Industry, Innovation and Infrastructure</a:t>
            </a:r>
            <a:br>
              <a:rPr lang="en-GB" b="1" dirty="0"/>
            </a:br>
            <a:endParaRPr lang="en-US" dirty="0"/>
          </a:p>
        </p:txBody>
      </p:sp>
      <p:sp>
        <p:nvSpPr>
          <p:cNvPr id="3" name="Content Placeholder 2">
            <a:extLst>
              <a:ext uri="{FF2B5EF4-FFF2-40B4-BE49-F238E27FC236}">
                <a16:creationId xmlns:a16="http://schemas.microsoft.com/office/drawing/2014/main" id="{BBF8A289-521C-AF87-F344-0D642250354A}"/>
              </a:ext>
            </a:extLst>
          </p:cNvPr>
          <p:cNvSpPr>
            <a:spLocks noGrp="1"/>
          </p:cNvSpPr>
          <p:nvPr>
            <p:ph idx="1"/>
          </p:nvPr>
        </p:nvSpPr>
        <p:spPr>
          <a:xfrm>
            <a:off x="457200" y="1600200"/>
            <a:ext cx="11047228" cy="4525963"/>
          </a:xfrm>
        </p:spPr>
        <p:txBody>
          <a:bodyPr>
            <a:normAutofit fontScale="70000" lnSpcReduction="20000"/>
          </a:bodyPr>
          <a:lstStyle/>
          <a:p>
            <a:pPr lvl="0"/>
            <a:r>
              <a:rPr lang="en-GB" b="1" dirty="0"/>
              <a:t>AI across software development:</a:t>
            </a:r>
            <a:r>
              <a:rPr lang="en-GB" dirty="0"/>
              <a:t> Agentic AI can support requirements, coding, testing, documentation and deployment throughout the software development lifecycle. </a:t>
            </a:r>
          </a:p>
          <a:p>
            <a:pPr lvl="0"/>
            <a:r>
              <a:rPr lang="en-GB" b="1" dirty="0"/>
              <a:t>Faster innovation:</a:t>
            </a:r>
            <a:r>
              <a:rPr lang="en-GB" dirty="0"/>
              <a:t> AI can reduce development times, support Agile delivery and enable organisations to respond more quickly to changing requirements. </a:t>
            </a:r>
          </a:p>
          <a:p>
            <a:pPr lvl="0"/>
            <a:r>
              <a:rPr lang="en-GB" b="1" dirty="0"/>
              <a:t>Democratisation of development:</a:t>
            </a:r>
            <a:r>
              <a:rPr lang="en-GB" dirty="0"/>
              <a:t> AI can give smaller organisations, start-ups and public-sector organisations access to advanced software development capabilities. </a:t>
            </a:r>
          </a:p>
          <a:p>
            <a:pPr lvl="0"/>
            <a:r>
              <a:rPr lang="en-GB" b="1" dirty="0"/>
              <a:t>Infrastructure dependency:</a:t>
            </a:r>
            <a:r>
              <a:rPr lang="en-GB" dirty="0"/>
              <a:t> AI depends heavily on cloud computing, data centres and specialised hardware controlled by relatively few global providers. </a:t>
            </a:r>
          </a:p>
          <a:p>
            <a:pPr lvl="0"/>
            <a:r>
              <a:rPr lang="en-GB" b="1" dirty="0"/>
              <a:t>Cybersecurity risks:</a:t>
            </a:r>
            <a:r>
              <a:rPr lang="en-GB" dirty="0"/>
              <a:t> AI can improve vulnerability detection and secure coding but can also generate insecure code, hallucinations and hidden defects. </a:t>
            </a:r>
          </a:p>
          <a:p>
            <a:pPr lvl="0"/>
            <a:r>
              <a:rPr lang="en-GB" b="1" dirty="0"/>
              <a:t>Resilient infrastructure:</a:t>
            </a:r>
            <a:r>
              <a:rPr lang="en-GB" dirty="0"/>
              <a:t> Organisations need strong governance and reduced dependence on individual AI providers to maintain reliable digital infrastructure. </a:t>
            </a:r>
          </a:p>
          <a:p>
            <a:pPr lvl="0"/>
            <a:r>
              <a:rPr lang="en-GB" b="1" dirty="0"/>
              <a:t>Environmental impact:</a:t>
            </a:r>
            <a:r>
              <a:rPr lang="en-GB" dirty="0"/>
              <a:t> Increased AI use requires substantial electricity, cooling and specialised hardware, linking the benefits of SDGs 8 and 9 to environmental concerns under </a:t>
            </a:r>
            <a:r>
              <a:rPr lang="en-GB" b="1" dirty="0"/>
              <a:t>SDG 13</a:t>
            </a:r>
            <a:r>
              <a:rPr lang="en-GB" dirty="0"/>
              <a:t>.</a:t>
            </a:r>
          </a:p>
          <a:p>
            <a:endParaRPr lang="en-US" dirty="0"/>
          </a:p>
        </p:txBody>
      </p:sp>
      <p:pic>
        <p:nvPicPr>
          <p:cNvPr id="9" name="Video 8">
            <a:extLst>
              <a:ext uri="{FF2B5EF4-FFF2-40B4-BE49-F238E27FC236}">
                <a16:creationId xmlns:a16="http://schemas.microsoft.com/office/drawing/2014/main" id="{F38B140C-3160-3925-10BF-E2E7D82E469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56775224"/>
      </p:ext>
    </p:extLst>
  </p:cSld>
  <p:clrMapOvr>
    <a:masterClrMapping/>
  </p:clrMapOvr>
  <mc:AlternateContent xmlns:mc="http://schemas.openxmlformats.org/markup-compatibility/2006" xmlns:p14="http://schemas.microsoft.com/office/powerpoint/2010/main">
    <mc:Choice Requires="p14">
      <p:transition spd="slow" p14:dur="2000" advTm="55628"/>
    </mc:Choice>
    <mc:Fallback xmlns="">
      <p:transition spd="slow" advTm="55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9B16B126-8C5A-B0F1-1631-CBFE659C8AF4}"/>
              </a:ext>
            </a:extLst>
          </p:cNvPr>
          <p:cNvPicPr>
            <a:picLocks noChangeAspect="1"/>
          </p:cNvPicPr>
          <p:nvPr/>
        </p:nvPicPr>
        <p:blipFill>
          <a:blip r:embed="rId4">
            <a:extLst>
              <a:ext uri="{28A0092B-C50C-407E-A947-70E740481C1C}">
                <a14:useLocalDpi xmlns:a14="http://schemas.microsoft.com/office/drawing/2010/main" val="0"/>
              </a:ext>
            </a:extLst>
          </a:blip>
          <a:srcRect t="6656"/>
          <a:stretch>
            <a:fillRect/>
          </a:stretch>
        </p:blipFill>
        <p:spPr>
          <a:xfrm>
            <a:off x="20" y="1282"/>
            <a:ext cx="12191980" cy="6856718"/>
          </a:xfrm>
          <a:prstGeom prst="rect">
            <a:avLst/>
          </a:prstGeom>
        </p:spPr>
      </p:pic>
      <p:pic>
        <p:nvPicPr>
          <p:cNvPr id="9" name="Video 8">
            <a:extLst>
              <a:ext uri="{FF2B5EF4-FFF2-40B4-BE49-F238E27FC236}">
                <a16:creationId xmlns:a16="http://schemas.microsoft.com/office/drawing/2014/main" id="{9706C865-C29A-F7B7-7577-CBEDB1A5E61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1295756"/>
      </p:ext>
    </p:extLst>
  </p:cSld>
  <p:clrMapOvr>
    <a:masterClrMapping/>
  </p:clrMapOvr>
  <mc:AlternateContent xmlns:mc="http://schemas.openxmlformats.org/markup-compatibility/2006" xmlns:p14="http://schemas.microsoft.com/office/powerpoint/2010/main">
    <mc:Choice Requires="p14">
      <p:transition spd="slow" p14:dur="2000" advTm="49561"/>
    </mc:Choice>
    <mc:Fallback xmlns="">
      <p:transition spd="slow" advTm="49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88B6D30E-B03C-0096-7AEA-17AF276CFE01}"/>
              </a:ext>
              <a:ext uri="{C183D7F6-B498-43B3-948B-1728B52AA6E4}">
                <adec:decorative xmlns:adec="http://schemas.microsoft.com/office/drawing/2017/decorative" val="1"/>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descr="Data center facility surrounded by solar panels and wind turbines, showcasing renewable energy solutions and sustainable infrastructure for efficient data management.">
            <a:extLst>
              <a:ext uri="{FF2B5EF4-FFF2-40B4-BE49-F238E27FC236}">
                <a16:creationId xmlns:a16="http://schemas.microsoft.com/office/drawing/2014/main" id="{F6F025A2-F7DA-3614-DA67-FAD00B93BB84}"/>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131135" y="0"/>
            <a:ext cx="11929730" cy="6809448"/>
          </a:xfrm>
          <a:prstGeom prst="rect">
            <a:avLst/>
          </a:prstGeom>
          <a:noFill/>
          <a:extLst>
            <a:ext uri="{909E8E84-426E-40DD-AFC4-6F175D3DCCD1}">
              <a14:hiddenFill xmlns:a14="http://schemas.microsoft.com/office/drawing/2010/main">
                <a:solidFill>
                  <a:srgbClr val="FFFFFF"/>
                </a:solidFill>
              </a14:hiddenFill>
            </a:ext>
          </a:extLst>
        </p:spPr>
      </p:pic>
      <p:pic>
        <p:nvPicPr>
          <p:cNvPr id="8" name="Video 7">
            <a:extLst>
              <a:ext uri="{FF2B5EF4-FFF2-40B4-BE49-F238E27FC236}">
                <a16:creationId xmlns:a16="http://schemas.microsoft.com/office/drawing/2014/main" id="{FFFC1AA2-90FA-2EA3-FB54-EB8E132887C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8835083"/>
      </p:ext>
    </p:extLst>
  </p:cSld>
  <p:clrMapOvr>
    <a:masterClrMapping/>
  </p:clrMapOvr>
  <mc:AlternateContent xmlns:mc="http://schemas.openxmlformats.org/markup-compatibility/2006" xmlns:p14="http://schemas.microsoft.com/office/powerpoint/2010/main">
    <mc:Choice Requires="p14">
      <p:transition spd="slow" p14:dur="2000" advTm="16298"/>
    </mc:Choice>
    <mc:Fallback xmlns="">
      <p:transition spd="slow" advTm="16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3CEC93-138A-F1F3-CCE6-BD8D9643E1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5FBA0E-1D03-56CF-BDCD-7E1C9C0E855D}"/>
              </a:ext>
            </a:extLst>
          </p:cNvPr>
          <p:cNvSpPr>
            <a:spLocks noGrp="1"/>
          </p:cNvSpPr>
          <p:nvPr>
            <p:ph type="title"/>
          </p:nvPr>
        </p:nvSpPr>
        <p:spPr>
          <a:xfrm>
            <a:off x="457199" y="274638"/>
            <a:ext cx="10196623" cy="1143000"/>
          </a:xfrm>
        </p:spPr>
        <p:txBody>
          <a:bodyPr/>
          <a:lstStyle/>
          <a:p>
            <a:r>
              <a:rPr lang="en-GB" b="1" dirty="0"/>
              <a:t>The "Tokenisation of Intelligence":</a:t>
            </a:r>
            <a:endParaRPr lang="en-US" dirty="0"/>
          </a:p>
        </p:txBody>
      </p:sp>
      <p:sp>
        <p:nvSpPr>
          <p:cNvPr id="3" name="Content Placeholder 2">
            <a:extLst>
              <a:ext uri="{FF2B5EF4-FFF2-40B4-BE49-F238E27FC236}">
                <a16:creationId xmlns:a16="http://schemas.microsoft.com/office/drawing/2014/main" id="{5D6602F9-FC57-270E-2F4D-CE9CA9027605}"/>
              </a:ext>
            </a:extLst>
          </p:cNvPr>
          <p:cNvSpPr>
            <a:spLocks noGrp="1"/>
          </p:cNvSpPr>
          <p:nvPr>
            <p:ph idx="1"/>
          </p:nvPr>
        </p:nvSpPr>
        <p:spPr>
          <a:xfrm>
            <a:off x="595423" y="1632098"/>
            <a:ext cx="10419907" cy="4525963"/>
          </a:xfrm>
        </p:spPr>
        <p:txBody>
          <a:bodyPr>
            <a:normAutofit/>
          </a:bodyPr>
          <a:lstStyle/>
          <a:p>
            <a:pPr lvl="0"/>
            <a:r>
              <a:rPr lang="en-GB" dirty="0"/>
              <a:t>Under SDG 8, I have highlights the specific mechanism driving productivity: the </a:t>
            </a:r>
            <a:r>
              <a:rPr lang="en-GB" i="1" dirty="0"/>
              <a:t>tokenisation of intelligence</a:t>
            </a:r>
            <a:r>
              <a:rPr lang="en-GB" dirty="0"/>
              <a:t>, which allows organisations to purchase computational capability on demand (scaling through AI inference rather than headcount alone).</a:t>
            </a:r>
          </a:p>
          <a:p>
            <a:endParaRPr lang="en-US" dirty="0"/>
          </a:p>
        </p:txBody>
      </p:sp>
      <p:pic>
        <p:nvPicPr>
          <p:cNvPr id="9" name="Video 8">
            <a:extLst>
              <a:ext uri="{FF2B5EF4-FFF2-40B4-BE49-F238E27FC236}">
                <a16:creationId xmlns:a16="http://schemas.microsoft.com/office/drawing/2014/main" id="{D3F07F22-B75E-DFF0-E4EB-6CE850A37C3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26189800"/>
      </p:ext>
    </p:extLst>
  </p:cSld>
  <p:clrMapOvr>
    <a:masterClrMapping/>
  </p:clrMapOvr>
  <mc:AlternateContent xmlns:mc="http://schemas.openxmlformats.org/markup-compatibility/2006" xmlns:p14="http://schemas.microsoft.com/office/powerpoint/2010/main">
    <mc:Choice Requires="p14">
      <p:transition spd="slow" p14:dur="2000" advTm="18065"/>
    </mc:Choice>
    <mc:Fallback xmlns="">
      <p:transition spd="slow" advTm="18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CADDAEB-75B4-A40E-B5E1-952BCB8A5EB2}"/>
              </a:ext>
            </a:extLst>
          </p:cNvPr>
          <p:cNvGraphicFramePr>
            <a:graphicFrameLocks noGrp="1"/>
          </p:cNvGraphicFramePr>
          <p:nvPr>
            <p:extLst>
              <p:ext uri="{D42A27DB-BD31-4B8C-83A1-F6EECF244321}">
                <p14:modId xmlns:p14="http://schemas.microsoft.com/office/powerpoint/2010/main" val="829059118"/>
              </p:ext>
            </p:extLst>
          </p:nvPr>
        </p:nvGraphicFramePr>
        <p:xfrm>
          <a:off x="967563" y="925033"/>
          <a:ext cx="10190588" cy="4509484"/>
        </p:xfrm>
        <a:graphic>
          <a:graphicData uri="http://schemas.openxmlformats.org/drawingml/2006/table">
            <a:tbl>
              <a:tblPr firstRow="1" firstCol="1" bandRow="1">
                <a:tableStyleId>{5C22544A-7EE6-4342-B048-85BDC9FD1C3A}</a:tableStyleId>
              </a:tblPr>
              <a:tblGrid>
                <a:gridCol w="2547647">
                  <a:extLst>
                    <a:ext uri="{9D8B030D-6E8A-4147-A177-3AD203B41FA5}">
                      <a16:colId xmlns:a16="http://schemas.microsoft.com/office/drawing/2014/main" val="2963332644"/>
                    </a:ext>
                  </a:extLst>
                </a:gridCol>
                <a:gridCol w="2547647">
                  <a:extLst>
                    <a:ext uri="{9D8B030D-6E8A-4147-A177-3AD203B41FA5}">
                      <a16:colId xmlns:a16="http://schemas.microsoft.com/office/drawing/2014/main" val="1899651226"/>
                    </a:ext>
                  </a:extLst>
                </a:gridCol>
                <a:gridCol w="2547647">
                  <a:extLst>
                    <a:ext uri="{9D8B030D-6E8A-4147-A177-3AD203B41FA5}">
                      <a16:colId xmlns:a16="http://schemas.microsoft.com/office/drawing/2014/main" val="2737858380"/>
                    </a:ext>
                  </a:extLst>
                </a:gridCol>
                <a:gridCol w="2547647">
                  <a:extLst>
                    <a:ext uri="{9D8B030D-6E8A-4147-A177-3AD203B41FA5}">
                      <a16:colId xmlns:a16="http://schemas.microsoft.com/office/drawing/2014/main" val="3933301416"/>
                    </a:ext>
                  </a:extLst>
                </a:gridCol>
              </a:tblGrid>
              <a:tr h="1127371">
                <a:tc>
                  <a:txBody>
                    <a:bodyPr/>
                    <a:lstStyle/>
                    <a:p>
                      <a:pPr algn="ctr">
                        <a:lnSpc>
                          <a:spcPct val="115000"/>
                        </a:lnSpc>
                        <a:buNone/>
                      </a:pPr>
                      <a:r>
                        <a:rPr lang="en-GB" sz="2400" kern="100" dirty="0">
                          <a:effectLst/>
                        </a:rPr>
                        <a:t>Occupation</a:t>
                      </a:r>
                      <a:endParaRPr lang="en-GB" sz="2400" kern="100" dirty="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gn="ctr">
                        <a:lnSpc>
                          <a:spcPct val="115000"/>
                        </a:lnSpc>
                        <a:buNone/>
                      </a:pPr>
                      <a:r>
                        <a:rPr lang="en-GB" sz="2400" kern="100">
                          <a:effectLst/>
                        </a:rPr>
                        <a:t>Human Labour (US$/day)</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gn="ctr">
                        <a:lnSpc>
                          <a:spcPct val="115000"/>
                        </a:lnSpc>
                        <a:buNone/>
                      </a:pPr>
                      <a:r>
                        <a:rPr lang="en-GB" sz="2400" kern="100">
                          <a:effectLst/>
                        </a:rPr>
                        <a:t>AI Agent (US$/day)</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gn="ctr">
                        <a:lnSpc>
                          <a:spcPct val="115000"/>
                        </a:lnSpc>
                        <a:buNone/>
                      </a:pPr>
                      <a:r>
                        <a:rPr lang="en-GB" sz="2400" kern="100">
                          <a:effectLst/>
                        </a:rPr>
                        <a:t>Lower-Cost Option</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3561458128"/>
                  </a:ext>
                </a:extLst>
              </a:tr>
              <a:tr h="1127371">
                <a:tc>
                  <a:txBody>
                    <a:bodyPr/>
                    <a:lstStyle/>
                    <a:p>
                      <a:pPr>
                        <a:lnSpc>
                          <a:spcPct val="115000"/>
                        </a:lnSpc>
                        <a:buNone/>
                      </a:pPr>
                      <a:r>
                        <a:rPr lang="en-GB" sz="2400" kern="100" dirty="0">
                          <a:effectLst/>
                        </a:rPr>
                        <a:t>Software Engineer</a:t>
                      </a:r>
                      <a:endParaRPr lang="en-GB" sz="2400" kern="100" dirty="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nSpc>
                          <a:spcPct val="115000"/>
                        </a:lnSpc>
                        <a:buNone/>
                      </a:pPr>
                      <a:r>
                        <a:rPr lang="en-GB" sz="2400" kern="100">
                          <a:effectLst/>
                        </a:rPr>
                        <a:t>300.00</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nSpc>
                          <a:spcPct val="115000"/>
                        </a:lnSpc>
                        <a:buNone/>
                      </a:pPr>
                      <a:r>
                        <a:rPr lang="en-GB" sz="2400" kern="100">
                          <a:effectLst/>
                        </a:rPr>
                        <a:t>13.39</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nSpc>
                          <a:spcPct val="115000"/>
                        </a:lnSpc>
                        <a:buNone/>
                      </a:pPr>
                      <a:r>
                        <a:rPr lang="en-GB" sz="2400" kern="100">
                          <a:effectLst/>
                        </a:rPr>
                        <a:t>AI Agent</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499702876"/>
                  </a:ext>
                </a:extLst>
              </a:tr>
              <a:tr h="1127371">
                <a:tc>
                  <a:txBody>
                    <a:bodyPr/>
                    <a:lstStyle/>
                    <a:p>
                      <a:pPr>
                        <a:lnSpc>
                          <a:spcPct val="115000"/>
                        </a:lnSpc>
                        <a:buNone/>
                      </a:pPr>
                      <a:r>
                        <a:rPr lang="en-GB" sz="2400" kern="100">
                          <a:effectLst/>
                        </a:rPr>
                        <a:t>Call-centre Agent</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nSpc>
                          <a:spcPct val="115000"/>
                        </a:lnSpc>
                        <a:buNone/>
                      </a:pPr>
                      <a:r>
                        <a:rPr lang="en-GB" sz="2400" kern="100">
                          <a:effectLst/>
                        </a:rPr>
                        <a:t>90.00</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nSpc>
                          <a:spcPct val="115000"/>
                        </a:lnSpc>
                        <a:buNone/>
                      </a:pPr>
                      <a:r>
                        <a:rPr lang="en-GB" sz="2400" kern="100">
                          <a:effectLst/>
                        </a:rPr>
                        <a:t>92.90</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nSpc>
                          <a:spcPct val="115000"/>
                        </a:lnSpc>
                        <a:buNone/>
                      </a:pPr>
                      <a:r>
                        <a:rPr lang="en-GB" sz="2400" kern="100">
                          <a:effectLst/>
                        </a:rPr>
                        <a:t>Human Worker</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2135620615"/>
                  </a:ext>
                </a:extLst>
              </a:tr>
              <a:tr h="1127371">
                <a:tc>
                  <a:txBody>
                    <a:bodyPr/>
                    <a:lstStyle/>
                    <a:p>
                      <a:pPr>
                        <a:lnSpc>
                          <a:spcPct val="115000"/>
                        </a:lnSpc>
                        <a:buNone/>
                      </a:pPr>
                      <a:r>
                        <a:rPr lang="en-GB" sz="2400" kern="100">
                          <a:effectLst/>
                        </a:rPr>
                        <a:t>Data-entry Worker</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nSpc>
                          <a:spcPct val="115000"/>
                        </a:lnSpc>
                        <a:buNone/>
                      </a:pPr>
                      <a:r>
                        <a:rPr lang="en-GB" sz="2400" kern="100">
                          <a:effectLst/>
                        </a:rPr>
                        <a:t>80.00</a:t>
                      </a:r>
                      <a:endParaRPr lang="en-GB" sz="2400" kern="10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nSpc>
                          <a:spcPct val="115000"/>
                        </a:lnSpc>
                        <a:buNone/>
                      </a:pPr>
                      <a:r>
                        <a:rPr lang="en-GB" sz="2400" kern="100" dirty="0">
                          <a:effectLst/>
                        </a:rPr>
                        <a:t>59.68</a:t>
                      </a:r>
                      <a:endParaRPr lang="en-GB" sz="2400" kern="100" dirty="0">
                        <a:effectLst/>
                        <a:latin typeface="Times New Roman" panose="02020603050405020304" pitchFamily="18" charset="0"/>
                        <a:ea typeface="Times New Roman" panose="02020603050405020304" pitchFamily="18" charset="0"/>
                      </a:endParaRPr>
                    </a:p>
                  </a:txBody>
                  <a:tcPr marL="9525" marR="9525" marT="9525" marB="9525" anchor="ctr"/>
                </a:tc>
                <a:tc>
                  <a:txBody>
                    <a:bodyPr/>
                    <a:lstStyle/>
                    <a:p>
                      <a:pPr>
                        <a:lnSpc>
                          <a:spcPct val="115000"/>
                        </a:lnSpc>
                        <a:buNone/>
                      </a:pPr>
                      <a:r>
                        <a:rPr lang="en-GB" sz="2400" kern="100" dirty="0">
                          <a:effectLst/>
                        </a:rPr>
                        <a:t>AI Agent</a:t>
                      </a:r>
                      <a:endParaRPr lang="en-GB" sz="2400" kern="100" dirty="0">
                        <a:effectLst/>
                        <a:latin typeface="Times New Roman" panose="02020603050405020304" pitchFamily="18" charset="0"/>
                        <a:ea typeface="Times New Roman" panose="02020603050405020304" pitchFamily="18" charset="0"/>
                      </a:endParaRPr>
                    </a:p>
                  </a:txBody>
                  <a:tcPr marL="9525" marR="9525" marT="9525" marB="9525" anchor="ctr"/>
                </a:tc>
                <a:extLst>
                  <a:ext uri="{0D108BD9-81ED-4DB2-BD59-A6C34878D82A}">
                    <a16:rowId xmlns:a16="http://schemas.microsoft.com/office/drawing/2014/main" val="3426873852"/>
                  </a:ext>
                </a:extLst>
              </a:tr>
            </a:tbl>
          </a:graphicData>
        </a:graphic>
      </p:graphicFrame>
      <p:pic>
        <p:nvPicPr>
          <p:cNvPr id="9" name="Video 8">
            <a:extLst>
              <a:ext uri="{FF2B5EF4-FFF2-40B4-BE49-F238E27FC236}">
                <a16:creationId xmlns:a16="http://schemas.microsoft.com/office/drawing/2014/main" id="{13231DC6-589F-6748-71D9-BF64909CB46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53552196"/>
      </p:ext>
    </p:extLst>
  </p:cSld>
  <p:clrMapOvr>
    <a:masterClrMapping/>
  </p:clrMapOvr>
  <mc:AlternateContent xmlns:mc="http://schemas.openxmlformats.org/markup-compatibility/2006" xmlns:p14="http://schemas.microsoft.com/office/powerpoint/2010/main">
    <mc:Choice Requires="p14">
      <p:transition spd="slow" p14:dur="2000" advTm="56168"/>
    </mc:Choice>
    <mc:Fallback xmlns="">
      <p:transition spd="slow" advTm="56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C183D7F6-B498-43B3-948B-1728B52AA6E4}">
                <adec:decorative xmlns:adec="http://schemas.microsoft.com/office/drawing/2017/decorative" val="1"/>
              </a:ext>
            </a:extLst>
          </p:cNvPr>
          <p:cNvSpPr/>
          <p:nvPr/>
        </p:nvSpPr>
        <p:spPr>
          <a:xfrm>
            <a:off x="0" y="0"/>
            <a:ext cx="12191695" cy="6858000"/>
          </a:xfrm>
          <a:prstGeom prst="rect">
            <a:avLst/>
          </a:prstGeom>
          <a:solidFill>
            <a:srgbClr val="F5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411480"/>
            <a:ext cx="6169509" cy="492443"/>
          </a:xfrm>
          <a:prstGeom prst="rect">
            <a:avLst/>
          </a:prstGeom>
          <a:noFill/>
        </p:spPr>
        <p:txBody>
          <a:bodyPr wrap="none">
            <a:spAutoFit/>
          </a:bodyPr>
          <a:lstStyle/>
          <a:p>
            <a:pPr>
              <a:defRPr sz="2600" b="1">
                <a:solidFill>
                  <a:srgbClr val="112034"/>
                </a:solidFill>
              </a:defRPr>
            </a:pPr>
            <a:r>
              <a:rPr dirty="0"/>
              <a:t>Limitations and what I would do differently</a:t>
            </a:r>
          </a:p>
        </p:txBody>
      </p:sp>
      <p:sp>
        <p:nvSpPr>
          <p:cNvPr id="4" name="TextBox 3"/>
          <p:cNvSpPr txBox="1"/>
          <p:nvPr/>
        </p:nvSpPr>
        <p:spPr>
          <a:xfrm>
            <a:off x="822960" y="1417320"/>
            <a:ext cx="10515600" cy="4297680"/>
          </a:xfrm>
          <a:prstGeom prst="rect">
            <a:avLst/>
          </a:prstGeom>
          <a:noFill/>
        </p:spPr>
        <p:txBody>
          <a:bodyPr wrap="square" lIns="36576" rIns="36576">
            <a:spAutoFit/>
          </a:bodyPr>
          <a:lstStyle/>
          <a:p>
            <a:pPr>
              <a:lnSpc>
                <a:spcPct val="105000"/>
              </a:lnSpc>
              <a:spcAft>
                <a:spcPts val="1000"/>
              </a:spcAft>
              <a:defRPr sz="1700">
                <a:solidFill>
                  <a:srgbClr val="202731"/>
                </a:solidFill>
              </a:defRPr>
            </a:pPr>
            <a:r>
              <a:t>The evidence base is moving faster than conventional academic publishing; several important 2025–2026 sources are preprints, industry reports or technical publications.</a:t>
            </a:r>
          </a:p>
          <a:p>
            <a:pPr>
              <a:lnSpc>
                <a:spcPct val="105000"/>
              </a:lnSpc>
              <a:spcAft>
                <a:spcPts val="1000"/>
              </a:spcAft>
              <a:defRPr sz="1700">
                <a:solidFill>
                  <a:srgbClr val="202731"/>
                </a:solidFill>
              </a:defRPr>
            </a:pPr>
            <a:r>
              <a:t>Cost comparisons for AI agents are time-sensitive and may change rapidly as model prices and capabilities evolve.</a:t>
            </a:r>
          </a:p>
          <a:p>
            <a:pPr>
              <a:lnSpc>
                <a:spcPct val="105000"/>
              </a:lnSpc>
              <a:spcAft>
                <a:spcPts val="1000"/>
              </a:spcAft>
              <a:defRPr sz="1700">
                <a:solidFill>
                  <a:srgbClr val="202731"/>
                </a:solidFill>
              </a:defRPr>
            </a:pPr>
            <a:r>
              <a:t>The study is conceptual and secondary-data based; it does not directly observe Scrum teams before and after agent adoption.</a:t>
            </a:r>
          </a:p>
          <a:p>
            <a:pPr>
              <a:lnSpc>
                <a:spcPct val="105000"/>
              </a:lnSpc>
              <a:spcAft>
                <a:spcPts val="1000"/>
              </a:spcAft>
              <a:defRPr sz="1700">
                <a:solidFill>
                  <a:srgbClr val="202731"/>
                </a:solidFill>
              </a:defRPr>
            </a:pPr>
            <a:r>
              <a:t>A future study should triangulate repository metrics, delivery lead time, defect rates, role/task changes and qualitative team experience.</a:t>
            </a:r>
          </a:p>
          <a:p>
            <a:pPr>
              <a:lnSpc>
                <a:spcPct val="105000"/>
              </a:lnSpc>
              <a:spcAft>
                <a:spcPts val="1000"/>
              </a:spcAft>
              <a:defRPr sz="1700">
                <a:solidFill>
                  <a:srgbClr val="202731"/>
                </a:solidFill>
              </a:defRPr>
            </a:pPr>
            <a:r>
              <a:t>I would also define “agentic AI” more tightly at the outset to distinguish assistants, tool-using agents and persistent autonomous agents.</a:t>
            </a:r>
          </a:p>
        </p:txBody>
      </p:sp>
      <p:pic>
        <p:nvPicPr>
          <p:cNvPr id="13" name="Video 12">
            <a:extLst>
              <a:ext uri="{FF2B5EF4-FFF2-40B4-BE49-F238E27FC236}">
                <a16:creationId xmlns:a16="http://schemas.microsoft.com/office/drawing/2014/main" id="{3F2EF768-8645-7474-12B5-814B6A36C1F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4210"/>
    </mc:Choice>
    <mc:Fallback xmlns="">
      <p:transition spd="slow" advTm="242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C183D7F6-B498-43B3-948B-1728B52AA6E4}">
                <adec:decorative xmlns:adec="http://schemas.microsoft.com/office/drawing/2017/decorative" val="1"/>
              </a:ext>
            </a:extLst>
          </p:cNvPr>
          <p:cNvSpPr/>
          <p:nvPr/>
        </p:nvSpPr>
        <p:spPr>
          <a:xfrm>
            <a:off x="0" y="0"/>
            <a:ext cx="12191695" cy="6858000"/>
          </a:xfrm>
          <a:prstGeom prst="rect">
            <a:avLst/>
          </a:prstGeom>
          <a:solidFill>
            <a:srgbClr val="11203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411480"/>
            <a:ext cx="2252796" cy="492443"/>
          </a:xfrm>
          <a:prstGeom prst="rect">
            <a:avLst/>
          </a:prstGeom>
          <a:noFill/>
        </p:spPr>
        <p:txBody>
          <a:bodyPr wrap="none">
            <a:spAutoFit/>
          </a:bodyPr>
          <a:lstStyle/>
          <a:p>
            <a:pPr>
              <a:defRPr sz="2600" b="1">
                <a:solidFill>
                  <a:srgbClr val="FFFFFF"/>
                </a:solidFill>
              </a:defRPr>
            </a:pPr>
            <a:r>
              <a:rPr dirty="0"/>
              <a:t>Final reflection</a:t>
            </a:r>
          </a:p>
        </p:txBody>
      </p:sp>
      <p:sp>
        <p:nvSpPr>
          <p:cNvPr id="4" name="TextBox 3"/>
          <p:cNvSpPr txBox="1"/>
          <p:nvPr/>
        </p:nvSpPr>
        <p:spPr>
          <a:xfrm>
            <a:off x="658368" y="1005840"/>
            <a:ext cx="10515600" cy="384048"/>
          </a:xfrm>
          <a:prstGeom prst="rect">
            <a:avLst/>
          </a:prstGeom>
          <a:noFill/>
        </p:spPr>
        <p:txBody>
          <a:bodyPr wrap="none">
            <a:spAutoFit/>
          </a:bodyPr>
          <a:lstStyle/>
          <a:p>
            <a:pPr>
              <a:defRPr sz="1250">
                <a:solidFill>
                  <a:srgbClr val="FFFFFF"/>
                </a:solidFill>
              </a:defRPr>
            </a:pPr>
            <a:r>
              <a:t>The project changed the question I would ask about AI</a:t>
            </a:r>
          </a:p>
        </p:txBody>
      </p:sp>
      <p:sp>
        <p:nvSpPr>
          <p:cNvPr id="5" name="TextBox 4"/>
          <p:cNvSpPr txBox="1"/>
          <p:nvPr/>
        </p:nvSpPr>
        <p:spPr>
          <a:xfrm>
            <a:off x="1051560" y="1600200"/>
            <a:ext cx="10058400" cy="1417320"/>
          </a:xfrm>
          <a:prstGeom prst="rect">
            <a:avLst/>
          </a:prstGeom>
          <a:noFill/>
        </p:spPr>
        <p:txBody>
          <a:bodyPr wrap="none">
            <a:spAutoFit/>
          </a:bodyPr>
          <a:lstStyle/>
          <a:p>
            <a:pPr algn="ctr">
              <a:defRPr sz="2500" b="1">
                <a:solidFill>
                  <a:srgbClr val="FFFFFF"/>
                </a:solidFill>
              </a:defRPr>
            </a:pPr>
            <a:r>
              <a:t>The key question is no longer “Can AI do this task?”</a:t>
            </a:r>
            <a:br/>
            <a:r>
              <a:t>It is “How should humans govern, validate and integrate AI doing this task?”</a:t>
            </a:r>
          </a:p>
        </p:txBody>
      </p:sp>
      <p:sp>
        <p:nvSpPr>
          <p:cNvPr id="6" name="Rounded Rectangle 5">
            <a:extLst>
              <a:ext uri="{C183D7F6-B498-43B3-948B-1728B52AA6E4}">
                <adec:decorative xmlns:adec="http://schemas.microsoft.com/office/drawing/2017/decorative" val="1"/>
              </a:ext>
            </a:extLst>
          </p:cNvPr>
          <p:cNvSpPr/>
          <p:nvPr/>
        </p:nvSpPr>
        <p:spPr>
          <a:xfrm>
            <a:off x="1005840" y="3657600"/>
            <a:ext cx="3108960" cy="1325880"/>
          </a:xfrm>
          <a:prstGeom prst="roundRect">
            <a:avLst/>
          </a:prstGeom>
          <a:solidFill>
            <a:srgbClr val="FFFFFF"/>
          </a:solidFill>
          <a:ln>
            <a:solidFill>
              <a:srgbClr val="E1E6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a:extLst>
              <a:ext uri="{C183D7F6-B498-43B3-948B-1728B52AA6E4}">
                <adec:decorative xmlns:adec="http://schemas.microsoft.com/office/drawing/2017/decorative" val="1"/>
              </a:ext>
            </a:extLst>
          </p:cNvPr>
          <p:cNvSpPr/>
          <p:nvPr/>
        </p:nvSpPr>
        <p:spPr>
          <a:xfrm>
            <a:off x="1005840" y="3657600"/>
            <a:ext cx="73152" cy="1325880"/>
          </a:xfrm>
          <a:prstGeom prst="rect">
            <a:avLst/>
          </a:prstGeom>
          <a:solidFill>
            <a:srgbClr val="2E6BA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234440" y="3822191"/>
            <a:ext cx="2697479" cy="347472"/>
          </a:xfrm>
          <a:prstGeom prst="rect">
            <a:avLst/>
          </a:prstGeom>
          <a:noFill/>
        </p:spPr>
        <p:txBody>
          <a:bodyPr wrap="none">
            <a:spAutoFit/>
          </a:bodyPr>
          <a:lstStyle/>
          <a:p>
            <a:pPr>
              <a:defRPr sz="1500" b="1">
                <a:solidFill>
                  <a:srgbClr val="112034"/>
                </a:solidFill>
              </a:defRPr>
            </a:pPr>
            <a:r>
              <a:t>Outcome</a:t>
            </a:r>
          </a:p>
        </p:txBody>
      </p:sp>
      <p:sp>
        <p:nvSpPr>
          <p:cNvPr id="9" name="TextBox 8"/>
          <p:cNvSpPr txBox="1"/>
          <p:nvPr/>
        </p:nvSpPr>
        <p:spPr>
          <a:xfrm>
            <a:off x="1234440" y="4279392"/>
            <a:ext cx="2697479" cy="548640"/>
          </a:xfrm>
          <a:prstGeom prst="rect">
            <a:avLst/>
          </a:prstGeom>
          <a:noFill/>
        </p:spPr>
        <p:txBody>
          <a:bodyPr wrap="square">
            <a:spAutoFit/>
          </a:bodyPr>
          <a:lstStyle/>
          <a:p>
            <a:pPr>
              <a:defRPr sz="1150">
                <a:solidFill>
                  <a:srgbClr val="202731"/>
                </a:solidFill>
              </a:defRPr>
            </a:pPr>
            <a:r>
              <a:t>Agentic AI redistributes work and enables more continuous software delivery.</a:t>
            </a:r>
          </a:p>
        </p:txBody>
      </p:sp>
      <p:sp>
        <p:nvSpPr>
          <p:cNvPr id="10" name="Rounded Rectangle 9">
            <a:extLst>
              <a:ext uri="{C183D7F6-B498-43B3-948B-1728B52AA6E4}">
                <adec:decorative xmlns:adec="http://schemas.microsoft.com/office/drawing/2017/decorative" val="1"/>
              </a:ext>
            </a:extLst>
          </p:cNvPr>
          <p:cNvSpPr/>
          <p:nvPr/>
        </p:nvSpPr>
        <p:spPr>
          <a:xfrm>
            <a:off x="4526280" y="3657600"/>
            <a:ext cx="3108960" cy="1325880"/>
          </a:xfrm>
          <a:prstGeom prst="roundRect">
            <a:avLst/>
          </a:prstGeom>
          <a:solidFill>
            <a:srgbClr val="FFFFFF"/>
          </a:solidFill>
          <a:ln>
            <a:solidFill>
              <a:srgbClr val="E1E6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a:extLst>
              <a:ext uri="{C183D7F6-B498-43B3-948B-1728B52AA6E4}">
                <adec:decorative xmlns:adec="http://schemas.microsoft.com/office/drawing/2017/decorative" val="1"/>
              </a:ext>
            </a:extLst>
          </p:cNvPr>
          <p:cNvSpPr/>
          <p:nvPr/>
        </p:nvSpPr>
        <p:spPr>
          <a:xfrm>
            <a:off x="4526280" y="3657600"/>
            <a:ext cx="73152" cy="1325880"/>
          </a:xfrm>
          <a:prstGeom prst="rect">
            <a:avLst/>
          </a:prstGeom>
          <a:solidFill>
            <a:srgbClr val="298C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754880" y="3822191"/>
            <a:ext cx="2697479" cy="347472"/>
          </a:xfrm>
          <a:prstGeom prst="rect">
            <a:avLst/>
          </a:prstGeom>
          <a:noFill/>
        </p:spPr>
        <p:txBody>
          <a:bodyPr wrap="none">
            <a:spAutoFit/>
          </a:bodyPr>
          <a:lstStyle/>
          <a:p>
            <a:pPr>
              <a:defRPr sz="1500" b="1">
                <a:solidFill>
                  <a:srgbClr val="112034"/>
                </a:solidFill>
              </a:defRPr>
            </a:pPr>
            <a:r>
              <a:t>Responsibility</a:t>
            </a:r>
          </a:p>
        </p:txBody>
      </p:sp>
      <p:sp>
        <p:nvSpPr>
          <p:cNvPr id="13" name="TextBox 12"/>
          <p:cNvSpPr txBox="1"/>
          <p:nvPr/>
        </p:nvSpPr>
        <p:spPr>
          <a:xfrm>
            <a:off x="4754880" y="4279392"/>
            <a:ext cx="2697479" cy="548640"/>
          </a:xfrm>
          <a:prstGeom prst="rect">
            <a:avLst/>
          </a:prstGeom>
          <a:noFill/>
        </p:spPr>
        <p:txBody>
          <a:bodyPr wrap="square">
            <a:spAutoFit/>
          </a:bodyPr>
          <a:lstStyle/>
          <a:p>
            <a:pPr>
              <a:defRPr sz="1150">
                <a:solidFill>
                  <a:srgbClr val="202731"/>
                </a:solidFill>
              </a:defRPr>
            </a:pPr>
            <a:r>
              <a:t>Human judgement remains central to validation, accountability and contextual decisions.</a:t>
            </a:r>
          </a:p>
        </p:txBody>
      </p:sp>
      <p:sp>
        <p:nvSpPr>
          <p:cNvPr id="14" name="Rounded Rectangle 13">
            <a:extLst>
              <a:ext uri="{C183D7F6-B498-43B3-948B-1728B52AA6E4}">
                <adec:decorative xmlns:adec="http://schemas.microsoft.com/office/drawing/2017/decorative" val="1"/>
              </a:ext>
            </a:extLst>
          </p:cNvPr>
          <p:cNvSpPr/>
          <p:nvPr/>
        </p:nvSpPr>
        <p:spPr>
          <a:xfrm>
            <a:off x="8046720" y="3657600"/>
            <a:ext cx="3108960" cy="1325880"/>
          </a:xfrm>
          <a:prstGeom prst="roundRect">
            <a:avLst/>
          </a:prstGeom>
          <a:solidFill>
            <a:srgbClr val="FFFFFF"/>
          </a:solidFill>
          <a:ln>
            <a:solidFill>
              <a:srgbClr val="E1E6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a:extLst>
              <a:ext uri="{C183D7F6-B498-43B3-948B-1728B52AA6E4}">
                <adec:decorative xmlns:adec="http://schemas.microsoft.com/office/drawing/2017/decorative" val="1"/>
              </a:ext>
            </a:extLst>
          </p:cNvPr>
          <p:cNvSpPr/>
          <p:nvPr/>
        </p:nvSpPr>
        <p:spPr>
          <a:xfrm>
            <a:off x="8046720" y="3657600"/>
            <a:ext cx="73152" cy="1325880"/>
          </a:xfrm>
          <a:prstGeom prst="rect">
            <a:avLst/>
          </a:prstGeom>
          <a:solidFill>
            <a:srgbClr val="DCA13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275320" y="3822191"/>
            <a:ext cx="2697479" cy="347472"/>
          </a:xfrm>
          <a:prstGeom prst="rect">
            <a:avLst/>
          </a:prstGeom>
          <a:noFill/>
        </p:spPr>
        <p:txBody>
          <a:bodyPr wrap="none">
            <a:spAutoFit/>
          </a:bodyPr>
          <a:lstStyle/>
          <a:p>
            <a:pPr>
              <a:defRPr sz="1500" b="1">
                <a:solidFill>
                  <a:srgbClr val="112034"/>
                </a:solidFill>
              </a:defRPr>
            </a:pPr>
            <a:r>
              <a:t>Reflection</a:t>
            </a:r>
          </a:p>
        </p:txBody>
      </p:sp>
      <p:sp>
        <p:nvSpPr>
          <p:cNvPr id="17" name="TextBox 16"/>
          <p:cNvSpPr txBox="1"/>
          <p:nvPr/>
        </p:nvSpPr>
        <p:spPr>
          <a:xfrm>
            <a:off x="8275320" y="4279392"/>
            <a:ext cx="2697479" cy="548640"/>
          </a:xfrm>
          <a:prstGeom prst="rect">
            <a:avLst/>
          </a:prstGeom>
          <a:noFill/>
        </p:spPr>
        <p:txBody>
          <a:bodyPr wrap="square">
            <a:spAutoFit/>
          </a:bodyPr>
          <a:lstStyle/>
          <a:p>
            <a:pPr>
              <a:defRPr sz="1150">
                <a:solidFill>
                  <a:srgbClr val="202731"/>
                </a:solidFill>
              </a:defRPr>
            </a:pPr>
            <a:r>
              <a:t>My role as an insider improved relevance, but required active management of assumptions and bias.</a:t>
            </a:r>
          </a:p>
        </p:txBody>
      </p:sp>
      <p:sp>
        <p:nvSpPr>
          <p:cNvPr id="18" name="TextBox 17"/>
          <p:cNvSpPr txBox="1"/>
          <p:nvPr/>
        </p:nvSpPr>
        <p:spPr>
          <a:xfrm>
            <a:off x="4023360" y="5623560"/>
            <a:ext cx="4114800" cy="457200"/>
          </a:xfrm>
          <a:prstGeom prst="rect">
            <a:avLst/>
          </a:prstGeom>
          <a:noFill/>
        </p:spPr>
        <p:txBody>
          <a:bodyPr wrap="none">
            <a:spAutoFit/>
          </a:bodyPr>
          <a:lstStyle/>
          <a:p>
            <a:pPr algn="ctr">
              <a:defRPr sz="1800" b="1">
                <a:solidFill>
                  <a:srgbClr val="DCA137"/>
                </a:solidFill>
              </a:defRPr>
            </a:pPr>
            <a:r>
              <a:t>Thank you</a:t>
            </a:r>
          </a:p>
        </p:txBody>
      </p:sp>
      <p:pic>
        <p:nvPicPr>
          <p:cNvPr id="23" name="Video 22">
            <a:extLst>
              <a:ext uri="{FF2B5EF4-FFF2-40B4-BE49-F238E27FC236}">
                <a16:creationId xmlns:a16="http://schemas.microsoft.com/office/drawing/2014/main" id="{7E266FED-B126-BC89-F991-CF38AA8AD6A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0268"/>
    </mc:Choice>
    <mc:Fallback xmlns="">
      <p:transition spd="slow" advTm="40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C183D7F6-B498-43B3-948B-1728B52AA6E4}">
                <adec:decorative xmlns:adec="http://schemas.microsoft.com/office/drawing/2017/decorative" val="1"/>
              </a:ext>
            </a:extLst>
          </p:cNvPr>
          <p:cNvSpPr/>
          <p:nvPr/>
        </p:nvSpPr>
        <p:spPr>
          <a:xfrm>
            <a:off x="0" y="0"/>
            <a:ext cx="12191695" cy="6858000"/>
          </a:xfrm>
          <a:prstGeom prst="rect">
            <a:avLst/>
          </a:prstGeom>
          <a:solidFill>
            <a:srgbClr val="F5F7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411480"/>
            <a:ext cx="10881360" cy="594360"/>
          </a:xfrm>
          <a:prstGeom prst="rect">
            <a:avLst/>
          </a:prstGeom>
          <a:noFill/>
        </p:spPr>
        <p:txBody>
          <a:bodyPr wrap="none">
            <a:spAutoFit/>
          </a:bodyPr>
          <a:lstStyle/>
          <a:p>
            <a:pPr>
              <a:defRPr sz="2600" b="1">
                <a:solidFill>
                  <a:srgbClr val="112034"/>
                </a:solidFill>
              </a:defRPr>
            </a:pPr>
            <a:r>
              <a:t>Selected sources used in the project</a:t>
            </a:r>
          </a:p>
        </p:txBody>
      </p:sp>
      <p:sp>
        <p:nvSpPr>
          <p:cNvPr id="4" name="TextBox 3"/>
          <p:cNvSpPr txBox="1"/>
          <p:nvPr/>
        </p:nvSpPr>
        <p:spPr>
          <a:xfrm>
            <a:off x="658368" y="1005840"/>
            <a:ext cx="10515600" cy="384048"/>
          </a:xfrm>
          <a:prstGeom prst="rect">
            <a:avLst/>
          </a:prstGeom>
          <a:noFill/>
        </p:spPr>
        <p:txBody>
          <a:bodyPr wrap="none">
            <a:spAutoFit/>
          </a:bodyPr>
          <a:lstStyle/>
          <a:p>
            <a:pPr>
              <a:defRPr sz="1250">
                <a:solidFill>
                  <a:srgbClr val="66707E"/>
                </a:solidFill>
              </a:defRPr>
            </a:pPr>
            <a:r>
              <a:t>Keep this slide visible briefly after the spoken conclusion</a:t>
            </a:r>
          </a:p>
        </p:txBody>
      </p:sp>
      <p:sp>
        <p:nvSpPr>
          <p:cNvPr id="5" name="TextBox 4"/>
          <p:cNvSpPr txBox="1"/>
          <p:nvPr/>
        </p:nvSpPr>
        <p:spPr>
          <a:xfrm>
            <a:off x="822960" y="1325880"/>
            <a:ext cx="10607040" cy="4937760"/>
          </a:xfrm>
          <a:prstGeom prst="rect">
            <a:avLst/>
          </a:prstGeom>
          <a:noFill/>
        </p:spPr>
        <p:txBody>
          <a:bodyPr wrap="square" lIns="36576" rIns="36576">
            <a:spAutoFit/>
          </a:bodyPr>
          <a:lstStyle/>
          <a:p>
            <a:pPr>
              <a:lnSpc>
                <a:spcPct val="105000"/>
              </a:lnSpc>
              <a:spcAft>
                <a:spcPts val="1000"/>
              </a:spcAft>
              <a:defRPr sz="1300">
                <a:solidFill>
                  <a:srgbClr val="202731"/>
                </a:solidFill>
              </a:defRPr>
            </a:pPr>
            <a:r>
              <a:t>Acemoglu, D., &amp; Johnson, S. (2023). Power and Progress. PublicAffairs.</a:t>
            </a:r>
          </a:p>
          <a:p>
            <a:pPr>
              <a:lnSpc>
                <a:spcPct val="105000"/>
              </a:lnSpc>
              <a:spcAft>
                <a:spcPts val="1000"/>
              </a:spcAft>
              <a:defRPr sz="1300">
                <a:solidFill>
                  <a:srgbClr val="202731"/>
                </a:solidFill>
              </a:defRPr>
            </a:pPr>
            <a:r>
              <a:t>Brynjolfsson, E., Li, D., &amp; Raymond, L. R. (2023). Generative AI at Work. NBER Working Paper 31161.</a:t>
            </a:r>
          </a:p>
          <a:p>
            <a:pPr>
              <a:lnSpc>
                <a:spcPct val="105000"/>
              </a:lnSpc>
              <a:spcAft>
                <a:spcPts val="1000"/>
              </a:spcAft>
              <a:defRPr sz="1300">
                <a:solidFill>
                  <a:srgbClr val="202731"/>
                </a:solidFill>
              </a:defRPr>
            </a:pPr>
            <a:r>
              <a:t>Ding, T., Nannapaneni, A., Liu, B., &amp; Zhang, L. (2026). Always-on agents. arXiv:2606.30306.</a:t>
            </a:r>
          </a:p>
          <a:p>
            <a:pPr>
              <a:lnSpc>
                <a:spcPct val="105000"/>
              </a:lnSpc>
              <a:spcAft>
                <a:spcPts val="1000"/>
              </a:spcAft>
              <a:defRPr sz="1300">
                <a:solidFill>
                  <a:srgbClr val="202731"/>
                </a:solidFill>
              </a:defRPr>
            </a:pPr>
            <a:r>
              <a:t>Fu, M., Pasuksmit, J., &amp; Tantithamthavorn, C. (2025). AI for DevSecOps. ACM TOSEM, 34(4).</a:t>
            </a:r>
          </a:p>
          <a:p>
            <a:pPr>
              <a:lnSpc>
                <a:spcPct val="105000"/>
              </a:lnSpc>
              <a:spcAft>
                <a:spcPts val="1000"/>
              </a:spcAft>
              <a:defRPr sz="1300">
                <a:solidFill>
                  <a:srgbClr val="202731"/>
                </a:solidFill>
              </a:defRPr>
            </a:pPr>
            <a:r>
              <a:t>International Energy Agency. (2025). Energy and AI.</a:t>
            </a:r>
          </a:p>
          <a:p>
            <a:pPr>
              <a:lnSpc>
                <a:spcPct val="105000"/>
              </a:lnSpc>
              <a:spcAft>
                <a:spcPts val="1000"/>
              </a:spcAft>
              <a:defRPr sz="1300">
                <a:solidFill>
                  <a:srgbClr val="202731"/>
                </a:solidFill>
              </a:defRPr>
            </a:pPr>
            <a:r>
              <a:t>OpenAI. (2026). How AI is expanding what people do at work.</a:t>
            </a:r>
          </a:p>
          <a:p>
            <a:pPr>
              <a:lnSpc>
                <a:spcPct val="105000"/>
              </a:lnSpc>
              <a:spcAft>
                <a:spcPts val="1000"/>
              </a:spcAft>
              <a:defRPr sz="1300">
                <a:solidFill>
                  <a:srgbClr val="202731"/>
                </a:solidFill>
              </a:defRPr>
            </a:pPr>
            <a:r>
              <a:t>Sauvola, J., et al. (2024). Future of software development with generative AI. Automated Software Engineering, 31.</a:t>
            </a:r>
          </a:p>
          <a:p>
            <a:pPr>
              <a:lnSpc>
                <a:spcPct val="105000"/>
              </a:lnSpc>
              <a:spcAft>
                <a:spcPts val="1000"/>
              </a:spcAft>
              <a:defRPr sz="1300">
                <a:solidFill>
                  <a:srgbClr val="202731"/>
                </a:solidFill>
              </a:defRPr>
            </a:pPr>
            <a:r>
              <a:t>United Nations. (2015). Transforming our world: The 2030 Agenda for Sustainable Development.</a:t>
            </a:r>
          </a:p>
          <a:p>
            <a:pPr>
              <a:lnSpc>
                <a:spcPct val="105000"/>
              </a:lnSpc>
              <a:spcAft>
                <a:spcPts val="1000"/>
              </a:spcAft>
              <a:defRPr sz="1300">
                <a:solidFill>
                  <a:srgbClr val="202731"/>
                </a:solidFill>
              </a:defRPr>
            </a:pPr>
            <a:r>
              <a:t>World Economic Forum. (2025). The Future of Jobs Report 2025.</a:t>
            </a:r>
          </a:p>
        </p:txBody>
      </p:sp>
      <p:pic>
        <p:nvPicPr>
          <p:cNvPr id="10" name="Video 9">
            <a:extLst>
              <a:ext uri="{FF2B5EF4-FFF2-40B4-BE49-F238E27FC236}">
                <a16:creationId xmlns:a16="http://schemas.microsoft.com/office/drawing/2014/main" id="{9D348A7F-DA8C-5303-BDAF-89C157A9713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533"/>
    </mc:Choice>
    <mc:Fallback xmlns="">
      <p:transition spd="slow" advTm="5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395</TotalTime>
  <Words>1476</Words>
  <Application>Microsoft Office PowerPoint</Application>
  <PresentationFormat>Widescreen</PresentationFormat>
  <Paragraphs>127</Paragraphs>
  <Slides>16</Slides>
  <Notes>4</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Socio-technical transformation &amp; interconnected balance:</vt:lpstr>
      <vt:lpstr>PowerPoint Presentation</vt:lpstr>
      <vt:lpstr>SDG 8: Decent Work and Economic Growth </vt:lpstr>
      <vt:lpstr>SDG 9: Industry, Innovation and Infrastructure </vt:lpstr>
      <vt:lpstr>PowerPoint Presentation</vt:lpstr>
      <vt:lpstr>PowerPoint Presentation</vt:lpstr>
      <vt:lpstr>The "Tokenisation of Intelligence":</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Solomon Simukoko</cp:lastModifiedBy>
  <cp:revision>7</cp:revision>
  <dcterms:created xsi:type="dcterms:W3CDTF">2013-01-27T09:14:16Z</dcterms:created>
  <dcterms:modified xsi:type="dcterms:W3CDTF">2026-09-11T21:18:41Z</dcterms:modified>
  <cp:category/>
</cp:coreProperties>
</file>