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56F6B7-B6D7-4B93-8752-459887C5B2DF}" v="1959" dt="2026-04-15T19:27:06.222"/>
    <p1510:client id="{F289C016-B4B1-49D5-9AF3-D5CC9D5B12D9}" v="736" dt="2026-04-14T18:11:37.0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21/04/2026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21/04/2026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21/04/2026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21/04/2026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gov.uk/government/publications/neighbourhood-policing-guarantee-performance-framework/neighbourhood-policing-guarantee-performance-framework-accessible#:~:text=Outputs-,Visibility,across%20the%20country%20for%20all" TargetMode="External"/><Relationship Id="rId3" Type="http://schemas.openxmlformats.org/officeDocument/2006/relationships/hyperlink" Target="https://www.crimeandinvestigation.co.uk/crime-files/sarah-everard#:~:text=The%20murder&amp;text=It%20was%20now%20the%20early,and%20dumped%20in%20a%20pond" TargetMode="External"/><Relationship Id="rId7" Type="http://schemas.openxmlformats.org/officeDocument/2006/relationships/hyperlink" Target="https://hmicfrs.justiceinspectorates.gov.uk/news/news-feed/police-trying-to-rebuild-public-trust-but-still-failing-too-many-victims/#:~:text=But%20too%20many%20forces%20are,as%20purchasing%20new%20ICT%20systems" TargetMode="External"/><Relationship Id="rId2" Type="http://schemas.openxmlformats.org/officeDocument/2006/relationships/hyperlink" Target="https://publications.essex.ac.uk/esj/article/id/427/#:~:text=The%20College%20of%20Policing%20(no,find%20it%20stressful%20and%20exhausting" TargetMode="External"/><Relationship Id="rId1" Type="http://schemas.openxmlformats.org/officeDocument/2006/relationships/slideLayout" Target="../slideLayouts/slideLayout2.xml"/><Relationship Id="rId6" Type="http://schemas.openxmlformats.org/officeDocument/2006/relationships/hyperlink" Target="https://www.governmentevents.co.uk/ge-insights/the-importance-of-police-community-relationships-strategies/#:~:text=Improving%20relationships%20between%20police%20and,enhancing%20their%20legitimacy%20and%20effectiveness" TargetMode="External"/><Relationship Id="rId5" Type="http://schemas.openxmlformats.org/officeDocument/2006/relationships/hyperlink" Target="https://post.parliament.uk/public-trust-and-confidence-in-the-police/#:~:text=In%202024%2C%20HMICFRS%20found%20that,who%20cannot%20hold%20vetting%20clearance" TargetMode="External"/><Relationship Id="rId4" Type="http://schemas.openxmlformats.org/officeDocument/2006/relationships/hyperlink" Target="https://www.cumberlandlodge.ac.uk/wp-content/uploads/2023/12/Legitimacy-and-Confidence-in-Policing-SCREEN.pdf"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npcc.police.uk/publications/policing-vision-2030/" TargetMode="External"/><Relationship Id="rId2" Type="http://schemas.openxmlformats.org/officeDocument/2006/relationships/hyperlink" Target="https://www.policeconduct.gov.uk/news/eight-met-officers-facing-gross-misconduct-investigations-over-stephen-port-case#:~:text=The%20Independent%20Police%20Complaints%20Commission%20(IPCC)%20investigated,3%2C500%20documents**%20*%20**Conducting%20further%20witness%20interviews" TargetMode="External"/><Relationship Id="rId1" Type="http://schemas.openxmlformats.org/officeDocument/2006/relationships/slideLayout" Target="../slideLayouts/slideLayout2.xml"/><Relationship Id="rId6" Type="http://schemas.openxmlformats.org/officeDocument/2006/relationships/hyperlink" Target="https://www.westyorkshire.police.uk/about-us/policies-and-procedures/policies/operational-policing/community-engagement" TargetMode="External"/><Relationship Id="rId5" Type="http://schemas.openxmlformats.org/officeDocument/2006/relationships/hyperlink" Target="https://polfed.org/news/latest-news/2024/challenges-faced-by-police-demand-urgent-attention-and-reform/#:~:text=Share,in%20its%20fight%20against%20crime" TargetMode="External"/><Relationship Id="rId4" Type="http://schemas.openxmlformats.org/officeDocument/2006/relationships/hyperlink" Target="http://pohttps/pds.police.uk/welcome/about-us/national-policing-digital-strate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355924" y="818984"/>
            <a:ext cx="8265921" cy="3268520"/>
          </a:xfrm>
        </p:spPr>
        <p:txBody>
          <a:bodyPr>
            <a:normAutofit/>
          </a:bodyPr>
          <a:lstStyle/>
          <a:p>
            <a:pPr algn="l"/>
            <a:r>
              <a:rPr lang="en-GB" sz="4400" dirty="0">
                <a:solidFill>
                  <a:srgbClr val="FFFFFF"/>
                </a:solidFill>
              </a:rPr>
              <a:t>How community engagement strategies can help strengthen public trust and enhance police </a:t>
            </a:r>
            <a:r>
              <a:rPr lang="en-GB" sz="4400">
                <a:solidFill>
                  <a:srgbClr val="FFFFFF"/>
                </a:solidFill>
              </a:rPr>
              <a:t>legitimacy</a:t>
            </a:r>
            <a:r>
              <a:rPr lang="en-GB" sz="4400" dirty="0">
                <a:solidFill>
                  <a:srgbClr val="FFFFFF"/>
                </a:solidFill>
              </a:rPr>
              <a:t>.</a:t>
            </a:r>
            <a:endParaRPr lang="en-US" dirty="0"/>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931874" y="4797188"/>
            <a:ext cx="6051236" cy="1241828"/>
          </a:xfrm>
        </p:spPr>
        <p:txBody>
          <a:bodyPr vert="horz" lIns="91440" tIns="45720" rIns="91440" bIns="45720" rtlCol="0">
            <a:normAutofit/>
          </a:bodyPr>
          <a:lstStyle/>
          <a:p>
            <a:pPr algn="r"/>
            <a:r>
              <a:rPr lang="en-GB">
                <a:solidFill>
                  <a:srgbClr val="FFFFFF"/>
                </a:solidFill>
              </a:rPr>
              <a:t>By Taylor West</a:t>
            </a: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ED318-147F-2138-2F7C-15871D6F0ABE}"/>
              </a:ext>
            </a:extLst>
          </p:cNvPr>
          <p:cNvSpPr>
            <a:spLocks noGrp="1"/>
          </p:cNvSpPr>
          <p:nvPr>
            <p:ph type="title"/>
          </p:nvPr>
        </p:nvSpPr>
        <p:spPr/>
        <p:txBody>
          <a:bodyPr/>
          <a:lstStyle/>
          <a:p>
            <a:r>
              <a:rPr lang="en-GB"/>
              <a:t>Content List </a:t>
            </a:r>
          </a:p>
        </p:txBody>
      </p:sp>
      <p:sp>
        <p:nvSpPr>
          <p:cNvPr id="3" name="Content Placeholder 2">
            <a:extLst>
              <a:ext uri="{FF2B5EF4-FFF2-40B4-BE49-F238E27FC236}">
                <a16:creationId xmlns:a16="http://schemas.microsoft.com/office/drawing/2014/main" id="{E2C4E40D-8DD8-8E1C-E6FE-AD28130606EA}"/>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GB"/>
              <a:t>Slide One – What is Police Legitamacy &amp; Public Trust</a:t>
            </a:r>
            <a:endParaRPr lang="en-GB" dirty="0"/>
          </a:p>
          <a:p>
            <a:pPr marL="0" indent="0">
              <a:buNone/>
            </a:pPr>
            <a:r>
              <a:rPr lang="en-GB"/>
              <a:t>Slide Two -  Why does Public Trust Decrease</a:t>
            </a:r>
          </a:p>
          <a:p>
            <a:pPr>
              <a:buNone/>
            </a:pPr>
            <a:r>
              <a:rPr lang="en-GB"/>
              <a:t>Slide Three – What is Community Engagement</a:t>
            </a:r>
          </a:p>
          <a:p>
            <a:pPr marL="0" indent="0">
              <a:buNone/>
            </a:pPr>
            <a:r>
              <a:rPr lang="en-GB"/>
              <a:t>Slide Four – What are the Current Strategies</a:t>
            </a:r>
            <a:endParaRPr lang="en-GB" dirty="0"/>
          </a:p>
          <a:p>
            <a:pPr>
              <a:buNone/>
            </a:pPr>
            <a:r>
              <a:rPr lang="en-GB"/>
              <a:t>Slide Five - The Effectiveness of Current Strategies</a:t>
            </a:r>
          </a:p>
          <a:p>
            <a:pPr marL="0" indent="0">
              <a:buNone/>
            </a:pPr>
            <a:r>
              <a:rPr lang="en-GB"/>
              <a:t>Slide Six – Benefits of Good Community Trust &amp; Engagement</a:t>
            </a:r>
          </a:p>
          <a:p>
            <a:pPr marL="0" indent="0">
              <a:buNone/>
            </a:pPr>
            <a:r>
              <a:rPr lang="en-GB"/>
              <a:t>Slide Seven – Negatives of Good Community Trust &amp; Engagement</a:t>
            </a:r>
          </a:p>
          <a:p>
            <a:pPr marL="0" indent="0">
              <a:buNone/>
            </a:pPr>
            <a:r>
              <a:rPr lang="en-GB"/>
              <a:t>Slide Eight – Challenges </a:t>
            </a:r>
            <a:endParaRPr lang="en-GB" dirty="0"/>
          </a:p>
          <a:p>
            <a:pPr>
              <a:buNone/>
            </a:pPr>
            <a:r>
              <a:rPr lang="en-GB"/>
              <a:t>Slide Nine – Case Studies and Examples</a:t>
            </a:r>
          </a:p>
          <a:p>
            <a:pPr marL="0" indent="0">
              <a:buNone/>
            </a:pPr>
            <a:r>
              <a:rPr lang="en-GB"/>
              <a:t>Slide Ten -  The Future of Community Engagement </a:t>
            </a:r>
          </a:p>
          <a:p>
            <a:pPr marL="0" indent="0">
              <a:buNone/>
            </a:pPr>
            <a:r>
              <a:rPr lang="en-GB"/>
              <a:t>Slide Eleven - Conclusion</a:t>
            </a:r>
          </a:p>
          <a:p>
            <a:pPr marL="0" indent="0">
              <a:buNone/>
            </a:pPr>
            <a:r>
              <a:rPr lang="en-GB"/>
              <a:t>Slide Twelve &amp; Thirteen – Reference List </a:t>
            </a:r>
            <a:endParaRPr lang="en-GB" dirty="0"/>
          </a:p>
        </p:txBody>
      </p:sp>
    </p:spTree>
    <p:extLst>
      <p:ext uri="{BB962C8B-B14F-4D97-AF65-F5344CB8AC3E}">
        <p14:creationId xmlns:p14="http://schemas.microsoft.com/office/powerpoint/2010/main" val="4084675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68E97-DC7C-FA4D-9F90-4B37A14CCC5D}"/>
              </a:ext>
            </a:extLst>
          </p:cNvPr>
          <p:cNvSpPr>
            <a:spLocks noGrp="1"/>
          </p:cNvSpPr>
          <p:nvPr>
            <p:ph type="title"/>
          </p:nvPr>
        </p:nvSpPr>
        <p:spPr/>
        <p:txBody>
          <a:bodyPr>
            <a:normAutofit/>
          </a:bodyPr>
          <a:lstStyle/>
          <a:p>
            <a:r>
              <a:rPr lang="en-GB" sz="3600">
                <a:latin typeface="Aptos"/>
              </a:rPr>
              <a:t>What is Police Legitamacy &amp; Public Trust</a:t>
            </a:r>
            <a:endParaRPr lang="en-US" sz="3600"/>
          </a:p>
        </p:txBody>
      </p:sp>
      <p:sp>
        <p:nvSpPr>
          <p:cNvPr id="3" name="Content Placeholder 2">
            <a:extLst>
              <a:ext uri="{FF2B5EF4-FFF2-40B4-BE49-F238E27FC236}">
                <a16:creationId xmlns:a16="http://schemas.microsoft.com/office/drawing/2014/main" id="{EB1646E5-4D5E-E527-9793-045DC737BF79}"/>
              </a:ext>
            </a:extLst>
          </p:cNvPr>
          <p:cNvSpPr>
            <a:spLocks noGrp="1"/>
          </p:cNvSpPr>
          <p:nvPr>
            <p:ph idx="1"/>
          </p:nvPr>
        </p:nvSpPr>
        <p:spPr/>
        <p:txBody>
          <a:bodyPr vert="horz" lIns="91440" tIns="45720" rIns="91440" bIns="45720" rtlCol="0" anchor="t">
            <a:normAutofit/>
          </a:bodyPr>
          <a:lstStyle/>
          <a:p>
            <a:pPr marL="0" indent="0">
              <a:buNone/>
            </a:pPr>
            <a:r>
              <a:rPr lang="en-GB" sz="3200" dirty="0"/>
              <a:t>Police Legitamacy is when The Police act correctly within </a:t>
            </a:r>
            <a:r>
              <a:rPr lang="en-GB" sz="3200"/>
              <a:t>their role, such as following procedures (Cumberland </a:t>
            </a:r>
            <a:r>
              <a:rPr lang="en-GB" sz="3200" dirty="0"/>
              <a:t>Lodge, 2023) whereas Public Trust is the belief that the Public have in the Police, in the way they act and how they perform in there role (College Of Policing, 2025) </a:t>
            </a:r>
          </a:p>
        </p:txBody>
      </p:sp>
    </p:spTree>
    <p:extLst>
      <p:ext uri="{BB962C8B-B14F-4D97-AF65-F5344CB8AC3E}">
        <p14:creationId xmlns:p14="http://schemas.microsoft.com/office/powerpoint/2010/main" val="3741569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5FAEF-435C-3539-2E41-BD8F3D959332}"/>
              </a:ext>
            </a:extLst>
          </p:cNvPr>
          <p:cNvSpPr>
            <a:spLocks noGrp="1"/>
          </p:cNvSpPr>
          <p:nvPr>
            <p:ph type="title"/>
          </p:nvPr>
        </p:nvSpPr>
        <p:spPr/>
        <p:txBody>
          <a:bodyPr>
            <a:normAutofit/>
          </a:bodyPr>
          <a:lstStyle/>
          <a:p>
            <a:r>
              <a:rPr lang="en-GB" sz="3600">
                <a:latin typeface="Aptos"/>
              </a:rPr>
              <a:t>Why does Public Trust Decrease</a:t>
            </a:r>
            <a:endParaRPr lang="en-US" sz="3600"/>
          </a:p>
        </p:txBody>
      </p:sp>
      <p:sp>
        <p:nvSpPr>
          <p:cNvPr id="3" name="Content Placeholder 2">
            <a:extLst>
              <a:ext uri="{FF2B5EF4-FFF2-40B4-BE49-F238E27FC236}">
                <a16:creationId xmlns:a16="http://schemas.microsoft.com/office/drawing/2014/main" id="{E5F26B3D-4735-9A0A-D3F2-0B9F006204CB}"/>
              </a:ext>
            </a:extLst>
          </p:cNvPr>
          <p:cNvSpPr>
            <a:spLocks noGrp="1"/>
          </p:cNvSpPr>
          <p:nvPr>
            <p:ph idx="1"/>
          </p:nvPr>
        </p:nvSpPr>
        <p:spPr/>
        <p:txBody>
          <a:bodyPr vert="horz" lIns="91440" tIns="45720" rIns="91440" bIns="45720" rtlCol="0" anchor="t">
            <a:normAutofit/>
          </a:bodyPr>
          <a:lstStyle/>
          <a:p>
            <a:pPr marL="0" indent="0">
              <a:buNone/>
            </a:pPr>
            <a:r>
              <a:rPr lang="en-GB" dirty="0"/>
              <a:t>Public Trust decreases due to the inequality The Police show in some circumstances (Senedd Cymru, 2026) It also decreases due to the crimes that haven't been solved or are wrongful imprisonments and crimes that are solved but aren't correct, and there aren't many news articles about the good The Police do. Whereas there are many on when The Police do something wrong. </a:t>
            </a:r>
          </a:p>
        </p:txBody>
      </p:sp>
    </p:spTree>
    <p:extLst>
      <p:ext uri="{BB962C8B-B14F-4D97-AF65-F5344CB8AC3E}">
        <p14:creationId xmlns:p14="http://schemas.microsoft.com/office/powerpoint/2010/main" val="1375073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C17CB-95F6-0697-C13C-37F226C3D014}"/>
              </a:ext>
            </a:extLst>
          </p:cNvPr>
          <p:cNvSpPr>
            <a:spLocks noGrp="1"/>
          </p:cNvSpPr>
          <p:nvPr>
            <p:ph type="title"/>
          </p:nvPr>
        </p:nvSpPr>
        <p:spPr/>
        <p:txBody>
          <a:bodyPr>
            <a:normAutofit/>
          </a:bodyPr>
          <a:lstStyle/>
          <a:p>
            <a:r>
              <a:rPr lang="en-GB" sz="3600">
                <a:latin typeface="Aptos"/>
              </a:rPr>
              <a:t>What is Community Engagement</a:t>
            </a:r>
            <a:endParaRPr lang="en-US" sz="3600"/>
          </a:p>
        </p:txBody>
      </p:sp>
      <p:sp>
        <p:nvSpPr>
          <p:cNvPr id="3" name="Content Placeholder 2">
            <a:extLst>
              <a:ext uri="{FF2B5EF4-FFF2-40B4-BE49-F238E27FC236}">
                <a16:creationId xmlns:a16="http://schemas.microsoft.com/office/drawing/2014/main" id="{07406199-1E40-5765-F4AE-AB30C34C103C}"/>
              </a:ext>
            </a:extLst>
          </p:cNvPr>
          <p:cNvSpPr>
            <a:spLocks noGrp="1"/>
          </p:cNvSpPr>
          <p:nvPr>
            <p:ph idx="1"/>
          </p:nvPr>
        </p:nvSpPr>
        <p:spPr/>
        <p:txBody>
          <a:bodyPr vert="horz" lIns="91440" tIns="45720" rIns="91440" bIns="45720" rtlCol="0" anchor="t">
            <a:normAutofit/>
          </a:bodyPr>
          <a:lstStyle/>
          <a:p>
            <a:pPr marL="0" indent="0">
              <a:buNone/>
            </a:pPr>
            <a:r>
              <a:rPr lang="en-GB" dirty="0"/>
              <a:t>Community Engagement is a visionary way of getting and increasing Public Trust, as it is a great way of The Police and The Public communicating and bringing ideas together and making The Public feel heard and as though there needs and ideas are being adhered </a:t>
            </a:r>
            <a:r>
              <a:rPr lang="en-GB"/>
              <a:t>to (West Yorkshire Police, 2024) </a:t>
            </a:r>
            <a:endParaRPr lang="en-GB" dirty="0"/>
          </a:p>
        </p:txBody>
      </p:sp>
    </p:spTree>
    <p:extLst>
      <p:ext uri="{BB962C8B-B14F-4D97-AF65-F5344CB8AC3E}">
        <p14:creationId xmlns:p14="http://schemas.microsoft.com/office/powerpoint/2010/main" val="9231301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4955-5FD0-7C92-8030-836145516394}"/>
              </a:ext>
            </a:extLst>
          </p:cNvPr>
          <p:cNvSpPr>
            <a:spLocks noGrp="1"/>
          </p:cNvSpPr>
          <p:nvPr>
            <p:ph type="title"/>
          </p:nvPr>
        </p:nvSpPr>
        <p:spPr/>
        <p:txBody>
          <a:bodyPr>
            <a:normAutofit/>
          </a:bodyPr>
          <a:lstStyle/>
          <a:p>
            <a:r>
              <a:rPr lang="en-GB" sz="3600">
                <a:latin typeface="Aptos"/>
              </a:rPr>
              <a:t>What are the Current Strategies</a:t>
            </a:r>
            <a:endParaRPr lang="en-US" sz="3600"/>
          </a:p>
        </p:txBody>
      </p:sp>
      <p:sp>
        <p:nvSpPr>
          <p:cNvPr id="3" name="Content Placeholder 2">
            <a:extLst>
              <a:ext uri="{FF2B5EF4-FFF2-40B4-BE49-F238E27FC236}">
                <a16:creationId xmlns:a16="http://schemas.microsoft.com/office/drawing/2014/main" id="{3792E8F6-58BD-D664-1B72-B4977B540C2B}"/>
              </a:ext>
            </a:extLst>
          </p:cNvPr>
          <p:cNvSpPr>
            <a:spLocks noGrp="1"/>
          </p:cNvSpPr>
          <p:nvPr>
            <p:ph idx="1"/>
          </p:nvPr>
        </p:nvSpPr>
        <p:spPr/>
        <p:txBody>
          <a:bodyPr vert="horz" lIns="91440" tIns="45720" rIns="91440" bIns="45720" rtlCol="0" anchor="t">
            <a:normAutofit/>
          </a:bodyPr>
          <a:lstStyle/>
          <a:p>
            <a:pPr marL="0" indent="0">
              <a:buNone/>
            </a:pPr>
            <a:r>
              <a:rPr lang="en-GB" dirty="0"/>
              <a:t>There aren't many current strategies that are being used to help with Public Trust and to increase Police </a:t>
            </a:r>
            <a:r>
              <a:rPr lang="en-GB"/>
              <a:t>Legitimacy</a:t>
            </a:r>
            <a:r>
              <a:rPr lang="en-GB" dirty="0"/>
              <a:t>, although there are strategies in place such as Neighbourhood Policing having officers patrolling to build the trust that there are officers around to help (Gov.uk, 2025) Another strategy is The Police are trying to implement is following procedures in a better way meaning being more unbiased and being more polite to the public, and finally NPCC &amp; College of Policing are creating a five year plan to increase public trust (NPCC, 2025) </a:t>
            </a:r>
          </a:p>
        </p:txBody>
      </p:sp>
    </p:spTree>
    <p:extLst>
      <p:ext uri="{BB962C8B-B14F-4D97-AF65-F5344CB8AC3E}">
        <p14:creationId xmlns:p14="http://schemas.microsoft.com/office/powerpoint/2010/main" val="1377037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53633-1606-67D2-F0AE-1CC8CD3FD0A7}"/>
              </a:ext>
            </a:extLst>
          </p:cNvPr>
          <p:cNvSpPr>
            <a:spLocks noGrp="1"/>
          </p:cNvSpPr>
          <p:nvPr>
            <p:ph type="title"/>
          </p:nvPr>
        </p:nvSpPr>
        <p:spPr/>
        <p:txBody>
          <a:bodyPr>
            <a:normAutofit/>
          </a:bodyPr>
          <a:lstStyle/>
          <a:p>
            <a:r>
              <a:rPr lang="en-GB" sz="3600">
                <a:latin typeface="Aptos"/>
              </a:rPr>
              <a:t>The Effectiveness of Current Strategies</a:t>
            </a:r>
            <a:endParaRPr lang="en-US" sz="3600"/>
          </a:p>
        </p:txBody>
      </p:sp>
      <p:sp>
        <p:nvSpPr>
          <p:cNvPr id="3" name="Content Placeholder 2">
            <a:extLst>
              <a:ext uri="{FF2B5EF4-FFF2-40B4-BE49-F238E27FC236}">
                <a16:creationId xmlns:a16="http://schemas.microsoft.com/office/drawing/2014/main" id="{BE8B6530-25ED-C36C-BBE6-C272B2CB05B0}"/>
              </a:ext>
            </a:extLst>
          </p:cNvPr>
          <p:cNvSpPr>
            <a:spLocks noGrp="1"/>
          </p:cNvSpPr>
          <p:nvPr>
            <p:ph idx="1"/>
          </p:nvPr>
        </p:nvSpPr>
        <p:spPr/>
        <p:txBody>
          <a:bodyPr vert="horz" lIns="91440" tIns="45720" rIns="91440" bIns="45720" rtlCol="0" anchor="t">
            <a:normAutofit/>
          </a:bodyPr>
          <a:lstStyle/>
          <a:p>
            <a:pPr marL="0" indent="0">
              <a:buNone/>
            </a:pPr>
            <a:r>
              <a:rPr lang="en-GB" dirty="0"/>
              <a:t>The Effectiveness of Current Strategies are good, when it comes to Police Legitimacy, </a:t>
            </a:r>
            <a:r>
              <a:rPr lang="en-GB"/>
              <a:t>while</a:t>
            </a:r>
            <a:r>
              <a:rPr lang="en-GB" dirty="0"/>
              <a:t> when it comes to Public Trust their current strategies are not </a:t>
            </a:r>
            <a:r>
              <a:rPr lang="en-GB"/>
              <a:t>amazingly effective</a:t>
            </a:r>
            <a:r>
              <a:rPr lang="en-GB" dirty="0"/>
              <a:t> (UK Parliament, 2024) due </a:t>
            </a:r>
            <a:r>
              <a:rPr lang="en-GB"/>
              <a:t>to the public feeling as though they could do more Neighbourhood</a:t>
            </a:r>
            <a:r>
              <a:rPr lang="en-GB" dirty="0"/>
              <a:t> Policing &amp; Following their procedures in Policing properly. </a:t>
            </a:r>
          </a:p>
        </p:txBody>
      </p:sp>
    </p:spTree>
    <p:extLst>
      <p:ext uri="{BB962C8B-B14F-4D97-AF65-F5344CB8AC3E}">
        <p14:creationId xmlns:p14="http://schemas.microsoft.com/office/powerpoint/2010/main" val="2950446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89221-F6FA-F8FD-474F-ACA02A57A5E9}"/>
              </a:ext>
            </a:extLst>
          </p:cNvPr>
          <p:cNvSpPr>
            <a:spLocks noGrp="1"/>
          </p:cNvSpPr>
          <p:nvPr>
            <p:ph type="title"/>
          </p:nvPr>
        </p:nvSpPr>
        <p:spPr/>
        <p:txBody>
          <a:bodyPr>
            <a:normAutofit/>
          </a:bodyPr>
          <a:lstStyle/>
          <a:p>
            <a:r>
              <a:rPr lang="en-GB" sz="3600">
                <a:latin typeface="Aptos"/>
              </a:rPr>
              <a:t>Benefits of Good Community Trust &amp; Engagement</a:t>
            </a:r>
            <a:endParaRPr lang="en-US" sz="3600"/>
          </a:p>
        </p:txBody>
      </p:sp>
      <p:sp>
        <p:nvSpPr>
          <p:cNvPr id="3" name="Content Placeholder 2">
            <a:extLst>
              <a:ext uri="{FF2B5EF4-FFF2-40B4-BE49-F238E27FC236}">
                <a16:creationId xmlns:a16="http://schemas.microsoft.com/office/drawing/2014/main" id="{8F71C339-162E-A25B-3A15-AB6BBC5453F9}"/>
              </a:ext>
            </a:extLst>
          </p:cNvPr>
          <p:cNvSpPr>
            <a:spLocks noGrp="1"/>
          </p:cNvSpPr>
          <p:nvPr>
            <p:ph idx="1"/>
          </p:nvPr>
        </p:nvSpPr>
        <p:spPr/>
        <p:txBody>
          <a:bodyPr vert="horz" lIns="91440" tIns="45720" rIns="91440" bIns="45720" rtlCol="0" anchor="t">
            <a:normAutofit/>
          </a:bodyPr>
          <a:lstStyle/>
          <a:p>
            <a:pPr marL="0" indent="0">
              <a:buNone/>
            </a:pPr>
            <a:r>
              <a:rPr lang="en-GB" dirty="0"/>
              <a:t>There are many benefits to good community trust &amp; engagement such as an </a:t>
            </a:r>
            <a:r>
              <a:rPr lang="en-GB"/>
              <a:t>increase in Public Safety &amp; Enhanced Police Legitimacy, </a:t>
            </a:r>
            <a:r>
              <a:rPr lang="en-GB" dirty="0"/>
              <a:t>it will also make policing more proactive (Government Events, 2024) it may also give the public more confidence and trust to report crimes. </a:t>
            </a:r>
          </a:p>
        </p:txBody>
      </p:sp>
    </p:spTree>
    <p:extLst>
      <p:ext uri="{BB962C8B-B14F-4D97-AF65-F5344CB8AC3E}">
        <p14:creationId xmlns:p14="http://schemas.microsoft.com/office/powerpoint/2010/main" val="42471714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D2B34-7C0D-3027-0473-33E06C55B5B0}"/>
              </a:ext>
            </a:extLst>
          </p:cNvPr>
          <p:cNvSpPr>
            <a:spLocks noGrp="1"/>
          </p:cNvSpPr>
          <p:nvPr>
            <p:ph type="title"/>
          </p:nvPr>
        </p:nvSpPr>
        <p:spPr/>
        <p:txBody>
          <a:bodyPr>
            <a:normAutofit/>
          </a:bodyPr>
          <a:lstStyle/>
          <a:p>
            <a:r>
              <a:rPr lang="en-GB" sz="3600">
                <a:latin typeface="Aptos"/>
              </a:rPr>
              <a:t>Negatives of Good Community Trust &amp; Engagement</a:t>
            </a:r>
            <a:endParaRPr lang="en-US" sz="3600"/>
          </a:p>
        </p:txBody>
      </p:sp>
      <p:sp>
        <p:nvSpPr>
          <p:cNvPr id="3" name="Content Placeholder 2">
            <a:extLst>
              <a:ext uri="{FF2B5EF4-FFF2-40B4-BE49-F238E27FC236}">
                <a16:creationId xmlns:a16="http://schemas.microsoft.com/office/drawing/2014/main" id="{95334732-31E9-C837-CC73-58A04E2A5747}"/>
              </a:ext>
            </a:extLst>
          </p:cNvPr>
          <p:cNvSpPr>
            <a:spLocks noGrp="1"/>
          </p:cNvSpPr>
          <p:nvPr>
            <p:ph idx="1"/>
          </p:nvPr>
        </p:nvSpPr>
        <p:spPr/>
        <p:txBody>
          <a:bodyPr vert="horz" lIns="91440" tIns="45720" rIns="91440" bIns="45720" rtlCol="0" anchor="t">
            <a:normAutofit/>
          </a:bodyPr>
          <a:lstStyle/>
          <a:p>
            <a:pPr marL="0" indent="0">
              <a:buNone/>
            </a:pPr>
            <a:r>
              <a:rPr lang="en-GB" dirty="0"/>
              <a:t>There are not many negatives of Good Community Trust &amp; Engagement, however it could cause negatives down the line such as abuse of power and others retaliating against it (University of Essex, 2025) </a:t>
            </a:r>
          </a:p>
        </p:txBody>
      </p:sp>
    </p:spTree>
    <p:extLst>
      <p:ext uri="{BB962C8B-B14F-4D97-AF65-F5344CB8AC3E}">
        <p14:creationId xmlns:p14="http://schemas.microsoft.com/office/powerpoint/2010/main" val="30245005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050D9-E4E7-D5DE-D7B5-9ED2ED7F9B8D}"/>
              </a:ext>
            </a:extLst>
          </p:cNvPr>
          <p:cNvSpPr>
            <a:spLocks noGrp="1"/>
          </p:cNvSpPr>
          <p:nvPr>
            <p:ph type="title"/>
          </p:nvPr>
        </p:nvSpPr>
        <p:spPr/>
        <p:txBody>
          <a:bodyPr>
            <a:normAutofit/>
          </a:bodyPr>
          <a:lstStyle/>
          <a:p>
            <a:r>
              <a:rPr lang="en-GB" sz="3600">
                <a:latin typeface="Aptos"/>
              </a:rPr>
              <a:t>Challenges </a:t>
            </a:r>
            <a:endParaRPr lang="en-US" sz="3600"/>
          </a:p>
        </p:txBody>
      </p:sp>
      <p:sp>
        <p:nvSpPr>
          <p:cNvPr id="3" name="Content Placeholder 2">
            <a:extLst>
              <a:ext uri="{FF2B5EF4-FFF2-40B4-BE49-F238E27FC236}">
                <a16:creationId xmlns:a16="http://schemas.microsoft.com/office/drawing/2014/main" id="{05973B57-B2F9-944B-F203-805F9705D9D5}"/>
              </a:ext>
            </a:extLst>
          </p:cNvPr>
          <p:cNvSpPr>
            <a:spLocks noGrp="1"/>
          </p:cNvSpPr>
          <p:nvPr>
            <p:ph idx="1"/>
          </p:nvPr>
        </p:nvSpPr>
        <p:spPr/>
        <p:txBody>
          <a:bodyPr vert="horz" lIns="91440" tIns="45720" rIns="91440" bIns="45720" rtlCol="0" anchor="t">
            <a:normAutofit/>
          </a:bodyPr>
          <a:lstStyle/>
          <a:p>
            <a:pPr marL="0" indent="0">
              <a:buNone/>
            </a:pPr>
            <a:r>
              <a:rPr lang="en-GB" dirty="0"/>
              <a:t>There are many challenges that The Police face that makes it harder to improve Public Trust and Police Legitimacy such as some officers using their </a:t>
            </a:r>
            <a:r>
              <a:rPr lang="en-GB" dirty="0" err="1"/>
              <a:t>powe</a:t>
            </a:r>
            <a:r>
              <a:rPr lang="en-GB" dirty="0"/>
              <a:t>r in a wrongful manner, not much neighbourhood policing in certain areas (HMICFRS, 2024) and Police Legitimacy does decline also due to officers using their power incorrectly, they also lose trust from the public as some officers do some misconduct for example they can often be corrupt, dishonest and use </a:t>
            </a:r>
            <a:r>
              <a:rPr lang="en-GB" dirty="0" err="1"/>
              <a:t>eccessive</a:t>
            </a:r>
            <a:r>
              <a:rPr lang="en-GB" dirty="0"/>
              <a:t> force (Police Federation, 2024) </a:t>
            </a:r>
          </a:p>
        </p:txBody>
      </p:sp>
    </p:spTree>
    <p:extLst>
      <p:ext uri="{BB962C8B-B14F-4D97-AF65-F5344CB8AC3E}">
        <p14:creationId xmlns:p14="http://schemas.microsoft.com/office/powerpoint/2010/main" val="2017407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00967-D1DB-BDF8-6198-BAAD00DA349D}"/>
              </a:ext>
            </a:extLst>
          </p:cNvPr>
          <p:cNvSpPr>
            <a:spLocks noGrp="1"/>
          </p:cNvSpPr>
          <p:nvPr>
            <p:ph type="title"/>
          </p:nvPr>
        </p:nvSpPr>
        <p:spPr/>
        <p:txBody>
          <a:bodyPr>
            <a:normAutofit/>
          </a:bodyPr>
          <a:lstStyle/>
          <a:p>
            <a:r>
              <a:rPr lang="en-GB" sz="3600">
                <a:latin typeface="Aptos"/>
              </a:rPr>
              <a:t>Case Studies and Examples</a:t>
            </a:r>
            <a:endParaRPr lang="en-US" sz="3600"/>
          </a:p>
        </p:txBody>
      </p:sp>
      <p:sp>
        <p:nvSpPr>
          <p:cNvPr id="3" name="Content Placeholder 2">
            <a:extLst>
              <a:ext uri="{FF2B5EF4-FFF2-40B4-BE49-F238E27FC236}">
                <a16:creationId xmlns:a16="http://schemas.microsoft.com/office/drawing/2014/main" id="{A4FC063A-7C8A-C231-C047-CD84AB99DF19}"/>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dirty="0"/>
              <a:t>There are many case studies that give officers a bad reputation which in all ruins Public Trust &amp; Police Legitimacy, such as the Sarah Everard case, she was a 33 years old woman who was abducted in South London, she was raped &amp; Murdered by Wayne Couzens who was a Metropolitan</a:t>
            </a:r>
            <a:r>
              <a:rPr lang="en-GB"/>
              <a:t> Police Officer in March 2021 (Crime Investigation, 2026) </a:t>
            </a:r>
          </a:p>
          <a:p>
            <a:pPr marL="0" indent="0">
              <a:buNone/>
            </a:pPr>
            <a:r>
              <a:rPr lang="en-GB" dirty="0"/>
              <a:t>The final case I </a:t>
            </a:r>
            <a:r>
              <a:rPr lang="en-GB" err="1"/>
              <a:t>wi</a:t>
            </a:r>
            <a:r>
              <a:rPr lang="en-GB" dirty="0"/>
              <a:t>ll speak on is the Stephen Port case, he had murdered four men Anthony Walgate, Gabriel Kovari, Daniel Whitworth &amp; Jack Taylor he used dating apps to meet up with them asked them to meet at his flat, drugged them then sexually assaulted them before killing them, The Police failed to link him to the attacks, he was arrested in 2015 and convicted in 2016 for four counts of murder and rape or sexual assault </a:t>
            </a:r>
            <a:r>
              <a:rPr lang="en-GB"/>
              <a:t>(IOPC , 2023) </a:t>
            </a:r>
          </a:p>
        </p:txBody>
      </p:sp>
    </p:spTree>
    <p:extLst>
      <p:ext uri="{BB962C8B-B14F-4D97-AF65-F5344CB8AC3E}">
        <p14:creationId xmlns:p14="http://schemas.microsoft.com/office/powerpoint/2010/main" val="779870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12D81-A508-0092-5D08-FF3C97D1BCFA}"/>
              </a:ext>
            </a:extLst>
          </p:cNvPr>
          <p:cNvSpPr>
            <a:spLocks noGrp="1"/>
          </p:cNvSpPr>
          <p:nvPr>
            <p:ph type="title"/>
          </p:nvPr>
        </p:nvSpPr>
        <p:spPr/>
        <p:txBody>
          <a:bodyPr>
            <a:normAutofit/>
          </a:bodyPr>
          <a:lstStyle/>
          <a:p>
            <a:r>
              <a:rPr lang="en-GB" sz="3600">
                <a:latin typeface="Aptos"/>
              </a:rPr>
              <a:t>The Future of Community Engagement </a:t>
            </a:r>
            <a:endParaRPr lang="en-US" sz="3600"/>
          </a:p>
        </p:txBody>
      </p:sp>
      <p:sp>
        <p:nvSpPr>
          <p:cNvPr id="3" name="Content Placeholder 2">
            <a:extLst>
              <a:ext uri="{FF2B5EF4-FFF2-40B4-BE49-F238E27FC236}">
                <a16:creationId xmlns:a16="http://schemas.microsoft.com/office/drawing/2014/main" id="{02CEC8EF-06C4-D7A1-F376-C28B5434F183}"/>
              </a:ext>
            </a:extLst>
          </p:cNvPr>
          <p:cNvSpPr>
            <a:spLocks noGrp="1"/>
          </p:cNvSpPr>
          <p:nvPr>
            <p:ph idx="1"/>
          </p:nvPr>
        </p:nvSpPr>
        <p:spPr>
          <a:xfrm>
            <a:off x="412376" y="1691154"/>
            <a:ext cx="11367247" cy="4351338"/>
          </a:xfrm>
        </p:spPr>
        <p:txBody>
          <a:bodyPr vert="horz" lIns="91440" tIns="45720" rIns="91440" bIns="45720" rtlCol="0" anchor="t">
            <a:normAutofit/>
          </a:bodyPr>
          <a:lstStyle/>
          <a:p>
            <a:pPr marL="0" indent="0">
              <a:buNone/>
            </a:pPr>
            <a:r>
              <a:rPr lang="en-GB" dirty="0"/>
              <a:t>The future of community </a:t>
            </a:r>
            <a:r>
              <a:rPr lang="en-GB" dirty="0" err="1"/>
              <a:t>eng</a:t>
            </a:r>
            <a:r>
              <a:rPr lang="en-GB" dirty="0"/>
              <a:t>agement is a Police Vision to be pushed from 2025 to 2030, there goal is to make The Police the most trustworthy force in the world by implementing things to make communities safer, pursuing a more neighbourhood policing approach and implementing </a:t>
            </a:r>
            <a:r>
              <a:rPr lang="en-GB" dirty="0" err="1"/>
              <a:t>a</a:t>
            </a:r>
            <a:r>
              <a:rPr lang="en-GB" dirty="0"/>
              <a:t> elevated approach to policing (Police Digital Service, 2022) </a:t>
            </a:r>
            <a:endParaRPr lang="en-US" dirty="0"/>
          </a:p>
        </p:txBody>
      </p:sp>
    </p:spTree>
    <p:extLst>
      <p:ext uri="{BB962C8B-B14F-4D97-AF65-F5344CB8AC3E}">
        <p14:creationId xmlns:p14="http://schemas.microsoft.com/office/powerpoint/2010/main" val="34212274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28311-B01F-4B78-1DF3-84DAA5632B27}"/>
              </a:ext>
            </a:extLst>
          </p:cNvPr>
          <p:cNvSpPr>
            <a:spLocks noGrp="1"/>
          </p:cNvSpPr>
          <p:nvPr>
            <p:ph type="title"/>
          </p:nvPr>
        </p:nvSpPr>
        <p:spPr/>
        <p:txBody>
          <a:bodyPr>
            <a:normAutofit/>
          </a:bodyPr>
          <a:lstStyle/>
          <a:p>
            <a:r>
              <a:rPr lang="en-GB" sz="3600">
                <a:latin typeface="Aptos"/>
              </a:rPr>
              <a:t>Conclusion</a:t>
            </a:r>
            <a:endParaRPr lang="en-US" sz="3600"/>
          </a:p>
        </p:txBody>
      </p:sp>
      <p:sp>
        <p:nvSpPr>
          <p:cNvPr id="3" name="Content Placeholder 2">
            <a:extLst>
              <a:ext uri="{FF2B5EF4-FFF2-40B4-BE49-F238E27FC236}">
                <a16:creationId xmlns:a16="http://schemas.microsoft.com/office/drawing/2014/main" id="{8B8B680F-DCCF-7B74-0CAC-17395E5D2C28}"/>
              </a:ext>
            </a:extLst>
          </p:cNvPr>
          <p:cNvSpPr>
            <a:spLocks noGrp="1"/>
          </p:cNvSpPr>
          <p:nvPr>
            <p:ph idx="1"/>
          </p:nvPr>
        </p:nvSpPr>
        <p:spPr/>
        <p:txBody>
          <a:bodyPr vert="horz" lIns="91440" tIns="45720" rIns="91440" bIns="45720" rtlCol="0" anchor="t">
            <a:normAutofit/>
          </a:bodyPr>
          <a:lstStyle/>
          <a:p>
            <a:pPr marL="0" indent="0">
              <a:buNone/>
            </a:pPr>
            <a:r>
              <a:rPr lang="en-GB" dirty="0"/>
              <a:t>To conclude my </a:t>
            </a:r>
            <a:r>
              <a:rPr lang="en-GB"/>
              <a:t>presentation</a:t>
            </a:r>
            <a:r>
              <a:rPr lang="en-GB" dirty="0"/>
              <a:t>, I believe there is going to be low trust in Police Trust due to certain officers bringing it down, whereas Police Legitimacy can be improved as it is easier to do, Public Trust is going to be low due to officers giving The Police force a bad reputation, but due to the actions of other officers it makes the whole force look that way. </a:t>
            </a:r>
          </a:p>
        </p:txBody>
      </p:sp>
    </p:spTree>
    <p:extLst>
      <p:ext uri="{BB962C8B-B14F-4D97-AF65-F5344CB8AC3E}">
        <p14:creationId xmlns:p14="http://schemas.microsoft.com/office/powerpoint/2010/main" val="36810568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BED7C-FBC6-7D0B-DDD4-8E8CE912FBC2}"/>
              </a:ext>
            </a:extLst>
          </p:cNvPr>
          <p:cNvSpPr>
            <a:spLocks noGrp="1"/>
          </p:cNvSpPr>
          <p:nvPr>
            <p:ph type="title"/>
          </p:nvPr>
        </p:nvSpPr>
        <p:spPr/>
        <p:txBody>
          <a:bodyPr>
            <a:normAutofit/>
          </a:bodyPr>
          <a:lstStyle/>
          <a:p>
            <a:r>
              <a:rPr lang="en-GB" sz="3600"/>
              <a:t>Reference List</a:t>
            </a:r>
          </a:p>
        </p:txBody>
      </p:sp>
      <p:sp>
        <p:nvSpPr>
          <p:cNvPr id="3" name="Content Placeholder 2">
            <a:extLst>
              <a:ext uri="{FF2B5EF4-FFF2-40B4-BE49-F238E27FC236}">
                <a16:creationId xmlns:a16="http://schemas.microsoft.com/office/drawing/2014/main" id="{1F4BB06D-AC8F-58D2-1928-FC608BE2CD9B}"/>
              </a:ext>
            </a:extLst>
          </p:cNvPr>
          <p:cNvSpPr>
            <a:spLocks noGrp="1"/>
          </p:cNvSpPr>
          <p:nvPr>
            <p:ph idx="1"/>
          </p:nvPr>
        </p:nvSpPr>
        <p:spPr>
          <a:xfrm>
            <a:off x="552450" y="1468439"/>
            <a:ext cx="11087099" cy="4958555"/>
          </a:xfrm>
        </p:spPr>
        <p:txBody>
          <a:bodyPr vert="horz" lIns="91440" tIns="45720" rIns="91440" bIns="45720" rtlCol="0" anchor="t">
            <a:normAutofit fontScale="85000" lnSpcReduction="20000"/>
          </a:bodyPr>
          <a:lstStyle/>
          <a:p>
            <a:pPr>
              <a:buNone/>
            </a:pPr>
            <a:r>
              <a:rPr lang="en-GB" sz="1600">
                <a:ea typeface="+mn-lt"/>
                <a:cs typeface="+mn-lt"/>
              </a:rPr>
              <a:t>Antonia Savka (2025) Impact of community policing on public confidence in the police. Available at: </a:t>
            </a:r>
            <a:r>
              <a:rPr lang="en-GB" sz="1600" dirty="0">
                <a:ea typeface="+mn-lt"/>
                <a:cs typeface="+mn-lt"/>
                <a:hlinkClick r:id="rId2"/>
              </a:rPr>
              <a:t>https://publications.essex.ac.uk/esj/article/id/427/#:~:text=The%20College%20of%20Policing%20(no,find%20it%20stressful%20and%20exhausting</a:t>
            </a:r>
            <a:r>
              <a:rPr lang="en-GB" sz="1600" dirty="0">
                <a:ea typeface="+mn-lt"/>
                <a:cs typeface="+mn-lt"/>
              </a:rPr>
              <a:t> </a:t>
            </a:r>
            <a:r>
              <a:rPr lang="en-GB" sz="1600">
                <a:ea typeface="+mn-lt"/>
                <a:cs typeface="+mn-lt"/>
              </a:rPr>
              <a:t>(Accessed on 13th of April 2026) </a:t>
            </a:r>
            <a:endParaRPr lang="en-GB" sz="1600" dirty="0">
              <a:ea typeface="+mn-lt"/>
              <a:cs typeface="+mn-lt"/>
            </a:endParaRPr>
          </a:p>
          <a:p>
            <a:pPr marL="0" indent="0">
              <a:buNone/>
            </a:pPr>
            <a:r>
              <a:rPr lang="en-GB" sz="1600">
                <a:ea typeface="+mn-lt"/>
                <a:cs typeface="+mn-lt"/>
              </a:rPr>
              <a:t>College Of Policing (2025) </a:t>
            </a:r>
            <a:r>
              <a:rPr lang="en-GB" sz="1600" i="1" dirty="0">
                <a:ea typeface="+mn-lt"/>
                <a:cs typeface="+mn-lt"/>
              </a:rPr>
              <a:t>Trends. </a:t>
            </a:r>
            <a:r>
              <a:rPr lang="en-GB" sz="1600" dirty="0">
                <a:ea typeface="+mn-lt"/>
                <a:cs typeface="+mn-lt"/>
              </a:rPr>
              <a:t>Available at:</a:t>
            </a:r>
            <a:r>
              <a:rPr lang="en-GB" sz="1600" i="1" dirty="0">
                <a:ea typeface="+mn-lt"/>
                <a:cs typeface="+mn-lt"/>
              </a:rPr>
              <a:t> </a:t>
            </a:r>
            <a:r>
              <a:rPr lang="en-GB" sz="1600" dirty="0">
                <a:ea typeface="+mn-lt"/>
                <a:cs typeface="+mn-lt"/>
                <a:hlinkClick r:id="" action="ppaction://noaction"/>
              </a:rPr>
              <a:t>https://www.college.police.uk/guidance/improving-public-confidence-police/trends</a:t>
            </a:r>
            <a:r>
              <a:rPr lang="en-GB" sz="1600" dirty="0">
                <a:ea typeface="+mn-lt"/>
                <a:cs typeface="+mn-lt"/>
              </a:rPr>
              <a:t> </a:t>
            </a:r>
            <a:r>
              <a:rPr lang="en-GB" sz="1600">
                <a:ea typeface="+mn-lt"/>
                <a:cs typeface="+mn-lt"/>
              </a:rPr>
              <a:t>(Accessed on 13th of April 2026)  </a:t>
            </a:r>
            <a:endParaRPr lang="en-US" sz="1600">
              <a:ea typeface="+mn-lt"/>
              <a:cs typeface="+mn-lt"/>
            </a:endParaRPr>
          </a:p>
          <a:p>
            <a:pPr>
              <a:buNone/>
            </a:pPr>
            <a:r>
              <a:rPr lang="en-GB" sz="1600">
                <a:ea typeface="+mn-lt"/>
                <a:cs typeface="+mn-lt"/>
              </a:rPr>
              <a:t>Crime and Investigation (2026) Crime Files. Available at: </a:t>
            </a:r>
            <a:r>
              <a:rPr lang="en-GB" sz="1600" dirty="0">
                <a:ea typeface="+mn-lt"/>
                <a:cs typeface="+mn-lt"/>
                <a:hlinkClick r:id="rId3"/>
              </a:rPr>
              <a:t>https://www.crimeandinvestigation.co.uk/crime-files/sarah-everard#:~:text=The%20murder&amp;text=It%20was%20now%20the%20early,and%20dumped%20in%20a%20pond</a:t>
            </a:r>
            <a:r>
              <a:rPr lang="en-GB" sz="1600">
                <a:ea typeface="+mn-lt"/>
                <a:cs typeface="+mn-lt"/>
              </a:rPr>
              <a:t> (Accessed on 13th of April 2026) </a:t>
            </a:r>
            <a:endParaRPr lang="en-GB" sz="1600" dirty="0">
              <a:ea typeface="+mn-lt"/>
              <a:cs typeface="+mn-lt"/>
            </a:endParaRPr>
          </a:p>
          <a:p>
            <a:pPr marL="0" indent="0">
              <a:buNone/>
            </a:pPr>
            <a:r>
              <a:rPr lang="en-GB" sz="1600" dirty="0">
                <a:ea typeface="+mn-lt"/>
                <a:cs typeface="+mn-lt"/>
              </a:rPr>
              <a:t>Cumberland Lodge (2023) </a:t>
            </a:r>
            <a:r>
              <a:rPr lang="en-GB" sz="1600" i="1" dirty="0">
                <a:ea typeface="+mn-lt"/>
                <a:cs typeface="+mn-lt"/>
              </a:rPr>
              <a:t>Legitimacy &amp; Confidence in Policing – Cumberland Lodge Report. </a:t>
            </a:r>
            <a:r>
              <a:rPr lang="en-GB" sz="1600" dirty="0">
                <a:ea typeface="+mn-lt"/>
                <a:cs typeface="+mn-lt"/>
              </a:rPr>
              <a:t>Available at: </a:t>
            </a:r>
            <a:r>
              <a:rPr lang="en-GB" sz="1600" dirty="0">
                <a:ea typeface="+mn-lt"/>
                <a:cs typeface="+mn-lt"/>
                <a:hlinkClick r:id="rId4"/>
              </a:rPr>
              <a:t>https://www.cumberlandlodge.ac.uk/wp-content/uploads/2023/12/Legitimacy-and-Confidence-in-Policing-SCREEN.pdf</a:t>
            </a:r>
            <a:r>
              <a:rPr lang="en-GB" sz="1600" dirty="0">
                <a:ea typeface="+mn-lt"/>
                <a:cs typeface="+mn-lt"/>
              </a:rPr>
              <a:t> </a:t>
            </a:r>
            <a:r>
              <a:rPr lang="en-GB" sz="1600">
                <a:ea typeface="+mn-lt"/>
                <a:cs typeface="+mn-lt"/>
              </a:rPr>
              <a:t>(Accessed on 13th Of April 2026) </a:t>
            </a:r>
            <a:endParaRPr lang="en-US" sz="1600"/>
          </a:p>
          <a:p>
            <a:pPr>
              <a:buNone/>
            </a:pPr>
            <a:r>
              <a:rPr lang="en-GB" sz="1600">
                <a:ea typeface="+mn-lt"/>
                <a:cs typeface="+mn-lt"/>
              </a:rPr>
              <a:t>Evans, R and Low N. (2024)</a:t>
            </a:r>
            <a:r>
              <a:rPr lang="en-GB" sz="1600" i="1">
                <a:ea typeface="+mn-lt"/>
                <a:cs typeface="+mn-lt"/>
              </a:rPr>
              <a:t> Public trust and confidence in the police. </a:t>
            </a:r>
            <a:r>
              <a:rPr lang="en-GB" sz="1600">
                <a:ea typeface="+mn-lt"/>
                <a:cs typeface="+mn-lt"/>
              </a:rPr>
              <a:t>Available at: </a:t>
            </a:r>
            <a:r>
              <a:rPr lang="en-GB" sz="1600" dirty="0">
                <a:ea typeface="+mn-lt"/>
                <a:cs typeface="+mn-lt"/>
                <a:hlinkClick r:id="rId5"/>
              </a:rPr>
              <a:t>https://post.parliament.uk/public-trust-and-confidence-in-the-police/#:~:text=In%202024%2C%20HMICFRS%20found%20that,who%20cannot%20hold%20vetting%20clearance</a:t>
            </a:r>
            <a:r>
              <a:rPr lang="en-GB" sz="1600" dirty="0">
                <a:ea typeface="+mn-lt"/>
                <a:cs typeface="+mn-lt"/>
              </a:rPr>
              <a:t> </a:t>
            </a:r>
            <a:r>
              <a:rPr lang="en-GB" sz="1600">
                <a:ea typeface="+mn-lt"/>
                <a:cs typeface="+mn-lt"/>
              </a:rPr>
              <a:t>(Accessed on 13th of April 2026) </a:t>
            </a:r>
            <a:endParaRPr lang="en-GB" sz="1600" dirty="0">
              <a:ea typeface="+mn-lt"/>
              <a:cs typeface="+mn-lt"/>
            </a:endParaRPr>
          </a:p>
          <a:p>
            <a:pPr>
              <a:buNone/>
            </a:pPr>
            <a:r>
              <a:rPr lang="en-GB" sz="1600">
                <a:ea typeface="+mn-lt"/>
                <a:cs typeface="+mn-lt"/>
              </a:rPr>
              <a:t>Government Events (2024) </a:t>
            </a:r>
            <a:r>
              <a:rPr lang="en-GB" sz="1600" i="1">
                <a:ea typeface="+mn-lt"/>
                <a:cs typeface="+mn-lt"/>
              </a:rPr>
              <a:t>Police-Community Relationships: Importance &amp; Strategies.</a:t>
            </a:r>
            <a:r>
              <a:rPr lang="en-GB" sz="1600">
                <a:ea typeface="+mn-lt"/>
                <a:cs typeface="+mn-lt"/>
              </a:rPr>
              <a:t> Available at: </a:t>
            </a:r>
            <a:r>
              <a:rPr lang="en-GB" sz="1600" dirty="0">
                <a:ea typeface="+mn-lt"/>
                <a:cs typeface="+mn-lt"/>
                <a:hlinkClick r:id="rId6"/>
              </a:rPr>
              <a:t>https://www.governmentevents.co.uk/ge-insights/the-importance-of-police-community-relationships-strategies/#:~:text=Improving%20relationships%20between%20police%20and,enhancing%20their%20legitimacy%20and%20effectiveness</a:t>
            </a:r>
            <a:r>
              <a:rPr lang="en-GB" sz="1600" dirty="0">
                <a:ea typeface="+mn-lt"/>
                <a:cs typeface="+mn-lt"/>
              </a:rPr>
              <a:t> </a:t>
            </a:r>
            <a:r>
              <a:rPr lang="en-GB" sz="1600">
                <a:ea typeface="+mn-lt"/>
                <a:cs typeface="+mn-lt"/>
              </a:rPr>
              <a:t>(Accessed on 13th of April 2026) </a:t>
            </a:r>
            <a:endParaRPr lang="en-GB" sz="1600" dirty="0">
              <a:ea typeface="+mn-lt"/>
              <a:cs typeface="+mn-lt"/>
            </a:endParaRPr>
          </a:p>
          <a:p>
            <a:pPr>
              <a:buNone/>
            </a:pPr>
            <a:r>
              <a:rPr lang="en-GB" sz="1600">
                <a:ea typeface="+mn-lt"/>
                <a:cs typeface="+mn-lt"/>
              </a:rPr>
              <a:t>HMICFRS (2024) </a:t>
            </a:r>
            <a:r>
              <a:rPr lang="en-GB" sz="1600" i="1">
                <a:ea typeface="+mn-lt"/>
                <a:cs typeface="+mn-lt"/>
              </a:rPr>
              <a:t>Police are trying to rebuild public trust but are still failing to many victims, says His Majesty's Chief Inspector. </a:t>
            </a:r>
            <a:r>
              <a:rPr lang="en-GB" sz="1600">
                <a:ea typeface="+mn-lt"/>
                <a:cs typeface="+mn-lt"/>
              </a:rPr>
              <a:t>Available at: </a:t>
            </a:r>
            <a:r>
              <a:rPr lang="en-GB" sz="1600" dirty="0">
                <a:ea typeface="+mn-lt"/>
                <a:cs typeface="+mn-lt"/>
                <a:hlinkClick r:id="rId7"/>
              </a:rPr>
              <a:t>https://hmicfrs.justiceinspectorates.gov.uk/news/news-feed/police-trying-to-rebuild-public-trust-but-still-failing-too-many-victims/#:~:text=But%20too%20many%20forces%20are,as%20purchasing%20new%20ICT%20systems</a:t>
            </a:r>
            <a:r>
              <a:rPr lang="en-GB" sz="1600" dirty="0">
                <a:ea typeface="+mn-lt"/>
                <a:cs typeface="+mn-lt"/>
              </a:rPr>
              <a:t>. </a:t>
            </a:r>
            <a:r>
              <a:rPr lang="en-GB" sz="1600">
                <a:ea typeface="+mn-lt"/>
                <a:cs typeface="+mn-lt"/>
              </a:rPr>
              <a:t>(Accessed on 13th of April 2026) </a:t>
            </a:r>
            <a:endParaRPr lang="en-GB" sz="1600" dirty="0">
              <a:ea typeface="+mn-lt"/>
              <a:cs typeface="+mn-lt"/>
            </a:endParaRPr>
          </a:p>
          <a:p>
            <a:pPr>
              <a:buNone/>
            </a:pPr>
            <a:r>
              <a:rPr lang="en-GB" sz="1600" dirty="0">
                <a:ea typeface="+mn-lt"/>
                <a:cs typeface="+mn-lt"/>
              </a:rPr>
              <a:t>Home Office (2025) </a:t>
            </a:r>
            <a:r>
              <a:rPr lang="en-GB" sz="1600" i="1" dirty="0">
                <a:ea typeface="+mn-lt"/>
                <a:cs typeface="+mn-lt"/>
              </a:rPr>
              <a:t>Neighbourhood Policing Guarantee Performance Framework (</a:t>
            </a:r>
            <a:r>
              <a:rPr lang="en-GB" sz="1600" i="1" dirty="0" err="1">
                <a:ea typeface="+mn-lt"/>
                <a:cs typeface="+mn-lt"/>
              </a:rPr>
              <a:t>accesible</a:t>
            </a:r>
            <a:r>
              <a:rPr lang="en-GB" sz="1600" i="1" dirty="0">
                <a:ea typeface="+mn-lt"/>
                <a:cs typeface="+mn-lt"/>
              </a:rPr>
              <a:t>). </a:t>
            </a:r>
            <a:r>
              <a:rPr lang="en-GB" sz="1600" dirty="0">
                <a:ea typeface="+mn-lt"/>
                <a:cs typeface="+mn-lt"/>
              </a:rPr>
              <a:t>Available at: </a:t>
            </a:r>
            <a:r>
              <a:rPr lang="en-GB" sz="1600" dirty="0">
                <a:ea typeface="+mn-lt"/>
                <a:cs typeface="+mn-lt"/>
                <a:hlinkClick r:id="rId8"/>
              </a:rPr>
              <a:t>https://www.gov.uk/government/publications/neighbourhood-policing-guarantee-performance-framework/neighbourhood-policing-guarantee-performance-framework-accessible#:~:text=Outputs-,Visibility,across%20the%20country%20for%20all</a:t>
            </a:r>
            <a:r>
              <a:rPr lang="en-GB" sz="1600" dirty="0">
                <a:ea typeface="+mn-lt"/>
                <a:cs typeface="+mn-lt"/>
              </a:rPr>
              <a:t> (Accessed on 13th of April 2026) </a:t>
            </a:r>
            <a:endParaRPr lang="en-GB" sz="1600" dirty="0"/>
          </a:p>
        </p:txBody>
      </p:sp>
    </p:spTree>
    <p:extLst>
      <p:ext uri="{BB962C8B-B14F-4D97-AF65-F5344CB8AC3E}">
        <p14:creationId xmlns:p14="http://schemas.microsoft.com/office/powerpoint/2010/main" val="14626906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1E246-FACE-2D09-4ED4-F6C9C3266535}"/>
              </a:ext>
            </a:extLst>
          </p:cNvPr>
          <p:cNvSpPr>
            <a:spLocks noGrp="1"/>
          </p:cNvSpPr>
          <p:nvPr>
            <p:ph type="title"/>
          </p:nvPr>
        </p:nvSpPr>
        <p:spPr/>
        <p:txBody>
          <a:bodyPr>
            <a:normAutofit/>
          </a:bodyPr>
          <a:lstStyle/>
          <a:p>
            <a:r>
              <a:rPr lang="en-GB" sz="3600"/>
              <a:t>Reference List</a:t>
            </a:r>
          </a:p>
        </p:txBody>
      </p:sp>
      <p:sp>
        <p:nvSpPr>
          <p:cNvPr id="3" name="Content Placeholder 2">
            <a:extLst>
              <a:ext uri="{FF2B5EF4-FFF2-40B4-BE49-F238E27FC236}">
                <a16:creationId xmlns:a16="http://schemas.microsoft.com/office/drawing/2014/main" id="{3518F19E-E4A6-D528-A88D-C69BDDB1C46F}"/>
              </a:ext>
            </a:extLst>
          </p:cNvPr>
          <p:cNvSpPr>
            <a:spLocks noGrp="1"/>
          </p:cNvSpPr>
          <p:nvPr>
            <p:ph idx="1"/>
          </p:nvPr>
        </p:nvSpPr>
        <p:spPr/>
        <p:txBody>
          <a:bodyPr vert="horz" lIns="91440" tIns="45720" rIns="91440" bIns="45720" rtlCol="0" anchor="t">
            <a:normAutofit lnSpcReduction="10000"/>
          </a:bodyPr>
          <a:lstStyle/>
          <a:p>
            <a:pPr>
              <a:buNone/>
            </a:pPr>
            <a:r>
              <a:rPr lang="en-GB" sz="1600">
                <a:ea typeface="+mn-lt"/>
                <a:cs typeface="+mn-lt"/>
              </a:rPr>
              <a:t>I</a:t>
            </a:r>
            <a:r>
              <a:rPr lang="en-GB" sz="1800">
                <a:ea typeface="+mn-lt"/>
                <a:cs typeface="+mn-lt"/>
              </a:rPr>
              <a:t>OPC (2023) </a:t>
            </a:r>
            <a:r>
              <a:rPr lang="en-GB" sz="1800" i="1">
                <a:ea typeface="+mn-lt"/>
                <a:cs typeface="+mn-lt"/>
              </a:rPr>
              <a:t>Eight met police officers facing gross misconduct investigations over Stephen Port case.</a:t>
            </a:r>
            <a:r>
              <a:rPr lang="en-GB" sz="1800" dirty="0">
                <a:ea typeface="+mn-lt"/>
                <a:cs typeface="+mn-lt"/>
              </a:rPr>
              <a:t> </a:t>
            </a:r>
            <a:r>
              <a:rPr lang="en-GB" sz="1800">
                <a:ea typeface="+mn-lt"/>
                <a:cs typeface="+mn-lt"/>
              </a:rPr>
              <a:t>Available at:</a:t>
            </a:r>
            <a:r>
              <a:rPr lang="en-GB" sz="1800" i="1" dirty="0">
                <a:ea typeface="+mn-lt"/>
                <a:cs typeface="+mn-lt"/>
              </a:rPr>
              <a:t> </a:t>
            </a:r>
            <a:r>
              <a:rPr lang="en-GB" sz="1800" dirty="0">
                <a:ea typeface="+mn-lt"/>
                <a:cs typeface="+mn-lt"/>
                <a:hlinkClick r:id="rId2"/>
              </a:rPr>
              <a:t>https://www.policeconduct.gov.uk/news/eight-met-officers-facing-gross-misconduct-investigations-over-stephen-port-case#:~:text=The%20Independent%20Police%20Complaints%20Commission%20(IPCC)%20investigated,3%2C500%20documents**%20*%20**Conducting%20further%20witness%20interviews</a:t>
            </a:r>
            <a:r>
              <a:rPr lang="en-GB" sz="1800" dirty="0">
                <a:ea typeface="+mn-lt"/>
                <a:cs typeface="+mn-lt"/>
              </a:rPr>
              <a:t> </a:t>
            </a:r>
            <a:r>
              <a:rPr lang="en-GB" sz="1800">
                <a:ea typeface="+mn-lt"/>
                <a:cs typeface="+mn-lt"/>
              </a:rPr>
              <a:t>(Accessed on 13th of April 2026) </a:t>
            </a:r>
            <a:endParaRPr lang="en-GB" sz="1800" dirty="0">
              <a:ea typeface="+mn-lt"/>
              <a:cs typeface="+mn-lt"/>
            </a:endParaRPr>
          </a:p>
          <a:p>
            <a:pPr>
              <a:buNone/>
            </a:pPr>
            <a:r>
              <a:rPr lang="en-GB" sz="1800">
                <a:ea typeface="+mn-lt"/>
                <a:cs typeface="+mn-lt"/>
              </a:rPr>
              <a:t>NPCC (2025) </a:t>
            </a:r>
            <a:r>
              <a:rPr lang="en-GB" sz="1800" i="1">
                <a:ea typeface="+mn-lt"/>
                <a:cs typeface="+mn-lt"/>
              </a:rPr>
              <a:t>Policing Vision 2030</a:t>
            </a:r>
            <a:r>
              <a:rPr lang="en-GB" sz="1800">
                <a:ea typeface="+mn-lt"/>
                <a:cs typeface="+mn-lt"/>
              </a:rPr>
              <a:t>. Available at: </a:t>
            </a:r>
            <a:r>
              <a:rPr lang="en-GB" sz="1800" dirty="0">
                <a:ea typeface="+mn-lt"/>
                <a:cs typeface="+mn-lt"/>
                <a:hlinkClick r:id="rId3"/>
              </a:rPr>
              <a:t>https://www.npcc.police.uk/publications/policing-vision-2030/</a:t>
            </a:r>
            <a:r>
              <a:rPr lang="en-GB" sz="1800">
                <a:ea typeface="+mn-lt"/>
                <a:cs typeface="+mn-lt"/>
              </a:rPr>
              <a:t> (Accessed on 13th of April 2026) </a:t>
            </a:r>
            <a:endParaRPr lang="en-GB" sz="1800" dirty="0">
              <a:ea typeface="+mn-lt"/>
              <a:cs typeface="+mn-lt"/>
            </a:endParaRPr>
          </a:p>
          <a:p>
            <a:pPr>
              <a:buNone/>
            </a:pPr>
            <a:r>
              <a:rPr lang="en-GB" sz="1800">
                <a:ea typeface="+mn-lt"/>
                <a:cs typeface="+mn-lt"/>
              </a:rPr>
              <a:t>Police Digital Service (2025) </a:t>
            </a:r>
            <a:r>
              <a:rPr lang="en-GB" sz="1800" i="1">
                <a:ea typeface="+mn-lt"/>
                <a:cs typeface="+mn-lt"/>
              </a:rPr>
              <a:t>National Policing Digital Strategy 2025-2030. Available at: </a:t>
            </a:r>
            <a:r>
              <a:rPr lang="en-GB" sz="1800" dirty="0">
                <a:ea typeface="+mn-lt"/>
                <a:cs typeface="+mn-lt"/>
                <a:hlinkClick r:id="rId4"/>
              </a:rPr>
              <a:t>https://pds.police.uk/welcome/about-us/national-policing-digital-strategy/</a:t>
            </a:r>
            <a:r>
              <a:rPr lang="en-GB" sz="1800" dirty="0">
                <a:ea typeface="+mn-lt"/>
                <a:cs typeface="+mn-lt"/>
              </a:rPr>
              <a:t> </a:t>
            </a:r>
            <a:r>
              <a:rPr lang="en-GB" sz="1800">
                <a:ea typeface="+mn-lt"/>
                <a:cs typeface="+mn-lt"/>
              </a:rPr>
              <a:t>(Accessed on 13th of April 2026) </a:t>
            </a:r>
            <a:endParaRPr lang="en-GB" sz="1800" dirty="0">
              <a:ea typeface="+mn-lt"/>
              <a:cs typeface="+mn-lt"/>
            </a:endParaRPr>
          </a:p>
          <a:p>
            <a:pPr marL="0" indent="0">
              <a:buNone/>
            </a:pPr>
            <a:r>
              <a:rPr lang="en-GB" sz="1800" dirty="0">
                <a:ea typeface="+mn-lt"/>
                <a:cs typeface="+mn-lt"/>
              </a:rPr>
              <a:t>Police Federation (2024) </a:t>
            </a:r>
            <a:r>
              <a:rPr lang="en-GB" sz="1800" i="1" dirty="0">
                <a:ea typeface="+mn-lt"/>
                <a:cs typeface="+mn-lt"/>
              </a:rPr>
              <a:t>Challenges faced by police demand urgent attention and reform. </a:t>
            </a:r>
            <a:r>
              <a:rPr lang="en-GB" sz="1800" dirty="0">
                <a:ea typeface="+mn-lt"/>
                <a:cs typeface="+mn-lt"/>
              </a:rPr>
              <a:t>Available at: </a:t>
            </a:r>
            <a:r>
              <a:rPr lang="en-GB" sz="1800" dirty="0">
                <a:ea typeface="+mn-lt"/>
                <a:cs typeface="+mn-lt"/>
                <a:hlinkClick r:id="rId5"/>
              </a:rPr>
              <a:t>https://polfed.org/news/latest-news/2024/challenges-faced-by-police-demand-urgent-attention-and-reform/#:~:text=Share,in%20its%20fight%20against%20crime</a:t>
            </a:r>
            <a:r>
              <a:rPr lang="en-GB" sz="1800" dirty="0">
                <a:ea typeface="+mn-lt"/>
                <a:cs typeface="+mn-lt"/>
              </a:rPr>
              <a:t>. (Accessed </a:t>
            </a:r>
            <a:r>
              <a:rPr lang="en-GB" sz="1800">
                <a:ea typeface="+mn-lt"/>
                <a:cs typeface="+mn-lt"/>
              </a:rPr>
              <a:t>on 13th of April 2026)  </a:t>
            </a:r>
            <a:endParaRPr lang="en-GB" sz="1800" dirty="0">
              <a:ea typeface="+mn-lt"/>
              <a:cs typeface="+mn-lt"/>
            </a:endParaRPr>
          </a:p>
          <a:p>
            <a:pPr marL="0" indent="0">
              <a:buNone/>
            </a:pPr>
            <a:r>
              <a:rPr lang="en-GB" sz="1800" dirty="0">
                <a:ea typeface="+mn-lt"/>
                <a:cs typeface="+mn-lt"/>
              </a:rPr>
              <a:t>West Yorkshire Police (2026) </a:t>
            </a:r>
            <a:r>
              <a:rPr lang="en-GB" sz="1800" i="1" dirty="0">
                <a:ea typeface="+mn-lt"/>
                <a:cs typeface="+mn-lt"/>
              </a:rPr>
              <a:t>Community Engagement - Force Policy. </a:t>
            </a:r>
            <a:r>
              <a:rPr lang="en-GB" sz="1800" dirty="0">
                <a:ea typeface="+mn-lt"/>
                <a:cs typeface="+mn-lt"/>
              </a:rPr>
              <a:t>Available at: </a:t>
            </a:r>
            <a:r>
              <a:rPr lang="en-GB" sz="1800" dirty="0">
                <a:ea typeface="+mn-lt"/>
                <a:cs typeface="+mn-lt"/>
                <a:hlinkClick r:id="rId6"/>
              </a:rPr>
              <a:t>https://www.westyorkshire.police.uk/about-us/policies-and-procedures/policies/operational-policing/community-engagement</a:t>
            </a:r>
            <a:r>
              <a:rPr lang="en-GB" sz="1800">
                <a:ea typeface="+mn-lt"/>
                <a:cs typeface="+mn-lt"/>
              </a:rPr>
              <a:t> (Accessed on 13th of April 2026) </a:t>
            </a:r>
          </a:p>
          <a:p>
            <a:pPr marL="0" indent="0">
              <a:buNone/>
            </a:pPr>
            <a:endParaRPr lang="en-GB" sz="1800" dirty="0">
              <a:ea typeface="+mn-lt"/>
              <a:cs typeface="+mn-lt"/>
            </a:endParaRPr>
          </a:p>
          <a:p>
            <a:pPr marL="0" indent="0">
              <a:buNone/>
            </a:pPr>
            <a:endParaRPr lang="en-GB" sz="2700" dirty="0">
              <a:ea typeface="+mn-lt"/>
              <a:cs typeface="+mn-lt"/>
            </a:endParaRPr>
          </a:p>
        </p:txBody>
      </p:sp>
    </p:spTree>
    <p:extLst>
      <p:ext uri="{BB962C8B-B14F-4D97-AF65-F5344CB8AC3E}">
        <p14:creationId xmlns:p14="http://schemas.microsoft.com/office/powerpoint/2010/main" val="4701740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How community engagement strategies can help strengthen public trust and enhance police legitimacy.</vt:lpstr>
      <vt:lpstr>Content List </vt:lpstr>
      <vt:lpstr>What is Police Legitamacy &amp; Public Trust</vt:lpstr>
      <vt:lpstr>Why does Public Trust Decrease</vt:lpstr>
      <vt:lpstr>What is Community Engagement</vt:lpstr>
      <vt:lpstr>What are the Current Strategies</vt:lpstr>
      <vt:lpstr>The Effectiveness of Current Strategies</vt:lpstr>
      <vt:lpstr>Benefits of Good Community Trust &amp; Engagement</vt:lpstr>
      <vt:lpstr>Negatives of Good Community Trust &amp; Engagement</vt:lpstr>
      <vt:lpstr>Challenges </vt:lpstr>
      <vt:lpstr>Case Studies and Examples</vt:lpstr>
      <vt:lpstr>The Future of Community Engagement </vt:lpstr>
      <vt:lpstr>Conclusion</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883</cp:revision>
  <dcterms:created xsi:type="dcterms:W3CDTF">2026-04-07T13:01:30Z</dcterms:created>
  <dcterms:modified xsi:type="dcterms:W3CDTF">2026-04-21T09:37:30Z</dcterms:modified>
</cp:coreProperties>
</file>