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4" r:id="rId2"/>
  </p:sldMasterIdLst>
  <p:notesMasterIdLst>
    <p:notesMasterId r:id="rId31"/>
  </p:notesMasterIdLst>
  <p:handoutMasterIdLst>
    <p:handoutMasterId r:id="rId32"/>
  </p:handoutMasterIdLst>
  <p:sldIdLst>
    <p:sldId id="362" r:id="rId3"/>
    <p:sldId id="363" r:id="rId4"/>
    <p:sldId id="359" r:id="rId5"/>
    <p:sldId id="347" r:id="rId6"/>
    <p:sldId id="343" r:id="rId7"/>
    <p:sldId id="342" r:id="rId8"/>
    <p:sldId id="345" r:id="rId9"/>
    <p:sldId id="305" r:id="rId10"/>
    <p:sldId id="306" r:id="rId11"/>
    <p:sldId id="307" r:id="rId12"/>
    <p:sldId id="309" r:id="rId13"/>
    <p:sldId id="310" r:id="rId14"/>
    <p:sldId id="368" r:id="rId15"/>
    <p:sldId id="370" r:id="rId16"/>
    <p:sldId id="294" r:id="rId17"/>
    <p:sldId id="369" r:id="rId18"/>
    <p:sldId id="371" r:id="rId19"/>
    <p:sldId id="299" r:id="rId20"/>
    <p:sldId id="338" r:id="rId21"/>
    <p:sldId id="298" r:id="rId22"/>
    <p:sldId id="357" r:id="rId23"/>
    <p:sldId id="280" r:id="rId24"/>
    <p:sldId id="353" r:id="rId25"/>
    <p:sldId id="358" r:id="rId26"/>
    <p:sldId id="360" r:id="rId27"/>
    <p:sldId id="282" r:id="rId28"/>
    <p:sldId id="366" r:id="rId29"/>
    <p:sldId id="372" r:id="rId30"/>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5" d="100"/>
          <a:sy n="75" d="100"/>
        </p:scale>
        <p:origin x="1020" y="5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23CDDBE2-A894-46CB-8560-F9312ED345B8}"/>
    <pc:docChg chg="modSld sldOrd">
      <pc:chgData name="Vasilios Tavlaridis" userId="cf0f3e73-e183-4ecf-9d20-cf90aae84965" providerId="ADAL" clId="{23CDDBE2-A894-46CB-8560-F9312ED345B8}" dt="2022-09-22T15:03:27.411" v="1"/>
      <pc:docMkLst>
        <pc:docMk/>
      </pc:docMkLst>
      <pc:sldChg chg="ord">
        <pc:chgData name="Vasilios Tavlaridis" userId="cf0f3e73-e183-4ecf-9d20-cf90aae84965" providerId="ADAL" clId="{23CDDBE2-A894-46CB-8560-F9312ED345B8}" dt="2022-09-22T15:03:27.411" v="1"/>
        <pc:sldMkLst>
          <pc:docMk/>
          <pc:sldMk cId="0" sldId="37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0356D228-FEF2-61D8-1CB2-AC000F0CD2D5}"/>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11619" name="Rectangle 3">
            <a:extLst>
              <a:ext uri="{FF2B5EF4-FFF2-40B4-BE49-F238E27FC236}">
                <a16:creationId xmlns:a16="http://schemas.microsoft.com/office/drawing/2014/main" id="{FCE8D3DA-B26C-0C39-4180-F82A4063D9C5}"/>
              </a:ext>
            </a:extLst>
          </p:cNvPr>
          <p:cNvSpPr>
            <a:spLocks noGrp="1" noChangeArrowheads="1"/>
          </p:cNvSpPr>
          <p:nvPr>
            <p:ph type="dt" sz="quarter"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11620" name="Rectangle 4">
            <a:extLst>
              <a:ext uri="{FF2B5EF4-FFF2-40B4-BE49-F238E27FC236}">
                <a16:creationId xmlns:a16="http://schemas.microsoft.com/office/drawing/2014/main" id="{8F8C960E-8C66-61D5-6D43-32C24CE43E0C}"/>
              </a:ext>
            </a:extLst>
          </p:cNvPr>
          <p:cNvSpPr>
            <a:spLocks noGrp="1" noChangeArrowheads="1"/>
          </p:cNvSpPr>
          <p:nvPr>
            <p:ph type="ftr" sz="quarter" idx="2"/>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11621" name="Rectangle 5">
            <a:extLst>
              <a:ext uri="{FF2B5EF4-FFF2-40B4-BE49-F238E27FC236}">
                <a16:creationId xmlns:a16="http://schemas.microsoft.com/office/drawing/2014/main" id="{56EA0839-8F23-3C47-F77F-561F0CEA731E}"/>
              </a:ext>
            </a:extLst>
          </p:cNvPr>
          <p:cNvSpPr>
            <a:spLocks noGrp="1" noChangeArrowheads="1"/>
          </p:cNvSpPr>
          <p:nvPr>
            <p:ph type="sldNum" sz="quarter" idx="3"/>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A169657-004C-4CED-BD7C-2615135618BB}"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516A25F-38BF-2E35-1F81-65EDDB1AE682}"/>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281B849A-1989-CD3C-DFFE-580062E4852A}"/>
              </a:ext>
            </a:extLst>
          </p:cNvPr>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8196" name="Rectangle 4">
            <a:extLst>
              <a:ext uri="{FF2B5EF4-FFF2-40B4-BE49-F238E27FC236}">
                <a16:creationId xmlns:a16="http://schemas.microsoft.com/office/drawing/2014/main" id="{725663CB-C71C-FB10-AA02-E929C5E916B7}"/>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09573" name="Rectangle 5">
            <a:extLst>
              <a:ext uri="{FF2B5EF4-FFF2-40B4-BE49-F238E27FC236}">
                <a16:creationId xmlns:a16="http://schemas.microsoft.com/office/drawing/2014/main" id="{3AF08715-DE0A-8167-02E3-B4077ED7F194}"/>
              </a:ext>
            </a:extLst>
          </p:cNvPr>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109574" name="Rectangle 6">
            <a:extLst>
              <a:ext uri="{FF2B5EF4-FFF2-40B4-BE49-F238E27FC236}">
                <a16:creationId xmlns:a16="http://schemas.microsoft.com/office/drawing/2014/main" id="{2DE78D8B-38B6-FF9A-2BA6-8252AF7F2B80}"/>
              </a:ext>
            </a:extLst>
          </p:cNvPr>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5" name="Rectangle 7">
            <a:extLst>
              <a:ext uri="{FF2B5EF4-FFF2-40B4-BE49-F238E27FC236}">
                <a16:creationId xmlns:a16="http://schemas.microsoft.com/office/drawing/2014/main" id="{0A07C102-E42B-D282-B6A7-7F37640F7C93}"/>
              </a:ext>
            </a:extLst>
          </p:cNvPr>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BD9EF7B-8406-465D-9C23-23EF3EF0730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DF8D0E1B-8964-A993-8A39-07DB99B269CC}"/>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737118E9-3956-C8A1-E7C6-F4774FB6FDC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13316" name="Slide Number Placeholder 3">
            <a:extLst>
              <a:ext uri="{FF2B5EF4-FFF2-40B4-BE49-F238E27FC236}">
                <a16:creationId xmlns:a16="http://schemas.microsoft.com/office/drawing/2014/main" id="{22B0C009-DD35-8EA1-C275-4E4ED6CBE83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E12635B-A557-49E4-A0F6-FFA1454037F1}" type="slidenum">
              <a:rPr lang="en-GB" altLang="en-US" smtClean="0">
                <a:ea typeface="MS PGothic" panose="020B0600070205080204" pitchFamily="34" charset="-128"/>
              </a:rPr>
              <a:pPr/>
              <a:t>3</a:t>
            </a:fld>
            <a:endParaRPr lang="en-GB" altLang="en-US">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9D706B3F-4C26-01DE-C2BC-9A683256ED45}"/>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C102CBD2-170B-62B2-31E9-A92F8317AF4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15364" name="Slide Number Placeholder 3">
            <a:extLst>
              <a:ext uri="{FF2B5EF4-FFF2-40B4-BE49-F238E27FC236}">
                <a16:creationId xmlns:a16="http://schemas.microsoft.com/office/drawing/2014/main" id="{34F4BA06-3969-C657-644E-B55F70D9005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A9BBAD6-3B21-4D43-8022-9EAA6BE7224A}" type="slidenum">
              <a:rPr lang="en-GB" altLang="en-US" smtClean="0">
                <a:ea typeface="MS PGothic" panose="020B0600070205080204" pitchFamily="34" charset="-128"/>
              </a:rPr>
              <a:pPr/>
              <a:t>4</a:t>
            </a:fld>
            <a:endParaRPr lang="en-GB"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A7263B6-37F9-6A43-9921-D3971640A5AC}"/>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8A94F253-3092-7AF5-63AB-DF92C4F476A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a:p>
            <a:pPr eaLnBrk="1" hangingPunct="1"/>
            <a:endParaRPr lang="en-US" altLang="en-US"/>
          </a:p>
          <a:p>
            <a:pPr eaLnBrk="1" hangingPunct="1"/>
            <a:r>
              <a:rPr lang="en-US" altLang="en-US"/>
              <a:t>These are based on human resource strategies that are integrated with one another and aligned to the business strategy.</a:t>
            </a:r>
          </a:p>
          <a:p>
            <a:pPr eaLnBrk="1" hangingPunct="1"/>
            <a:endParaRPr lang="en-US" altLang="en-US"/>
          </a:p>
        </p:txBody>
      </p:sp>
      <p:sp>
        <p:nvSpPr>
          <p:cNvPr id="18436" name="Slide Number Placeholder 3">
            <a:extLst>
              <a:ext uri="{FF2B5EF4-FFF2-40B4-BE49-F238E27FC236}">
                <a16:creationId xmlns:a16="http://schemas.microsoft.com/office/drawing/2014/main" id="{7618F98E-B96B-B4B1-9134-7A4B6345A15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C95CEFD-0136-4284-B730-4D62A67FC9B8}" type="slidenum">
              <a:rPr lang="en-GB" altLang="en-US" smtClean="0">
                <a:ea typeface="MS PGothic" panose="020B0600070205080204" pitchFamily="34" charset="-128"/>
              </a:rPr>
              <a:pPr/>
              <a:t>6</a:t>
            </a:fld>
            <a:endParaRPr lang="en-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86F7F070-3DC5-AAE6-1DCD-3B768881F2B2}"/>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DA8BA8C5-E023-74CF-B803-F0AA79012E3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4820" name="Slide Number Placeholder 3">
            <a:extLst>
              <a:ext uri="{FF2B5EF4-FFF2-40B4-BE49-F238E27FC236}">
                <a16:creationId xmlns:a16="http://schemas.microsoft.com/office/drawing/2014/main" id="{D363E4A2-75BF-1545-88A1-2EF4DB6307E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FC152D1-220D-4799-AE21-A89CA2170A5E}" type="slidenum">
              <a:rPr lang="en-GB" altLang="en-US" smtClean="0">
                <a:ea typeface="MS PGothic" panose="020B0600070205080204" pitchFamily="34" charset="-128"/>
              </a:rPr>
              <a:pPr/>
              <a:t>21</a:t>
            </a:fld>
            <a:endParaRPr lang="en-GB" altLang="en-US">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DAE4D9C4-6AFE-23CE-1095-D037CA59D49D}"/>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BE8C4516-4027-DEBB-2AEA-6F7EABE9715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7892" name="Slide Number Placeholder 3">
            <a:extLst>
              <a:ext uri="{FF2B5EF4-FFF2-40B4-BE49-F238E27FC236}">
                <a16:creationId xmlns:a16="http://schemas.microsoft.com/office/drawing/2014/main" id="{11F2877C-BC24-9DDB-AD67-1B6AEAB0BA2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587B428-3CDB-453F-A7D3-B336FEE13AF5}" type="slidenum">
              <a:rPr lang="en-GB" altLang="en-US" smtClean="0">
                <a:ea typeface="MS PGothic" panose="020B0600070205080204" pitchFamily="34" charset="-128"/>
              </a:rPr>
              <a:pPr/>
              <a:t>23</a:t>
            </a:fld>
            <a:endParaRPr lang="en-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DEB457B-0FD2-A7A6-9C2A-A2AD5BF510D4}"/>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028319E8-3D38-E23C-7259-30ABF709A7D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dirty="0"/>
          </a:p>
        </p:txBody>
      </p:sp>
      <p:sp>
        <p:nvSpPr>
          <p:cNvPr id="39940" name="Slide Number Placeholder 3">
            <a:extLst>
              <a:ext uri="{FF2B5EF4-FFF2-40B4-BE49-F238E27FC236}">
                <a16:creationId xmlns:a16="http://schemas.microsoft.com/office/drawing/2014/main" id="{D3E863C1-65FE-8087-64E0-C4062CE309D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318518D-D191-443E-B97F-33B016940880}" type="slidenum">
              <a:rPr lang="en-GB" altLang="en-US" smtClean="0">
                <a:ea typeface="MS PGothic" panose="020B0600070205080204" pitchFamily="34" charset="-128"/>
              </a:rPr>
              <a:pPr/>
              <a:t>24</a:t>
            </a:fld>
            <a:endParaRPr lang="en-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D24D9F-6DBC-5997-99CF-F43B76EAD949}"/>
              </a:ext>
            </a:extLst>
          </p:cNvPr>
          <p:cNvSpPr>
            <a:spLocks noGrp="1"/>
          </p:cNvSpPr>
          <p:nvPr>
            <p:ph type="dt" sz="half" idx="10"/>
          </p:nvPr>
        </p:nvSpPr>
        <p:spPr>
          <a:xfrm>
            <a:off x="395288" y="6524625"/>
            <a:ext cx="971550" cy="219075"/>
          </a:xfrm>
        </p:spPr>
        <p:txBody>
          <a:bodyPr/>
          <a:lstStyle>
            <a:lvl1pPr>
              <a:defRPr/>
            </a:lvl1pPr>
          </a:lstStyle>
          <a:p>
            <a:pPr>
              <a:defRPr/>
            </a:pPr>
            <a:fld id="{DD2CD959-F81B-4CB6-ADEF-A46D39255422}" type="datetime1">
              <a:rPr lang="en-GB" altLang="en-US"/>
              <a:pPr>
                <a:defRPr/>
              </a:pPr>
              <a:t>22/09/2022</a:t>
            </a:fld>
            <a:endParaRPr lang="en-GB" altLang="en-US"/>
          </a:p>
        </p:txBody>
      </p:sp>
      <p:sp>
        <p:nvSpPr>
          <p:cNvPr id="5" name="Footer Placeholder 4">
            <a:extLst>
              <a:ext uri="{FF2B5EF4-FFF2-40B4-BE49-F238E27FC236}">
                <a16:creationId xmlns:a16="http://schemas.microsoft.com/office/drawing/2014/main" id="{B1AC482F-C490-805C-13CD-EA5A8EA876A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5AE8948-7167-0AF5-0879-58920BF2E8EB}"/>
              </a:ext>
            </a:extLst>
          </p:cNvPr>
          <p:cNvSpPr>
            <a:spLocks noGrp="1"/>
          </p:cNvSpPr>
          <p:nvPr>
            <p:ph type="sldNum" sz="quarter" idx="12"/>
          </p:nvPr>
        </p:nvSpPr>
        <p:spPr/>
        <p:txBody>
          <a:bodyPr/>
          <a:lstStyle>
            <a:lvl1pPr>
              <a:defRPr/>
            </a:lvl1pPr>
          </a:lstStyle>
          <a:p>
            <a:pPr>
              <a:defRPr/>
            </a:pPr>
            <a:fld id="{3706D2A9-D646-41AF-8649-16DCBE1C54A0}" type="slidenum">
              <a:rPr lang="en-GB" altLang="en-US"/>
              <a:pPr>
                <a:defRPr/>
              </a:pPr>
              <a:t>‹#›</a:t>
            </a:fld>
            <a:endParaRPr lang="en-GB" altLang="en-US"/>
          </a:p>
        </p:txBody>
      </p:sp>
    </p:spTree>
    <p:extLst>
      <p:ext uri="{BB962C8B-B14F-4D97-AF65-F5344CB8AC3E}">
        <p14:creationId xmlns:p14="http://schemas.microsoft.com/office/powerpoint/2010/main" val="264273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0615CC-8E4E-C423-89BE-1C15FAFD7296}"/>
              </a:ext>
            </a:extLst>
          </p:cNvPr>
          <p:cNvSpPr>
            <a:spLocks noGrp="1"/>
          </p:cNvSpPr>
          <p:nvPr>
            <p:ph type="dt" sz="half" idx="10"/>
          </p:nvPr>
        </p:nvSpPr>
        <p:spPr/>
        <p:txBody>
          <a:bodyPr/>
          <a:lstStyle>
            <a:lvl1pPr>
              <a:defRPr/>
            </a:lvl1pPr>
          </a:lstStyle>
          <a:p>
            <a:pPr>
              <a:defRPr/>
            </a:pPr>
            <a:fld id="{D63ED9B7-BD23-42B5-9B6F-040C9378CA5C}" type="datetime1">
              <a:rPr lang="en-GB" altLang="en-US"/>
              <a:pPr>
                <a:defRPr/>
              </a:pPr>
              <a:t>22/09/2022</a:t>
            </a:fld>
            <a:endParaRPr lang="en-GB" altLang="en-US"/>
          </a:p>
        </p:txBody>
      </p:sp>
      <p:sp>
        <p:nvSpPr>
          <p:cNvPr id="5" name="Footer Placeholder 4">
            <a:extLst>
              <a:ext uri="{FF2B5EF4-FFF2-40B4-BE49-F238E27FC236}">
                <a16:creationId xmlns:a16="http://schemas.microsoft.com/office/drawing/2014/main" id="{1BDB46D7-C149-9DE1-2DFF-F38786C20A2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6657B56-92F2-2319-7FF3-D551F4C919DD}"/>
              </a:ext>
            </a:extLst>
          </p:cNvPr>
          <p:cNvSpPr>
            <a:spLocks noGrp="1"/>
          </p:cNvSpPr>
          <p:nvPr>
            <p:ph type="sldNum" sz="quarter" idx="12"/>
          </p:nvPr>
        </p:nvSpPr>
        <p:spPr/>
        <p:txBody>
          <a:bodyPr/>
          <a:lstStyle>
            <a:lvl1pPr>
              <a:defRPr/>
            </a:lvl1pPr>
          </a:lstStyle>
          <a:p>
            <a:pPr>
              <a:defRPr/>
            </a:pPr>
            <a:fld id="{49B2E165-3AB9-42F4-AD57-1FB769D57412}" type="slidenum">
              <a:rPr lang="en-GB" altLang="en-US"/>
              <a:pPr>
                <a:defRPr/>
              </a:pPr>
              <a:t>‹#›</a:t>
            </a:fld>
            <a:endParaRPr lang="en-GB" altLang="en-US"/>
          </a:p>
        </p:txBody>
      </p:sp>
    </p:spTree>
    <p:extLst>
      <p:ext uri="{BB962C8B-B14F-4D97-AF65-F5344CB8AC3E}">
        <p14:creationId xmlns:p14="http://schemas.microsoft.com/office/powerpoint/2010/main" val="2872205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C410F7-9C37-4662-0DD4-51D6CC59073F}"/>
              </a:ext>
            </a:extLst>
          </p:cNvPr>
          <p:cNvSpPr>
            <a:spLocks noGrp="1"/>
          </p:cNvSpPr>
          <p:nvPr>
            <p:ph type="dt" sz="half" idx="10"/>
          </p:nvPr>
        </p:nvSpPr>
        <p:spPr/>
        <p:txBody>
          <a:bodyPr/>
          <a:lstStyle>
            <a:lvl1pPr>
              <a:defRPr/>
            </a:lvl1pPr>
          </a:lstStyle>
          <a:p>
            <a:pPr>
              <a:defRPr/>
            </a:pPr>
            <a:fld id="{8EDCEC14-E776-4E79-8DA3-9832A1C90F94}" type="datetime1">
              <a:rPr lang="en-GB" altLang="en-US"/>
              <a:pPr>
                <a:defRPr/>
              </a:pPr>
              <a:t>22/09/2022</a:t>
            </a:fld>
            <a:endParaRPr lang="en-GB" altLang="en-US"/>
          </a:p>
        </p:txBody>
      </p:sp>
      <p:sp>
        <p:nvSpPr>
          <p:cNvPr id="5" name="Slide Number Placeholder 5">
            <a:extLst>
              <a:ext uri="{FF2B5EF4-FFF2-40B4-BE49-F238E27FC236}">
                <a16:creationId xmlns:a16="http://schemas.microsoft.com/office/drawing/2014/main" id="{9FD2CD75-4F87-BA87-7DBD-F1168A4D3151}"/>
              </a:ext>
            </a:extLst>
          </p:cNvPr>
          <p:cNvSpPr>
            <a:spLocks noGrp="1"/>
          </p:cNvSpPr>
          <p:nvPr>
            <p:ph type="sldNum" sz="quarter" idx="11"/>
          </p:nvPr>
        </p:nvSpPr>
        <p:spPr/>
        <p:txBody>
          <a:bodyPr/>
          <a:lstStyle>
            <a:lvl1pPr>
              <a:defRPr/>
            </a:lvl1pPr>
          </a:lstStyle>
          <a:p>
            <a:pPr>
              <a:defRPr/>
            </a:pPr>
            <a:fld id="{D0541ADF-2E94-43F0-BBF6-828EE77D1ED0}" type="slidenum">
              <a:rPr lang="en-GB" altLang="en-US"/>
              <a:pPr>
                <a:defRPr/>
              </a:pPr>
              <a:t>‹#›</a:t>
            </a:fld>
            <a:endParaRPr lang="en-GB" altLang="en-US"/>
          </a:p>
        </p:txBody>
      </p:sp>
    </p:spTree>
    <p:extLst>
      <p:ext uri="{BB962C8B-B14F-4D97-AF65-F5344CB8AC3E}">
        <p14:creationId xmlns:p14="http://schemas.microsoft.com/office/powerpoint/2010/main" val="2307699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2333F8C-DBD4-0E75-97BB-51D36D698AAC}"/>
              </a:ext>
            </a:extLst>
          </p:cNvPr>
          <p:cNvSpPr>
            <a:spLocks noGrp="1"/>
          </p:cNvSpPr>
          <p:nvPr>
            <p:ph type="dt" sz="half" idx="10"/>
          </p:nvPr>
        </p:nvSpPr>
        <p:spPr/>
        <p:txBody>
          <a:bodyPr/>
          <a:lstStyle>
            <a:lvl1pPr>
              <a:defRPr/>
            </a:lvl1pPr>
          </a:lstStyle>
          <a:p>
            <a:pPr>
              <a:defRPr/>
            </a:pPr>
            <a:fld id="{63AE3A40-6657-415A-8F08-B0A853362743}" type="datetime1">
              <a:rPr lang="en-GB" altLang="en-US"/>
              <a:pPr>
                <a:defRPr/>
              </a:pPr>
              <a:t>22/09/2022</a:t>
            </a:fld>
            <a:endParaRPr lang="en-GB" altLang="en-US"/>
          </a:p>
        </p:txBody>
      </p:sp>
      <p:sp>
        <p:nvSpPr>
          <p:cNvPr id="6" name="Slide Number Placeholder 5">
            <a:extLst>
              <a:ext uri="{FF2B5EF4-FFF2-40B4-BE49-F238E27FC236}">
                <a16:creationId xmlns:a16="http://schemas.microsoft.com/office/drawing/2014/main" id="{021E3626-5F37-822F-EA74-EAC387142FCB}"/>
              </a:ext>
            </a:extLst>
          </p:cNvPr>
          <p:cNvSpPr>
            <a:spLocks noGrp="1"/>
          </p:cNvSpPr>
          <p:nvPr>
            <p:ph type="sldNum" sz="quarter" idx="11"/>
          </p:nvPr>
        </p:nvSpPr>
        <p:spPr/>
        <p:txBody>
          <a:bodyPr/>
          <a:lstStyle>
            <a:lvl1pPr>
              <a:defRPr/>
            </a:lvl1pPr>
          </a:lstStyle>
          <a:p>
            <a:pPr>
              <a:defRPr/>
            </a:pPr>
            <a:fld id="{78DF44B4-B1CD-44B9-AD8C-E4319B4FB7C9}" type="slidenum">
              <a:rPr lang="en-GB" altLang="en-US"/>
              <a:pPr>
                <a:defRPr/>
              </a:pPr>
              <a:t>‹#›</a:t>
            </a:fld>
            <a:endParaRPr lang="en-GB" altLang="en-US"/>
          </a:p>
        </p:txBody>
      </p:sp>
    </p:spTree>
    <p:extLst>
      <p:ext uri="{BB962C8B-B14F-4D97-AF65-F5344CB8AC3E}">
        <p14:creationId xmlns:p14="http://schemas.microsoft.com/office/powerpoint/2010/main" val="941103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7189D37-71A9-3CB7-6B96-8F75E1D64801}"/>
              </a:ext>
            </a:extLst>
          </p:cNvPr>
          <p:cNvSpPr>
            <a:spLocks noGrp="1"/>
          </p:cNvSpPr>
          <p:nvPr>
            <p:ph type="dt" sz="half" idx="10"/>
          </p:nvPr>
        </p:nvSpPr>
        <p:spPr/>
        <p:txBody>
          <a:bodyPr/>
          <a:lstStyle>
            <a:lvl1pPr>
              <a:defRPr/>
            </a:lvl1pPr>
          </a:lstStyle>
          <a:p>
            <a:pPr>
              <a:defRPr/>
            </a:pPr>
            <a:fld id="{65DE4C33-A69D-4A4F-A39F-779B9CD95B98}" type="datetime1">
              <a:rPr lang="en-GB" altLang="en-US"/>
              <a:pPr>
                <a:defRPr/>
              </a:pPr>
              <a:t>22/09/2022</a:t>
            </a:fld>
            <a:endParaRPr lang="en-GB" altLang="en-US"/>
          </a:p>
        </p:txBody>
      </p:sp>
      <p:sp>
        <p:nvSpPr>
          <p:cNvPr id="8" name="Slide Number Placeholder 5">
            <a:extLst>
              <a:ext uri="{FF2B5EF4-FFF2-40B4-BE49-F238E27FC236}">
                <a16:creationId xmlns:a16="http://schemas.microsoft.com/office/drawing/2014/main" id="{20F4062B-D7E2-EFD6-8943-0729ACE9465E}"/>
              </a:ext>
            </a:extLst>
          </p:cNvPr>
          <p:cNvSpPr>
            <a:spLocks noGrp="1"/>
          </p:cNvSpPr>
          <p:nvPr>
            <p:ph type="sldNum" sz="quarter" idx="11"/>
          </p:nvPr>
        </p:nvSpPr>
        <p:spPr/>
        <p:txBody>
          <a:bodyPr/>
          <a:lstStyle>
            <a:lvl1pPr>
              <a:defRPr/>
            </a:lvl1pPr>
          </a:lstStyle>
          <a:p>
            <a:pPr>
              <a:defRPr/>
            </a:pPr>
            <a:fld id="{03F84D94-AE32-4DB2-ADEA-00E5A88D1C1C}" type="slidenum">
              <a:rPr lang="en-GB" altLang="en-US"/>
              <a:pPr>
                <a:defRPr/>
              </a:pPr>
              <a:t>‹#›</a:t>
            </a:fld>
            <a:endParaRPr lang="en-GB" altLang="en-US"/>
          </a:p>
        </p:txBody>
      </p:sp>
    </p:spTree>
    <p:extLst>
      <p:ext uri="{BB962C8B-B14F-4D97-AF65-F5344CB8AC3E}">
        <p14:creationId xmlns:p14="http://schemas.microsoft.com/office/powerpoint/2010/main" val="2880643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08A1815-282D-A8AF-2346-4EC0A6F829D7}"/>
              </a:ext>
            </a:extLst>
          </p:cNvPr>
          <p:cNvSpPr>
            <a:spLocks noGrp="1"/>
          </p:cNvSpPr>
          <p:nvPr>
            <p:ph type="dt" sz="half" idx="10"/>
          </p:nvPr>
        </p:nvSpPr>
        <p:spPr/>
        <p:txBody>
          <a:bodyPr/>
          <a:lstStyle>
            <a:lvl1pPr>
              <a:defRPr/>
            </a:lvl1pPr>
          </a:lstStyle>
          <a:p>
            <a:pPr>
              <a:defRPr/>
            </a:pPr>
            <a:fld id="{51869C99-4F37-45C2-8123-FC55FAFBCB18}" type="datetime1">
              <a:rPr lang="en-GB" altLang="en-US"/>
              <a:pPr>
                <a:defRPr/>
              </a:pPr>
              <a:t>22/09/2022</a:t>
            </a:fld>
            <a:endParaRPr lang="en-GB" altLang="en-US"/>
          </a:p>
        </p:txBody>
      </p:sp>
      <p:sp>
        <p:nvSpPr>
          <p:cNvPr id="4" name="Slide Number Placeholder 5">
            <a:extLst>
              <a:ext uri="{FF2B5EF4-FFF2-40B4-BE49-F238E27FC236}">
                <a16:creationId xmlns:a16="http://schemas.microsoft.com/office/drawing/2014/main" id="{D2FA9AD1-87C0-79B4-7C71-8095F3E0649E}"/>
              </a:ext>
            </a:extLst>
          </p:cNvPr>
          <p:cNvSpPr>
            <a:spLocks noGrp="1"/>
          </p:cNvSpPr>
          <p:nvPr>
            <p:ph type="sldNum" sz="quarter" idx="11"/>
          </p:nvPr>
        </p:nvSpPr>
        <p:spPr/>
        <p:txBody>
          <a:bodyPr/>
          <a:lstStyle>
            <a:lvl1pPr>
              <a:defRPr/>
            </a:lvl1pPr>
          </a:lstStyle>
          <a:p>
            <a:pPr>
              <a:defRPr/>
            </a:pPr>
            <a:fld id="{BC609F67-9581-42F8-8D53-E37E46C1B723}" type="slidenum">
              <a:rPr lang="en-GB" altLang="en-US"/>
              <a:pPr>
                <a:defRPr/>
              </a:pPr>
              <a:t>‹#›</a:t>
            </a:fld>
            <a:endParaRPr lang="en-GB" altLang="en-US"/>
          </a:p>
        </p:txBody>
      </p:sp>
    </p:spTree>
    <p:extLst>
      <p:ext uri="{BB962C8B-B14F-4D97-AF65-F5344CB8AC3E}">
        <p14:creationId xmlns:p14="http://schemas.microsoft.com/office/powerpoint/2010/main" val="1474060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98B46C1-E65C-08CB-20FA-C81669AAD85C}"/>
              </a:ext>
            </a:extLst>
          </p:cNvPr>
          <p:cNvSpPr>
            <a:spLocks noGrp="1"/>
          </p:cNvSpPr>
          <p:nvPr>
            <p:ph type="dt" sz="half" idx="10"/>
          </p:nvPr>
        </p:nvSpPr>
        <p:spPr/>
        <p:txBody>
          <a:bodyPr/>
          <a:lstStyle>
            <a:lvl1pPr>
              <a:defRPr/>
            </a:lvl1pPr>
          </a:lstStyle>
          <a:p>
            <a:pPr>
              <a:defRPr/>
            </a:pPr>
            <a:fld id="{39D30160-238C-40EB-8287-D3DCDCBD9826}" type="datetime1">
              <a:rPr lang="en-GB" altLang="en-US"/>
              <a:pPr>
                <a:defRPr/>
              </a:pPr>
              <a:t>22/09/2022</a:t>
            </a:fld>
            <a:endParaRPr lang="en-GB" altLang="en-US"/>
          </a:p>
        </p:txBody>
      </p:sp>
      <p:sp>
        <p:nvSpPr>
          <p:cNvPr id="3" name="Slide Number Placeholder 5">
            <a:extLst>
              <a:ext uri="{FF2B5EF4-FFF2-40B4-BE49-F238E27FC236}">
                <a16:creationId xmlns:a16="http://schemas.microsoft.com/office/drawing/2014/main" id="{B459A7EA-17DE-CDB9-C148-4BD26CF95409}"/>
              </a:ext>
            </a:extLst>
          </p:cNvPr>
          <p:cNvSpPr>
            <a:spLocks noGrp="1"/>
          </p:cNvSpPr>
          <p:nvPr>
            <p:ph type="sldNum" sz="quarter" idx="11"/>
          </p:nvPr>
        </p:nvSpPr>
        <p:spPr/>
        <p:txBody>
          <a:bodyPr/>
          <a:lstStyle>
            <a:lvl1pPr>
              <a:defRPr/>
            </a:lvl1pPr>
          </a:lstStyle>
          <a:p>
            <a:pPr>
              <a:defRPr/>
            </a:pPr>
            <a:fld id="{8EA49EF9-3DE4-4930-ABE9-388D420A5678}" type="slidenum">
              <a:rPr lang="en-GB" altLang="en-US"/>
              <a:pPr>
                <a:defRPr/>
              </a:pPr>
              <a:t>‹#›</a:t>
            </a:fld>
            <a:endParaRPr lang="en-GB" altLang="en-US"/>
          </a:p>
        </p:txBody>
      </p:sp>
    </p:spTree>
    <p:extLst>
      <p:ext uri="{BB962C8B-B14F-4D97-AF65-F5344CB8AC3E}">
        <p14:creationId xmlns:p14="http://schemas.microsoft.com/office/powerpoint/2010/main" val="1356872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1600114-4FF9-DB59-8972-D18B3F63419F}"/>
              </a:ext>
            </a:extLst>
          </p:cNvPr>
          <p:cNvSpPr>
            <a:spLocks noGrp="1"/>
          </p:cNvSpPr>
          <p:nvPr>
            <p:ph type="dt" sz="half" idx="10"/>
          </p:nvPr>
        </p:nvSpPr>
        <p:spPr/>
        <p:txBody>
          <a:bodyPr/>
          <a:lstStyle>
            <a:lvl1pPr>
              <a:defRPr/>
            </a:lvl1pPr>
          </a:lstStyle>
          <a:p>
            <a:pPr>
              <a:defRPr/>
            </a:pPr>
            <a:fld id="{0B4F9E67-0E36-40D4-914F-7A85A5402753}" type="datetime1">
              <a:rPr lang="en-GB" altLang="en-US"/>
              <a:pPr>
                <a:defRPr/>
              </a:pPr>
              <a:t>22/09/2022</a:t>
            </a:fld>
            <a:endParaRPr lang="en-GB" altLang="en-US"/>
          </a:p>
        </p:txBody>
      </p:sp>
      <p:sp>
        <p:nvSpPr>
          <p:cNvPr id="6" name="Slide Number Placeholder 5">
            <a:extLst>
              <a:ext uri="{FF2B5EF4-FFF2-40B4-BE49-F238E27FC236}">
                <a16:creationId xmlns:a16="http://schemas.microsoft.com/office/drawing/2014/main" id="{302F2AD5-BDE1-97E6-6A4E-CDF16281193D}"/>
              </a:ext>
            </a:extLst>
          </p:cNvPr>
          <p:cNvSpPr>
            <a:spLocks noGrp="1"/>
          </p:cNvSpPr>
          <p:nvPr>
            <p:ph type="sldNum" sz="quarter" idx="11"/>
          </p:nvPr>
        </p:nvSpPr>
        <p:spPr/>
        <p:txBody>
          <a:bodyPr/>
          <a:lstStyle>
            <a:lvl1pPr>
              <a:defRPr/>
            </a:lvl1pPr>
          </a:lstStyle>
          <a:p>
            <a:pPr>
              <a:defRPr/>
            </a:pPr>
            <a:fld id="{9877E14B-5B00-4816-8DC6-D2534544F27C}" type="slidenum">
              <a:rPr lang="en-GB" altLang="en-US"/>
              <a:pPr>
                <a:defRPr/>
              </a:pPr>
              <a:t>‹#›</a:t>
            </a:fld>
            <a:endParaRPr lang="en-GB" altLang="en-US"/>
          </a:p>
        </p:txBody>
      </p:sp>
    </p:spTree>
    <p:extLst>
      <p:ext uri="{BB962C8B-B14F-4D97-AF65-F5344CB8AC3E}">
        <p14:creationId xmlns:p14="http://schemas.microsoft.com/office/powerpoint/2010/main" val="1139529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A345142-F821-8E4A-26C5-E617DF8D07A3}"/>
              </a:ext>
            </a:extLst>
          </p:cNvPr>
          <p:cNvSpPr>
            <a:spLocks noGrp="1"/>
          </p:cNvSpPr>
          <p:nvPr>
            <p:ph type="dt" sz="half" idx="10"/>
          </p:nvPr>
        </p:nvSpPr>
        <p:spPr/>
        <p:txBody>
          <a:bodyPr/>
          <a:lstStyle>
            <a:lvl1pPr>
              <a:defRPr/>
            </a:lvl1pPr>
          </a:lstStyle>
          <a:p>
            <a:pPr>
              <a:defRPr/>
            </a:pPr>
            <a:fld id="{7D0AF888-BAAB-4D9C-A6F5-1C9D687DCFCC}" type="datetime1">
              <a:rPr lang="en-GB" altLang="en-US"/>
              <a:pPr>
                <a:defRPr/>
              </a:pPr>
              <a:t>22/09/2022</a:t>
            </a:fld>
            <a:endParaRPr lang="en-GB" altLang="en-US"/>
          </a:p>
        </p:txBody>
      </p:sp>
      <p:sp>
        <p:nvSpPr>
          <p:cNvPr id="6" name="Slide Number Placeholder 5">
            <a:extLst>
              <a:ext uri="{FF2B5EF4-FFF2-40B4-BE49-F238E27FC236}">
                <a16:creationId xmlns:a16="http://schemas.microsoft.com/office/drawing/2014/main" id="{A40F85E6-8FC8-E04C-9B2E-AA9974B5D09D}"/>
              </a:ext>
            </a:extLst>
          </p:cNvPr>
          <p:cNvSpPr>
            <a:spLocks noGrp="1"/>
          </p:cNvSpPr>
          <p:nvPr>
            <p:ph type="sldNum" sz="quarter" idx="11"/>
          </p:nvPr>
        </p:nvSpPr>
        <p:spPr/>
        <p:txBody>
          <a:bodyPr/>
          <a:lstStyle>
            <a:lvl1pPr>
              <a:defRPr/>
            </a:lvl1pPr>
          </a:lstStyle>
          <a:p>
            <a:pPr>
              <a:defRPr/>
            </a:pPr>
            <a:fld id="{80B40255-3769-4AFB-ABA5-5A851AFC77D7}" type="slidenum">
              <a:rPr lang="en-GB" altLang="en-US"/>
              <a:pPr>
                <a:defRPr/>
              </a:pPr>
              <a:t>‹#›</a:t>
            </a:fld>
            <a:endParaRPr lang="en-GB" altLang="en-US"/>
          </a:p>
        </p:txBody>
      </p:sp>
    </p:spTree>
    <p:extLst>
      <p:ext uri="{BB962C8B-B14F-4D97-AF65-F5344CB8AC3E}">
        <p14:creationId xmlns:p14="http://schemas.microsoft.com/office/powerpoint/2010/main" val="1952113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32151-FDB8-D8A1-8791-97D44ABAFB64}"/>
              </a:ext>
            </a:extLst>
          </p:cNvPr>
          <p:cNvSpPr>
            <a:spLocks noGrp="1"/>
          </p:cNvSpPr>
          <p:nvPr>
            <p:ph type="dt" sz="half" idx="10"/>
          </p:nvPr>
        </p:nvSpPr>
        <p:spPr/>
        <p:txBody>
          <a:bodyPr/>
          <a:lstStyle>
            <a:lvl1pPr>
              <a:defRPr/>
            </a:lvl1pPr>
          </a:lstStyle>
          <a:p>
            <a:pPr>
              <a:defRPr/>
            </a:pPr>
            <a:fld id="{49959C72-67DE-44F5-9935-10CB1BE30F9B}" type="datetime1">
              <a:rPr lang="en-GB" altLang="en-US"/>
              <a:pPr>
                <a:defRPr/>
              </a:pPr>
              <a:t>22/09/2022</a:t>
            </a:fld>
            <a:endParaRPr lang="en-GB" altLang="en-US"/>
          </a:p>
        </p:txBody>
      </p:sp>
      <p:sp>
        <p:nvSpPr>
          <p:cNvPr id="5" name="Slide Number Placeholder 5">
            <a:extLst>
              <a:ext uri="{FF2B5EF4-FFF2-40B4-BE49-F238E27FC236}">
                <a16:creationId xmlns:a16="http://schemas.microsoft.com/office/drawing/2014/main" id="{15DBDBC2-170F-02FC-5912-758119D1AFF1}"/>
              </a:ext>
            </a:extLst>
          </p:cNvPr>
          <p:cNvSpPr>
            <a:spLocks noGrp="1"/>
          </p:cNvSpPr>
          <p:nvPr>
            <p:ph type="sldNum" sz="quarter" idx="11"/>
          </p:nvPr>
        </p:nvSpPr>
        <p:spPr/>
        <p:txBody>
          <a:bodyPr/>
          <a:lstStyle>
            <a:lvl1pPr>
              <a:defRPr/>
            </a:lvl1pPr>
          </a:lstStyle>
          <a:p>
            <a:pPr>
              <a:defRPr/>
            </a:pPr>
            <a:fld id="{B4CFA04E-DDBA-416D-B14A-CEFC93E123F9}" type="slidenum">
              <a:rPr lang="en-GB" altLang="en-US"/>
              <a:pPr>
                <a:defRPr/>
              </a:pPr>
              <a:t>‹#›</a:t>
            </a:fld>
            <a:endParaRPr lang="en-GB" altLang="en-US"/>
          </a:p>
        </p:txBody>
      </p:sp>
    </p:spTree>
    <p:extLst>
      <p:ext uri="{BB962C8B-B14F-4D97-AF65-F5344CB8AC3E}">
        <p14:creationId xmlns:p14="http://schemas.microsoft.com/office/powerpoint/2010/main" val="4153086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03D4FE-D949-174A-44B8-B6C1D65E3F43}"/>
              </a:ext>
            </a:extLst>
          </p:cNvPr>
          <p:cNvSpPr>
            <a:spLocks noGrp="1"/>
          </p:cNvSpPr>
          <p:nvPr>
            <p:ph type="dt" sz="half" idx="10"/>
          </p:nvPr>
        </p:nvSpPr>
        <p:spPr/>
        <p:txBody>
          <a:bodyPr/>
          <a:lstStyle>
            <a:lvl1pPr>
              <a:defRPr/>
            </a:lvl1pPr>
          </a:lstStyle>
          <a:p>
            <a:pPr>
              <a:defRPr/>
            </a:pPr>
            <a:fld id="{EB609BDD-A85A-44EE-BDD9-E0DBE80D2EF0}" type="datetime1">
              <a:rPr lang="en-GB" altLang="en-US"/>
              <a:pPr>
                <a:defRPr/>
              </a:pPr>
              <a:t>22/09/2022</a:t>
            </a:fld>
            <a:endParaRPr lang="en-GB" altLang="en-US"/>
          </a:p>
        </p:txBody>
      </p:sp>
      <p:sp>
        <p:nvSpPr>
          <p:cNvPr id="5" name="Slide Number Placeholder 5">
            <a:extLst>
              <a:ext uri="{FF2B5EF4-FFF2-40B4-BE49-F238E27FC236}">
                <a16:creationId xmlns:a16="http://schemas.microsoft.com/office/drawing/2014/main" id="{754C99EE-4C43-B7D3-77EA-AFD8EBE0520F}"/>
              </a:ext>
            </a:extLst>
          </p:cNvPr>
          <p:cNvSpPr>
            <a:spLocks noGrp="1"/>
          </p:cNvSpPr>
          <p:nvPr>
            <p:ph type="sldNum" sz="quarter" idx="11"/>
          </p:nvPr>
        </p:nvSpPr>
        <p:spPr/>
        <p:txBody>
          <a:bodyPr/>
          <a:lstStyle>
            <a:lvl1pPr>
              <a:defRPr/>
            </a:lvl1pPr>
          </a:lstStyle>
          <a:p>
            <a:pPr>
              <a:defRPr/>
            </a:pPr>
            <a:fld id="{C9DE91F0-DDA5-42A2-BE02-33FC79173D36}" type="slidenum">
              <a:rPr lang="en-GB" altLang="en-US"/>
              <a:pPr>
                <a:defRPr/>
              </a:pPr>
              <a:t>‹#›</a:t>
            </a:fld>
            <a:endParaRPr lang="en-GB" altLang="en-US"/>
          </a:p>
        </p:txBody>
      </p:sp>
    </p:spTree>
    <p:extLst>
      <p:ext uri="{BB962C8B-B14F-4D97-AF65-F5344CB8AC3E}">
        <p14:creationId xmlns:p14="http://schemas.microsoft.com/office/powerpoint/2010/main" val="167620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F1DCDE-FE87-92E2-4376-400879AD1006}"/>
              </a:ext>
            </a:extLst>
          </p:cNvPr>
          <p:cNvSpPr>
            <a:spLocks noGrp="1"/>
          </p:cNvSpPr>
          <p:nvPr>
            <p:ph type="dt" sz="half" idx="10"/>
          </p:nvPr>
        </p:nvSpPr>
        <p:spPr>
          <a:xfrm>
            <a:off x="457200" y="6245225"/>
            <a:ext cx="2133600" cy="476250"/>
          </a:xfrm>
        </p:spPr>
        <p:txBody>
          <a:bodyPr/>
          <a:lstStyle>
            <a:lvl1pPr>
              <a:defRPr/>
            </a:lvl1pPr>
          </a:lstStyle>
          <a:p>
            <a:pPr>
              <a:defRPr/>
            </a:pPr>
            <a:fld id="{EA3FD191-AC46-413A-B440-4C31BEF76C0C}" type="datetime1">
              <a:rPr lang="en-GB" altLang="en-US"/>
              <a:pPr>
                <a:defRPr/>
              </a:pPr>
              <a:t>22/09/2022</a:t>
            </a:fld>
            <a:endParaRPr lang="en-GB" altLang="en-US"/>
          </a:p>
        </p:txBody>
      </p:sp>
      <p:sp>
        <p:nvSpPr>
          <p:cNvPr id="6" name="Footer Placeholder 5">
            <a:extLst>
              <a:ext uri="{FF2B5EF4-FFF2-40B4-BE49-F238E27FC236}">
                <a16:creationId xmlns:a16="http://schemas.microsoft.com/office/drawing/2014/main" id="{E23827FF-06D0-6BE4-AD74-9AD96A184798}"/>
              </a:ext>
            </a:extLst>
          </p:cNvPr>
          <p:cNvSpPr>
            <a:spLocks noGrp="1"/>
          </p:cNvSpPr>
          <p:nvPr>
            <p:ph type="ftr" sz="quarter" idx="11"/>
          </p:nvPr>
        </p:nvSpPr>
        <p:spPr>
          <a:xfrm>
            <a:off x="3124200" y="6245225"/>
            <a:ext cx="2895600" cy="476250"/>
          </a:xfrm>
        </p:spPr>
        <p:txBody>
          <a:bodyPr/>
          <a:lstStyle>
            <a:lvl1pPr eaLnBrk="1" hangingPunct="1">
              <a:defRPr/>
            </a:lvl1pPr>
          </a:lstStyle>
          <a:p>
            <a:pPr>
              <a:defRPr/>
            </a:pPr>
            <a:endParaRPr lang="en-GB" altLang="en-US"/>
          </a:p>
        </p:txBody>
      </p:sp>
      <p:sp>
        <p:nvSpPr>
          <p:cNvPr id="7" name="Slide Number Placeholder 6">
            <a:extLst>
              <a:ext uri="{FF2B5EF4-FFF2-40B4-BE49-F238E27FC236}">
                <a16:creationId xmlns:a16="http://schemas.microsoft.com/office/drawing/2014/main" id="{3E17B8DB-8B63-C261-4EFB-3BEE1649C5B4}"/>
              </a:ext>
            </a:extLst>
          </p:cNvPr>
          <p:cNvSpPr>
            <a:spLocks noGrp="1"/>
          </p:cNvSpPr>
          <p:nvPr>
            <p:ph type="sldNum" sz="quarter" idx="12"/>
          </p:nvPr>
        </p:nvSpPr>
        <p:spPr>
          <a:xfrm>
            <a:off x="6553200" y="6245225"/>
            <a:ext cx="2133600" cy="476250"/>
          </a:xfrm>
        </p:spPr>
        <p:txBody>
          <a:bodyPr/>
          <a:lstStyle>
            <a:lvl1pPr>
              <a:defRPr/>
            </a:lvl1pPr>
          </a:lstStyle>
          <a:p>
            <a:pPr>
              <a:defRPr/>
            </a:pPr>
            <a:fld id="{0D526F7C-3062-46A2-9710-323E4ED08114}" type="slidenum">
              <a:rPr lang="en-GB" altLang="en-US"/>
              <a:pPr>
                <a:defRPr/>
              </a:pPr>
              <a:t>‹#›</a:t>
            </a:fld>
            <a:endParaRPr lang="en-GB" altLang="en-US"/>
          </a:p>
        </p:txBody>
      </p:sp>
    </p:spTree>
    <p:extLst>
      <p:ext uri="{BB962C8B-B14F-4D97-AF65-F5344CB8AC3E}">
        <p14:creationId xmlns:p14="http://schemas.microsoft.com/office/powerpoint/2010/main" val="29524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B430F4-84A7-9F5D-ED48-7C68675B8190}"/>
              </a:ext>
            </a:extLst>
          </p:cNvPr>
          <p:cNvSpPr>
            <a:spLocks noGrp="1"/>
          </p:cNvSpPr>
          <p:nvPr>
            <p:ph type="dt" sz="half" idx="10"/>
          </p:nvPr>
        </p:nvSpPr>
        <p:spPr>
          <a:xfrm>
            <a:off x="395288" y="6524625"/>
            <a:ext cx="971550" cy="219075"/>
          </a:xfrm>
        </p:spPr>
        <p:txBody>
          <a:bodyPr/>
          <a:lstStyle>
            <a:lvl1pPr>
              <a:defRPr/>
            </a:lvl1pPr>
          </a:lstStyle>
          <a:p>
            <a:pPr>
              <a:defRPr/>
            </a:pPr>
            <a:fld id="{9D6A654D-24FA-41DF-A7F8-2BF37CAF43EE}" type="datetime1">
              <a:rPr lang="en-GB" altLang="en-US"/>
              <a:pPr>
                <a:defRPr/>
              </a:pPr>
              <a:t>22/09/2022</a:t>
            </a:fld>
            <a:endParaRPr lang="en-GB" altLang="en-US"/>
          </a:p>
        </p:txBody>
      </p:sp>
      <p:sp>
        <p:nvSpPr>
          <p:cNvPr id="5" name="Footer Placeholder 4">
            <a:extLst>
              <a:ext uri="{FF2B5EF4-FFF2-40B4-BE49-F238E27FC236}">
                <a16:creationId xmlns:a16="http://schemas.microsoft.com/office/drawing/2014/main" id="{51A693B9-1D7B-1E96-1459-2E26DE2A02C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F54E765-7CE4-0FBB-3CDE-1326C10C6E72}"/>
              </a:ext>
            </a:extLst>
          </p:cNvPr>
          <p:cNvSpPr>
            <a:spLocks noGrp="1"/>
          </p:cNvSpPr>
          <p:nvPr>
            <p:ph type="sldNum" sz="quarter" idx="12"/>
          </p:nvPr>
        </p:nvSpPr>
        <p:spPr/>
        <p:txBody>
          <a:bodyPr/>
          <a:lstStyle>
            <a:lvl1pPr>
              <a:defRPr/>
            </a:lvl1pPr>
          </a:lstStyle>
          <a:p>
            <a:pPr>
              <a:defRPr/>
            </a:pPr>
            <a:fld id="{C6E6B463-6CDC-4B63-B1ED-29CA779AB26B}" type="slidenum">
              <a:rPr lang="en-GB" altLang="en-US"/>
              <a:pPr>
                <a:defRPr/>
              </a:pPr>
              <a:t>‹#›</a:t>
            </a:fld>
            <a:endParaRPr lang="en-GB" altLang="en-US"/>
          </a:p>
        </p:txBody>
      </p:sp>
    </p:spTree>
    <p:extLst>
      <p:ext uri="{BB962C8B-B14F-4D97-AF65-F5344CB8AC3E}">
        <p14:creationId xmlns:p14="http://schemas.microsoft.com/office/powerpoint/2010/main" val="16511209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715822-A5AA-FA7E-FADC-7F34ADF1D382}"/>
              </a:ext>
            </a:extLst>
          </p:cNvPr>
          <p:cNvSpPr>
            <a:spLocks noGrp="1"/>
          </p:cNvSpPr>
          <p:nvPr>
            <p:ph type="dt" sz="half" idx="10"/>
          </p:nvPr>
        </p:nvSpPr>
        <p:spPr/>
        <p:txBody>
          <a:bodyPr/>
          <a:lstStyle>
            <a:lvl1pPr>
              <a:defRPr/>
            </a:lvl1pPr>
          </a:lstStyle>
          <a:p>
            <a:pPr>
              <a:defRPr/>
            </a:pPr>
            <a:fld id="{3F51C110-200D-4B15-AD10-B2F125AC50D7}" type="datetime1">
              <a:rPr lang="en-GB" altLang="en-US"/>
              <a:pPr>
                <a:defRPr/>
              </a:pPr>
              <a:t>22/09/2022</a:t>
            </a:fld>
            <a:endParaRPr lang="en-GB" altLang="en-US"/>
          </a:p>
        </p:txBody>
      </p:sp>
      <p:sp>
        <p:nvSpPr>
          <p:cNvPr id="5" name="Footer Placeholder 4">
            <a:extLst>
              <a:ext uri="{FF2B5EF4-FFF2-40B4-BE49-F238E27FC236}">
                <a16:creationId xmlns:a16="http://schemas.microsoft.com/office/drawing/2014/main" id="{A1C07DD8-1303-FCF4-3AFC-05A0C1E36BB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7717852-9494-BE44-6CE6-07F1CE8E2AF2}"/>
              </a:ext>
            </a:extLst>
          </p:cNvPr>
          <p:cNvSpPr>
            <a:spLocks noGrp="1"/>
          </p:cNvSpPr>
          <p:nvPr>
            <p:ph type="sldNum" sz="quarter" idx="12"/>
          </p:nvPr>
        </p:nvSpPr>
        <p:spPr/>
        <p:txBody>
          <a:bodyPr/>
          <a:lstStyle>
            <a:lvl1pPr>
              <a:defRPr/>
            </a:lvl1pPr>
          </a:lstStyle>
          <a:p>
            <a:pPr>
              <a:defRPr/>
            </a:pPr>
            <a:fld id="{86AD6D66-D31D-44D1-B19E-DF1282EB3EC7}" type="slidenum">
              <a:rPr lang="en-GB" altLang="en-US"/>
              <a:pPr>
                <a:defRPr/>
              </a:pPr>
              <a:t>‹#›</a:t>
            </a:fld>
            <a:endParaRPr lang="en-GB" altLang="en-US"/>
          </a:p>
        </p:txBody>
      </p:sp>
    </p:spTree>
    <p:extLst>
      <p:ext uri="{BB962C8B-B14F-4D97-AF65-F5344CB8AC3E}">
        <p14:creationId xmlns:p14="http://schemas.microsoft.com/office/powerpoint/2010/main" val="1653101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7F8F39-9F72-A917-9061-6140DE5D6A59}"/>
              </a:ext>
            </a:extLst>
          </p:cNvPr>
          <p:cNvSpPr>
            <a:spLocks noGrp="1"/>
          </p:cNvSpPr>
          <p:nvPr>
            <p:ph type="dt" sz="half" idx="10"/>
          </p:nvPr>
        </p:nvSpPr>
        <p:spPr/>
        <p:txBody>
          <a:bodyPr/>
          <a:lstStyle>
            <a:lvl1pPr>
              <a:defRPr/>
            </a:lvl1pPr>
          </a:lstStyle>
          <a:p>
            <a:pPr>
              <a:defRPr/>
            </a:pPr>
            <a:fld id="{B396E36E-D39D-405E-A395-F2CA49873CB0}" type="datetime1">
              <a:rPr lang="en-GB" altLang="en-US"/>
              <a:pPr>
                <a:defRPr/>
              </a:pPr>
              <a:t>22/09/2022</a:t>
            </a:fld>
            <a:endParaRPr lang="en-GB" altLang="en-US"/>
          </a:p>
        </p:txBody>
      </p:sp>
      <p:sp>
        <p:nvSpPr>
          <p:cNvPr id="5" name="Slide Number Placeholder 5">
            <a:extLst>
              <a:ext uri="{FF2B5EF4-FFF2-40B4-BE49-F238E27FC236}">
                <a16:creationId xmlns:a16="http://schemas.microsoft.com/office/drawing/2014/main" id="{2007CDEF-F953-4B7D-B3C8-F4F7F30552E6}"/>
              </a:ext>
            </a:extLst>
          </p:cNvPr>
          <p:cNvSpPr>
            <a:spLocks noGrp="1"/>
          </p:cNvSpPr>
          <p:nvPr>
            <p:ph type="sldNum" sz="quarter" idx="11"/>
          </p:nvPr>
        </p:nvSpPr>
        <p:spPr/>
        <p:txBody>
          <a:bodyPr/>
          <a:lstStyle>
            <a:lvl1pPr>
              <a:defRPr/>
            </a:lvl1pPr>
          </a:lstStyle>
          <a:p>
            <a:pPr>
              <a:defRPr/>
            </a:pPr>
            <a:fld id="{CE96E9F4-ECBF-42B7-8924-3AF5EFC47DAA}" type="slidenum">
              <a:rPr lang="en-GB" altLang="en-US"/>
              <a:pPr>
                <a:defRPr/>
              </a:pPr>
              <a:t>‹#›</a:t>
            </a:fld>
            <a:endParaRPr lang="en-GB" altLang="en-US"/>
          </a:p>
        </p:txBody>
      </p:sp>
    </p:spTree>
    <p:extLst>
      <p:ext uri="{BB962C8B-B14F-4D97-AF65-F5344CB8AC3E}">
        <p14:creationId xmlns:p14="http://schemas.microsoft.com/office/powerpoint/2010/main" val="20863558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14CA9F8-EE20-3BAA-441C-5080B6D5A960}"/>
              </a:ext>
            </a:extLst>
          </p:cNvPr>
          <p:cNvSpPr>
            <a:spLocks noGrp="1"/>
          </p:cNvSpPr>
          <p:nvPr>
            <p:ph type="dt" sz="half" idx="10"/>
          </p:nvPr>
        </p:nvSpPr>
        <p:spPr/>
        <p:txBody>
          <a:bodyPr/>
          <a:lstStyle>
            <a:lvl1pPr>
              <a:defRPr/>
            </a:lvl1pPr>
          </a:lstStyle>
          <a:p>
            <a:pPr>
              <a:defRPr/>
            </a:pPr>
            <a:fld id="{E837CBB3-3269-43A1-818C-34BC3C840E0E}" type="datetime1">
              <a:rPr lang="en-GB" altLang="en-US"/>
              <a:pPr>
                <a:defRPr/>
              </a:pPr>
              <a:t>22/09/2022</a:t>
            </a:fld>
            <a:endParaRPr lang="en-GB" altLang="en-US"/>
          </a:p>
        </p:txBody>
      </p:sp>
      <p:sp>
        <p:nvSpPr>
          <p:cNvPr id="6" name="Slide Number Placeholder 5">
            <a:extLst>
              <a:ext uri="{FF2B5EF4-FFF2-40B4-BE49-F238E27FC236}">
                <a16:creationId xmlns:a16="http://schemas.microsoft.com/office/drawing/2014/main" id="{1E63F027-C328-EAAB-401D-AD47FE843D86}"/>
              </a:ext>
            </a:extLst>
          </p:cNvPr>
          <p:cNvSpPr>
            <a:spLocks noGrp="1"/>
          </p:cNvSpPr>
          <p:nvPr>
            <p:ph type="sldNum" sz="quarter" idx="11"/>
          </p:nvPr>
        </p:nvSpPr>
        <p:spPr/>
        <p:txBody>
          <a:bodyPr/>
          <a:lstStyle>
            <a:lvl1pPr>
              <a:defRPr/>
            </a:lvl1pPr>
          </a:lstStyle>
          <a:p>
            <a:pPr>
              <a:defRPr/>
            </a:pPr>
            <a:fld id="{BA64CEF9-4738-4E01-823A-40F8FE203327}" type="slidenum">
              <a:rPr lang="en-GB" altLang="en-US"/>
              <a:pPr>
                <a:defRPr/>
              </a:pPr>
              <a:t>‹#›</a:t>
            </a:fld>
            <a:endParaRPr lang="en-GB" altLang="en-US"/>
          </a:p>
        </p:txBody>
      </p:sp>
    </p:spTree>
    <p:extLst>
      <p:ext uri="{BB962C8B-B14F-4D97-AF65-F5344CB8AC3E}">
        <p14:creationId xmlns:p14="http://schemas.microsoft.com/office/powerpoint/2010/main" val="37221338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4506F06-3653-F243-4EAB-2843E2AF0DED}"/>
              </a:ext>
            </a:extLst>
          </p:cNvPr>
          <p:cNvSpPr>
            <a:spLocks noGrp="1"/>
          </p:cNvSpPr>
          <p:nvPr>
            <p:ph type="dt" sz="half" idx="10"/>
          </p:nvPr>
        </p:nvSpPr>
        <p:spPr/>
        <p:txBody>
          <a:bodyPr/>
          <a:lstStyle>
            <a:lvl1pPr>
              <a:defRPr/>
            </a:lvl1pPr>
          </a:lstStyle>
          <a:p>
            <a:pPr>
              <a:defRPr/>
            </a:pPr>
            <a:fld id="{4CDCEB97-688C-4139-877E-A2DBF72D8D2D}" type="datetime1">
              <a:rPr lang="en-GB" altLang="en-US"/>
              <a:pPr>
                <a:defRPr/>
              </a:pPr>
              <a:t>22/09/2022</a:t>
            </a:fld>
            <a:endParaRPr lang="en-GB" altLang="en-US"/>
          </a:p>
        </p:txBody>
      </p:sp>
      <p:sp>
        <p:nvSpPr>
          <p:cNvPr id="8" name="Slide Number Placeholder 5">
            <a:extLst>
              <a:ext uri="{FF2B5EF4-FFF2-40B4-BE49-F238E27FC236}">
                <a16:creationId xmlns:a16="http://schemas.microsoft.com/office/drawing/2014/main" id="{9AA99CDA-FB1C-0F7A-48D8-6D76A23E9599}"/>
              </a:ext>
            </a:extLst>
          </p:cNvPr>
          <p:cNvSpPr>
            <a:spLocks noGrp="1"/>
          </p:cNvSpPr>
          <p:nvPr>
            <p:ph type="sldNum" sz="quarter" idx="11"/>
          </p:nvPr>
        </p:nvSpPr>
        <p:spPr/>
        <p:txBody>
          <a:bodyPr/>
          <a:lstStyle>
            <a:lvl1pPr>
              <a:defRPr/>
            </a:lvl1pPr>
          </a:lstStyle>
          <a:p>
            <a:pPr>
              <a:defRPr/>
            </a:pPr>
            <a:fld id="{2BD15122-56E8-446B-8A7B-82A7001DB331}" type="slidenum">
              <a:rPr lang="en-GB" altLang="en-US"/>
              <a:pPr>
                <a:defRPr/>
              </a:pPr>
              <a:t>‹#›</a:t>
            </a:fld>
            <a:endParaRPr lang="en-GB" altLang="en-US"/>
          </a:p>
        </p:txBody>
      </p:sp>
    </p:spTree>
    <p:extLst>
      <p:ext uri="{BB962C8B-B14F-4D97-AF65-F5344CB8AC3E}">
        <p14:creationId xmlns:p14="http://schemas.microsoft.com/office/powerpoint/2010/main" val="10994492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F5CA74C-484A-785B-F61A-140B4F9D2187}"/>
              </a:ext>
            </a:extLst>
          </p:cNvPr>
          <p:cNvSpPr>
            <a:spLocks noGrp="1"/>
          </p:cNvSpPr>
          <p:nvPr>
            <p:ph type="dt" sz="half" idx="10"/>
          </p:nvPr>
        </p:nvSpPr>
        <p:spPr/>
        <p:txBody>
          <a:bodyPr/>
          <a:lstStyle>
            <a:lvl1pPr>
              <a:defRPr/>
            </a:lvl1pPr>
          </a:lstStyle>
          <a:p>
            <a:pPr>
              <a:defRPr/>
            </a:pPr>
            <a:fld id="{44B8734F-AEE9-4D28-ABF3-87BCE139CA61}" type="datetime1">
              <a:rPr lang="en-GB" altLang="en-US"/>
              <a:pPr>
                <a:defRPr/>
              </a:pPr>
              <a:t>22/09/2022</a:t>
            </a:fld>
            <a:endParaRPr lang="en-GB" altLang="en-US"/>
          </a:p>
        </p:txBody>
      </p:sp>
      <p:sp>
        <p:nvSpPr>
          <p:cNvPr id="4" name="Slide Number Placeholder 5">
            <a:extLst>
              <a:ext uri="{FF2B5EF4-FFF2-40B4-BE49-F238E27FC236}">
                <a16:creationId xmlns:a16="http://schemas.microsoft.com/office/drawing/2014/main" id="{671E1749-7081-923F-BB0C-FBDFBC378332}"/>
              </a:ext>
            </a:extLst>
          </p:cNvPr>
          <p:cNvSpPr>
            <a:spLocks noGrp="1"/>
          </p:cNvSpPr>
          <p:nvPr>
            <p:ph type="sldNum" sz="quarter" idx="11"/>
          </p:nvPr>
        </p:nvSpPr>
        <p:spPr/>
        <p:txBody>
          <a:bodyPr/>
          <a:lstStyle>
            <a:lvl1pPr>
              <a:defRPr/>
            </a:lvl1pPr>
          </a:lstStyle>
          <a:p>
            <a:pPr>
              <a:defRPr/>
            </a:pPr>
            <a:fld id="{8174C578-08B5-48F9-A87D-996B0270654B}" type="slidenum">
              <a:rPr lang="en-GB" altLang="en-US"/>
              <a:pPr>
                <a:defRPr/>
              </a:pPr>
              <a:t>‹#›</a:t>
            </a:fld>
            <a:endParaRPr lang="en-GB" altLang="en-US"/>
          </a:p>
        </p:txBody>
      </p:sp>
    </p:spTree>
    <p:extLst>
      <p:ext uri="{BB962C8B-B14F-4D97-AF65-F5344CB8AC3E}">
        <p14:creationId xmlns:p14="http://schemas.microsoft.com/office/powerpoint/2010/main" val="10409436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CE25090-E596-9D50-5E3B-D6902286E84C}"/>
              </a:ext>
            </a:extLst>
          </p:cNvPr>
          <p:cNvSpPr>
            <a:spLocks noGrp="1"/>
          </p:cNvSpPr>
          <p:nvPr>
            <p:ph type="dt" sz="half" idx="10"/>
          </p:nvPr>
        </p:nvSpPr>
        <p:spPr/>
        <p:txBody>
          <a:bodyPr/>
          <a:lstStyle>
            <a:lvl1pPr>
              <a:defRPr/>
            </a:lvl1pPr>
          </a:lstStyle>
          <a:p>
            <a:pPr>
              <a:defRPr/>
            </a:pPr>
            <a:fld id="{F3B2588A-0164-4262-AE1C-45C249656801}" type="datetime1">
              <a:rPr lang="en-GB" altLang="en-US"/>
              <a:pPr>
                <a:defRPr/>
              </a:pPr>
              <a:t>22/09/2022</a:t>
            </a:fld>
            <a:endParaRPr lang="en-GB" altLang="en-US"/>
          </a:p>
        </p:txBody>
      </p:sp>
      <p:sp>
        <p:nvSpPr>
          <p:cNvPr id="3" name="Slide Number Placeholder 5">
            <a:extLst>
              <a:ext uri="{FF2B5EF4-FFF2-40B4-BE49-F238E27FC236}">
                <a16:creationId xmlns:a16="http://schemas.microsoft.com/office/drawing/2014/main" id="{7BEB67F5-1E5D-4D48-8DFB-73F05DFAA30C}"/>
              </a:ext>
            </a:extLst>
          </p:cNvPr>
          <p:cNvSpPr>
            <a:spLocks noGrp="1"/>
          </p:cNvSpPr>
          <p:nvPr>
            <p:ph type="sldNum" sz="quarter" idx="11"/>
          </p:nvPr>
        </p:nvSpPr>
        <p:spPr/>
        <p:txBody>
          <a:bodyPr/>
          <a:lstStyle>
            <a:lvl1pPr>
              <a:defRPr/>
            </a:lvl1pPr>
          </a:lstStyle>
          <a:p>
            <a:pPr>
              <a:defRPr/>
            </a:pPr>
            <a:fld id="{A1A856FD-AB0F-4A1B-AF45-FC046CF8AA2D}" type="slidenum">
              <a:rPr lang="en-GB" altLang="en-US"/>
              <a:pPr>
                <a:defRPr/>
              </a:pPr>
              <a:t>‹#›</a:t>
            </a:fld>
            <a:endParaRPr lang="en-GB" altLang="en-US"/>
          </a:p>
        </p:txBody>
      </p:sp>
    </p:spTree>
    <p:extLst>
      <p:ext uri="{BB962C8B-B14F-4D97-AF65-F5344CB8AC3E}">
        <p14:creationId xmlns:p14="http://schemas.microsoft.com/office/powerpoint/2010/main" val="31137339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40D0703-C855-B472-6CB5-FD7440144D4F}"/>
              </a:ext>
            </a:extLst>
          </p:cNvPr>
          <p:cNvSpPr>
            <a:spLocks noGrp="1"/>
          </p:cNvSpPr>
          <p:nvPr>
            <p:ph type="dt" sz="half" idx="10"/>
          </p:nvPr>
        </p:nvSpPr>
        <p:spPr/>
        <p:txBody>
          <a:bodyPr/>
          <a:lstStyle>
            <a:lvl1pPr>
              <a:defRPr/>
            </a:lvl1pPr>
          </a:lstStyle>
          <a:p>
            <a:pPr>
              <a:defRPr/>
            </a:pPr>
            <a:fld id="{4B6A5534-868D-4F4F-80F5-58806F0CD87C}" type="datetime1">
              <a:rPr lang="en-GB" altLang="en-US"/>
              <a:pPr>
                <a:defRPr/>
              </a:pPr>
              <a:t>22/09/2022</a:t>
            </a:fld>
            <a:endParaRPr lang="en-GB" altLang="en-US"/>
          </a:p>
        </p:txBody>
      </p:sp>
      <p:sp>
        <p:nvSpPr>
          <p:cNvPr id="6" name="Slide Number Placeholder 5">
            <a:extLst>
              <a:ext uri="{FF2B5EF4-FFF2-40B4-BE49-F238E27FC236}">
                <a16:creationId xmlns:a16="http://schemas.microsoft.com/office/drawing/2014/main" id="{791A1CE1-9F31-F8EB-FDD4-3F0474DEC854}"/>
              </a:ext>
            </a:extLst>
          </p:cNvPr>
          <p:cNvSpPr>
            <a:spLocks noGrp="1"/>
          </p:cNvSpPr>
          <p:nvPr>
            <p:ph type="sldNum" sz="quarter" idx="11"/>
          </p:nvPr>
        </p:nvSpPr>
        <p:spPr/>
        <p:txBody>
          <a:bodyPr/>
          <a:lstStyle>
            <a:lvl1pPr>
              <a:defRPr/>
            </a:lvl1pPr>
          </a:lstStyle>
          <a:p>
            <a:pPr>
              <a:defRPr/>
            </a:pPr>
            <a:fld id="{2F2300B9-E3AB-4008-96E3-4F4D4E88168F}" type="slidenum">
              <a:rPr lang="en-GB" altLang="en-US"/>
              <a:pPr>
                <a:defRPr/>
              </a:pPr>
              <a:t>‹#›</a:t>
            </a:fld>
            <a:endParaRPr lang="en-GB" altLang="en-US"/>
          </a:p>
        </p:txBody>
      </p:sp>
    </p:spTree>
    <p:extLst>
      <p:ext uri="{BB962C8B-B14F-4D97-AF65-F5344CB8AC3E}">
        <p14:creationId xmlns:p14="http://schemas.microsoft.com/office/powerpoint/2010/main" val="5112667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29809C5-8011-DC9B-C2C7-E1A502B32BF3}"/>
              </a:ext>
            </a:extLst>
          </p:cNvPr>
          <p:cNvSpPr>
            <a:spLocks noGrp="1"/>
          </p:cNvSpPr>
          <p:nvPr>
            <p:ph type="dt" sz="half" idx="10"/>
          </p:nvPr>
        </p:nvSpPr>
        <p:spPr/>
        <p:txBody>
          <a:bodyPr/>
          <a:lstStyle>
            <a:lvl1pPr>
              <a:defRPr/>
            </a:lvl1pPr>
          </a:lstStyle>
          <a:p>
            <a:pPr>
              <a:defRPr/>
            </a:pPr>
            <a:fld id="{7BED2E63-AB19-46A0-BD35-9FC521F2671E}" type="datetime1">
              <a:rPr lang="en-GB" altLang="en-US"/>
              <a:pPr>
                <a:defRPr/>
              </a:pPr>
              <a:t>22/09/2022</a:t>
            </a:fld>
            <a:endParaRPr lang="en-GB" altLang="en-US"/>
          </a:p>
        </p:txBody>
      </p:sp>
      <p:sp>
        <p:nvSpPr>
          <p:cNvPr id="6" name="Slide Number Placeholder 5">
            <a:extLst>
              <a:ext uri="{FF2B5EF4-FFF2-40B4-BE49-F238E27FC236}">
                <a16:creationId xmlns:a16="http://schemas.microsoft.com/office/drawing/2014/main" id="{BF628D0B-F988-71F7-4A11-B11278CF611C}"/>
              </a:ext>
            </a:extLst>
          </p:cNvPr>
          <p:cNvSpPr>
            <a:spLocks noGrp="1"/>
          </p:cNvSpPr>
          <p:nvPr>
            <p:ph type="sldNum" sz="quarter" idx="11"/>
          </p:nvPr>
        </p:nvSpPr>
        <p:spPr/>
        <p:txBody>
          <a:bodyPr/>
          <a:lstStyle>
            <a:lvl1pPr>
              <a:defRPr/>
            </a:lvl1pPr>
          </a:lstStyle>
          <a:p>
            <a:pPr>
              <a:defRPr/>
            </a:pPr>
            <a:fld id="{77764D91-1EF1-44DB-A586-0175C29B929B}" type="slidenum">
              <a:rPr lang="en-GB" altLang="en-US"/>
              <a:pPr>
                <a:defRPr/>
              </a:pPr>
              <a:t>‹#›</a:t>
            </a:fld>
            <a:endParaRPr lang="en-GB" altLang="en-US"/>
          </a:p>
        </p:txBody>
      </p:sp>
    </p:spTree>
    <p:extLst>
      <p:ext uri="{BB962C8B-B14F-4D97-AF65-F5344CB8AC3E}">
        <p14:creationId xmlns:p14="http://schemas.microsoft.com/office/powerpoint/2010/main" val="28285712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0FA3A7-6FB6-E30B-6F4F-863E86697DA4}"/>
              </a:ext>
            </a:extLst>
          </p:cNvPr>
          <p:cNvSpPr>
            <a:spLocks noGrp="1"/>
          </p:cNvSpPr>
          <p:nvPr>
            <p:ph type="dt" sz="half" idx="10"/>
          </p:nvPr>
        </p:nvSpPr>
        <p:spPr/>
        <p:txBody>
          <a:bodyPr/>
          <a:lstStyle>
            <a:lvl1pPr>
              <a:defRPr/>
            </a:lvl1pPr>
          </a:lstStyle>
          <a:p>
            <a:pPr>
              <a:defRPr/>
            </a:pPr>
            <a:fld id="{4F2C45F2-58CA-4066-9655-030F7A595B7A}" type="datetime1">
              <a:rPr lang="en-GB" altLang="en-US"/>
              <a:pPr>
                <a:defRPr/>
              </a:pPr>
              <a:t>22/09/2022</a:t>
            </a:fld>
            <a:endParaRPr lang="en-GB" altLang="en-US"/>
          </a:p>
        </p:txBody>
      </p:sp>
      <p:sp>
        <p:nvSpPr>
          <p:cNvPr id="5" name="Slide Number Placeholder 5">
            <a:extLst>
              <a:ext uri="{FF2B5EF4-FFF2-40B4-BE49-F238E27FC236}">
                <a16:creationId xmlns:a16="http://schemas.microsoft.com/office/drawing/2014/main" id="{D235AD7B-8C83-0081-A5EC-B7FB800F8BA6}"/>
              </a:ext>
            </a:extLst>
          </p:cNvPr>
          <p:cNvSpPr>
            <a:spLocks noGrp="1"/>
          </p:cNvSpPr>
          <p:nvPr>
            <p:ph type="sldNum" sz="quarter" idx="11"/>
          </p:nvPr>
        </p:nvSpPr>
        <p:spPr/>
        <p:txBody>
          <a:bodyPr/>
          <a:lstStyle>
            <a:lvl1pPr>
              <a:defRPr/>
            </a:lvl1pPr>
          </a:lstStyle>
          <a:p>
            <a:pPr>
              <a:defRPr/>
            </a:pPr>
            <a:fld id="{0D36DB83-8AE5-48D7-B674-5433FCE5FB9C}" type="slidenum">
              <a:rPr lang="en-GB" altLang="en-US"/>
              <a:pPr>
                <a:defRPr/>
              </a:pPr>
              <a:t>‹#›</a:t>
            </a:fld>
            <a:endParaRPr lang="en-GB" altLang="en-US"/>
          </a:p>
        </p:txBody>
      </p:sp>
    </p:spTree>
    <p:extLst>
      <p:ext uri="{BB962C8B-B14F-4D97-AF65-F5344CB8AC3E}">
        <p14:creationId xmlns:p14="http://schemas.microsoft.com/office/powerpoint/2010/main" val="27433664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D38DFC-6A81-28F9-132B-D5412AE0FBC8}"/>
              </a:ext>
            </a:extLst>
          </p:cNvPr>
          <p:cNvSpPr>
            <a:spLocks noGrp="1"/>
          </p:cNvSpPr>
          <p:nvPr>
            <p:ph type="dt" sz="half" idx="10"/>
          </p:nvPr>
        </p:nvSpPr>
        <p:spPr/>
        <p:txBody>
          <a:bodyPr/>
          <a:lstStyle>
            <a:lvl1pPr>
              <a:defRPr/>
            </a:lvl1pPr>
          </a:lstStyle>
          <a:p>
            <a:pPr>
              <a:defRPr/>
            </a:pPr>
            <a:fld id="{0473BB1E-7972-4ED6-B13F-F59B3678C985}" type="datetime1">
              <a:rPr lang="en-GB" altLang="en-US"/>
              <a:pPr>
                <a:defRPr/>
              </a:pPr>
              <a:t>22/09/2022</a:t>
            </a:fld>
            <a:endParaRPr lang="en-GB" altLang="en-US"/>
          </a:p>
        </p:txBody>
      </p:sp>
      <p:sp>
        <p:nvSpPr>
          <p:cNvPr id="5" name="Slide Number Placeholder 5">
            <a:extLst>
              <a:ext uri="{FF2B5EF4-FFF2-40B4-BE49-F238E27FC236}">
                <a16:creationId xmlns:a16="http://schemas.microsoft.com/office/drawing/2014/main" id="{A3463964-74E2-3D03-72EB-A25D2DA5B292}"/>
              </a:ext>
            </a:extLst>
          </p:cNvPr>
          <p:cNvSpPr>
            <a:spLocks noGrp="1"/>
          </p:cNvSpPr>
          <p:nvPr>
            <p:ph type="sldNum" sz="quarter" idx="11"/>
          </p:nvPr>
        </p:nvSpPr>
        <p:spPr/>
        <p:txBody>
          <a:bodyPr/>
          <a:lstStyle>
            <a:lvl1pPr>
              <a:defRPr/>
            </a:lvl1pPr>
          </a:lstStyle>
          <a:p>
            <a:pPr>
              <a:defRPr/>
            </a:pPr>
            <a:fld id="{C6AE1CF6-BF26-4EFE-BD14-D025087354B5}" type="slidenum">
              <a:rPr lang="en-GB" altLang="en-US"/>
              <a:pPr>
                <a:defRPr/>
              </a:pPr>
              <a:t>‹#›</a:t>
            </a:fld>
            <a:endParaRPr lang="en-GB" altLang="en-US"/>
          </a:p>
        </p:txBody>
      </p:sp>
    </p:spTree>
    <p:extLst>
      <p:ext uri="{BB962C8B-B14F-4D97-AF65-F5344CB8AC3E}">
        <p14:creationId xmlns:p14="http://schemas.microsoft.com/office/powerpoint/2010/main" val="874396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AC4A11B-5E41-B580-D572-457844A3DD9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93FB9CE-74A2-E062-D810-C9F203E5340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BE0A960-229D-D09E-E94E-349B3F7517B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62D7AAF-28D2-4307-90E9-8EEA6CCB6042}" type="datetime1">
              <a:rPr lang="en-GB" altLang="en-US"/>
              <a:pPr>
                <a:defRPr/>
              </a:pPr>
              <a:t>22/09/2022</a:t>
            </a:fld>
            <a:endParaRPr lang="en-GB" altLang="en-US"/>
          </a:p>
        </p:txBody>
      </p:sp>
      <p:sp>
        <p:nvSpPr>
          <p:cNvPr id="6" name="Slide Number Placeholder 5">
            <a:extLst>
              <a:ext uri="{FF2B5EF4-FFF2-40B4-BE49-F238E27FC236}">
                <a16:creationId xmlns:a16="http://schemas.microsoft.com/office/drawing/2014/main" id="{10B3BEB4-E2C4-C18C-60B5-7531EFC0B1D5}"/>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4E75B7C-5318-4B50-8FB4-1EF4955A0DE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27" r:id="rId1"/>
    <p:sldLayoutId id="214748382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29"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03E5B587-95C4-288A-18CD-2989589F66C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E2A410FC-1C35-F255-E1C7-55BE3B44906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09D3F38-010C-A834-A08A-7B8168613B8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222296-A35C-4725-8515-0F3B909087F2}" type="datetime1">
              <a:rPr lang="en-GB" altLang="en-US"/>
              <a:pPr>
                <a:defRPr/>
              </a:pPr>
              <a:t>22/09/2022</a:t>
            </a:fld>
            <a:endParaRPr lang="en-GB" altLang="en-US"/>
          </a:p>
        </p:txBody>
      </p:sp>
      <p:sp>
        <p:nvSpPr>
          <p:cNvPr id="6" name="Slide Number Placeholder 5">
            <a:extLst>
              <a:ext uri="{FF2B5EF4-FFF2-40B4-BE49-F238E27FC236}">
                <a16:creationId xmlns:a16="http://schemas.microsoft.com/office/drawing/2014/main" id="{879258D0-2BB0-C641-1828-6CF4DCEA4768}"/>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AF06B91-91E0-4693-A758-3D06B220896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30" r:id="rId1"/>
    <p:sldLayoutId id="2147483831"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UfY4qt6jLio" TargetMode="Externa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C6DC71A9-C05E-16C7-7430-2A01951FC95E}"/>
              </a:ext>
            </a:extLst>
          </p:cNvPr>
          <p:cNvSpPr>
            <a:spLocks noGrp="1"/>
          </p:cNvSpPr>
          <p:nvPr>
            <p:ph type="ctrTitle"/>
          </p:nvPr>
        </p:nvSpPr>
        <p:spPr>
          <a:xfrm>
            <a:off x="684213" y="1989138"/>
            <a:ext cx="7772400" cy="1655762"/>
          </a:xfrm>
        </p:spPr>
        <p:txBody>
          <a:bodyPr/>
          <a:lstStyle/>
          <a:p>
            <a:pPr eaLnBrk="1" hangingPunct="1"/>
            <a:r>
              <a:rPr lang="en-GB" altLang="en-US" sz="3600" b="1">
                <a:solidFill>
                  <a:schemeClr val="bg1"/>
                </a:solidFill>
              </a:rPr>
              <a:t>LCMB7000</a:t>
            </a:r>
            <a:br>
              <a:rPr lang="en-GB" altLang="en-US" sz="3600" b="1">
                <a:solidFill>
                  <a:schemeClr val="bg1"/>
                </a:solidFill>
              </a:rPr>
            </a:br>
            <a:r>
              <a:rPr lang="en-GB" altLang="en-US" sz="3600" b="1">
                <a:solidFill>
                  <a:schemeClr val="bg1"/>
                </a:solidFill>
              </a:rPr>
              <a:t>Human Resource Management</a:t>
            </a:r>
          </a:p>
        </p:txBody>
      </p:sp>
      <p:sp>
        <p:nvSpPr>
          <p:cNvPr id="10243" name="Subtitle 2">
            <a:extLst>
              <a:ext uri="{FF2B5EF4-FFF2-40B4-BE49-F238E27FC236}">
                <a16:creationId xmlns:a16="http://schemas.microsoft.com/office/drawing/2014/main" id="{F233AA86-38D6-CB3D-CB83-645868D605A9}"/>
              </a:ext>
            </a:extLst>
          </p:cNvPr>
          <p:cNvSpPr>
            <a:spLocks noGrp="1"/>
          </p:cNvSpPr>
          <p:nvPr>
            <p:ph type="subTitle" idx="1"/>
          </p:nvPr>
        </p:nvSpPr>
        <p:spPr>
          <a:xfrm>
            <a:off x="1370013" y="3744913"/>
            <a:ext cx="6400800" cy="2347912"/>
          </a:xfrm>
        </p:spPr>
        <p:txBody>
          <a:bodyPr/>
          <a:lstStyle/>
          <a:p>
            <a:pPr eaLnBrk="1" hangingPunct="1"/>
            <a:r>
              <a:rPr lang="en-GB" altLang="en-US" sz="2800" b="1">
                <a:solidFill>
                  <a:srgbClr val="FFFF00"/>
                </a:solidFill>
              </a:rPr>
              <a:t>Week 2</a:t>
            </a:r>
          </a:p>
          <a:p>
            <a:pPr eaLnBrk="1" hangingPunct="1"/>
            <a:r>
              <a:rPr lang="en-GB" altLang="en-US" sz="2800" b="1">
                <a:solidFill>
                  <a:srgbClr val="FFFF00"/>
                </a:solidFill>
              </a:rPr>
              <a:t>Introduction to Strategic Human Resource Management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522E6F2-6311-2E52-3FA8-5A6ECA6C71CE}"/>
              </a:ext>
            </a:extLst>
          </p:cNvPr>
          <p:cNvSpPr>
            <a:spLocks noGrp="1"/>
          </p:cNvSpPr>
          <p:nvPr>
            <p:ph type="title"/>
          </p:nvPr>
        </p:nvSpPr>
        <p:spPr>
          <a:xfrm>
            <a:off x="457200" y="274638"/>
            <a:ext cx="8229600" cy="490537"/>
          </a:xfrm>
        </p:spPr>
        <p:txBody>
          <a:bodyPr/>
          <a:lstStyle/>
          <a:p>
            <a:pPr eaLnBrk="1" hangingPunct="1"/>
            <a:r>
              <a:rPr lang="en-GB" altLang="en-US" sz="3200" b="1"/>
              <a:t>Learning Outcomes</a:t>
            </a:r>
          </a:p>
        </p:txBody>
      </p:sp>
      <p:sp>
        <p:nvSpPr>
          <p:cNvPr id="12291" name="Content Placeholder 2">
            <a:extLst>
              <a:ext uri="{FF2B5EF4-FFF2-40B4-BE49-F238E27FC236}">
                <a16:creationId xmlns:a16="http://schemas.microsoft.com/office/drawing/2014/main" id="{801E9358-16BD-155B-4DD5-4B04AC067D67}"/>
              </a:ext>
            </a:extLst>
          </p:cNvPr>
          <p:cNvSpPr>
            <a:spLocks noGrp="1"/>
          </p:cNvSpPr>
          <p:nvPr>
            <p:ph idx="1"/>
          </p:nvPr>
        </p:nvSpPr>
        <p:spPr>
          <a:xfrm>
            <a:off x="457200" y="1196975"/>
            <a:ext cx="8229600" cy="4319588"/>
          </a:xfrm>
        </p:spPr>
        <p:txBody>
          <a:bodyPr/>
          <a:lstStyle/>
          <a:p>
            <a:pPr eaLnBrk="1" hangingPunct="1"/>
            <a:r>
              <a:rPr lang="en-GB" altLang="en-US" sz="2800"/>
              <a:t>By the end of this session, you should be able to:</a:t>
            </a:r>
          </a:p>
          <a:p>
            <a:pPr eaLnBrk="1" hangingPunct="1"/>
            <a:endParaRPr lang="en-GB" altLang="en-US" sz="2800"/>
          </a:p>
          <a:p>
            <a:pPr eaLnBrk="1" hangingPunct="1"/>
            <a:r>
              <a:rPr lang="en-GB" altLang="en-US" sz="2800"/>
              <a:t>Understand differing approaches to strategic HRM</a:t>
            </a:r>
          </a:p>
          <a:p>
            <a:pPr eaLnBrk="1" hangingPunct="1"/>
            <a:endParaRPr lang="en-GB" altLang="en-US" sz="2800"/>
          </a:p>
          <a:p>
            <a:pPr eaLnBrk="1" hangingPunct="1"/>
            <a:r>
              <a:rPr lang="en-GB" altLang="en-US" sz="2800"/>
              <a:t>Recognise the limitations and ambiguities involved in the formulation and implementation of SHRM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a:extLst>
              <a:ext uri="{FF2B5EF4-FFF2-40B4-BE49-F238E27FC236}">
                <a16:creationId xmlns:a16="http://schemas.microsoft.com/office/drawing/2014/main" id="{24D233EE-ABE1-3D48-B4AF-22B44CC1C67C}"/>
              </a:ext>
            </a:extLst>
          </p:cNvPr>
          <p:cNvSpPr>
            <a:spLocks noGrp="1"/>
          </p:cNvSpPr>
          <p:nvPr>
            <p:ph type="title"/>
          </p:nvPr>
        </p:nvSpPr>
        <p:spPr>
          <a:xfrm>
            <a:off x="457200" y="146050"/>
            <a:ext cx="8229600" cy="585788"/>
          </a:xfrm>
        </p:spPr>
        <p:txBody>
          <a:bodyPr>
            <a:spAutoFit/>
          </a:bodyPr>
          <a:lstStyle/>
          <a:p>
            <a:pPr eaLnBrk="1" hangingPunct="1"/>
            <a:r>
              <a:rPr lang="en-US" altLang="en-US" sz="3200" b="1"/>
              <a:t>Philosophy of HRM</a:t>
            </a:r>
          </a:p>
        </p:txBody>
      </p:sp>
      <p:sp>
        <p:nvSpPr>
          <p:cNvPr id="14339" name="Rectangle 1027">
            <a:extLst>
              <a:ext uri="{FF2B5EF4-FFF2-40B4-BE49-F238E27FC236}">
                <a16:creationId xmlns:a16="http://schemas.microsoft.com/office/drawing/2014/main" id="{0FDC1018-6159-54D1-2B37-1A2A11194C1E}"/>
              </a:ext>
            </a:extLst>
          </p:cNvPr>
          <p:cNvSpPr>
            <a:spLocks noGrp="1"/>
          </p:cNvSpPr>
          <p:nvPr>
            <p:ph idx="1"/>
          </p:nvPr>
        </p:nvSpPr>
        <p:spPr>
          <a:xfrm>
            <a:off x="501650" y="1638300"/>
            <a:ext cx="8229600" cy="3008313"/>
          </a:xfrm>
        </p:spPr>
        <p:txBody>
          <a:bodyPr>
            <a:spAutoFit/>
          </a:bodyPr>
          <a:lstStyle/>
          <a:p>
            <a:pPr marL="0" indent="0" algn="ctr" eaLnBrk="1" hangingPunct="1">
              <a:lnSpc>
                <a:spcPct val="120000"/>
              </a:lnSpc>
              <a:buFont typeface="Arial" panose="020B0604020202020204" pitchFamily="34" charset="0"/>
              <a:buNone/>
            </a:pPr>
            <a:r>
              <a:rPr lang="en-US" altLang="en-US" sz="2600" i="1"/>
              <a:t>‘HRM is a series of activities which: first enables working people and the organisation which uses their skills to agree about the objectives and nature of their working relationship and, secondly, ensures that the agreement is fulfilled.’ </a:t>
            </a:r>
          </a:p>
          <a:p>
            <a:pPr marL="0" indent="0" algn="ctr" eaLnBrk="1" hangingPunct="1">
              <a:lnSpc>
                <a:spcPct val="120000"/>
              </a:lnSpc>
              <a:buFont typeface="Arial" panose="020B0604020202020204" pitchFamily="34" charset="0"/>
              <a:buNone/>
            </a:pPr>
            <a:r>
              <a:rPr lang="en-US" altLang="en-US" sz="2600" i="1"/>
              <a:t>(Torrington, Hall and Taylor, 2017, p.14)</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79ED85F-7652-FF11-F57E-E6D379DAF068}"/>
              </a:ext>
            </a:extLst>
          </p:cNvPr>
          <p:cNvSpPr>
            <a:spLocks noGrp="1"/>
          </p:cNvSpPr>
          <p:nvPr>
            <p:ph type="title"/>
          </p:nvPr>
        </p:nvSpPr>
        <p:spPr>
          <a:xfrm>
            <a:off x="395288" y="0"/>
            <a:ext cx="8291512" cy="765175"/>
          </a:xfrm>
        </p:spPr>
        <p:txBody>
          <a:bodyPr/>
          <a:lstStyle/>
          <a:p>
            <a:pPr eaLnBrk="1" hangingPunct="1"/>
            <a:r>
              <a:rPr lang="en-US" altLang="en-US" sz="3200" b="1"/>
              <a:t>HRM Roles and Objectives</a:t>
            </a:r>
          </a:p>
        </p:txBody>
      </p:sp>
      <p:pic>
        <p:nvPicPr>
          <p:cNvPr id="16388" name="Picture 9" descr="F:\Powerpoint\Pe_Uk\PE123-Torrington\Final_Files\GIF\ch01\C01NF001.gif">
            <a:extLst>
              <a:ext uri="{FF2B5EF4-FFF2-40B4-BE49-F238E27FC236}">
                <a16:creationId xmlns:a16="http://schemas.microsoft.com/office/drawing/2014/main" id="{BFA9A05B-D437-937D-B483-43E8CA3594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125538"/>
            <a:ext cx="7859712"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4">
            <a:extLst>
              <a:ext uri="{FF2B5EF4-FFF2-40B4-BE49-F238E27FC236}">
                <a16:creationId xmlns:a16="http://schemas.microsoft.com/office/drawing/2014/main" id="{37AAA6EF-F2B0-13DB-A615-A16ABE634393}"/>
              </a:ext>
            </a:extLst>
          </p:cNvPr>
          <p:cNvSpPr>
            <a:spLocks noGrp="1"/>
          </p:cNvSpPr>
          <p:nvPr>
            <p:ph type="title"/>
          </p:nvPr>
        </p:nvSpPr>
        <p:spPr>
          <a:xfrm>
            <a:off x="539750" y="85725"/>
            <a:ext cx="8229600" cy="635000"/>
          </a:xfrm>
        </p:spPr>
        <p:txBody>
          <a:bodyPr/>
          <a:lstStyle/>
          <a:p>
            <a:pPr eaLnBrk="1" hangingPunct="1"/>
            <a:r>
              <a:rPr lang="en-US" altLang="en-US" sz="3200" b="1"/>
              <a:t>What are HR People Concerned With? </a:t>
            </a:r>
          </a:p>
        </p:txBody>
      </p:sp>
      <p:sp>
        <p:nvSpPr>
          <p:cNvPr id="18435" name="Content Placeholder 5">
            <a:extLst>
              <a:ext uri="{FF2B5EF4-FFF2-40B4-BE49-F238E27FC236}">
                <a16:creationId xmlns:a16="http://schemas.microsoft.com/office/drawing/2014/main" id="{360A9C35-BCDB-16DD-B4AD-CFEA9719E968}"/>
              </a:ext>
            </a:extLst>
          </p:cNvPr>
          <p:cNvSpPr>
            <a:spLocks noGrp="1"/>
          </p:cNvSpPr>
          <p:nvPr>
            <p:ph idx="1"/>
          </p:nvPr>
        </p:nvSpPr>
        <p:spPr>
          <a:xfrm>
            <a:off x="250825" y="908050"/>
            <a:ext cx="8518525" cy="4248150"/>
          </a:xfrm>
        </p:spPr>
        <p:txBody>
          <a:bodyPr/>
          <a:lstStyle/>
          <a:p>
            <a:pPr eaLnBrk="1" hangingPunct="1">
              <a:defRPr/>
            </a:pPr>
            <a:r>
              <a:rPr lang="en-US" altLang="en-US" sz="2400" dirty="0"/>
              <a:t>HR people should be involved in the effective management of all the people of the business, not only those who are directly employed within the organisation itself. </a:t>
            </a:r>
          </a:p>
          <a:p>
            <a:pPr marL="0" indent="0" eaLnBrk="1" hangingPunct="1">
              <a:buFont typeface="Arial" panose="020B0604020202020204" pitchFamily="34" charset="0"/>
              <a:buNone/>
              <a:defRPr/>
            </a:pPr>
            <a:endParaRPr lang="en-US" altLang="en-US" sz="2400" dirty="0"/>
          </a:p>
          <a:p>
            <a:pPr eaLnBrk="1" hangingPunct="1">
              <a:defRPr/>
            </a:pPr>
            <a:r>
              <a:rPr lang="en-US" altLang="en-US" sz="2400" dirty="0"/>
              <a:t>HRM involves the application of policies and practices in the fields </a:t>
            </a:r>
            <a:r>
              <a:rPr lang="en-US" altLang="en-US" sz="2400" b="1" dirty="0"/>
              <a:t>of organization design and development, employee resourcing, learning and development, performance and reward</a:t>
            </a:r>
            <a:r>
              <a:rPr lang="en-US" altLang="en-US" sz="2400" dirty="0"/>
              <a:t> and the provision of services that enhance the well-being of employees.</a:t>
            </a:r>
          </a:p>
          <a:p>
            <a:pPr eaLnBrk="1" hangingPunct="1">
              <a:defRPr/>
            </a:pPr>
            <a:endParaRPr lang="en-US" altLang="en-US" b="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2A797DD-C6A0-3A80-73A1-E618BFB715B0}"/>
              </a:ext>
            </a:extLst>
          </p:cNvPr>
          <p:cNvSpPr>
            <a:spLocks noGrp="1"/>
          </p:cNvSpPr>
          <p:nvPr>
            <p:ph type="title"/>
          </p:nvPr>
        </p:nvSpPr>
        <p:spPr>
          <a:xfrm>
            <a:off x="655638" y="115888"/>
            <a:ext cx="8291512" cy="585787"/>
          </a:xfrm>
        </p:spPr>
        <p:txBody>
          <a:bodyPr>
            <a:spAutoFit/>
          </a:bodyPr>
          <a:lstStyle/>
          <a:p>
            <a:pPr eaLnBrk="1" hangingPunct="1"/>
            <a:r>
              <a:rPr lang="en-US" altLang="en-US" sz="3200" b="1"/>
              <a:t>What are HR People Concerned With?</a:t>
            </a:r>
          </a:p>
        </p:txBody>
      </p:sp>
      <p:sp>
        <p:nvSpPr>
          <p:cNvPr id="19459" name="Rectangle 8">
            <a:extLst>
              <a:ext uri="{FF2B5EF4-FFF2-40B4-BE49-F238E27FC236}">
                <a16:creationId xmlns:a16="http://schemas.microsoft.com/office/drawing/2014/main" id="{14D88C28-E0BD-6C8D-D37E-300068860325}"/>
              </a:ext>
            </a:extLst>
          </p:cNvPr>
          <p:cNvSpPr>
            <a:spLocks noGrp="1"/>
          </p:cNvSpPr>
          <p:nvPr>
            <p:ph type="body" sz="half" idx="1"/>
          </p:nvPr>
        </p:nvSpPr>
        <p:spPr>
          <a:xfrm>
            <a:off x="107950" y="1641475"/>
            <a:ext cx="8856663" cy="3341688"/>
          </a:xfrm>
        </p:spPr>
        <p:txBody>
          <a:bodyPr>
            <a:spAutoFit/>
          </a:bodyPr>
          <a:lstStyle/>
          <a:p>
            <a:pPr eaLnBrk="1" hangingPunct="1">
              <a:tabLst>
                <a:tab pos="388938" algn="l"/>
              </a:tabLst>
              <a:defRPr/>
            </a:pPr>
            <a:r>
              <a:rPr lang="en-US" altLang="en-US" sz="2400" dirty="0"/>
              <a:t>Managing resourceful humans requires a constant balancing between meeting the human aspirations of the people and meeting the strategic and financial needs of the business.</a:t>
            </a:r>
          </a:p>
          <a:p>
            <a:pPr eaLnBrk="1" hangingPunct="1">
              <a:tabLst>
                <a:tab pos="388938" algn="l"/>
              </a:tabLst>
              <a:defRPr/>
            </a:pPr>
            <a:endParaRPr lang="en-US" altLang="en-US" sz="2400" dirty="0"/>
          </a:p>
          <a:p>
            <a:pPr eaLnBrk="1" hangingPunct="1">
              <a:tabLst>
                <a:tab pos="388938" algn="l"/>
              </a:tabLst>
              <a:defRPr/>
            </a:pPr>
            <a:r>
              <a:rPr lang="en-US" altLang="en-US" sz="2400" dirty="0"/>
              <a:t>Has led to a focus on human capital</a:t>
            </a:r>
          </a:p>
          <a:p>
            <a:pPr marL="0" indent="0" eaLnBrk="1" hangingPunct="1">
              <a:buFont typeface="Arial" panose="020B0604020202020204" pitchFamily="34" charset="0"/>
              <a:buNone/>
              <a:tabLst>
                <a:tab pos="388938" algn="l"/>
              </a:tabLst>
              <a:defRPr/>
            </a:pPr>
            <a:endParaRPr lang="en-US" altLang="en-US" sz="2400" dirty="0"/>
          </a:p>
          <a:p>
            <a:pPr eaLnBrk="1" hangingPunct="1">
              <a:tabLst>
                <a:tab pos="388938" algn="l"/>
              </a:tabLst>
              <a:defRPr/>
            </a:pPr>
            <a:r>
              <a:rPr lang="en-US" altLang="en-US" sz="2400" dirty="0"/>
              <a:t>	Managing the relationship between an organisation and its people in a productive manner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a:extLst>
              <a:ext uri="{FF2B5EF4-FFF2-40B4-BE49-F238E27FC236}">
                <a16:creationId xmlns:a16="http://schemas.microsoft.com/office/drawing/2014/main" id="{81E535AB-35EC-A97E-6FC0-3CF08FD81A91}"/>
              </a:ext>
            </a:extLst>
          </p:cNvPr>
          <p:cNvSpPr>
            <a:spLocks noGrp="1"/>
          </p:cNvSpPr>
          <p:nvPr>
            <p:ph type="title"/>
          </p:nvPr>
        </p:nvSpPr>
        <p:spPr>
          <a:xfrm>
            <a:off x="457200" y="158750"/>
            <a:ext cx="8229600" cy="635000"/>
          </a:xfrm>
        </p:spPr>
        <p:txBody>
          <a:bodyPr/>
          <a:lstStyle/>
          <a:p>
            <a:pPr eaLnBrk="1" hangingPunct="1"/>
            <a:r>
              <a:rPr lang="en-GB" altLang="en-US" sz="3200" b="1"/>
              <a:t>Strategic HRM definitions </a:t>
            </a:r>
          </a:p>
        </p:txBody>
      </p:sp>
      <p:sp>
        <p:nvSpPr>
          <p:cNvPr id="21507" name="Content Placeholder 5">
            <a:extLst>
              <a:ext uri="{FF2B5EF4-FFF2-40B4-BE49-F238E27FC236}">
                <a16:creationId xmlns:a16="http://schemas.microsoft.com/office/drawing/2014/main" id="{7A96D8F4-8EEF-83C3-AD68-E1F4350CB5CE}"/>
              </a:ext>
            </a:extLst>
          </p:cNvPr>
          <p:cNvSpPr>
            <a:spLocks noGrp="1"/>
          </p:cNvSpPr>
          <p:nvPr>
            <p:ph idx="1"/>
          </p:nvPr>
        </p:nvSpPr>
        <p:spPr>
          <a:xfrm>
            <a:off x="466725" y="2622550"/>
            <a:ext cx="8229600" cy="1612900"/>
          </a:xfrm>
        </p:spPr>
        <p:txBody>
          <a:bodyPr/>
          <a:lstStyle/>
          <a:p>
            <a:pPr marL="0" indent="0" algn="ctr" eaLnBrk="1" hangingPunct="1">
              <a:buFont typeface="Arial" panose="020B0604020202020204" pitchFamily="34" charset="0"/>
              <a:buNone/>
              <a:defRPr/>
            </a:pPr>
            <a:r>
              <a:rPr lang="en-US" altLang="en-US" sz="2800" dirty="0"/>
              <a:t>Defined by Boxall and Purcell (2013) as ‘all those activities associated with the management of employment relationships in the firm.’</a:t>
            </a:r>
          </a:p>
          <a:p>
            <a:pPr eaLnBrk="1" hangingPunct="1">
              <a:defRP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F521580-133E-07B8-EA1B-1232F6106191}"/>
              </a:ext>
            </a:extLst>
          </p:cNvPr>
          <p:cNvSpPr>
            <a:spLocks noGrp="1"/>
          </p:cNvSpPr>
          <p:nvPr>
            <p:ph type="title"/>
          </p:nvPr>
        </p:nvSpPr>
        <p:spPr>
          <a:xfrm>
            <a:off x="539750" y="114300"/>
            <a:ext cx="8229600" cy="561975"/>
          </a:xfrm>
        </p:spPr>
        <p:txBody>
          <a:bodyPr/>
          <a:lstStyle/>
          <a:p>
            <a:pPr eaLnBrk="1" hangingPunct="1"/>
            <a:r>
              <a:rPr lang="en-GB" altLang="en-US" sz="3200" b="1"/>
              <a:t>Soft/Hard HRM</a:t>
            </a:r>
          </a:p>
        </p:txBody>
      </p:sp>
      <p:sp>
        <p:nvSpPr>
          <p:cNvPr id="22531" name="Rectangle 3">
            <a:extLst>
              <a:ext uri="{FF2B5EF4-FFF2-40B4-BE49-F238E27FC236}">
                <a16:creationId xmlns:a16="http://schemas.microsoft.com/office/drawing/2014/main" id="{1C36654B-840C-79FB-AC9F-A9C07214E4F3}"/>
              </a:ext>
            </a:extLst>
          </p:cNvPr>
          <p:cNvSpPr>
            <a:spLocks noGrp="1"/>
          </p:cNvSpPr>
          <p:nvPr>
            <p:ph idx="1"/>
          </p:nvPr>
        </p:nvSpPr>
        <p:spPr>
          <a:xfrm>
            <a:off x="457200" y="1125538"/>
            <a:ext cx="8229600" cy="4391025"/>
          </a:xfrm>
        </p:spPr>
        <p:txBody>
          <a:bodyPr/>
          <a:lstStyle/>
          <a:p>
            <a:pPr eaLnBrk="1" hangingPunct="1">
              <a:lnSpc>
                <a:spcPct val="90000"/>
              </a:lnSpc>
              <a:defRPr/>
            </a:pPr>
            <a:endParaRPr lang="en-GB" altLang="en-US" sz="2400" dirty="0"/>
          </a:p>
          <a:p>
            <a:pPr eaLnBrk="1" hangingPunct="1">
              <a:lnSpc>
                <a:spcPct val="90000"/>
              </a:lnSpc>
              <a:defRPr/>
            </a:pPr>
            <a:r>
              <a:rPr lang="en-GB" altLang="en-US" sz="2400" dirty="0"/>
              <a:t>Soft HRM – a view of HRM that recognises employees as a resource worth investing in and tends to focus on high-commitment/high involvement human resource practices</a:t>
            </a:r>
          </a:p>
          <a:p>
            <a:pPr marL="0" indent="0" eaLnBrk="1" hangingPunct="1">
              <a:lnSpc>
                <a:spcPct val="90000"/>
              </a:lnSpc>
              <a:buFont typeface="Arial" panose="020B0604020202020204" pitchFamily="34" charset="0"/>
              <a:buNone/>
              <a:defRPr/>
            </a:pPr>
            <a:endParaRPr lang="en-GB" altLang="en-US" sz="2400" dirty="0"/>
          </a:p>
          <a:p>
            <a:pPr eaLnBrk="1" hangingPunct="1">
              <a:lnSpc>
                <a:spcPct val="90000"/>
              </a:lnSpc>
              <a:defRPr/>
            </a:pPr>
            <a:r>
              <a:rPr lang="en-GB" altLang="en-US" sz="2400" dirty="0"/>
              <a:t>Hard HRM – a view of HRM that identifies employees as a cost to be minimised and tends to focus on “flexibility” and limited investment in learning and development</a:t>
            </a:r>
          </a:p>
          <a:p>
            <a:pPr eaLnBrk="1" hangingPunct="1">
              <a:lnSpc>
                <a:spcPct val="90000"/>
              </a:lnSpc>
              <a:buFontTx/>
              <a:buNone/>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003EC05-4B0F-1649-8664-CACB1DC287BA}"/>
              </a:ext>
            </a:extLst>
          </p:cNvPr>
          <p:cNvSpPr>
            <a:spLocks noGrp="1"/>
          </p:cNvSpPr>
          <p:nvPr>
            <p:ph type="title"/>
          </p:nvPr>
        </p:nvSpPr>
        <p:spPr>
          <a:xfrm>
            <a:off x="457200" y="136525"/>
            <a:ext cx="8229600" cy="561975"/>
          </a:xfrm>
        </p:spPr>
        <p:txBody>
          <a:bodyPr/>
          <a:lstStyle/>
          <a:p>
            <a:pPr eaLnBrk="1" hangingPunct="1"/>
            <a:r>
              <a:rPr lang="en-GB" altLang="en-US" sz="3200" b="1"/>
              <a:t>Resource Based View</a:t>
            </a:r>
          </a:p>
        </p:txBody>
      </p:sp>
      <p:sp>
        <p:nvSpPr>
          <p:cNvPr id="23555" name="Rectangle 3">
            <a:extLst>
              <a:ext uri="{FF2B5EF4-FFF2-40B4-BE49-F238E27FC236}">
                <a16:creationId xmlns:a16="http://schemas.microsoft.com/office/drawing/2014/main" id="{EBF3014E-3ECF-9DEF-62A8-CF97F62FF3F2}"/>
              </a:ext>
            </a:extLst>
          </p:cNvPr>
          <p:cNvSpPr>
            <a:spLocks noGrp="1"/>
          </p:cNvSpPr>
          <p:nvPr>
            <p:ph idx="1"/>
          </p:nvPr>
        </p:nvSpPr>
        <p:spPr>
          <a:xfrm>
            <a:off x="457200" y="1268413"/>
            <a:ext cx="8229600" cy="4248150"/>
          </a:xfrm>
        </p:spPr>
        <p:txBody>
          <a:bodyPr/>
          <a:lstStyle/>
          <a:p>
            <a:pPr eaLnBrk="1" hangingPunct="1"/>
            <a:endParaRPr lang="en-GB" altLang="en-US" sz="2400"/>
          </a:p>
          <a:p>
            <a:pPr eaLnBrk="1" hangingPunct="1"/>
            <a:r>
              <a:rPr lang="en-GB" altLang="en-US" sz="2400"/>
              <a:t>Focuses on the internal resources of the firm as a key source of competitive advantage, rather than focusing on the firm and the external business context</a:t>
            </a:r>
          </a:p>
          <a:p>
            <a:pPr eaLnBrk="1" hangingPunct="1"/>
            <a:endParaRPr lang="en-GB" altLang="en-US" sz="2400"/>
          </a:p>
          <a:p>
            <a:pPr eaLnBrk="1" hangingPunct="1"/>
            <a:r>
              <a:rPr lang="en-GB" altLang="en-US" sz="2400"/>
              <a:t>Views human resources as scarce, valuable, organisation specific and difficult to imitate, hence human resources become key strategic assets.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D30BC47-D308-854F-DBEF-ABB5D0A627FF}"/>
              </a:ext>
            </a:extLst>
          </p:cNvPr>
          <p:cNvSpPr>
            <a:spLocks noGrp="1"/>
          </p:cNvSpPr>
          <p:nvPr>
            <p:ph type="title"/>
          </p:nvPr>
        </p:nvSpPr>
        <p:spPr>
          <a:xfrm>
            <a:off x="395288" y="114300"/>
            <a:ext cx="8229600" cy="561975"/>
          </a:xfrm>
        </p:spPr>
        <p:txBody>
          <a:bodyPr/>
          <a:lstStyle/>
          <a:p>
            <a:pPr eaLnBrk="1" hangingPunct="1"/>
            <a:r>
              <a:rPr lang="en-GB" altLang="en-US" sz="3200" b="1"/>
              <a:t>Resource based view</a:t>
            </a:r>
          </a:p>
        </p:txBody>
      </p:sp>
      <p:sp>
        <p:nvSpPr>
          <p:cNvPr id="24579" name="Rectangle 3">
            <a:extLst>
              <a:ext uri="{FF2B5EF4-FFF2-40B4-BE49-F238E27FC236}">
                <a16:creationId xmlns:a16="http://schemas.microsoft.com/office/drawing/2014/main" id="{FAC600BA-CAE5-8408-ADC5-A11936C4AA16}"/>
              </a:ext>
            </a:extLst>
          </p:cNvPr>
          <p:cNvSpPr>
            <a:spLocks noGrp="1"/>
          </p:cNvSpPr>
          <p:nvPr>
            <p:ph idx="1"/>
          </p:nvPr>
        </p:nvSpPr>
        <p:spPr>
          <a:xfrm>
            <a:off x="457200" y="1382713"/>
            <a:ext cx="8229600" cy="3916362"/>
          </a:xfrm>
        </p:spPr>
        <p:txBody>
          <a:bodyPr/>
          <a:lstStyle/>
          <a:p>
            <a:pPr eaLnBrk="1" hangingPunct="1"/>
            <a:r>
              <a:rPr lang="en-GB" altLang="en-US" sz="2400"/>
              <a:t>Human resources described as specialised skills and knowledge</a:t>
            </a:r>
          </a:p>
          <a:p>
            <a:pPr eaLnBrk="1" hangingPunct="1"/>
            <a:endParaRPr lang="en-GB" altLang="en-US" sz="2400"/>
          </a:p>
          <a:p>
            <a:pPr eaLnBrk="1" hangingPunct="1"/>
            <a:r>
              <a:rPr lang="en-GB" altLang="en-US" sz="2400"/>
              <a:t>Communicative and interactive abilities valued highly</a:t>
            </a:r>
          </a:p>
          <a:p>
            <a:pPr eaLnBrk="1" hangingPunct="1"/>
            <a:endParaRPr lang="en-GB" altLang="en-US" sz="2400"/>
          </a:p>
          <a:p>
            <a:pPr eaLnBrk="1" hangingPunct="1"/>
            <a:r>
              <a:rPr lang="en-GB" altLang="en-US" sz="2400"/>
              <a:t>Considers managers to be a fixed factor of production</a:t>
            </a:r>
          </a:p>
          <a:p>
            <a:pPr eaLnBrk="1" hangingPunct="1"/>
            <a:endParaRPr lang="en-GB" altLang="en-US" sz="2400"/>
          </a:p>
          <a:p>
            <a:pPr eaLnBrk="1" hangingPunct="1"/>
            <a:r>
              <a:rPr lang="en-GB" altLang="en-US" sz="2400"/>
              <a:t>Customers for life</a:t>
            </a:r>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57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4579">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A381732-4F95-4545-870D-DD7BC67045A2}"/>
              </a:ext>
            </a:extLst>
          </p:cNvPr>
          <p:cNvSpPr>
            <a:spLocks noGrp="1"/>
          </p:cNvSpPr>
          <p:nvPr>
            <p:ph type="title"/>
          </p:nvPr>
        </p:nvSpPr>
        <p:spPr>
          <a:xfrm>
            <a:off x="539750" y="0"/>
            <a:ext cx="8229600" cy="1143000"/>
          </a:xfrm>
        </p:spPr>
        <p:txBody>
          <a:bodyPr/>
          <a:lstStyle/>
          <a:p>
            <a:pPr eaLnBrk="1" hangingPunct="1"/>
            <a:r>
              <a:rPr lang="en-GB" altLang="en-US" sz="3200" b="1"/>
              <a:t>Contract Based View</a:t>
            </a:r>
          </a:p>
        </p:txBody>
      </p:sp>
      <p:sp>
        <p:nvSpPr>
          <p:cNvPr id="26627" name="Rectangle 3">
            <a:extLst>
              <a:ext uri="{FF2B5EF4-FFF2-40B4-BE49-F238E27FC236}">
                <a16:creationId xmlns:a16="http://schemas.microsoft.com/office/drawing/2014/main" id="{5DCD8CFD-F9AB-C11D-3C02-A2C3F90A0154}"/>
              </a:ext>
            </a:extLst>
          </p:cNvPr>
          <p:cNvSpPr>
            <a:spLocks noGrp="1"/>
          </p:cNvSpPr>
          <p:nvPr>
            <p:ph idx="1"/>
          </p:nvPr>
        </p:nvSpPr>
        <p:spPr>
          <a:xfrm>
            <a:off x="457200" y="1600200"/>
            <a:ext cx="8229600" cy="3916363"/>
          </a:xfrm>
        </p:spPr>
        <p:txBody>
          <a:bodyPr/>
          <a:lstStyle/>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r>
              <a:rPr lang="en-GB" altLang="en-US" sz="2400"/>
              <a:t>Focuses on negotiating, modifying and renewing the many contractual agreements, both formal and informal by which firms seek to economise on the cost of transacting 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95616E5-D1B7-3B52-511C-9541BA035206}"/>
              </a:ext>
            </a:extLst>
          </p:cNvPr>
          <p:cNvSpPr>
            <a:spLocks noGrp="1"/>
          </p:cNvSpPr>
          <p:nvPr>
            <p:ph type="title"/>
          </p:nvPr>
        </p:nvSpPr>
        <p:spPr>
          <a:xfrm>
            <a:off x="539750" y="50800"/>
            <a:ext cx="8229600" cy="561975"/>
          </a:xfrm>
        </p:spPr>
        <p:txBody>
          <a:bodyPr/>
          <a:lstStyle/>
          <a:p>
            <a:pPr eaLnBrk="1" hangingPunct="1"/>
            <a:r>
              <a:rPr lang="en-GB" altLang="en-US" sz="3200" b="1"/>
              <a:t>Contract based view</a:t>
            </a:r>
          </a:p>
        </p:txBody>
      </p:sp>
      <p:sp>
        <p:nvSpPr>
          <p:cNvPr id="27651" name="Rectangle 3">
            <a:extLst>
              <a:ext uri="{FF2B5EF4-FFF2-40B4-BE49-F238E27FC236}">
                <a16:creationId xmlns:a16="http://schemas.microsoft.com/office/drawing/2014/main" id="{F7D539BE-86D8-CCBC-77C2-67C6002A7FA8}"/>
              </a:ext>
            </a:extLst>
          </p:cNvPr>
          <p:cNvSpPr>
            <a:spLocks noGrp="1"/>
          </p:cNvSpPr>
          <p:nvPr>
            <p:ph idx="1"/>
          </p:nvPr>
        </p:nvSpPr>
        <p:spPr>
          <a:xfrm>
            <a:off x="457200" y="1196975"/>
            <a:ext cx="8229600" cy="4319588"/>
          </a:xfrm>
        </p:spPr>
        <p:txBody>
          <a:bodyPr/>
          <a:lstStyle/>
          <a:p>
            <a:pPr eaLnBrk="1" hangingPunct="1">
              <a:defRPr/>
            </a:pPr>
            <a:r>
              <a:rPr lang="en-GB" altLang="en-US" sz="2400" dirty="0"/>
              <a:t>Mass production of service</a:t>
            </a:r>
          </a:p>
          <a:p>
            <a:pPr eaLnBrk="1" hangingPunct="1">
              <a:defRPr/>
            </a:pPr>
            <a:endParaRPr lang="en-GB" altLang="en-US" sz="2400" dirty="0"/>
          </a:p>
          <a:p>
            <a:pPr eaLnBrk="1" hangingPunct="1">
              <a:defRPr/>
            </a:pPr>
            <a:r>
              <a:rPr lang="en-GB" altLang="en-US" sz="2400" dirty="0"/>
              <a:t>Aim is to economise on transaction costs – the make it or buy it decision</a:t>
            </a:r>
          </a:p>
          <a:p>
            <a:pPr eaLnBrk="1" hangingPunct="1">
              <a:defRPr/>
            </a:pPr>
            <a:endParaRPr lang="en-GB" altLang="en-US" sz="2400" dirty="0"/>
          </a:p>
          <a:p>
            <a:pPr eaLnBrk="1" hangingPunct="1">
              <a:defRPr/>
            </a:pPr>
            <a:r>
              <a:rPr lang="en-GB" altLang="en-US" sz="2400" dirty="0"/>
              <a:t>Weakness – over-emphasises the cost minimisation and neglects the value creation aspect of a transaction</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 Implicit assumption that all firms can produce goods or services equally well.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7651">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53CCC2FE-54E8-9CA9-4636-DE851A2C24BB}"/>
              </a:ext>
            </a:extLst>
          </p:cNvPr>
          <p:cNvSpPr>
            <a:spLocks noGrp="1"/>
          </p:cNvSpPr>
          <p:nvPr>
            <p:ph type="title"/>
          </p:nvPr>
        </p:nvSpPr>
        <p:spPr>
          <a:xfrm>
            <a:off x="539750" y="88900"/>
            <a:ext cx="8229600" cy="561975"/>
          </a:xfrm>
        </p:spPr>
        <p:txBody>
          <a:bodyPr/>
          <a:lstStyle/>
          <a:p>
            <a:pPr eaLnBrk="1" hangingPunct="1"/>
            <a:r>
              <a:rPr lang="en-GB" altLang="en-US" sz="3200" b="1"/>
              <a:t>Strategic HR Definition </a:t>
            </a:r>
          </a:p>
        </p:txBody>
      </p:sp>
      <p:sp>
        <p:nvSpPr>
          <p:cNvPr id="31747" name="Rectangle 3">
            <a:extLst>
              <a:ext uri="{FF2B5EF4-FFF2-40B4-BE49-F238E27FC236}">
                <a16:creationId xmlns:a16="http://schemas.microsoft.com/office/drawing/2014/main" id="{6C6EEC32-B1CB-6C10-4FF2-A77E0362A4CD}"/>
              </a:ext>
            </a:extLst>
          </p:cNvPr>
          <p:cNvSpPr>
            <a:spLocks noGrp="1"/>
          </p:cNvSpPr>
          <p:nvPr>
            <p:ph idx="1"/>
          </p:nvPr>
        </p:nvSpPr>
        <p:spPr>
          <a:xfrm>
            <a:off x="455613" y="1417638"/>
            <a:ext cx="8229600" cy="4027487"/>
          </a:xfrm>
        </p:spPr>
        <p:txBody>
          <a:bodyPr/>
          <a:lstStyle/>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r>
              <a:rPr lang="en-GB" altLang="en-US" sz="2400"/>
              <a:t>Strategic human resource management (strategic HRM or SHRM) is concerned with ensuring that key issues of human resource management (HRM) are dealt with strategically in order to support the achievement of organizational goals </a:t>
            </a:r>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r" eaLnBrk="1" hangingPunct="1">
              <a:buFont typeface="Arial" panose="020B0604020202020204" pitchFamily="34" charset="0"/>
              <a:buNone/>
            </a:pPr>
            <a:r>
              <a:rPr lang="en-GB" altLang="en-US" sz="1100" i="1"/>
              <a:t>Armstrong, M. and Taylor, S. (2020) Armstrong’s Handbook of Human Resource Management Practice. London: Kogan Page, Limited</a:t>
            </a:r>
            <a:r>
              <a:rPr lang="en-GB" altLang="en-US" sz="1100"/>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4E84F69-5457-DB68-829E-5587A3A34C50}"/>
              </a:ext>
            </a:extLst>
          </p:cNvPr>
          <p:cNvSpPr>
            <a:spLocks noGrp="1"/>
          </p:cNvSpPr>
          <p:nvPr>
            <p:ph type="title"/>
          </p:nvPr>
        </p:nvSpPr>
        <p:spPr>
          <a:xfrm>
            <a:off x="539750" y="88900"/>
            <a:ext cx="8229600" cy="561975"/>
          </a:xfrm>
        </p:spPr>
        <p:txBody>
          <a:bodyPr/>
          <a:lstStyle/>
          <a:p>
            <a:pPr eaLnBrk="1" hangingPunct="1"/>
            <a:r>
              <a:rPr lang="en-GB" altLang="en-US" sz="3200" b="1"/>
              <a:t>Strategic management</a:t>
            </a:r>
            <a:endParaRPr lang="en-GB" altLang="en-US" sz="4000" b="1"/>
          </a:p>
        </p:txBody>
      </p:sp>
      <p:sp>
        <p:nvSpPr>
          <p:cNvPr id="31747" name="Rectangle 3">
            <a:extLst>
              <a:ext uri="{FF2B5EF4-FFF2-40B4-BE49-F238E27FC236}">
                <a16:creationId xmlns:a16="http://schemas.microsoft.com/office/drawing/2014/main" id="{D1B4790F-4974-33AE-AF89-D5C9CAD2E9DD}"/>
              </a:ext>
            </a:extLst>
          </p:cNvPr>
          <p:cNvSpPr>
            <a:spLocks noGrp="1"/>
          </p:cNvSpPr>
          <p:nvPr>
            <p:ph idx="1"/>
          </p:nvPr>
        </p:nvSpPr>
        <p:spPr>
          <a:xfrm>
            <a:off x="455613" y="1417638"/>
            <a:ext cx="8229600" cy="4098925"/>
          </a:xfrm>
        </p:spPr>
        <p:txBody>
          <a:bodyPr/>
          <a:lstStyle/>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r>
              <a:rPr lang="en-GB" altLang="en-US" sz="2400"/>
              <a:t>Strategic management is an approach to management that takes a broad and long-term view of where the business is going and manages it in ways that ensure that this strategic thrust is maintained. </a:t>
            </a:r>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r>
              <a:rPr lang="en-GB" altLang="en-US" sz="1100" i="1"/>
              <a:t>Armstrong, M. and Taylor, S. (2020) Armstrong’s Handbook of Human Resource Management Practice. London: Kogan Page, Limited</a:t>
            </a:r>
            <a:r>
              <a:rPr lang="en-GB" altLang="en-US" sz="1100"/>
              <a:t>.</a:t>
            </a:r>
          </a:p>
          <a:p>
            <a:pPr marL="0" indent="0" algn="ctr" eaLnBrk="1" hangingPunct="1">
              <a:buFont typeface="Arial" panose="020B0604020202020204" pitchFamily="34" charset="0"/>
              <a:buNone/>
            </a:pPr>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D663649-4265-5D27-25E8-4852670F8AB0}"/>
              </a:ext>
            </a:extLst>
          </p:cNvPr>
          <p:cNvSpPr>
            <a:spLocks noGrp="1"/>
          </p:cNvSpPr>
          <p:nvPr>
            <p:ph type="title"/>
          </p:nvPr>
        </p:nvSpPr>
        <p:spPr>
          <a:xfrm>
            <a:off x="539750" y="88900"/>
            <a:ext cx="8229600" cy="561975"/>
          </a:xfrm>
        </p:spPr>
        <p:txBody>
          <a:bodyPr/>
          <a:lstStyle/>
          <a:p>
            <a:pPr eaLnBrk="1" hangingPunct="1"/>
            <a:r>
              <a:rPr lang="en-GB" altLang="en-US" sz="3200" b="1"/>
              <a:t>Strategic HR Initiatives</a:t>
            </a:r>
          </a:p>
        </p:txBody>
      </p:sp>
      <p:sp>
        <p:nvSpPr>
          <p:cNvPr id="31747" name="Rectangle 3">
            <a:extLst>
              <a:ext uri="{FF2B5EF4-FFF2-40B4-BE49-F238E27FC236}">
                <a16:creationId xmlns:a16="http://schemas.microsoft.com/office/drawing/2014/main" id="{B2080ED5-03A0-9E37-828E-62AB8BC202CB}"/>
              </a:ext>
            </a:extLst>
          </p:cNvPr>
          <p:cNvSpPr>
            <a:spLocks noGrp="1"/>
          </p:cNvSpPr>
          <p:nvPr>
            <p:ph idx="1"/>
          </p:nvPr>
        </p:nvSpPr>
        <p:spPr>
          <a:xfrm>
            <a:off x="455613" y="1417638"/>
            <a:ext cx="8229600" cy="3916362"/>
          </a:xfrm>
        </p:spPr>
        <p:txBody>
          <a:bodyPr/>
          <a:lstStyle/>
          <a:p>
            <a:pPr eaLnBrk="1" hangingPunct="1"/>
            <a:r>
              <a:rPr lang="en-GB" altLang="en-US" sz="2400"/>
              <a:t>Composition of the workforce</a:t>
            </a:r>
          </a:p>
          <a:p>
            <a:pPr eaLnBrk="1" hangingPunct="1"/>
            <a:r>
              <a:rPr lang="en-GB" altLang="en-US" sz="2400"/>
              <a:t>Employee contribution to quality</a:t>
            </a:r>
          </a:p>
          <a:p>
            <a:pPr eaLnBrk="1" hangingPunct="1"/>
            <a:r>
              <a:rPr lang="en-GB" altLang="en-US" sz="2400"/>
              <a:t>Empowerment</a:t>
            </a:r>
          </a:p>
          <a:p>
            <a:pPr eaLnBrk="1" hangingPunct="1"/>
            <a:r>
              <a:rPr lang="en-GB" altLang="en-US" sz="2400"/>
              <a:t>Rewards and incentives</a:t>
            </a:r>
          </a:p>
          <a:p>
            <a:pPr eaLnBrk="1" hangingPunct="1"/>
            <a:r>
              <a:rPr lang="en-GB" altLang="en-US" sz="2400"/>
              <a:t>Flexible contracts</a:t>
            </a:r>
          </a:p>
          <a:p>
            <a:pPr eaLnBrk="1" hangingPunct="1"/>
            <a:r>
              <a:rPr lang="en-GB" altLang="en-US" sz="2400"/>
              <a:t>Learning, training and development</a:t>
            </a:r>
          </a:p>
          <a:p>
            <a:pPr eaLnBrk="1" hangingPunct="1"/>
            <a:r>
              <a:rPr lang="en-GB" altLang="en-US" sz="2400"/>
              <a:t>Equal opportunities</a:t>
            </a:r>
          </a:p>
          <a:p>
            <a:pPr eaLnBrk="1" hangingPunct="1"/>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74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174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74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174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174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9BB7525-87C2-9EDE-C38B-3E751E309914}"/>
              </a:ext>
            </a:extLst>
          </p:cNvPr>
          <p:cNvSpPr>
            <a:spLocks noGrp="1"/>
          </p:cNvSpPr>
          <p:nvPr>
            <p:ph type="title"/>
          </p:nvPr>
        </p:nvSpPr>
        <p:spPr>
          <a:xfrm>
            <a:off x="539750" y="88900"/>
            <a:ext cx="8229600" cy="561975"/>
          </a:xfrm>
        </p:spPr>
        <p:txBody>
          <a:bodyPr/>
          <a:lstStyle/>
          <a:p>
            <a:pPr eaLnBrk="1" hangingPunct="1">
              <a:defRPr/>
            </a:pPr>
            <a:r>
              <a:rPr lang="en-GB" sz="3200" b="1" dirty="0">
                <a:solidFill>
                  <a:prstClr val="black"/>
                </a:solidFill>
                <a:ea typeface="+mn-ea"/>
                <a:cs typeface="+mn-cs"/>
              </a:rPr>
              <a:t>The conceptual basis of strategic HRM</a:t>
            </a:r>
            <a:endParaRPr lang="en-GB" altLang="en-US" sz="4000" b="1" dirty="0"/>
          </a:p>
        </p:txBody>
      </p:sp>
      <p:sp>
        <p:nvSpPr>
          <p:cNvPr id="31747" name="Rectangle 3">
            <a:extLst>
              <a:ext uri="{FF2B5EF4-FFF2-40B4-BE49-F238E27FC236}">
                <a16:creationId xmlns:a16="http://schemas.microsoft.com/office/drawing/2014/main" id="{44CF88BD-0550-96C7-FD93-D1DF4B1F5D7B}"/>
              </a:ext>
            </a:extLst>
          </p:cNvPr>
          <p:cNvSpPr>
            <a:spLocks noGrp="1"/>
          </p:cNvSpPr>
          <p:nvPr>
            <p:ph idx="1"/>
          </p:nvPr>
        </p:nvSpPr>
        <p:spPr>
          <a:xfrm>
            <a:off x="455613" y="1417638"/>
            <a:ext cx="8229600" cy="3916362"/>
          </a:xfrm>
        </p:spPr>
        <p:txBody>
          <a:bodyPr/>
          <a:lstStyle/>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r>
              <a:rPr lang="en-GB" altLang="en-US" sz="2400"/>
              <a:t>Strategic HRM is the ‘interface between HRM and strategic management’. (Boxall, 1996). It takes the notion of HRM as a strategic, integrated and coherent approach and develops that in line with the concept of strategic management.</a:t>
            </a:r>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endParaRPr lang="en-GB" altLang="en-US" sz="2400"/>
          </a:p>
          <a:p>
            <a:pPr marL="0" indent="0" algn="ctr" eaLnBrk="1" hangingPunct="1">
              <a:buFont typeface="Arial" panose="020B0604020202020204" pitchFamily="34" charset="0"/>
              <a:buNone/>
            </a:pPr>
            <a:r>
              <a:rPr lang="en-GB" altLang="en-US" sz="1100" i="1"/>
              <a:t>Armstrong, M. and Taylor, S. (2020) Armstrong’s Handbook of Human Resource Management Practice. London: Kogan Page, Limited</a:t>
            </a:r>
            <a:r>
              <a:rPr lang="en-GB" altLang="en-US" sz="1100"/>
              <a:t>.</a:t>
            </a:r>
          </a:p>
          <a:p>
            <a:pPr marL="0" indent="0" algn="ctr" eaLnBrk="1" hangingPunct="1">
              <a:buFont typeface="Arial" panose="020B0604020202020204" pitchFamily="34" charset="0"/>
              <a:buNone/>
            </a:pPr>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A4955146-099B-6F1B-D112-0ED79CAC8C56}"/>
              </a:ext>
            </a:extLst>
          </p:cNvPr>
          <p:cNvSpPr>
            <a:spLocks noGrp="1"/>
          </p:cNvSpPr>
          <p:nvPr>
            <p:ph type="title"/>
          </p:nvPr>
        </p:nvSpPr>
        <p:spPr>
          <a:xfrm>
            <a:off x="430213" y="142875"/>
            <a:ext cx="8518525" cy="561975"/>
          </a:xfrm>
        </p:spPr>
        <p:txBody>
          <a:bodyPr/>
          <a:lstStyle/>
          <a:p>
            <a:pPr eaLnBrk="1" hangingPunct="1"/>
            <a:r>
              <a:rPr lang="en-GB" altLang="en-US" sz="3200" b="1"/>
              <a:t>The fundamental characteristics of strategy </a:t>
            </a:r>
            <a:endParaRPr lang="en-GB" altLang="en-US" sz="4000" b="1"/>
          </a:p>
        </p:txBody>
      </p:sp>
      <p:sp>
        <p:nvSpPr>
          <p:cNvPr id="31747" name="Rectangle 3">
            <a:extLst>
              <a:ext uri="{FF2B5EF4-FFF2-40B4-BE49-F238E27FC236}">
                <a16:creationId xmlns:a16="http://schemas.microsoft.com/office/drawing/2014/main" id="{A2DC3E07-DB6B-2577-1A35-FEEE12272F17}"/>
              </a:ext>
            </a:extLst>
          </p:cNvPr>
          <p:cNvSpPr>
            <a:spLocks noGrp="1"/>
          </p:cNvSpPr>
          <p:nvPr>
            <p:ph idx="1"/>
          </p:nvPr>
        </p:nvSpPr>
        <p:spPr>
          <a:xfrm>
            <a:off x="455613" y="836613"/>
            <a:ext cx="8229600" cy="4824412"/>
          </a:xfrm>
        </p:spPr>
        <p:txBody>
          <a:bodyPr/>
          <a:lstStyle/>
          <a:p>
            <a:pPr marL="0" indent="0" algn="ctr" eaLnBrk="1" hangingPunct="1">
              <a:buFont typeface="Arial" panose="020B0604020202020204" pitchFamily="34" charset="0"/>
              <a:buNone/>
              <a:defRPr/>
            </a:pPr>
            <a:endParaRPr lang="en-GB" sz="2400" dirty="0"/>
          </a:p>
          <a:p>
            <a:pPr marL="457200" indent="-457200" eaLnBrk="1" hangingPunct="1">
              <a:buFont typeface="Arial" panose="020B0604020202020204" pitchFamily="34" charset="0"/>
              <a:buAutoNum type="arabicPeriod"/>
              <a:defRPr/>
            </a:pPr>
            <a:r>
              <a:rPr lang="en-GB" sz="1800" dirty="0"/>
              <a:t>It is forward looking. It is about deciding where you need to go and how you mean to get there. </a:t>
            </a:r>
          </a:p>
          <a:p>
            <a:pPr marL="457200" indent="-457200" eaLnBrk="1" hangingPunct="1">
              <a:buFont typeface="Arial" panose="020B0604020202020204" pitchFamily="34" charset="0"/>
              <a:buAutoNum type="arabicPeriod"/>
              <a:defRPr/>
            </a:pPr>
            <a:endParaRPr lang="en-GB" sz="1800" dirty="0"/>
          </a:p>
          <a:p>
            <a:pPr marL="457200" indent="-457200" eaLnBrk="1" hangingPunct="1">
              <a:buFont typeface="Arial" panose="020B0604020202020204" pitchFamily="34" charset="0"/>
              <a:buAutoNum type="arabicPeriod"/>
              <a:defRPr/>
            </a:pPr>
            <a:r>
              <a:rPr lang="en-GB" sz="1800" dirty="0"/>
              <a:t>It recognizes that the organizational capability of a firm (its capacity to function effectively) depends on its resource capability (the quality and quantity of its resources and their potential to deliver results). This is called the resource-based view. </a:t>
            </a:r>
          </a:p>
          <a:p>
            <a:pPr marL="457200" indent="-457200" eaLnBrk="1" hangingPunct="1">
              <a:buFont typeface="Arial" panose="020B0604020202020204" pitchFamily="34" charset="0"/>
              <a:buAutoNum type="arabicPeriod"/>
              <a:defRPr/>
            </a:pPr>
            <a:endParaRPr lang="en-GB" sz="1800" dirty="0"/>
          </a:p>
          <a:p>
            <a:pPr marL="457200" indent="-457200" eaLnBrk="1" hangingPunct="1">
              <a:buFont typeface="Arial" panose="020B0604020202020204" pitchFamily="34" charset="0"/>
              <a:buAutoNum type="arabicPeriod"/>
              <a:defRPr/>
            </a:pPr>
            <a:r>
              <a:rPr lang="en-GB" sz="1800" dirty="0"/>
              <a:t>3. It aims to achieve strategic fit – the need when developing functional strategies such as HR to achieve congruence between them and the organization’s business strategies within the context of its external and internal environment.</a:t>
            </a:r>
          </a:p>
          <a:p>
            <a:pPr marL="457200" indent="-457200" eaLnBrk="1" hangingPunct="1">
              <a:buFont typeface="Arial" panose="020B0604020202020204" pitchFamily="34" charset="0"/>
              <a:buAutoNum type="arabicPeriod"/>
              <a:defRPr/>
            </a:pPr>
            <a:endParaRPr lang="en-GB" altLang="en-US" sz="1800" dirty="0"/>
          </a:p>
          <a:p>
            <a:pPr marL="0" indent="0" algn="ctr" eaLnBrk="1" hangingPunct="1">
              <a:buFont typeface="Arial" panose="020B0604020202020204" pitchFamily="34" charset="0"/>
              <a:buNone/>
              <a:defRPr/>
            </a:pPr>
            <a:r>
              <a:rPr lang="en-GB" altLang="en-US" sz="1100" i="1" dirty="0"/>
              <a:t>Armstrong, M. and Taylor, S. (2020) Armstrong’s Handbook of Human Resource Management Practice. London: Kogan Page, Limited</a:t>
            </a:r>
            <a:r>
              <a:rPr lang="en-GB" altLang="en-US" sz="1100" dirty="0"/>
              <a:t>.</a:t>
            </a:r>
          </a:p>
          <a:p>
            <a:pPr marL="0" indent="0" algn="ctr" eaLnBrk="1" hangingPunct="1">
              <a:buFont typeface="Arial" panose="020B0604020202020204" pitchFamily="34" charset="0"/>
              <a:buNone/>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239FC31-BFC9-FF6F-63D8-96F89C7FC28E}"/>
              </a:ext>
            </a:extLst>
          </p:cNvPr>
          <p:cNvSpPr>
            <a:spLocks noGrp="1"/>
          </p:cNvSpPr>
          <p:nvPr>
            <p:ph type="title"/>
          </p:nvPr>
        </p:nvSpPr>
        <p:spPr>
          <a:xfrm>
            <a:off x="539750" y="114300"/>
            <a:ext cx="8229600" cy="706438"/>
          </a:xfrm>
        </p:spPr>
        <p:txBody>
          <a:bodyPr/>
          <a:lstStyle/>
          <a:p>
            <a:pPr eaLnBrk="1" hangingPunct="1"/>
            <a:r>
              <a:rPr lang="en-GB" altLang="en-US" sz="3200" b="1"/>
              <a:t>Strategic HRM</a:t>
            </a:r>
          </a:p>
        </p:txBody>
      </p:sp>
      <p:sp>
        <p:nvSpPr>
          <p:cNvPr id="30723" name="Rectangle 3">
            <a:extLst>
              <a:ext uri="{FF2B5EF4-FFF2-40B4-BE49-F238E27FC236}">
                <a16:creationId xmlns:a16="http://schemas.microsoft.com/office/drawing/2014/main" id="{E9D3B4A1-2BD8-D8DE-4769-DF20709AFD95}"/>
              </a:ext>
            </a:extLst>
          </p:cNvPr>
          <p:cNvSpPr>
            <a:spLocks noGrp="1"/>
          </p:cNvSpPr>
          <p:nvPr>
            <p:ph idx="1"/>
          </p:nvPr>
        </p:nvSpPr>
        <p:spPr>
          <a:xfrm>
            <a:off x="468313" y="2205038"/>
            <a:ext cx="8229600" cy="1036637"/>
          </a:xfrm>
        </p:spPr>
        <p:txBody>
          <a:bodyPr/>
          <a:lstStyle/>
          <a:p>
            <a:pPr marL="0" indent="0" algn="ctr" eaLnBrk="1" hangingPunct="1">
              <a:buFont typeface="Arial" panose="020B0604020202020204" pitchFamily="34" charset="0"/>
              <a:buNone/>
            </a:pPr>
            <a:r>
              <a:rPr lang="en-GB" altLang="en-US" sz="2400">
                <a:hlinkClick r:id="rId2"/>
              </a:rPr>
              <a:t>https://www.youtube.com/watch?v=UfY4qt6jLio</a:t>
            </a:r>
            <a:endParaRPr lang="en-GB" altLang="en-US" sz="2400"/>
          </a:p>
          <a:p>
            <a:pPr marL="0" indent="0" algn="ctr" eaLnBrk="1" hangingPunct="1">
              <a:buFont typeface="Arial" panose="020B0604020202020204" pitchFamily="34" charset="0"/>
              <a:buNone/>
            </a:pPr>
            <a:endParaRPr lang="en-GB" altLang="en-US" sz="2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819677BC-92F8-912C-FA95-771FB007FBF7}"/>
              </a:ext>
            </a:extLst>
          </p:cNvPr>
          <p:cNvSpPr>
            <a:spLocks noGrp="1"/>
          </p:cNvSpPr>
          <p:nvPr>
            <p:ph type="title"/>
          </p:nvPr>
        </p:nvSpPr>
        <p:spPr>
          <a:xfrm>
            <a:off x="458788" y="50800"/>
            <a:ext cx="8229600" cy="1143000"/>
          </a:xfrm>
        </p:spPr>
        <p:txBody>
          <a:bodyPr/>
          <a:lstStyle/>
          <a:p>
            <a:pPr eaLnBrk="1" hangingPunct="1"/>
            <a:r>
              <a:rPr lang="en-GB" altLang="en-US" sz="3200" b="1"/>
              <a:t>HR Strategy-Best Practice</a:t>
            </a:r>
          </a:p>
        </p:txBody>
      </p:sp>
      <p:sp>
        <p:nvSpPr>
          <p:cNvPr id="35843" name="Rectangle 3">
            <a:extLst>
              <a:ext uri="{FF2B5EF4-FFF2-40B4-BE49-F238E27FC236}">
                <a16:creationId xmlns:a16="http://schemas.microsoft.com/office/drawing/2014/main" id="{2A954544-57CE-DF7B-AB19-E7922895090C}"/>
              </a:ext>
            </a:extLst>
          </p:cNvPr>
          <p:cNvSpPr>
            <a:spLocks noGrp="1"/>
          </p:cNvSpPr>
          <p:nvPr>
            <p:ph idx="1"/>
          </p:nvPr>
        </p:nvSpPr>
        <p:spPr>
          <a:xfrm>
            <a:off x="539750" y="1125538"/>
            <a:ext cx="8229600" cy="4319587"/>
          </a:xfrm>
        </p:spPr>
        <p:txBody>
          <a:bodyPr/>
          <a:lstStyle/>
          <a:p>
            <a:pPr marL="0" indent="0" algn="ctr" eaLnBrk="1" hangingPunct="1">
              <a:buFont typeface="Arial" panose="020B0604020202020204" pitchFamily="34" charset="0"/>
              <a:buNone/>
              <a:defRPr/>
            </a:pPr>
            <a:endParaRPr lang="en-GB" altLang="en-US" sz="2400" dirty="0"/>
          </a:p>
          <a:p>
            <a:pPr eaLnBrk="1" hangingPunct="1">
              <a:defRPr/>
            </a:pPr>
            <a:r>
              <a:rPr lang="en-GB" altLang="en-US" sz="2800" dirty="0"/>
              <a:t>This is the notion that there is a set of best HRM practices which are universal in the sense that they are best in any situation and adopting them will lead to superior organizational performance.</a:t>
            </a:r>
          </a:p>
          <a:p>
            <a:pPr eaLnBrk="1" hangingPunct="1">
              <a:defRPr/>
            </a:pPr>
            <a:endParaRPr lang="en-GB" altLang="en-US" sz="2800" dirty="0"/>
          </a:p>
          <a:p>
            <a:pPr eaLnBrk="1" hangingPunct="1">
              <a:defRPr/>
            </a:pPr>
            <a:r>
              <a:rPr lang="en-GB" altLang="en-US" sz="2800" dirty="0"/>
              <a:t>The notion of best practice incorrectly assumes that there are universally effective HR practices that can readily be transferred.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2D15713-E359-656E-D15F-32E66F54ED8E}"/>
              </a:ext>
            </a:extLst>
          </p:cNvPr>
          <p:cNvSpPr>
            <a:spLocks noGrp="1"/>
          </p:cNvSpPr>
          <p:nvPr>
            <p:ph type="title"/>
          </p:nvPr>
        </p:nvSpPr>
        <p:spPr>
          <a:xfrm>
            <a:off x="684213" y="71438"/>
            <a:ext cx="8229600" cy="561975"/>
          </a:xfrm>
        </p:spPr>
        <p:txBody>
          <a:bodyPr/>
          <a:lstStyle/>
          <a:p>
            <a:pPr eaLnBrk="1" hangingPunct="1"/>
            <a:r>
              <a:rPr lang="en-GB" altLang="en-US" sz="3200" b="1"/>
              <a:t>Best Practice Examples</a:t>
            </a:r>
          </a:p>
        </p:txBody>
      </p:sp>
      <p:sp>
        <p:nvSpPr>
          <p:cNvPr id="36867" name="Rectangle 3">
            <a:extLst>
              <a:ext uri="{FF2B5EF4-FFF2-40B4-BE49-F238E27FC236}">
                <a16:creationId xmlns:a16="http://schemas.microsoft.com/office/drawing/2014/main" id="{9AA403A0-837F-F3B2-DE7D-875BCB3670C2}"/>
              </a:ext>
            </a:extLst>
          </p:cNvPr>
          <p:cNvSpPr>
            <a:spLocks noGrp="1"/>
          </p:cNvSpPr>
          <p:nvPr>
            <p:ph sz="half" idx="1"/>
          </p:nvPr>
        </p:nvSpPr>
        <p:spPr>
          <a:xfrm>
            <a:off x="395288" y="1052513"/>
            <a:ext cx="4038600" cy="4392612"/>
          </a:xfrm>
        </p:spPr>
        <p:txBody>
          <a:bodyPr/>
          <a:lstStyle/>
          <a:p>
            <a:pPr eaLnBrk="1" hangingPunct="1">
              <a:buFontTx/>
              <a:buNone/>
            </a:pPr>
            <a:r>
              <a:rPr lang="en-GB" altLang="en-US" sz="2400" b="1"/>
              <a:t>Pfeffer (1998)</a:t>
            </a:r>
          </a:p>
          <a:p>
            <a:pPr eaLnBrk="1" hangingPunct="1"/>
            <a:r>
              <a:rPr lang="en-GB" altLang="en-US" sz="2400"/>
              <a:t>Employment security</a:t>
            </a:r>
          </a:p>
          <a:p>
            <a:pPr eaLnBrk="1" hangingPunct="1"/>
            <a:r>
              <a:rPr lang="en-GB" altLang="en-US" sz="2400"/>
              <a:t>Selective hiring</a:t>
            </a:r>
          </a:p>
          <a:p>
            <a:pPr eaLnBrk="1" hangingPunct="1"/>
            <a:r>
              <a:rPr lang="en-GB" altLang="en-US" sz="2400"/>
              <a:t>Extensive training</a:t>
            </a:r>
          </a:p>
          <a:p>
            <a:pPr eaLnBrk="1" hangingPunct="1"/>
            <a:r>
              <a:rPr lang="en-GB" altLang="en-US" sz="2400"/>
              <a:t>Sharing information</a:t>
            </a:r>
          </a:p>
          <a:p>
            <a:pPr eaLnBrk="1" hangingPunct="1"/>
            <a:r>
              <a:rPr lang="en-GB" altLang="en-US" sz="2400"/>
              <a:t>Self-managed teams</a:t>
            </a:r>
          </a:p>
          <a:p>
            <a:pPr eaLnBrk="1" hangingPunct="1"/>
            <a:r>
              <a:rPr lang="en-GB" altLang="en-US" sz="2400"/>
              <a:t>High pay contingent on company performance</a:t>
            </a:r>
          </a:p>
          <a:p>
            <a:pPr eaLnBrk="1" hangingPunct="1"/>
            <a:r>
              <a:rPr lang="en-GB" altLang="en-US" sz="2400"/>
              <a:t>Reduction of status differentials</a:t>
            </a:r>
          </a:p>
          <a:p>
            <a:pPr eaLnBrk="1" hangingPunct="1">
              <a:buFontTx/>
              <a:buNone/>
            </a:pPr>
            <a:endParaRPr lang="en-GB" altLang="en-US" sz="2400"/>
          </a:p>
        </p:txBody>
      </p:sp>
      <p:sp>
        <p:nvSpPr>
          <p:cNvPr id="36868" name="Rectangle 4">
            <a:extLst>
              <a:ext uri="{FF2B5EF4-FFF2-40B4-BE49-F238E27FC236}">
                <a16:creationId xmlns:a16="http://schemas.microsoft.com/office/drawing/2014/main" id="{2FFAF98E-2EC0-67CF-5FDB-524405879B88}"/>
              </a:ext>
            </a:extLst>
          </p:cNvPr>
          <p:cNvSpPr>
            <a:spLocks noGrp="1"/>
          </p:cNvSpPr>
          <p:nvPr>
            <p:ph sz="half" idx="2"/>
          </p:nvPr>
        </p:nvSpPr>
        <p:spPr>
          <a:xfrm>
            <a:off x="4903788" y="1052513"/>
            <a:ext cx="4038600" cy="4248150"/>
          </a:xfrm>
        </p:spPr>
        <p:txBody>
          <a:bodyPr/>
          <a:lstStyle/>
          <a:p>
            <a:pPr eaLnBrk="1" hangingPunct="1">
              <a:buFontTx/>
              <a:buNone/>
            </a:pPr>
            <a:r>
              <a:rPr lang="en-GB" altLang="en-US" sz="2400" b="1"/>
              <a:t>Delery &amp; Doty (1996)</a:t>
            </a:r>
          </a:p>
          <a:p>
            <a:pPr eaLnBrk="1" hangingPunct="1"/>
            <a:r>
              <a:rPr lang="en-GB" altLang="en-US" sz="2400"/>
              <a:t>Internal career opportunities</a:t>
            </a:r>
          </a:p>
          <a:p>
            <a:pPr eaLnBrk="1" hangingPunct="1"/>
            <a:r>
              <a:rPr lang="en-GB" altLang="en-US" sz="2400"/>
              <a:t>Training</a:t>
            </a:r>
          </a:p>
          <a:p>
            <a:pPr eaLnBrk="1" hangingPunct="1"/>
            <a:r>
              <a:rPr lang="en-GB" altLang="en-US" sz="2400"/>
              <a:t>Results-oriented appraisals</a:t>
            </a:r>
          </a:p>
          <a:p>
            <a:pPr eaLnBrk="1" hangingPunct="1"/>
            <a:r>
              <a:rPr lang="en-GB" altLang="en-US" sz="2400"/>
              <a:t>Profit sharing</a:t>
            </a:r>
          </a:p>
          <a:p>
            <a:pPr eaLnBrk="1" hangingPunct="1"/>
            <a:r>
              <a:rPr lang="en-GB" altLang="en-US" sz="2400"/>
              <a:t>Employment security</a:t>
            </a:r>
          </a:p>
          <a:p>
            <a:pPr eaLnBrk="1" hangingPunct="1"/>
            <a:r>
              <a:rPr lang="en-GB" altLang="en-US" sz="2400"/>
              <a:t>Participation</a:t>
            </a:r>
          </a:p>
          <a:p>
            <a:pPr eaLnBrk="1" hangingPunct="1"/>
            <a:r>
              <a:rPr lang="en-GB" altLang="en-US" sz="2400"/>
              <a:t>Job descriptions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8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68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686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686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6867">
                                            <p:txEl>
                                              <p:pRg st="7" end="7"/>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36868">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6868">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6868">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6868">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6868">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6868">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6868">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686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09F4664-6225-5DA1-CE96-8C387904E3C6}"/>
              </a:ext>
            </a:extLst>
          </p:cNvPr>
          <p:cNvSpPr>
            <a:spLocks noGrp="1"/>
          </p:cNvSpPr>
          <p:nvPr>
            <p:ph type="title"/>
          </p:nvPr>
        </p:nvSpPr>
        <p:spPr>
          <a:xfrm>
            <a:off x="250825" y="171450"/>
            <a:ext cx="8291513" cy="584200"/>
          </a:xfrm>
        </p:spPr>
        <p:txBody>
          <a:bodyPr>
            <a:spAutoFit/>
          </a:bodyPr>
          <a:lstStyle/>
          <a:p>
            <a:pPr eaLnBrk="1" hangingPunct="1"/>
            <a:r>
              <a:rPr lang="en-US" altLang="en-US" sz="3200" b="1"/>
              <a:t>HR Strategy-Best Fit</a:t>
            </a:r>
          </a:p>
        </p:txBody>
      </p:sp>
      <p:sp>
        <p:nvSpPr>
          <p:cNvPr id="35843" name="Rectangle 3">
            <a:extLst>
              <a:ext uri="{FF2B5EF4-FFF2-40B4-BE49-F238E27FC236}">
                <a16:creationId xmlns:a16="http://schemas.microsoft.com/office/drawing/2014/main" id="{5CF1F9DF-AB95-1C0C-0845-3E67040767E8}"/>
              </a:ext>
            </a:extLst>
          </p:cNvPr>
          <p:cNvSpPr>
            <a:spLocks noGrp="1"/>
          </p:cNvSpPr>
          <p:nvPr>
            <p:ph type="body" sz="half" idx="1"/>
          </p:nvPr>
        </p:nvSpPr>
        <p:spPr>
          <a:xfrm>
            <a:off x="506413" y="1639888"/>
            <a:ext cx="8318500" cy="3281362"/>
          </a:xfrm>
        </p:spPr>
        <p:txBody>
          <a:bodyPr>
            <a:spAutoFit/>
          </a:bodyPr>
          <a:lstStyle/>
          <a:p>
            <a:pPr>
              <a:defRPr/>
            </a:pPr>
            <a:r>
              <a:rPr lang="en-GB" sz="2800" dirty="0">
                <a:latin typeface="+mj-lt"/>
              </a:rPr>
              <a:t>The notion that HR strategies should be congruent with the context and circumstances of the organization. More realistic than best practice, but there is a danger of mechanistically matching</a:t>
            </a:r>
          </a:p>
          <a:p>
            <a:pPr marL="0" indent="0">
              <a:buFont typeface="Arial" panose="020B0604020202020204" pitchFamily="34" charset="0"/>
              <a:buNone/>
              <a:defRPr/>
            </a:pPr>
            <a:endParaRPr lang="en-GB" sz="2800" dirty="0">
              <a:latin typeface="+mj-lt"/>
            </a:endParaRPr>
          </a:p>
          <a:p>
            <a:pPr>
              <a:defRPr/>
            </a:pPr>
            <a:r>
              <a:rPr lang="en-GB" sz="2800" dirty="0">
                <a:latin typeface="+mj-lt"/>
              </a:rPr>
              <a:t>HR policies and practices with strategy.</a:t>
            </a:r>
            <a:endParaRPr lang="en-US" altLang="en-US" sz="2800" dirty="0">
              <a:latin typeface="+mj-l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46DE27FF-021E-B4F1-7779-C2B2172C5E25}"/>
              </a:ext>
            </a:extLst>
          </p:cNvPr>
          <p:cNvSpPr>
            <a:spLocks noGrp="1"/>
          </p:cNvSpPr>
          <p:nvPr>
            <p:ph type="title"/>
          </p:nvPr>
        </p:nvSpPr>
        <p:spPr>
          <a:xfrm>
            <a:off x="457200" y="274638"/>
            <a:ext cx="8229600" cy="561975"/>
          </a:xfrm>
        </p:spPr>
        <p:txBody>
          <a:bodyPr/>
          <a:lstStyle/>
          <a:p>
            <a:pPr eaLnBrk="1" hangingPunct="1"/>
            <a:r>
              <a:rPr lang="en-US" altLang="en-US" sz="3200" b="1"/>
              <a:t>HR Strategy-Best Fit</a:t>
            </a:r>
            <a:endParaRPr lang="en-GB" altLang="en-US" sz="3200"/>
          </a:p>
        </p:txBody>
      </p:sp>
      <p:sp>
        <p:nvSpPr>
          <p:cNvPr id="37891" name="Rectangle 3">
            <a:extLst>
              <a:ext uri="{FF2B5EF4-FFF2-40B4-BE49-F238E27FC236}">
                <a16:creationId xmlns:a16="http://schemas.microsoft.com/office/drawing/2014/main" id="{0828037C-3A10-B8DF-A16C-B8C2C49C4807}"/>
              </a:ext>
            </a:extLst>
          </p:cNvPr>
          <p:cNvSpPr>
            <a:spLocks noGrp="1"/>
          </p:cNvSpPr>
          <p:nvPr>
            <p:ph idx="1"/>
          </p:nvPr>
        </p:nvSpPr>
        <p:spPr>
          <a:xfrm>
            <a:off x="457200" y="1600200"/>
            <a:ext cx="8229600" cy="3916363"/>
          </a:xfrm>
        </p:spPr>
        <p:txBody>
          <a:bodyPr/>
          <a:lstStyle/>
          <a:p>
            <a:pPr eaLnBrk="1" hangingPunct="1">
              <a:defRPr/>
            </a:pPr>
            <a:r>
              <a:rPr lang="en-GB" altLang="en-US" sz="2800" dirty="0"/>
              <a:t>Explores the extent of vertical integration between corporate and HR strategy- the “fit”</a:t>
            </a:r>
          </a:p>
          <a:p>
            <a:pPr eaLnBrk="1" hangingPunct="1">
              <a:defRPr/>
            </a:pPr>
            <a:endParaRPr lang="en-GB" altLang="en-US" sz="2800" dirty="0"/>
          </a:p>
          <a:p>
            <a:pPr eaLnBrk="1" hangingPunct="1">
              <a:defRPr/>
            </a:pPr>
            <a:r>
              <a:rPr lang="en-GB" altLang="en-US" sz="2800" dirty="0"/>
              <a:t>Life Cycle models (</a:t>
            </a:r>
            <a:r>
              <a:rPr lang="en-GB" altLang="en-US" sz="2800" dirty="0" err="1"/>
              <a:t>Kochan</a:t>
            </a:r>
            <a:r>
              <a:rPr lang="en-GB" altLang="en-US" sz="2800" dirty="0"/>
              <a:t> &amp; </a:t>
            </a:r>
            <a:r>
              <a:rPr lang="en-GB" altLang="en-US" sz="2800" dirty="0" err="1"/>
              <a:t>Barocci</a:t>
            </a:r>
            <a:r>
              <a:rPr lang="en-GB" altLang="en-US" sz="2800" dirty="0"/>
              <a:t> 1985)</a:t>
            </a:r>
          </a:p>
          <a:p>
            <a:pPr marL="0" indent="0" eaLnBrk="1" hangingPunct="1">
              <a:buFont typeface="Arial" panose="020B0604020202020204" pitchFamily="34" charset="0"/>
              <a:buNone/>
              <a:defRPr/>
            </a:pPr>
            <a:endParaRPr lang="en-GB" altLang="en-US" sz="2800" dirty="0"/>
          </a:p>
          <a:p>
            <a:pPr eaLnBrk="1" hangingPunct="1">
              <a:defRPr/>
            </a:pPr>
            <a:r>
              <a:rPr lang="en-GB" altLang="en-US" sz="2800" dirty="0"/>
              <a:t>Competitive Advantage model ( Miles And Snow 1978)</a:t>
            </a:r>
          </a:p>
        </p:txBody>
      </p:sp>
      <p:sp>
        <p:nvSpPr>
          <p:cNvPr id="35845" name="Slide Number Placeholder 5">
            <a:extLst>
              <a:ext uri="{FF2B5EF4-FFF2-40B4-BE49-F238E27FC236}">
                <a16:creationId xmlns:a16="http://schemas.microsoft.com/office/drawing/2014/main" id="{2546CF2A-D0AC-5017-7592-931309137DD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26">
            <a:extLst>
              <a:ext uri="{FF2B5EF4-FFF2-40B4-BE49-F238E27FC236}">
                <a16:creationId xmlns:a16="http://schemas.microsoft.com/office/drawing/2014/main" id="{0E5BE315-AD3C-A531-0E50-D4F84A7FC80C}"/>
              </a:ext>
            </a:extLst>
          </p:cNvPr>
          <p:cNvSpPr>
            <a:spLocks noGrp="1"/>
          </p:cNvSpPr>
          <p:nvPr>
            <p:ph type="title"/>
          </p:nvPr>
        </p:nvSpPr>
        <p:spPr>
          <a:xfrm>
            <a:off x="250825" y="252413"/>
            <a:ext cx="8229600" cy="584200"/>
          </a:xfrm>
        </p:spPr>
        <p:txBody>
          <a:bodyPr>
            <a:spAutoFit/>
          </a:bodyPr>
          <a:lstStyle/>
          <a:p>
            <a:pPr eaLnBrk="1" hangingPunct="1"/>
            <a:r>
              <a:rPr lang="en-US" altLang="en-US" sz="3200" b="1"/>
              <a:t>A ‘new HR’?</a:t>
            </a:r>
          </a:p>
        </p:txBody>
      </p:sp>
      <p:sp>
        <p:nvSpPr>
          <p:cNvPr id="36867" name="Rectangle 1027">
            <a:extLst>
              <a:ext uri="{FF2B5EF4-FFF2-40B4-BE49-F238E27FC236}">
                <a16:creationId xmlns:a16="http://schemas.microsoft.com/office/drawing/2014/main" id="{064453F2-CF8D-E74E-9BD7-F840C0A152A0}"/>
              </a:ext>
            </a:extLst>
          </p:cNvPr>
          <p:cNvSpPr>
            <a:spLocks noGrp="1"/>
          </p:cNvSpPr>
          <p:nvPr>
            <p:ph idx="1"/>
          </p:nvPr>
        </p:nvSpPr>
        <p:spPr>
          <a:xfrm>
            <a:off x="468313" y="1196975"/>
            <a:ext cx="8229600" cy="4400550"/>
          </a:xfrm>
        </p:spPr>
        <p:txBody>
          <a:bodyPr>
            <a:spAutoFit/>
          </a:bodyPr>
          <a:lstStyle/>
          <a:p>
            <a:pPr marL="398463" indent="-398463" eaLnBrk="1" hangingPunct="1"/>
            <a:r>
              <a:rPr lang="en-US" altLang="en-US" sz="2800"/>
              <a:t>Themes</a:t>
            </a:r>
          </a:p>
          <a:p>
            <a:pPr lvl="1" eaLnBrk="1" hangingPunct="1"/>
            <a:r>
              <a:rPr lang="en-US" altLang="en-US"/>
              <a:t>Global perspective</a:t>
            </a:r>
          </a:p>
          <a:p>
            <a:pPr lvl="1" eaLnBrk="1" hangingPunct="1"/>
            <a:r>
              <a:rPr lang="en-US" altLang="en-US"/>
              <a:t>Concern with legal compliance</a:t>
            </a:r>
          </a:p>
          <a:p>
            <a:pPr lvl="1" eaLnBrk="1" hangingPunct="1"/>
            <a:r>
              <a:rPr lang="en-US" altLang="en-US"/>
              <a:t>Multi-employer networks</a:t>
            </a:r>
          </a:p>
          <a:p>
            <a:pPr marL="398463" indent="-398463" eaLnBrk="1" hangingPunct="1"/>
            <a:r>
              <a:rPr lang="en-US" altLang="en-US" sz="2800"/>
              <a:t>‘Different trajectory’: viewing employees as individuals and seeking to engage them emotionally</a:t>
            </a:r>
          </a:p>
          <a:p>
            <a:pPr marL="398463" indent="-398463" eaLnBrk="1" hangingPunct="1"/>
            <a:r>
              <a:rPr lang="en-US" altLang="en-US" sz="2800"/>
              <a:t>Focus on employer branding and employer proposition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53DCB4EC-C718-CA54-2FD3-64A2D9756840}"/>
              </a:ext>
            </a:extLst>
          </p:cNvPr>
          <p:cNvSpPr>
            <a:spLocks noGrp="1"/>
          </p:cNvSpPr>
          <p:nvPr>
            <p:ph type="title"/>
          </p:nvPr>
        </p:nvSpPr>
        <p:spPr>
          <a:xfrm>
            <a:off x="427038" y="188913"/>
            <a:ext cx="8289925" cy="584200"/>
          </a:xfrm>
        </p:spPr>
        <p:txBody>
          <a:bodyPr>
            <a:spAutoFit/>
          </a:bodyPr>
          <a:lstStyle/>
          <a:p>
            <a:pPr eaLnBrk="1" hangingPunct="1"/>
            <a:r>
              <a:rPr lang="en-US" altLang="en-US" sz="3200" b="1"/>
              <a:t>Future of Work</a:t>
            </a:r>
            <a:endParaRPr lang="en-US" altLang="en-US" sz="3000"/>
          </a:p>
        </p:txBody>
      </p:sp>
      <p:sp>
        <p:nvSpPr>
          <p:cNvPr id="38915" name="Rectangle 3">
            <a:extLst>
              <a:ext uri="{FF2B5EF4-FFF2-40B4-BE49-F238E27FC236}">
                <a16:creationId xmlns:a16="http://schemas.microsoft.com/office/drawing/2014/main" id="{81FFCC6A-974A-1B3D-263B-0362D19241A8}"/>
              </a:ext>
            </a:extLst>
          </p:cNvPr>
          <p:cNvSpPr>
            <a:spLocks noGrp="1"/>
          </p:cNvSpPr>
          <p:nvPr>
            <p:ph type="body" sz="half" idx="1"/>
          </p:nvPr>
        </p:nvSpPr>
        <p:spPr>
          <a:xfrm>
            <a:off x="427038" y="1196975"/>
            <a:ext cx="8397875" cy="3490913"/>
          </a:xfrm>
        </p:spPr>
        <p:txBody>
          <a:bodyPr>
            <a:spAutoFit/>
          </a:bodyPr>
          <a:lstStyle/>
          <a:p>
            <a:pPr marL="398463" indent="-398463" eaLnBrk="1" hangingPunct="1">
              <a:lnSpc>
                <a:spcPct val="120000"/>
              </a:lnSpc>
            </a:pPr>
            <a:r>
              <a:rPr lang="en-US" altLang="en-US" sz="2800"/>
              <a:t>Speculative and impossible to prove</a:t>
            </a:r>
          </a:p>
          <a:p>
            <a:pPr marL="398463" indent="-398463" eaLnBrk="1" hangingPunct="1">
              <a:lnSpc>
                <a:spcPct val="120000"/>
              </a:lnSpc>
            </a:pPr>
            <a:r>
              <a:rPr lang="en-US" altLang="en-US" sz="2800"/>
              <a:t>A world of work different in many respects than is currently experienced</a:t>
            </a:r>
          </a:p>
          <a:p>
            <a:pPr marL="398463" indent="-398463" eaLnBrk="1" hangingPunct="1">
              <a:lnSpc>
                <a:spcPct val="120000"/>
              </a:lnSpc>
            </a:pPr>
            <a:r>
              <a:rPr lang="en-US" altLang="en-US" sz="2800"/>
              <a:t>Shift towards knowledge work</a:t>
            </a:r>
          </a:p>
          <a:p>
            <a:pPr marL="398463" indent="-398463" eaLnBrk="1" hangingPunct="1">
              <a:lnSpc>
                <a:spcPct val="120000"/>
              </a:lnSpc>
            </a:pPr>
            <a:r>
              <a:rPr lang="en-US" altLang="en-US" sz="2800"/>
              <a:t>‘Job’ as we know it will become rarer</a:t>
            </a:r>
          </a:p>
          <a:p>
            <a:pPr marL="398463" indent="-398463" eaLnBrk="1" hangingPunct="1">
              <a:lnSpc>
                <a:spcPct val="120000"/>
              </a:lnSpc>
            </a:pPr>
            <a:r>
              <a:rPr lang="en-US" altLang="en-US" sz="2800"/>
              <a:t>Long-term work guarantees a thing of the past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B034D148-B104-7A8B-F84D-AA8A29CB7CDE}"/>
              </a:ext>
            </a:extLst>
          </p:cNvPr>
          <p:cNvSpPr>
            <a:spLocks noGrp="1"/>
          </p:cNvSpPr>
          <p:nvPr>
            <p:ph type="title"/>
          </p:nvPr>
        </p:nvSpPr>
        <p:spPr>
          <a:xfrm>
            <a:off x="323850" y="-123825"/>
            <a:ext cx="8229600" cy="1143000"/>
          </a:xfrm>
        </p:spPr>
        <p:txBody>
          <a:bodyPr/>
          <a:lstStyle/>
          <a:p>
            <a:pPr eaLnBrk="1" hangingPunct="1"/>
            <a:r>
              <a:rPr lang="en-US" altLang="en-US"/>
              <a:t>Questions</a:t>
            </a:r>
          </a:p>
        </p:txBody>
      </p:sp>
      <p:sp>
        <p:nvSpPr>
          <p:cNvPr id="40963" name="Content Placeholder 2">
            <a:extLst>
              <a:ext uri="{FF2B5EF4-FFF2-40B4-BE49-F238E27FC236}">
                <a16:creationId xmlns:a16="http://schemas.microsoft.com/office/drawing/2014/main" id="{DF7E63CC-2AF8-3E9E-B478-267631E43AAD}"/>
              </a:ext>
            </a:extLst>
          </p:cNvPr>
          <p:cNvSpPr>
            <a:spLocks noGrp="1"/>
          </p:cNvSpPr>
          <p:nvPr>
            <p:ph idx="1"/>
          </p:nvPr>
        </p:nvSpPr>
        <p:spPr>
          <a:xfrm>
            <a:off x="263525" y="800100"/>
            <a:ext cx="8229600" cy="5257800"/>
          </a:xfrm>
        </p:spPr>
        <p:txBody>
          <a:bodyPr/>
          <a:lstStyle/>
          <a:p>
            <a:pPr marL="514350" indent="-514350" eaLnBrk="1" hangingPunct="1">
              <a:lnSpc>
                <a:spcPct val="140000"/>
              </a:lnSpc>
              <a:buFont typeface="Myriad Pro"/>
              <a:buAutoNum type="arabicPeriod"/>
            </a:pPr>
            <a:r>
              <a:rPr lang="en-US" altLang="en-US" sz="2400">
                <a:ea typeface="MS PGothic" panose="020B0600070205080204" pitchFamily="34" charset="-128"/>
              </a:rPr>
              <a:t>Is it feasible to link business Strategy with the Management of People in Organisations?</a:t>
            </a:r>
          </a:p>
          <a:p>
            <a:pPr marL="514350" indent="-514350" eaLnBrk="1" hangingPunct="1">
              <a:lnSpc>
                <a:spcPct val="140000"/>
              </a:lnSpc>
              <a:buFont typeface="Myriad Pro"/>
              <a:buAutoNum type="arabicPeriod"/>
            </a:pPr>
            <a:r>
              <a:rPr lang="en-US" altLang="en-US" sz="2400">
                <a:ea typeface="MS PGothic" panose="020B0600070205080204" pitchFamily="34" charset="-128"/>
              </a:rPr>
              <a:t>Does it really matter whether the most senior HR person is on the board of directors, or are personal work relationships, political alliances and personal track records more important?</a:t>
            </a:r>
          </a:p>
          <a:p>
            <a:pPr marL="514350" indent="-514350" eaLnBrk="1" hangingPunct="1">
              <a:lnSpc>
                <a:spcPct val="140000"/>
              </a:lnSpc>
              <a:buFont typeface="Myriad Pro"/>
              <a:buAutoNum type="arabicPeriod"/>
            </a:pPr>
            <a:r>
              <a:rPr lang="en-US" altLang="en-US" sz="2400">
                <a:ea typeface="MS PGothic" panose="020B0600070205080204" pitchFamily="34" charset="-128"/>
              </a:rPr>
              <a:t>Human resource strategies can be stimulating to produce and satisfying to display but how can we make sure they are implemented?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9722B8D-F7C8-C4AC-610C-680F83ECE0CC}"/>
              </a:ext>
            </a:extLst>
          </p:cNvPr>
          <p:cNvSpPr>
            <a:spLocks noGrp="1"/>
          </p:cNvSpPr>
          <p:nvPr>
            <p:ph type="title"/>
          </p:nvPr>
        </p:nvSpPr>
        <p:spPr/>
        <p:txBody>
          <a:bodyPr/>
          <a:lstStyle/>
          <a:p>
            <a:pPr eaLnBrk="1" hangingPunct="1"/>
            <a:r>
              <a:rPr lang="en-GB" altLang="en-US"/>
              <a:t>Conclusion</a:t>
            </a:r>
          </a:p>
        </p:txBody>
      </p:sp>
      <p:sp>
        <p:nvSpPr>
          <p:cNvPr id="41987" name="Rectangle 3">
            <a:extLst>
              <a:ext uri="{FF2B5EF4-FFF2-40B4-BE49-F238E27FC236}">
                <a16:creationId xmlns:a16="http://schemas.microsoft.com/office/drawing/2014/main" id="{281A6321-938A-1F02-708E-9EF7CB68BA21}"/>
              </a:ext>
            </a:extLst>
          </p:cNvPr>
          <p:cNvSpPr>
            <a:spLocks noGrp="1"/>
          </p:cNvSpPr>
          <p:nvPr>
            <p:ph idx="1"/>
          </p:nvPr>
        </p:nvSpPr>
        <p:spPr>
          <a:xfrm>
            <a:off x="457200" y="1600200"/>
            <a:ext cx="8229600" cy="3916363"/>
          </a:xfrm>
        </p:spPr>
        <p:txBody>
          <a:bodyPr/>
          <a:lstStyle/>
          <a:p>
            <a:pPr eaLnBrk="1" hangingPunct="1"/>
            <a:r>
              <a:rPr lang="en-GB" altLang="en-US" sz="2800"/>
              <a:t>Can strategic HRM make a significant contribution to a firm’s competitive advantage through either</a:t>
            </a:r>
          </a:p>
          <a:p>
            <a:pPr eaLnBrk="1" hangingPunct="1"/>
            <a:r>
              <a:rPr lang="en-GB" altLang="en-US" sz="2800"/>
              <a:t>Cost reduction and efficiency driven practices </a:t>
            </a:r>
          </a:p>
          <a:p>
            <a:pPr eaLnBrk="1" hangingPunct="1">
              <a:buFontTx/>
              <a:buNone/>
            </a:pPr>
            <a:r>
              <a:rPr lang="en-GB" altLang="en-US" sz="2800"/>
              <a:t>Or</a:t>
            </a:r>
          </a:p>
          <a:p>
            <a:pPr eaLnBrk="1" hangingPunct="1"/>
            <a:r>
              <a:rPr lang="en-GB" altLang="en-US" sz="2800"/>
              <a:t>Added value (best practice, high commitment, involvement)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BCA64786-24CE-506A-3ED6-86904B2BFFF2}"/>
              </a:ext>
            </a:extLst>
          </p:cNvPr>
          <p:cNvSpPr>
            <a:spLocks noGrp="1"/>
          </p:cNvSpPr>
          <p:nvPr>
            <p:ph type="title"/>
          </p:nvPr>
        </p:nvSpPr>
        <p:spPr>
          <a:xfrm>
            <a:off x="457200" y="274638"/>
            <a:ext cx="8229600" cy="633412"/>
          </a:xfrm>
        </p:spPr>
        <p:txBody>
          <a:bodyPr/>
          <a:lstStyle/>
          <a:p>
            <a:br>
              <a:rPr lang="en-US" altLang="en-US"/>
            </a:br>
            <a:br>
              <a:rPr lang="en-US" altLang="en-US"/>
            </a:br>
            <a:br>
              <a:rPr lang="en-US" altLang="en-US"/>
            </a:br>
            <a:r>
              <a:rPr lang="en-US" altLang="en-US" sz="3200" b="1"/>
              <a:t>Practical activity</a:t>
            </a:r>
            <a:br>
              <a:rPr lang="en-US" altLang="en-US"/>
            </a:br>
            <a:r>
              <a:rPr lang="en-US" altLang="en-US"/>
              <a:t> </a:t>
            </a:r>
            <a:br>
              <a:rPr lang="en-US" altLang="en-US"/>
            </a:br>
            <a:r>
              <a:rPr lang="en-US" altLang="en-US"/>
              <a:t> </a:t>
            </a:r>
            <a:br>
              <a:rPr lang="en-US" altLang="en-US"/>
            </a:br>
            <a:endParaRPr lang="en-US" altLang="en-US"/>
          </a:p>
        </p:txBody>
      </p:sp>
      <p:sp>
        <p:nvSpPr>
          <p:cNvPr id="52227" name="Content Placeholder 2">
            <a:extLst>
              <a:ext uri="{FF2B5EF4-FFF2-40B4-BE49-F238E27FC236}">
                <a16:creationId xmlns:a16="http://schemas.microsoft.com/office/drawing/2014/main" id="{2BF80A51-0B24-8661-70A8-7FFEFEF3D682}"/>
              </a:ext>
            </a:extLst>
          </p:cNvPr>
          <p:cNvSpPr>
            <a:spLocks noGrp="1"/>
          </p:cNvSpPr>
          <p:nvPr>
            <p:ph idx="1"/>
          </p:nvPr>
        </p:nvSpPr>
        <p:spPr>
          <a:xfrm>
            <a:off x="107950" y="1600200"/>
            <a:ext cx="9036050" cy="3916363"/>
          </a:xfrm>
        </p:spPr>
        <p:txBody>
          <a:bodyPr/>
          <a:lstStyle/>
          <a:p>
            <a:pPr marL="0" indent="0" algn="ctr">
              <a:lnSpc>
                <a:spcPct val="150000"/>
              </a:lnSpc>
              <a:spcBef>
                <a:spcPct val="0"/>
              </a:spcBef>
              <a:buFont typeface="Arial" panose="020B0604020202020204" pitchFamily="34" charset="0"/>
              <a:buNone/>
              <a:defRPr/>
            </a:pPr>
            <a:r>
              <a:rPr lang="en-GB" altLang="en-US" sz="2800" dirty="0">
                <a:latin typeface="+mj-lt"/>
                <a:ea typeface="Calibri" panose="020F0502020204030204" pitchFamily="34" charset="0"/>
                <a:cs typeface="Arial" panose="020B0604020202020204" pitchFamily="34" charset="0"/>
              </a:rPr>
              <a:t>Employers increasingly face new challenges, such as squeezing more profits from operations. Therefore, they expect HR managers to have what it takes to address these new challenges. How do today’s HR managers deal with these challenges?</a:t>
            </a:r>
            <a:endParaRPr lang="en-US" altLang="en-US" sz="2800" dirty="0">
              <a:latin typeface="+mj-lt"/>
              <a:ea typeface="Calibri" panose="020F0502020204030204" pitchFamily="34" charset="0"/>
              <a:cs typeface="Times New Roman" panose="02020603050405020304" pitchFamily="18" charset="0"/>
            </a:endParaRPr>
          </a:p>
          <a:p>
            <a:pPr marL="0" indent="0" algn="ctr">
              <a:lnSpc>
                <a:spcPct val="200000"/>
              </a:lnSpc>
              <a:spcBef>
                <a:spcPct val="0"/>
              </a:spcBef>
              <a:buFont typeface="Arial" panose="020B0604020202020204" pitchFamily="34" charset="0"/>
              <a:buNone/>
              <a:defRPr/>
            </a:pPr>
            <a:r>
              <a:rPr lang="en-GB" altLang="en-US" sz="2800" dirty="0">
                <a:latin typeface="+mj-lt"/>
                <a:ea typeface="Calibri" panose="020F0502020204030204" pitchFamily="34" charset="0"/>
                <a:cs typeface="Times New Roman" panose="02020603050405020304" pitchFamily="18" charset="0"/>
              </a:rPr>
              <a:t> </a:t>
            </a:r>
            <a:endParaRPr lang="en-US" altLang="en-US" sz="2800" dirty="0">
              <a:latin typeface="+mj-l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93BDEF8E-1EB8-06A0-EB22-C321815325A2}"/>
              </a:ext>
            </a:extLst>
          </p:cNvPr>
          <p:cNvSpPr>
            <a:spLocks noGrp="1"/>
          </p:cNvSpPr>
          <p:nvPr>
            <p:ph type="title"/>
          </p:nvPr>
        </p:nvSpPr>
        <p:spPr>
          <a:xfrm>
            <a:off x="457200" y="274638"/>
            <a:ext cx="8229600" cy="633412"/>
          </a:xfrm>
        </p:spPr>
        <p:txBody>
          <a:bodyPr/>
          <a:lstStyle/>
          <a:p>
            <a:br>
              <a:rPr lang="en-US" altLang="en-US"/>
            </a:br>
            <a:br>
              <a:rPr lang="en-US" altLang="en-US"/>
            </a:br>
            <a:br>
              <a:rPr lang="en-US" altLang="en-US"/>
            </a:br>
            <a:r>
              <a:rPr lang="en-US" altLang="en-US"/>
              <a:t> </a:t>
            </a:r>
            <a:br>
              <a:rPr lang="en-US" altLang="en-US"/>
            </a:br>
            <a:endParaRPr lang="en-US" altLang="en-US"/>
          </a:p>
        </p:txBody>
      </p:sp>
      <p:sp>
        <p:nvSpPr>
          <p:cNvPr id="52227" name="Content Placeholder 2">
            <a:extLst>
              <a:ext uri="{FF2B5EF4-FFF2-40B4-BE49-F238E27FC236}">
                <a16:creationId xmlns:a16="http://schemas.microsoft.com/office/drawing/2014/main" id="{5DB6561E-FEC5-9736-2EE4-2929D0D76EEA}"/>
              </a:ext>
            </a:extLst>
          </p:cNvPr>
          <p:cNvSpPr>
            <a:spLocks noGrp="1"/>
          </p:cNvSpPr>
          <p:nvPr>
            <p:ph idx="1"/>
          </p:nvPr>
        </p:nvSpPr>
        <p:spPr>
          <a:xfrm>
            <a:off x="0" y="566738"/>
            <a:ext cx="9036050" cy="3916362"/>
          </a:xfrm>
        </p:spPr>
        <p:txBody>
          <a:bodyPr/>
          <a:lstStyle/>
          <a:p>
            <a:pPr marL="0" indent="0" algn="ctr">
              <a:lnSpc>
                <a:spcPct val="150000"/>
              </a:lnSpc>
              <a:spcBef>
                <a:spcPct val="0"/>
              </a:spcBef>
              <a:buFont typeface="Arial" panose="020B0604020202020204" pitchFamily="34" charset="0"/>
              <a:buNone/>
              <a:defRPr/>
            </a:pPr>
            <a:endParaRPr lang="en-GB" altLang="en-US" sz="3600" b="1" dirty="0">
              <a:latin typeface="+mj-lt"/>
              <a:ea typeface="Calibri" panose="020F0502020204030204" pitchFamily="34" charset="0"/>
              <a:cs typeface="Arial" panose="020B0604020202020204" pitchFamily="34" charset="0"/>
            </a:endParaRPr>
          </a:p>
          <a:p>
            <a:pPr marL="0" indent="0" algn="ctr">
              <a:lnSpc>
                <a:spcPct val="150000"/>
              </a:lnSpc>
              <a:spcBef>
                <a:spcPct val="0"/>
              </a:spcBef>
              <a:buFont typeface="Arial" panose="020B0604020202020204" pitchFamily="34" charset="0"/>
              <a:buNone/>
              <a:defRPr/>
            </a:pPr>
            <a:endParaRPr lang="en-GB" altLang="en-US" sz="3600" b="1" dirty="0">
              <a:latin typeface="+mj-lt"/>
              <a:ea typeface="Calibri" panose="020F0502020204030204" pitchFamily="34" charset="0"/>
              <a:cs typeface="Arial" panose="020B0604020202020204" pitchFamily="34" charset="0"/>
            </a:endParaRPr>
          </a:p>
          <a:p>
            <a:pPr marL="0" indent="0" algn="ctr">
              <a:lnSpc>
                <a:spcPct val="150000"/>
              </a:lnSpc>
              <a:spcBef>
                <a:spcPct val="0"/>
              </a:spcBef>
              <a:buFont typeface="Arial" panose="020B0604020202020204" pitchFamily="34" charset="0"/>
              <a:buNone/>
              <a:defRPr/>
            </a:pPr>
            <a:r>
              <a:rPr lang="en-GB" altLang="en-US" sz="3600" b="1" dirty="0">
                <a:latin typeface="+mj-lt"/>
                <a:ea typeface="Calibri" panose="020F0502020204030204" pitchFamily="34" charset="0"/>
                <a:cs typeface="Arial" panose="020B0604020202020204" pitchFamily="34" charset="0"/>
              </a:rPr>
              <a:t>Thank you</a:t>
            </a:r>
            <a:endParaRPr lang="en-US" altLang="en-US" sz="3600" b="1" dirty="0">
              <a:latin typeface="+mj-lt"/>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1321</Words>
  <Application>Microsoft Office PowerPoint</Application>
  <PresentationFormat>On-screen Show (4:3)</PresentationFormat>
  <Paragraphs>168</Paragraphs>
  <Slides>28</Slides>
  <Notes>6</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28</vt:i4>
      </vt:variant>
    </vt:vector>
  </HeadingPairs>
  <TitlesOfParts>
    <vt:vector size="32" baseType="lpstr">
      <vt:lpstr>Myriad Pro</vt:lpstr>
      <vt:lpstr>Arial</vt:lpstr>
      <vt:lpstr>20140311PresentationUWTSDTemplate</vt:lpstr>
      <vt:lpstr>1_20140311PresentationUWTSDTemplate</vt:lpstr>
      <vt:lpstr>LCMB7000 Human Resource Management</vt:lpstr>
      <vt:lpstr>Learning Outcomes</vt:lpstr>
      <vt:lpstr>Philosophy of HRM</vt:lpstr>
      <vt:lpstr>HRM Roles and Objectives</vt:lpstr>
      <vt:lpstr>What are HR People Concerned With? </vt:lpstr>
      <vt:lpstr>What are HR People Concerned With?</vt:lpstr>
      <vt:lpstr>Strategic HRM definitions </vt:lpstr>
      <vt:lpstr>Soft/Hard HRM</vt:lpstr>
      <vt:lpstr>Resource Based View</vt:lpstr>
      <vt:lpstr>Resource based view</vt:lpstr>
      <vt:lpstr>Contract Based View</vt:lpstr>
      <vt:lpstr>Contract based view</vt:lpstr>
      <vt:lpstr>Strategic HR Definition </vt:lpstr>
      <vt:lpstr>Strategic management</vt:lpstr>
      <vt:lpstr>Strategic HR Initiatives</vt:lpstr>
      <vt:lpstr>The conceptual basis of strategic HRM</vt:lpstr>
      <vt:lpstr>The fundamental characteristics of strategy </vt:lpstr>
      <vt:lpstr>Strategic HRM</vt:lpstr>
      <vt:lpstr>HR Strategy-Best Practice</vt:lpstr>
      <vt:lpstr>Best Practice Examples</vt:lpstr>
      <vt:lpstr>HR Strategy-Best Fit</vt:lpstr>
      <vt:lpstr>HR Strategy-Best Fit</vt:lpstr>
      <vt:lpstr>A ‘new HR’?</vt:lpstr>
      <vt:lpstr>Future of Work</vt:lpstr>
      <vt:lpstr>Questions</vt:lpstr>
      <vt:lpstr>Conclusion</vt:lpstr>
      <vt:lpstr>   Practical activity     </vt:lpstr>
      <vt:lpstr>     </vt:lpstr>
    </vt:vector>
  </TitlesOfParts>
  <Company>Carpenter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HRM</dc:title>
  <dc:creator>Mary</dc:creator>
  <cp:lastModifiedBy>Vasilios Tavlaridis</cp:lastModifiedBy>
  <cp:revision>40</cp:revision>
  <dcterms:created xsi:type="dcterms:W3CDTF">2005-01-26T14:02:35Z</dcterms:created>
  <dcterms:modified xsi:type="dcterms:W3CDTF">2022-09-22T15:03:38Z</dcterms:modified>
</cp:coreProperties>
</file>