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486BB8-534D-487E-A371-8FB174C140B2}" type="datetimeFigureOut">
              <a:rPr lang="en-GB" smtClean="0"/>
              <a:t>11/01/2019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520E80-0FA5-4867-9EC1-8B1BD49FC305}" type="slidenum">
              <a:rPr lang="en-GB" smtClean="0"/>
              <a:t>‹#›</a:t>
            </a:fld>
            <a:endParaRPr lang="en-GB" dirty="0"/>
          </a:p>
        </p:txBody>
      </p:sp>
    </p:spTree>
    <p:extLst>
      <p:ext uri="{BB962C8B-B14F-4D97-AF65-F5344CB8AC3E}">
        <p14:creationId xmlns:p14="http://schemas.microsoft.com/office/powerpoint/2010/main" val="2665853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Title</a:t>
            </a:r>
            <a:r>
              <a:rPr lang="en-GB" baseline="0" dirty="0" smtClean="0"/>
              <a:t> – Business Name</a:t>
            </a:r>
            <a:endParaRPr lang="en-GB" dirty="0"/>
          </a:p>
        </p:txBody>
      </p:sp>
      <p:sp>
        <p:nvSpPr>
          <p:cNvPr id="4" name="Slide Number Placeholder 3"/>
          <p:cNvSpPr>
            <a:spLocks noGrp="1"/>
          </p:cNvSpPr>
          <p:nvPr>
            <p:ph type="sldNum" sz="quarter" idx="10"/>
          </p:nvPr>
        </p:nvSpPr>
        <p:spPr/>
        <p:txBody>
          <a:bodyPr/>
          <a:lstStyle/>
          <a:p>
            <a:fld id="{56520E80-0FA5-4867-9EC1-8B1BD49FC305}" type="slidenum">
              <a:rPr lang="en-GB" smtClean="0"/>
              <a:t>1</a:t>
            </a:fld>
            <a:endParaRPr lang="en-GB" dirty="0"/>
          </a:p>
        </p:txBody>
      </p:sp>
    </p:spTree>
    <p:extLst>
      <p:ext uri="{BB962C8B-B14F-4D97-AF65-F5344CB8AC3E}">
        <p14:creationId xmlns:p14="http://schemas.microsoft.com/office/powerpoint/2010/main" val="1328570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520E80-0FA5-4867-9EC1-8B1BD49FC305}" type="slidenum">
              <a:rPr lang="en-GB" smtClean="0"/>
              <a:t>11</a:t>
            </a:fld>
            <a:endParaRPr lang="en-GB" dirty="0"/>
          </a:p>
        </p:txBody>
      </p:sp>
    </p:spTree>
    <p:extLst>
      <p:ext uri="{BB962C8B-B14F-4D97-AF65-F5344CB8AC3E}">
        <p14:creationId xmlns:p14="http://schemas.microsoft.com/office/powerpoint/2010/main" val="1297169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11" name="Slide Number Placeholder 10"/>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Date Placeholder 1"/>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F0E0645-B5A5-4296-AD61-1F450E76248B}" type="slidenum">
              <a:rPr lang="en-GB" smtClean="0"/>
              <a:t>‹#›</a:t>
            </a:fld>
            <a:endParaRPr lang="en-GB" dirty="0"/>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dirty="0"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41281AE-DA25-4525-BB3A-9A27864DF13A}" type="datetimeFigureOut">
              <a:rPr lang="en-GB" smtClean="0"/>
              <a:t>11/01/2019</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F0E0645-B5A5-4296-AD61-1F450E76248B}"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41281AE-DA25-4525-BB3A-9A27864DF13A}" type="datetimeFigureOut">
              <a:rPr lang="en-GB" smtClean="0"/>
              <a:t>11/01/2019</a:t>
            </a:fld>
            <a:endParaRPr lang="en-GB" dirty="0"/>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dirty="0"/>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8F0E0645-B5A5-4296-AD61-1F450E76248B}"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1268761"/>
            <a:ext cx="6400800" cy="661784"/>
          </a:xfrm>
        </p:spPr>
        <p:txBody>
          <a:bodyPr>
            <a:normAutofit fontScale="90000"/>
          </a:bodyPr>
          <a:lstStyle/>
          <a:p>
            <a:r>
              <a:rPr lang="en-GB" dirty="0" smtClean="0"/>
              <a:t>Business Plan</a:t>
            </a:r>
            <a:endParaRPr lang="en-GB" dirty="0"/>
          </a:p>
        </p:txBody>
      </p:sp>
      <p:sp>
        <p:nvSpPr>
          <p:cNvPr id="3" name="Subtitle 2"/>
          <p:cNvSpPr>
            <a:spLocks noGrp="1"/>
          </p:cNvSpPr>
          <p:nvPr>
            <p:ph type="subTitle" idx="1"/>
          </p:nvPr>
        </p:nvSpPr>
        <p:spPr>
          <a:xfrm>
            <a:off x="1403648" y="1916832"/>
            <a:ext cx="6400800" cy="762000"/>
          </a:xfrm>
        </p:spPr>
        <p:txBody>
          <a:bodyPr/>
          <a:lstStyle/>
          <a:p>
            <a:r>
              <a:rPr lang="en-GB" b="1" dirty="0" smtClean="0"/>
              <a:t>TMT – TRAVEL MONEY TICKETS</a:t>
            </a:r>
            <a:endParaRPr lang="en-GB" b="1" dirty="0"/>
          </a:p>
        </p:txBody>
      </p:sp>
      <p:sp>
        <p:nvSpPr>
          <p:cNvPr id="4" name="Subtitle 2"/>
          <p:cNvSpPr txBox="1">
            <a:spLocks/>
          </p:cNvSpPr>
          <p:nvPr/>
        </p:nvSpPr>
        <p:spPr>
          <a:xfrm>
            <a:off x="611560" y="4005064"/>
            <a:ext cx="3816424" cy="1872208"/>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150000"/>
              </a:lnSpc>
              <a:spcBef>
                <a:spcPct val="20000"/>
              </a:spcBef>
              <a:buClrTx/>
              <a:buFont typeface="Wingdings" pitchFamily="2" charset="2"/>
              <a:buNone/>
              <a:defRPr sz="2000" i="1" kern="1200" baseline="0">
                <a:solidFill>
                  <a:schemeClr val="tx1">
                    <a:lumMod val="65000"/>
                    <a:lumOff val="35000"/>
                  </a:schemeClr>
                </a:solidFill>
                <a:latin typeface="+mn-lt"/>
                <a:ea typeface="+mn-ea"/>
                <a:cs typeface="+mn-cs"/>
              </a:defRPr>
            </a:lvl1pPr>
            <a:lvl2pPr marL="457200" indent="0" algn="ctr" defTabSz="914400" rtl="0" eaLnBrk="1" latinLnBrk="0" hangingPunct="1">
              <a:spcBef>
                <a:spcPct val="20000"/>
              </a:spcBef>
              <a:buClrTx/>
              <a:buFont typeface="Arial" pitchFamily="34" charset="0"/>
              <a:buNone/>
              <a:defRPr sz="1600" kern="12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4pPr>
            <a:lvl5pPr marL="18288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Tx/>
              <a:buFont typeface="Arial" pitchFamily="34" charset="0"/>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Tx/>
              <a:buFont typeface="Arial" pitchFamily="34" charset="0"/>
              <a:buNone/>
              <a:defRPr sz="1200" kern="1200" baseline="0">
                <a:solidFill>
                  <a:schemeClr val="tx1">
                    <a:tint val="75000"/>
                  </a:schemeClr>
                </a:solidFill>
                <a:latin typeface="+mn-lt"/>
                <a:ea typeface="+mn-ea"/>
                <a:cs typeface="+mn-cs"/>
              </a:defRPr>
            </a:lvl8pPr>
            <a:lvl9pPr marL="36576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9pPr>
          </a:lstStyle>
          <a:p>
            <a:pPr algn="l"/>
            <a:r>
              <a:rPr lang="en-GB" sz="1200" b="1" i="0" dirty="0" smtClean="0">
                <a:latin typeface="Arial Black" pitchFamily="34" charset="0"/>
              </a:rPr>
              <a:t>Khuram Pervez – 1714336	</a:t>
            </a:r>
          </a:p>
          <a:p>
            <a:pPr algn="l"/>
            <a:r>
              <a:rPr lang="en-GB" sz="1200" b="1" i="0" dirty="0" smtClean="0">
                <a:latin typeface="Arial Black" pitchFamily="34" charset="0"/>
              </a:rPr>
              <a:t>Atif Zia - 1714338</a:t>
            </a:r>
          </a:p>
          <a:p>
            <a:pPr algn="l"/>
            <a:r>
              <a:rPr lang="en-GB" sz="1200" b="1" i="0" dirty="0" smtClean="0">
                <a:latin typeface="Arial Black" pitchFamily="34" charset="0"/>
              </a:rPr>
              <a:t>Arbaz</a:t>
            </a:r>
            <a:r>
              <a:rPr lang="en-GB" sz="1200" b="1" i="0" dirty="0" smtClean="0">
                <a:latin typeface="Arial Black" pitchFamily="34" charset="0"/>
              </a:rPr>
              <a:t> - 1714210</a:t>
            </a:r>
          </a:p>
          <a:p>
            <a:pPr algn="l"/>
            <a:r>
              <a:rPr lang="en-GB" sz="1200" b="1" i="0" dirty="0" smtClean="0">
                <a:latin typeface="Arial Black" pitchFamily="34" charset="0"/>
              </a:rPr>
              <a:t>Zia Khan - 1713348</a:t>
            </a:r>
          </a:p>
          <a:p>
            <a:pPr algn="l"/>
            <a:r>
              <a:rPr lang="en-GB" sz="1200" b="1" i="0" dirty="0" smtClean="0">
                <a:latin typeface="Arial Black" pitchFamily="34" charset="0"/>
              </a:rPr>
              <a:t>Usman</a:t>
            </a:r>
            <a:r>
              <a:rPr lang="en-GB" sz="1200" b="1" i="0" dirty="0" smtClean="0">
                <a:latin typeface="Arial Black" pitchFamily="34" charset="0"/>
              </a:rPr>
              <a:t> Butt - 1713347</a:t>
            </a:r>
          </a:p>
          <a:p>
            <a:pPr algn="l"/>
            <a:r>
              <a:rPr lang="en-GB" sz="1200" b="1" i="0" dirty="0" smtClean="0">
                <a:latin typeface="Arial Black" pitchFamily="34" charset="0"/>
              </a:rPr>
              <a:t>Raheem</a:t>
            </a:r>
            <a:r>
              <a:rPr lang="en-GB" sz="1200" b="1" i="0" dirty="0" smtClean="0">
                <a:latin typeface="Arial Black" pitchFamily="34" charset="0"/>
              </a:rPr>
              <a:t> </a:t>
            </a:r>
            <a:r>
              <a:rPr lang="en-GB" sz="1200" b="1" i="0" dirty="0" smtClean="0">
                <a:latin typeface="Arial Black" pitchFamily="34" charset="0"/>
              </a:rPr>
              <a:t>Qayum</a:t>
            </a:r>
            <a:r>
              <a:rPr lang="en-GB" sz="1200" b="1" i="0" dirty="0" smtClean="0">
                <a:latin typeface="Arial Black" pitchFamily="34" charset="0"/>
              </a:rPr>
              <a:t> - 1713351</a:t>
            </a:r>
          </a:p>
          <a:p>
            <a:pPr algn="l"/>
            <a:r>
              <a:rPr lang="en-GB" sz="1200" b="1" i="0" dirty="0" err="1" smtClean="0">
                <a:latin typeface="Arial Black" pitchFamily="34" charset="0"/>
              </a:rPr>
              <a:t>Naveed</a:t>
            </a:r>
            <a:r>
              <a:rPr lang="en-GB" sz="1200" b="1" i="0" dirty="0" smtClean="0">
                <a:latin typeface="Arial Black" pitchFamily="34" charset="0"/>
              </a:rPr>
              <a:t> </a:t>
            </a:r>
            <a:r>
              <a:rPr lang="en-GB" sz="1200" b="1" i="0" dirty="0" err="1" smtClean="0">
                <a:latin typeface="Arial Black" pitchFamily="34" charset="0"/>
              </a:rPr>
              <a:t>Qayum</a:t>
            </a:r>
            <a:r>
              <a:rPr lang="en-GB" sz="1200" b="1" i="0" dirty="0" smtClean="0">
                <a:latin typeface="Arial Black" pitchFamily="34" charset="0"/>
              </a:rPr>
              <a:t> </a:t>
            </a:r>
            <a:r>
              <a:rPr lang="en-GB" sz="1200" b="1" i="0" dirty="0" smtClean="0">
                <a:latin typeface="Arial Black" pitchFamily="34" charset="0"/>
              </a:rPr>
              <a:t>- </a:t>
            </a:r>
            <a:r>
              <a:rPr lang="en-GB" sz="1200" b="1" i="0" dirty="0" smtClean="0">
                <a:latin typeface="Arial Black" pitchFamily="34" charset="0"/>
              </a:rPr>
              <a:t>1714981</a:t>
            </a:r>
            <a:endParaRPr lang="en-GB" sz="1200" b="1" i="0" dirty="0" smtClean="0">
              <a:latin typeface="Arial Black" pitchFamily="34" charset="0"/>
            </a:endParaRPr>
          </a:p>
          <a:p>
            <a:pPr algn="l"/>
            <a:endParaRPr lang="en-GB" b="1" dirty="0" smtClean="0"/>
          </a:p>
        </p:txBody>
      </p:sp>
      <p:sp>
        <p:nvSpPr>
          <p:cNvPr id="5" name="Subtitle 2"/>
          <p:cNvSpPr txBox="1">
            <a:spLocks/>
          </p:cNvSpPr>
          <p:nvPr/>
        </p:nvSpPr>
        <p:spPr>
          <a:xfrm>
            <a:off x="4031941" y="4293096"/>
            <a:ext cx="1044116" cy="432048"/>
          </a:xfrm>
          <a:prstGeom prst="rect">
            <a:avLst/>
          </a:prstGeom>
        </p:spPr>
        <p:txBody>
          <a:bodyPr vert="horz" lIns="91440" tIns="45720" rIns="91440" bIns="45720" rtlCol="0">
            <a:normAutofit/>
          </a:bodyPr>
          <a:lstStyle>
            <a:lvl1pPr marL="0" indent="0" algn="ctr" defTabSz="914400" rtl="0" eaLnBrk="1" latinLnBrk="0" hangingPunct="1">
              <a:lnSpc>
                <a:spcPct val="150000"/>
              </a:lnSpc>
              <a:spcBef>
                <a:spcPct val="20000"/>
              </a:spcBef>
              <a:buClrTx/>
              <a:buFont typeface="Wingdings" pitchFamily="2" charset="2"/>
              <a:buNone/>
              <a:defRPr sz="2000" i="1" kern="1200" baseline="0">
                <a:solidFill>
                  <a:schemeClr val="tx1">
                    <a:lumMod val="65000"/>
                    <a:lumOff val="35000"/>
                  </a:schemeClr>
                </a:solidFill>
                <a:latin typeface="+mn-lt"/>
                <a:ea typeface="+mn-ea"/>
                <a:cs typeface="+mn-cs"/>
              </a:defRPr>
            </a:lvl1pPr>
            <a:lvl2pPr marL="457200" indent="0" algn="ctr" defTabSz="914400" rtl="0" eaLnBrk="1" latinLnBrk="0" hangingPunct="1">
              <a:spcBef>
                <a:spcPct val="20000"/>
              </a:spcBef>
              <a:buClrTx/>
              <a:buFont typeface="Arial" pitchFamily="34" charset="0"/>
              <a:buNone/>
              <a:defRPr sz="1600" kern="12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4pPr>
            <a:lvl5pPr marL="18288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Tx/>
              <a:buFont typeface="Arial" pitchFamily="34" charset="0"/>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Tx/>
              <a:buFont typeface="Arial" pitchFamily="34" charset="0"/>
              <a:buNone/>
              <a:defRPr sz="1200" kern="1200" baseline="0">
                <a:solidFill>
                  <a:schemeClr val="tx1">
                    <a:tint val="75000"/>
                  </a:schemeClr>
                </a:solidFill>
                <a:latin typeface="+mn-lt"/>
                <a:ea typeface="+mn-ea"/>
                <a:cs typeface="+mn-cs"/>
              </a:defRPr>
            </a:lvl8pPr>
            <a:lvl9pPr marL="36576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9pPr>
          </a:lstStyle>
          <a:p>
            <a:pPr algn="l"/>
            <a:r>
              <a:rPr lang="en-GB" sz="1400" b="1" i="0" dirty="0" smtClean="0">
                <a:latin typeface="Arial Black" pitchFamily="34" charset="0"/>
              </a:rPr>
              <a:t>Group 4 </a:t>
            </a:r>
          </a:p>
          <a:p>
            <a:pPr algn="l"/>
            <a:endParaRPr lang="en-GB" b="1" dirty="0" smtClean="0"/>
          </a:p>
        </p:txBody>
      </p:sp>
      <p:sp>
        <p:nvSpPr>
          <p:cNvPr id="6" name="Subtitle 2"/>
          <p:cNvSpPr txBox="1">
            <a:spLocks/>
          </p:cNvSpPr>
          <p:nvPr/>
        </p:nvSpPr>
        <p:spPr>
          <a:xfrm>
            <a:off x="5724128" y="5091399"/>
            <a:ext cx="2520280" cy="432048"/>
          </a:xfrm>
          <a:prstGeom prst="rect">
            <a:avLst/>
          </a:prstGeom>
        </p:spPr>
        <p:txBody>
          <a:bodyPr vert="horz" lIns="91440" tIns="45720" rIns="91440" bIns="45720" rtlCol="0">
            <a:normAutofit/>
          </a:bodyPr>
          <a:lstStyle>
            <a:lvl1pPr marL="0" indent="0" algn="ctr" defTabSz="914400" rtl="0" eaLnBrk="1" latinLnBrk="0" hangingPunct="1">
              <a:lnSpc>
                <a:spcPct val="150000"/>
              </a:lnSpc>
              <a:spcBef>
                <a:spcPct val="20000"/>
              </a:spcBef>
              <a:buClrTx/>
              <a:buFont typeface="Wingdings" pitchFamily="2" charset="2"/>
              <a:buNone/>
              <a:defRPr sz="2000" i="1" kern="1200" baseline="0">
                <a:solidFill>
                  <a:schemeClr val="tx1">
                    <a:lumMod val="65000"/>
                    <a:lumOff val="35000"/>
                  </a:schemeClr>
                </a:solidFill>
                <a:latin typeface="+mn-lt"/>
                <a:ea typeface="+mn-ea"/>
                <a:cs typeface="+mn-cs"/>
              </a:defRPr>
            </a:lvl1pPr>
            <a:lvl2pPr marL="457200" indent="0" algn="ctr" defTabSz="914400" rtl="0" eaLnBrk="1" latinLnBrk="0" hangingPunct="1">
              <a:spcBef>
                <a:spcPct val="20000"/>
              </a:spcBef>
              <a:buClrTx/>
              <a:buFont typeface="Arial" pitchFamily="34" charset="0"/>
              <a:buNone/>
              <a:defRPr sz="1600" kern="12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4pPr>
            <a:lvl5pPr marL="1828800" indent="0" algn="ctr" defTabSz="914400" rtl="0" eaLnBrk="1" latinLnBrk="0" hangingPunct="1">
              <a:spcBef>
                <a:spcPct val="20000"/>
              </a:spcBef>
              <a:buClrTx/>
              <a:buFont typeface="Arial" pitchFamily="34" charset="0"/>
              <a:buNone/>
              <a:defRPr sz="14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Tx/>
              <a:buFont typeface="Arial" pitchFamily="34" charset="0"/>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Tx/>
              <a:buFont typeface="Arial" pitchFamily="34" charset="0"/>
              <a:buNone/>
              <a:defRPr sz="1200" kern="1200" baseline="0">
                <a:solidFill>
                  <a:schemeClr val="tx1">
                    <a:tint val="75000"/>
                  </a:schemeClr>
                </a:solidFill>
                <a:latin typeface="+mn-lt"/>
                <a:ea typeface="+mn-ea"/>
                <a:cs typeface="+mn-cs"/>
              </a:defRPr>
            </a:lvl8pPr>
            <a:lvl9pPr marL="3657600" indent="0" algn="ctr" defTabSz="914400" rtl="0" eaLnBrk="1" latinLnBrk="0" hangingPunct="1">
              <a:spcBef>
                <a:spcPct val="20000"/>
              </a:spcBef>
              <a:buClrTx/>
              <a:buFont typeface="Arial" pitchFamily="34" charset="0"/>
              <a:buNone/>
              <a:defRPr sz="1200" kern="1200">
                <a:solidFill>
                  <a:schemeClr val="tx1">
                    <a:tint val="75000"/>
                  </a:schemeClr>
                </a:solidFill>
                <a:latin typeface="+mn-lt"/>
                <a:ea typeface="+mn-ea"/>
                <a:cs typeface="+mn-cs"/>
              </a:defRPr>
            </a:lvl9pPr>
          </a:lstStyle>
          <a:p>
            <a:pPr algn="l"/>
            <a:r>
              <a:rPr lang="en-GB" sz="1400" b="1" i="0" dirty="0" smtClean="0">
                <a:latin typeface="Arial Black" pitchFamily="34" charset="0"/>
              </a:rPr>
              <a:t>Lecturer – Ernest </a:t>
            </a:r>
            <a:r>
              <a:rPr lang="en-GB" sz="1400" b="1" i="0" dirty="0" smtClean="0">
                <a:latin typeface="Arial Black" pitchFamily="34" charset="0"/>
              </a:rPr>
              <a:t>Ovia</a:t>
            </a:r>
            <a:endParaRPr lang="en-GB" sz="1400" b="1" i="0" dirty="0" smtClean="0">
              <a:latin typeface="Arial Black" pitchFamily="34" charset="0"/>
            </a:endParaRPr>
          </a:p>
          <a:p>
            <a:pPr algn="l"/>
            <a:endParaRPr lang="en-GB" b="1" dirty="0" smtClean="0"/>
          </a:p>
        </p:txBody>
      </p:sp>
    </p:spTree>
    <p:extLst>
      <p:ext uri="{BB962C8B-B14F-4D97-AF65-F5344CB8AC3E}">
        <p14:creationId xmlns:p14="http://schemas.microsoft.com/office/powerpoint/2010/main" val="21521419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barn(inVertical)">
                                      <p:cBhvr>
                                        <p:cTn id="21" dur="500"/>
                                        <p:tgtEl>
                                          <p:spTgt spid="4">
                                            <p:txEl>
                                              <p:pRg st="1" end="1"/>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barn(inVertical)">
                                      <p:cBhvr>
                                        <p:cTn id="24" dur="500"/>
                                        <p:tgtEl>
                                          <p:spTgt spid="4">
                                            <p:txEl>
                                              <p:pRg st="2" end="2"/>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barn(inVertical)">
                                      <p:cBhvr>
                                        <p:cTn id="27" dur="500"/>
                                        <p:tgtEl>
                                          <p:spTgt spid="4">
                                            <p:txEl>
                                              <p:pRg st="3" end="3"/>
                                            </p:txEl>
                                          </p:spTgt>
                                        </p:tgtEl>
                                      </p:cBhvr>
                                    </p:animEffect>
                                  </p:childTnLst>
                                </p:cTn>
                              </p:par>
                              <p:par>
                                <p:cTn id="28" presetID="16" presetClass="entr" presetSubtype="21"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barn(inVertical)">
                                      <p:cBhvr>
                                        <p:cTn id="30" dur="500"/>
                                        <p:tgtEl>
                                          <p:spTgt spid="4">
                                            <p:txEl>
                                              <p:pRg st="4" end="4"/>
                                            </p:txEl>
                                          </p:spTgt>
                                        </p:tgtEl>
                                      </p:cBhvr>
                                    </p:animEffect>
                                  </p:childTnLst>
                                </p:cTn>
                              </p:par>
                              <p:par>
                                <p:cTn id="31" presetID="16" presetClass="entr" presetSubtype="21" fill="hold" nodeType="with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barn(inVertical)">
                                      <p:cBhvr>
                                        <p:cTn id="33" dur="500"/>
                                        <p:tgtEl>
                                          <p:spTgt spid="4">
                                            <p:txEl>
                                              <p:pRg st="5" end="5"/>
                                            </p:txEl>
                                          </p:spTgt>
                                        </p:tgtEl>
                                      </p:cBhvr>
                                    </p:animEffect>
                                  </p:childTnLst>
                                </p:cTn>
                              </p:par>
                              <p:par>
                                <p:cTn id="34" presetID="16" presetClass="entr" presetSubtype="21" fill="hold" nodeType="withEffect">
                                  <p:stCondLst>
                                    <p:cond delay="0"/>
                                  </p:stCondLst>
                                  <p:childTnLst>
                                    <p:set>
                                      <p:cBhvr>
                                        <p:cTn id="35" dur="1" fill="hold">
                                          <p:stCondLst>
                                            <p:cond delay="0"/>
                                          </p:stCondLst>
                                        </p:cTn>
                                        <p:tgtEl>
                                          <p:spTgt spid="4">
                                            <p:txEl>
                                              <p:pRg st="6" end="6"/>
                                            </p:txEl>
                                          </p:spTgt>
                                        </p:tgtEl>
                                        <p:attrNameLst>
                                          <p:attrName>style.visibility</p:attrName>
                                        </p:attrNameLst>
                                      </p:cBhvr>
                                      <p:to>
                                        <p:strVal val="visible"/>
                                      </p:to>
                                    </p:set>
                                    <p:animEffect transition="in" filter="barn(inVertical)">
                                      <p:cBhvr>
                                        <p:cTn id="36" dur="500"/>
                                        <p:tgtEl>
                                          <p:spTgt spid="4">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barn(inVertical)">
                                      <p:cBhvr>
                                        <p:cTn id="41" dur="5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barn(inVertical)">
                                      <p:cBhvr>
                                        <p:cTn id="4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EXECUTIVE SUMMARY</a:t>
            </a:r>
            <a:endParaRPr lang="en-GB" dirty="0"/>
          </a:p>
        </p:txBody>
      </p:sp>
      <p:sp>
        <p:nvSpPr>
          <p:cNvPr id="3" name="Content Placeholder 2"/>
          <p:cNvSpPr>
            <a:spLocks noGrp="1"/>
          </p:cNvSpPr>
          <p:nvPr>
            <p:ph idx="1"/>
          </p:nvPr>
        </p:nvSpPr>
        <p:spPr/>
        <p:txBody>
          <a:bodyPr>
            <a:normAutofit/>
          </a:bodyPr>
          <a:lstStyle/>
          <a:p>
            <a:r>
              <a:rPr lang="en-GB" sz="1800" dirty="0" smtClean="0"/>
              <a:t>In this presentation we will be covering the following points of our business plan for TMT </a:t>
            </a:r>
          </a:p>
          <a:p>
            <a:pPr marL="0" indent="0">
              <a:buNone/>
            </a:pPr>
            <a:endParaRPr lang="en-GB" sz="1800" dirty="0"/>
          </a:p>
          <a:p>
            <a:pPr marL="0" indent="0">
              <a:buNone/>
            </a:pPr>
            <a:r>
              <a:rPr lang="en-GB" sz="1800" dirty="0" smtClean="0"/>
              <a:t>The slides are as follows</a:t>
            </a:r>
          </a:p>
          <a:p>
            <a:r>
              <a:rPr lang="en-GB" sz="1800" dirty="0" smtClean="0"/>
              <a:t>Business company overview</a:t>
            </a:r>
          </a:p>
          <a:p>
            <a:r>
              <a:rPr lang="en-GB" sz="1800" dirty="0" smtClean="0"/>
              <a:t>Products and services</a:t>
            </a:r>
          </a:p>
          <a:p>
            <a:r>
              <a:rPr lang="en-GB" sz="1800" dirty="0" smtClean="0"/>
              <a:t>Target market</a:t>
            </a:r>
          </a:p>
          <a:p>
            <a:r>
              <a:rPr lang="en-GB" sz="1800" dirty="0" smtClean="0"/>
              <a:t>Competitors</a:t>
            </a:r>
          </a:p>
          <a:p>
            <a:r>
              <a:rPr lang="en-GB" sz="1800" dirty="0" smtClean="0"/>
              <a:t>Marketing and sales plan</a:t>
            </a:r>
          </a:p>
          <a:p>
            <a:r>
              <a:rPr lang="en-GB" sz="1800" dirty="0" smtClean="0"/>
              <a:t>Management team</a:t>
            </a:r>
          </a:p>
          <a:p>
            <a:r>
              <a:rPr lang="en-GB" sz="1800" dirty="0" smtClean="0"/>
              <a:t>Cash flow</a:t>
            </a:r>
          </a:p>
          <a:p>
            <a:r>
              <a:rPr lang="en-GB" sz="1800" dirty="0" smtClean="0"/>
              <a:t>Swot</a:t>
            </a:r>
          </a:p>
          <a:p>
            <a:r>
              <a:rPr lang="en-GB" sz="1800" dirty="0" smtClean="0"/>
              <a:t>Pestle </a:t>
            </a:r>
          </a:p>
          <a:p>
            <a:endParaRPr lang="en-GB" sz="1800" dirty="0" smtClean="0"/>
          </a:p>
          <a:p>
            <a:endParaRPr lang="en-GB" sz="1800" dirty="0" smtClean="0"/>
          </a:p>
          <a:p>
            <a:endParaRPr lang="en-GB" sz="1800" dirty="0" smtClean="0"/>
          </a:p>
          <a:p>
            <a:endParaRPr lang="en-GB" sz="1800" dirty="0"/>
          </a:p>
        </p:txBody>
      </p:sp>
    </p:spTree>
    <p:extLst>
      <p:ext uri="{BB962C8B-B14F-4D97-AF65-F5344CB8AC3E}">
        <p14:creationId xmlns:p14="http://schemas.microsoft.com/office/powerpoint/2010/main" val="29512369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barn(inVertical)">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barn(inVertical)">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barn(inVertical)">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barn(inVertical)">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barn(inVertical)">
                                      <p:cBhvr>
                                        <p:cTn id="44" dur="500"/>
                                        <p:tgtEl>
                                          <p:spTgt spid="3">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barn(inVertical)">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barn(inVertical)">
                                      <p:cBhvr>
                                        <p:cTn id="54" dur="500"/>
                                        <p:tgtEl>
                                          <p:spTgt spid="3">
                                            <p:txEl>
                                              <p:pRg st="9" end="9"/>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animEffect transition="in" filter="barn(inVertical)">
                                      <p:cBhvr>
                                        <p:cTn id="59" dur="500"/>
                                        <p:tgtEl>
                                          <p:spTgt spid="3">
                                            <p:txEl>
                                              <p:pRg st="10" end="1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3">
                                            <p:txEl>
                                              <p:pRg st="11" end="11"/>
                                            </p:txEl>
                                          </p:spTgt>
                                        </p:tgtEl>
                                        <p:attrNameLst>
                                          <p:attrName>style.visibility</p:attrName>
                                        </p:attrNameLst>
                                      </p:cBhvr>
                                      <p:to>
                                        <p:strVal val="visible"/>
                                      </p:to>
                                    </p:set>
                                    <p:animEffect transition="in" filter="barn(inVertical)">
                                      <p:cBhvr>
                                        <p:cTn id="6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980728"/>
            <a:ext cx="6400800" cy="1216496"/>
          </a:xfrm>
        </p:spPr>
        <p:txBody>
          <a:bodyPr>
            <a:normAutofit/>
          </a:bodyPr>
          <a:lstStyle/>
          <a:p>
            <a:r>
              <a:rPr lang="en-GB" dirty="0" smtClean="0"/>
              <a:t>Business/Company </a:t>
            </a:r>
            <a:r>
              <a:rPr lang="en-GB" dirty="0"/>
              <a:t>O</a:t>
            </a:r>
            <a:r>
              <a:rPr lang="en-GB" dirty="0" smtClean="0"/>
              <a:t>verview</a:t>
            </a:r>
            <a:endParaRPr lang="en-GB" dirty="0"/>
          </a:p>
        </p:txBody>
      </p:sp>
      <p:sp>
        <p:nvSpPr>
          <p:cNvPr id="3" name="Content Placeholder 2"/>
          <p:cNvSpPr>
            <a:spLocks noGrp="1"/>
          </p:cNvSpPr>
          <p:nvPr>
            <p:ph idx="1"/>
          </p:nvPr>
        </p:nvSpPr>
        <p:spPr>
          <a:xfrm>
            <a:off x="683568" y="2492896"/>
            <a:ext cx="8183880" cy="4187952"/>
          </a:xfrm>
        </p:spPr>
        <p:txBody>
          <a:bodyPr>
            <a:normAutofit/>
          </a:bodyPr>
          <a:lstStyle/>
          <a:p>
            <a:r>
              <a:rPr lang="en-GB" sz="1800" dirty="0"/>
              <a:t>Company Name: Travel Money Tickets</a:t>
            </a:r>
          </a:p>
          <a:p>
            <a:r>
              <a:rPr lang="en-GB" sz="1800" dirty="0"/>
              <a:t>Established: 2018</a:t>
            </a:r>
          </a:p>
          <a:p>
            <a:r>
              <a:rPr lang="en-GB" sz="1800" dirty="0"/>
              <a:t>Ownership: Public</a:t>
            </a:r>
          </a:p>
          <a:p>
            <a:r>
              <a:rPr lang="en-GB" sz="1800" dirty="0"/>
              <a:t>Our business will be a global network chain for customers to send money to recipients and receive money from across the </a:t>
            </a:r>
            <a:r>
              <a:rPr lang="en-GB" sz="1800" dirty="0" smtClean="0"/>
              <a:t>globe</a:t>
            </a:r>
          </a:p>
          <a:p>
            <a:r>
              <a:rPr lang="en-GB" sz="1800" dirty="0"/>
              <a:t>We will also be selling airline tickets using airlines across the globe using agents in other </a:t>
            </a:r>
            <a:r>
              <a:rPr lang="en-GB" sz="1800" dirty="0" smtClean="0"/>
              <a:t>countries</a:t>
            </a:r>
          </a:p>
          <a:p>
            <a:r>
              <a:rPr lang="en-GB" sz="1800" dirty="0" smtClean="0"/>
              <a:t>Prices </a:t>
            </a:r>
            <a:r>
              <a:rPr lang="en-GB" sz="1800" dirty="0"/>
              <a:t>will vary depending on the season and we will aim to make a decent profit on top of what airline agents are charging </a:t>
            </a:r>
            <a:r>
              <a:rPr lang="en-GB" sz="1800" dirty="0" smtClean="0"/>
              <a:t>us</a:t>
            </a:r>
            <a:endParaRPr lang="en-GB" sz="1800" dirty="0"/>
          </a:p>
          <a:p>
            <a:endParaRPr lang="en-GB" sz="1800" dirty="0"/>
          </a:p>
        </p:txBody>
      </p:sp>
    </p:spTree>
    <p:extLst>
      <p:ext uri="{BB962C8B-B14F-4D97-AF65-F5344CB8AC3E}">
        <p14:creationId xmlns:p14="http://schemas.microsoft.com/office/powerpoint/2010/main" val="41529132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barn(inVertical)">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barn(inVertical)">
                                      <p:cBhvr>
                                        <p:cTn id="3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96752"/>
            <a:ext cx="6800800" cy="685800"/>
          </a:xfrm>
        </p:spPr>
        <p:txBody>
          <a:bodyPr>
            <a:normAutofit fontScale="90000"/>
          </a:bodyPr>
          <a:lstStyle/>
          <a:p>
            <a:pPr algn="ctr"/>
            <a:r>
              <a:rPr lang="en-GB" dirty="0" smtClean="0"/>
              <a:t>PRODUCTS AND SERVICES</a:t>
            </a:r>
            <a:endParaRPr lang="en-GB" dirty="0"/>
          </a:p>
        </p:txBody>
      </p:sp>
      <p:sp>
        <p:nvSpPr>
          <p:cNvPr id="3" name="Content Placeholder 2"/>
          <p:cNvSpPr>
            <a:spLocks noGrp="1"/>
          </p:cNvSpPr>
          <p:nvPr>
            <p:ph idx="1"/>
          </p:nvPr>
        </p:nvSpPr>
        <p:spPr>
          <a:xfrm>
            <a:off x="1371600" y="2438401"/>
            <a:ext cx="6400800" cy="2574776"/>
          </a:xfrm>
        </p:spPr>
        <p:txBody>
          <a:bodyPr>
            <a:normAutofit/>
          </a:bodyPr>
          <a:lstStyle/>
          <a:p>
            <a:pPr indent="0">
              <a:buNone/>
            </a:pPr>
            <a:endParaRPr lang="en-GB" sz="2100" dirty="0"/>
          </a:p>
          <a:p>
            <a:r>
              <a:rPr lang="en-GB" sz="2100" dirty="0"/>
              <a:t>The </a:t>
            </a:r>
            <a:r>
              <a:rPr lang="en-GB" sz="2100" dirty="0" smtClean="0"/>
              <a:t>product </a:t>
            </a:r>
            <a:r>
              <a:rPr lang="en-GB" sz="2100" dirty="0"/>
              <a:t>we provide is tickets for going on holiday and money transfers to different </a:t>
            </a:r>
            <a:r>
              <a:rPr lang="en-GB" sz="2100" dirty="0" smtClean="0"/>
              <a:t>countries</a:t>
            </a:r>
          </a:p>
          <a:p>
            <a:r>
              <a:rPr lang="en-GB" sz="2100" dirty="0" smtClean="0"/>
              <a:t>Our service will be quick and easy for our clients to use as we will be comparing and competing against our competitors prices.</a:t>
            </a:r>
          </a:p>
          <a:p>
            <a:endParaRPr lang="en-GB" dirty="0"/>
          </a:p>
        </p:txBody>
      </p:sp>
    </p:spTree>
    <p:extLst>
      <p:ext uri="{BB962C8B-B14F-4D97-AF65-F5344CB8AC3E}">
        <p14:creationId xmlns:p14="http://schemas.microsoft.com/office/powerpoint/2010/main" val="34754688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p:cTn id="3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Target </a:t>
            </a:r>
            <a:r>
              <a:rPr lang="en-GB" dirty="0"/>
              <a:t>M</a:t>
            </a:r>
            <a:r>
              <a:rPr lang="en-GB" dirty="0" smtClean="0"/>
              <a:t>arket</a:t>
            </a:r>
            <a:endParaRPr lang="en-GB" dirty="0"/>
          </a:p>
        </p:txBody>
      </p:sp>
      <p:sp>
        <p:nvSpPr>
          <p:cNvPr id="3" name="Content Placeholder 2"/>
          <p:cNvSpPr>
            <a:spLocks noGrp="1"/>
          </p:cNvSpPr>
          <p:nvPr>
            <p:ph idx="1"/>
          </p:nvPr>
        </p:nvSpPr>
        <p:spPr>
          <a:xfrm>
            <a:off x="539552" y="2420888"/>
            <a:ext cx="8183880" cy="2178568"/>
          </a:xfrm>
        </p:spPr>
        <p:txBody>
          <a:bodyPr/>
          <a:lstStyle/>
          <a:p>
            <a:r>
              <a:rPr lang="en-GB" sz="1800" dirty="0"/>
              <a:t>Our target market is to all ages and genders as in this day and age anyone can go on holiday for example couples, families, families with kids, working class, elderly, tourists </a:t>
            </a:r>
            <a:r>
              <a:rPr lang="en-GB" sz="1800" dirty="0"/>
              <a:t>etc</a:t>
            </a:r>
            <a:r>
              <a:rPr lang="en-GB" sz="1800" dirty="0"/>
              <a:t> there are many reasons for people to go abroad it could be for any reason any period of time and that’s why are target market is to all ages and all genders.</a:t>
            </a:r>
          </a:p>
          <a:p>
            <a:endParaRPr lang="en-GB" dirty="0"/>
          </a:p>
        </p:txBody>
      </p:sp>
    </p:spTree>
    <p:extLst>
      <p:ext uri="{BB962C8B-B14F-4D97-AF65-F5344CB8AC3E}">
        <p14:creationId xmlns:p14="http://schemas.microsoft.com/office/powerpoint/2010/main" val="20957415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t>
            </a:r>
            <a:r>
              <a:rPr lang="en-GB" dirty="0" smtClean="0"/>
              <a:t>ompetitors</a:t>
            </a:r>
            <a:endParaRPr lang="en-GB" dirty="0"/>
          </a:p>
        </p:txBody>
      </p:sp>
      <p:sp>
        <p:nvSpPr>
          <p:cNvPr id="3" name="Content Placeholder 2"/>
          <p:cNvSpPr>
            <a:spLocks noGrp="1"/>
          </p:cNvSpPr>
          <p:nvPr>
            <p:ph idx="1"/>
          </p:nvPr>
        </p:nvSpPr>
        <p:spPr>
          <a:xfrm>
            <a:off x="539552" y="980728"/>
            <a:ext cx="8183880" cy="4187952"/>
          </a:xfrm>
        </p:spPr>
        <p:txBody>
          <a:bodyPr>
            <a:normAutofit/>
          </a:bodyPr>
          <a:lstStyle/>
          <a:p>
            <a:pPr marL="0" lvl="0" indent="0">
              <a:buNone/>
            </a:pPr>
            <a:r>
              <a:rPr lang="en-GB" sz="1800" b="1" dirty="0"/>
              <a:t>Currency fair</a:t>
            </a:r>
            <a:endParaRPr lang="en-GB" sz="1800" dirty="0"/>
          </a:p>
          <a:p>
            <a:r>
              <a:rPr lang="en-GB" sz="1800" dirty="0"/>
              <a:t>Formed in 2009 headquarters in Ireland offices in UK and Australia, they allow access in English Polish and French letting you exchange the preferred </a:t>
            </a:r>
            <a:r>
              <a:rPr lang="en-GB" sz="1800" dirty="0" smtClean="0"/>
              <a:t>currency</a:t>
            </a:r>
            <a:endParaRPr lang="en-GB" sz="1800" dirty="0"/>
          </a:p>
          <a:p>
            <a:pPr marL="0" lvl="0" indent="0">
              <a:buNone/>
            </a:pPr>
            <a:r>
              <a:rPr lang="en-GB" sz="1800" b="1" dirty="0"/>
              <a:t>World First</a:t>
            </a:r>
            <a:endParaRPr lang="en-GB" sz="1800" dirty="0"/>
          </a:p>
          <a:p>
            <a:r>
              <a:rPr lang="en-GB" sz="1800" dirty="0"/>
              <a:t>Formed in London 2004 now has offices in Hong Kong, Singapore Australia and United States all having websites in the countries and vary in different </a:t>
            </a:r>
            <a:r>
              <a:rPr lang="en-GB" sz="1800" dirty="0" smtClean="0"/>
              <a:t>services</a:t>
            </a:r>
            <a:endParaRPr lang="en-GB" sz="1800" dirty="0"/>
          </a:p>
          <a:p>
            <a:pPr marL="0" lvl="0" indent="0">
              <a:buNone/>
            </a:pPr>
            <a:r>
              <a:rPr lang="en-GB" sz="1800" b="1" dirty="0"/>
              <a:t>Airline Ticket Sales</a:t>
            </a:r>
            <a:endParaRPr lang="en-GB" sz="1800" dirty="0"/>
          </a:p>
          <a:p>
            <a:r>
              <a:rPr lang="en-GB" sz="1800" dirty="0"/>
              <a:t>Trip advisor 350 million unique monthly visitors on the </a:t>
            </a:r>
            <a:r>
              <a:rPr lang="en-GB" sz="1800" dirty="0" smtClean="0"/>
              <a:t>website</a:t>
            </a:r>
            <a:endParaRPr lang="en-GB" sz="1800" dirty="0"/>
          </a:p>
          <a:p>
            <a:endParaRPr lang="en-GB" sz="1100" dirty="0"/>
          </a:p>
        </p:txBody>
      </p:sp>
    </p:spTree>
    <p:extLst>
      <p:ext uri="{BB962C8B-B14F-4D97-AF65-F5344CB8AC3E}">
        <p14:creationId xmlns:p14="http://schemas.microsoft.com/office/powerpoint/2010/main" val="6046637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916361"/>
            <a:ext cx="6400800" cy="1288504"/>
          </a:xfrm>
        </p:spPr>
        <p:txBody>
          <a:bodyPr>
            <a:normAutofit/>
          </a:bodyPr>
          <a:lstStyle/>
          <a:p>
            <a:pPr algn="ctr"/>
            <a:r>
              <a:rPr lang="en-GB" dirty="0" smtClean="0"/>
              <a:t>Marketing </a:t>
            </a:r>
            <a:r>
              <a:rPr lang="en-GB" dirty="0"/>
              <a:t>A</a:t>
            </a:r>
            <a:r>
              <a:rPr lang="en-GB" dirty="0" smtClean="0"/>
              <a:t>nd </a:t>
            </a:r>
            <a:r>
              <a:rPr lang="en-GB" dirty="0"/>
              <a:t>S</a:t>
            </a:r>
            <a:r>
              <a:rPr lang="en-GB" dirty="0" smtClean="0"/>
              <a:t>ales </a:t>
            </a:r>
            <a:r>
              <a:rPr lang="en-GB" dirty="0"/>
              <a:t>P</a:t>
            </a:r>
            <a:r>
              <a:rPr lang="en-GB" dirty="0" smtClean="0"/>
              <a:t>lan</a:t>
            </a:r>
            <a:endParaRPr lang="en-GB" dirty="0"/>
          </a:p>
        </p:txBody>
      </p:sp>
      <p:sp>
        <p:nvSpPr>
          <p:cNvPr id="3" name="Content Placeholder 2"/>
          <p:cNvSpPr>
            <a:spLocks noGrp="1"/>
          </p:cNvSpPr>
          <p:nvPr>
            <p:ph idx="1"/>
          </p:nvPr>
        </p:nvSpPr>
        <p:spPr>
          <a:xfrm>
            <a:off x="539552" y="2276872"/>
            <a:ext cx="8183880" cy="2106560"/>
          </a:xfrm>
        </p:spPr>
        <p:txBody>
          <a:bodyPr>
            <a:normAutofit fontScale="77500" lnSpcReduction="20000"/>
          </a:bodyPr>
          <a:lstStyle/>
          <a:p>
            <a:r>
              <a:rPr lang="en-GB" dirty="0"/>
              <a:t>Our company will protect your money when you do an online bank transfer and it guarantees that your money arrives safely every time. We are licensed by government regulators in the United Kingdom and around the world, so you can be sure we meet the highest possible standards in keeping your money and personal details </a:t>
            </a:r>
            <a:r>
              <a:rPr lang="en-GB" dirty="0" smtClean="0"/>
              <a:t>safe</a:t>
            </a:r>
            <a:endParaRPr lang="en-GB" dirty="0"/>
          </a:p>
          <a:p>
            <a:pPr marL="0" indent="0">
              <a:buNone/>
            </a:pPr>
            <a:endParaRPr lang="en-GB" dirty="0"/>
          </a:p>
        </p:txBody>
      </p:sp>
    </p:spTree>
    <p:extLst>
      <p:ext uri="{BB962C8B-B14F-4D97-AF65-F5344CB8AC3E}">
        <p14:creationId xmlns:p14="http://schemas.microsoft.com/office/powerpoint/2010/main" val="23137813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Management </a:t>
            </a:r>
            <a:r>
              <a:rPr lang="en-GB" dirty="0"/>
              <a:t>T</a:t>
            </a:r>
            <a:r>
              <a:rPr lang="en-GB" dirty="0" smtClean="0"/>
              <a:t>eam</a:t>
            </a:r>
            <a:endParaRPr lang="en-GB" dirty="0"/>
          </a:p>
        </p:txBody>
      </p:sp>
      <p:sp>
        <p:nvSpPr>
          <p:cNvPr id="3" name="Content Placeholder 2"/>
          <p:cNvSpPr>
            <a:spLocks noGrp="1"/>
          </p:cNvSpPr>
          <p:nvPr>
            <p:ph idx="1"/>
          </p:nvPr>
        </p:nvSpPr>
        <p:spPr>
          <a:xfrm>
            <a:off x="683568" y="620688"/>
            <a:ext cx="7632848" cy="4752527"/>
          </a:xfrm>
        </p:spPr>
        <p:txBody>
          <a:bodyPr>
            <a:noAutofit/>
          </a:bodyPr>
          <a:lstStyle/>
          <a:p>
            <a:pPr indent="0">
              <a:buNone/>
            </a:pPr>
            <a:endParaRPr lang="en-GB" sz="1400" dirty="0"/>
          </a:p>
          <a:p>
            <a:r>
              <a:rPr lang="en-GB" sz="1400" b="1" u="sng" dirty="0"/>
              <a:t>Usman</a:t>
            </a:r>
            <a:r>
              <a:rPr lang="en-GB" sz="1400" b="1" u="sng" dirty="0"/>
              <a:t> Butt</a:t>
            </a:r>
            <a:r>
              <a:rPr lang="en-GB" sz="1400" dirty="0"/>
              <a:t> – is the companies operational manager, </a:t>
            </a:r>
            <a:r>
              <a:rPr lang="en-GB" sz="1400" dirty="0"/>
              <a:t>Usman</a:t>
            </a:r>
            <a:r>
              <a:rPr lang="en-GB" sz="1400" dirty="0"/>
              <a:t> oversees day to day duties and work of the </a:t>
            </a:r>
            <a:r>
              <a:rPr lang="en-GB" sz="1400" dirty="0" smtClean="0"/>
              <a:t>company</a:t>
            </a:r>
            <a:endParaRPr lang="en-GB" sz="1400" dirty="0"/>
          </a:p>
          <a:p>
            <a:r>
              <a:rPr lang="en-GB" sz="1400" b="1" u="sng" dirty="0"/>
              <a:t>Atif</a:t>
            </a:r>
            <a:r>
              <a:rPr lang="en-GB" sz="1400" dirty="0"/>
              <a:t> – is the company’s overseas recruitment manager, to oversee the recruitment of personal relationships and develop relationships </a:t>
            </a:r>
            <a:r>
              <a:rPr lang="en-GB" sz="1400" dirty="0" smtClean="0"/>
              <a:t>abroad</a:t>
            </a:r>
            <a:endParaRPr lang="en-GB" sz="1400" dirty="0"/>
          </a:p>
          <a:p>
            <a:r>
              <a:rPr lang="en-GB" sz="1400" b="1" u="sng" dirty="0"/>
              <a:t>Raheem</a:t>
            </a:r>
            <a:r>
              <a:rPr lang="en-GB" sz="1400" dirty="0"/>
              <a:t> – is working in the company as a customer service advisor in the office dealing with enquires, taking bookings and transferring money for </a:t>
            </a:r>
            <a:r>
              <a:rPr lang="en-GB" sz="1400" dirty="0" smtClean="0"/>
              <a:t>customers</a:t>
            </a:r>
            <a:endParaRPr lang="en-GB" sz="1400" dirty="0"/>
          </a:p>
          <a:p>
            <a:r>
              <a:rPr lang="en-GB" sz="1400" b="1" u="sng" dirty="0"/>
              <a:t>Arbaz</a:t>
            </a:r>
            <a:r>
              <a:rPr lang="en-GB" sz="1400" dirty="0"/>
              <a:t> – is also one of the company’s customer service advisor working in the office dealing with day to day enquires, transferring money and taking </a:t>
            </a:r>
            <a:r>
              <a:rPr lang="en-GB" sz="1400" dirty="0" smtClean="0"/>
              <a:t>bookings</a:t>
            </a:r>
            <a:endParaRPr lang="en-GB" sz="1400" dirty="0"/>
          </a:p>
          <a:p>
            <a:r>
              <a:rPr lang="en-GB" sz="1400" b="1" u="sng" dirty="0"/>
              <a:t>Khuram</a:t>
            </a:r>
            <a:r>
              <a:rPr lang="en-GB" sz="1400" dirty="0"/>
              <a:t> -  is dealing with handling the cash of the business and the cash that is being given from customers, Khuram oversees all the incomings and outgoings so all the figures can be forwarded to the accountant accurately </a:t>
            </a:r>
          </a:p>
          <a:p>
            <a:r>
              <a:rPr lang="en-GB" sz="1400" b="1" u="sng" dirty="0"/>
              <a:t>Naveed</a:t>
            </a:r>
            <a:r>
              <a:rPr lang="en-GB" sz="1400" dirty="0"/>
              <a:t> – is CEO and manages the whole company and looks for opportunities for the </a:t>
            </a:r>
            <a:r>
              <a:rPr lang="en-GB" sz="1400" dirty="0" smtClean="0"/>
              <a:t>company</a:t>
            </a:r>
            <a:endParaRPr lang="en-GB" sz="1400" dirty="0"/>
          </a:p>
          <a:p>
            <a:r>
              <a:rPr lang="en-GB" sz="1400" b="1" u="sng" dirty="0"/>
              <a:t>Zia</a:t>
            </a:r>
            <a:r>
              <a:rPr lang="en-GB" sz="1400" dirty="0"/>
              <a:t> - is the Administrator of the company and deals with all the paperwork, policy and recruitment in the UK. Zia also deals with all the marketing </a:t>
            </a:r>
            <a:r>
              <a:rPr lang="en-GB" sz="1400" dirty="0" smtClean="0"/>
              <a:t>strategies</a:t>
            </a:r>
            <a:endParaRPr lang="en-GB" sz="1400" dirty="0"/>
          </a:p>
          <a:p>
            <a:endParaRPr lang="en-GB" sz="1400" dirty="0"/>
          </a:p>
        </p:txBody>
      </p:sp>
    </p:spTree>
    <p:extLst>
      <p:ext uri="{BB962C8B-B14F-4D97-AF65-F5344CB8AC3E}">
        <p14:creationId xmlns:p14="http://schemas.microsoft.com/office/powerpoint/2010/main" val="355825813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 calcmode="lin" valueType="num">
                                      <p:cBhvr additive="base">
                                        <p:cTn id="48"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CASH FLOW</a:t>
            </a:r>
            <a:endParaRPr lang="en-GB" dirty="0"/>
          </a:p>
        </p:txBody>
      </p:sp>
      <p:sp>
        <p:nvSpPr>
          <p:cNvPr id="3" name="Content Placeholder 2"/>
          <p:cNvSpPr>
            <a:spLocks noGrp="1"/>
          </p:cNvSpPr>
          <p:nvPr>
            <p:ph idx="1"/>
          </p:nvPr>
        </p:nvSpPr>
        <p:spPr/>
        <p:txBody>
          <a:bodyPr/>
          <a:lstStyle/>
          <a:p>
            <a:r>
              <a:rPr lang="en-GB" dirty="0" smtClean="0"/>
              <a:t>We will go through the cash flow with you as everyone has a hard copy </a:t>
            </a:r>
          </a:p>
          <a:p>
            <a:r>
              <a:rPr lang="en-GB" dirty="0" smtClean="0"/>
              <a:t>We will be running through the margins of profit sales investment etc.</a:t>
            </a:r>
            <a:endParaRPr lang="en-GB" dirty="0"/>
          </a:p>
        </p:txBody>
      </p:sp>
    </p:spTree>
    <p:extLst>
      <p:ext uri="{BB962C8B-B14F-4D97-AF65-F5344CB8AC3E}">
        <p14:creationId xmlns:p14="http://schemas.microsoft.com/office/powerpoint/2010/main" val="23006348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SWOT</a:t>
            </a:r>
            <a:endParaRPr lang="en-GB" dirty="0"/>
          </a:p>
        </p:txBody>
      </p:sp>
      <p:sp>
        <p:nvSpPr>
          <p:cNvPr id="3" name="Content Placeholder 2"/>
          <p:cNvSpPr>
            <a:spLocks noGrp="1"/>
          </p:cNvSpPr>
          <p:nvPr>
            <p:ph idx="1"/>
          </p:nvPr>
        </p:nvSpPr>
        <p:spPr>
          <a:xfrm>
            <a:off x="755576" y="1052736"/>
            <a:ext cx="3528392" cy="3600400"/>
          </a:xfrm>
        </p:spPr>
        <p:txBody>
          <a:bodyPr>
            <a:normAutofit fontScale="77500" lnSpcReduction="20000"/>
          </a:bodyPr>
          <a:lstStyle/>
          <a:p>
            <a:pPr marL="0" indent="0">
              <a:buNone/>
            </a:pPr>
            <a:r>
              <a:rPr lang="en-GB" sz="2200" b="1" u="sng" dirty="0">
                <a:effectLst>
                  <a:outerShdw blurRad="38100" dist="38100" dir="2700000" algn="tl">
                    <a:srgbClr val="000000">
                      <a:alpha val="43137"/>
                    </a:srgbClr>
                  </a:outerShdw>
                </a:effectLst>
              </a:rPr>
              <a:t>Strengths</a:t>
            </a:r>
            <a:endParaRPr lang="en-GB" sz="2200" dirty="0">
              <a:effectLst>
                <a:outerShdw blurRad="38100" dist="38100" dir="2700000" algn="tl">
                  <a:srgbClr val="000000">
                    <a:alpha val="43137"/>
                  </a:srgbClr>
                </a:outerShdw>
              </a:effectLst>
            </a:endParaRPr>
          </a:p>
          <a:p>
            <a:pPr lvl="0"/>
            <a:r>
              <a:rPr lang="en-GB" sz="2200" dirty="0">
                <a:effectLst>
                  <a:outerShdw blurRad="38100" dist="38100" dir="2700000" algn="tl">
                    <a:srgbClr val="000000">
                      <a:alpha val="43137"/>
                    </a:srgbClr>
                  </a:outerShdw>
                </a:effectLst>
              </a:rPr>
              <a:t>Friends and family </a:t>
            </a:r>
          </a:p>
          <a:p>
            <a:pPr lvl="0"/>
            <a:r>
              <a:rPr lang="en-GB" sz="2200" dirty="0">
                <a:effectLst>
                  <a:outerShdw blurRad="38100" dist="38100" dir="2700000" algn="tl">
                    <a:srgbClr val="000000">
                      <a:alpha val="43137"/>
                    </a:srgbClr>
                  </a:outerShdw>
                </a:effectLst>
              </a:rPr>
              <a:t>Location no other competitors within 10-mile radius</a:t>
            </a:r>
          </a:p>
          <a:p>
            <a:pPr lvl="0"/>
            <a:r>
              <a:rPr lang="en-GB" sz="2200" dirty="0">
                <a:effectLst>
                  <a:outerShdw blurRad="38100" dist="38100" dir="2700000" algn="tl">
                    <a:srgbClr val="000000">
                      <a:alpha val="43137"/>
                    </a:srgbClr>
                  </a:outerShdw>
                </a:effectLst>
              </a:rPr>
              <a:t>Cheap advertisement through local mosques church temples   </a:t>
            </a:r>
          </a:p>
          <a:p>
            <a:pPr lvl="0"/>
            <a:r>
              <a:rPr lang="en-GB" sz="2200" dirty="0">
                <a:effectLst>
                  <a:outerShdw blurRad="38100" dist="38100" dir="2700000" algn="tl">
                    <a:srgbClr val="000000">
                      <a:alpha val="43137"/>
                    </a:srgbClr>
                  </a:outerShdw>
                </a:effectLst>
              </a:rPr>
              <a:t>Low costs from starting up</a:t>
            </a:r>
          </a:p>
          <a:p>
            <a:pPr marL="0" indent="0">
              <a:buNone/>
            </a:pPr>
            <a:r>
              <a:rPr lang="en-GB" sz="2200" b="1" u="sng" dirty="0">
                <a:effectLst>
                  <a:outerShdw blurRad="38100" dist="38100" dir="2700000" algn="tl">
                    <a:srgbClr val="000000">
                      <a:alpha val="43137"/>
                    </a:srgbClr>
                  </a:outerShdw>
                </a:effectLst>
              </a:rPr>
              <a:t>Weaknesses</a:t>
            </a:r>
            <a:endParaRPr lang="en-GB" sz="2200" dirty="0">
              <a:effectLst>
                <a:outerShdw blurRad="38100" dist="38100" dir="2700000" algn="tl">
                  <a:srgbClr val="000000">
                    <a:alpha val="43137"/>
                  </a:srgbClr>
                </a:outerShdw>
              </a:effectLst>
            </a:endParaRPr>
          </a:p>
          <a:p>
            <a:pPr lvl="0"/>
            <a:r>
              <a:rPr lang="en-GB" sz="2200" dirty="0">
                <a:effectLst>
                  <a:outerShdw blurRad="38100" dist="38100" dir="2700000" algn="tl">
                    <a:srgbClr val="000000">
                      <a:alpha val="43137"/>
                    </a:srgbClr>
                  </a:outerShdw>
                </a:effectLst>
              </a:rPr>
              <a:t>High risk as it is a new company</a:t>
            </a:r>
          </a:p>
          <a:p>
            <a:pPr lvl="0"/>
            <a:r>
              <a:rPr lang="en-GB" sz="2200" dirty="0">
                <a:effectLst>
                  <a:outerShdw blurRad="38100" dist="38100" dir="2700000" algn="tl">
                    <a:srgbClr val="000000">
                      <a:alpha val="43137"/>
                    </a:srgbClr>
                  </a:outerShdw>
                </a:effectLst>
              </a:rPr>
              <a:t>Tax increases</a:t>
            </a:r>
          </a:p>
          <a:p>
            <a:pPr lvl="0"/>
            <a:r>
              <a:rPr lang="en-GB" sz="2200" dirty="0">
                <a:effectLst>
                  <a:outerShdw blurRad="38100" dist="38100" dir="2700000" algn="tl">
                    <a:srgbClr val="000000">
                      <a:alpha val="43137"/>
                    </a:srgbClr>
                  </a:outerShdw>
                </a:effectLst>
              </a:rPr>
              <a:t>It is an established industry</a:t>
            </a:r>
          </a:p>
          <a:p>
            <a:endParaRPr lang="en-GB" dirty="0"/>
          </a:p>
        </p:txBody>
      </p:sp>
      <p:sp>
        <p:nvSpPr>
          <p:cNvPr id="5" name="Content Placeholder 2"/>
          <p:cNvSpPr txBox="1">
            <a:spLocks/>
          </p:cNvSpPr>
          <p:nvPr/>
        </p:nvSpPr>
        <p:spPr>
          <a:xfrm>
            <a:off x="4716016" y="908720"/>
            <a:ext cx="3528392" cy="3600400"/>
          </a:xfrm>
          <a:prstGeom prst="rect">
            <a:avLst/>
          </a:prstGeom>
        </p:spPr>
        <p:txBody>
          <a:bodyPr vert="horz" lIns="182880" tIns="91440">
            <a:normAutofit/>
          </a:bodyPr>
          <a:lst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a:lstStyle>
          <a:p>
            <a:pPr marL="0" indent="0">
              <a:buNone/>
            </a:pPr>
            <a:r>
              <a:rPr lang="en-GB" sz="1700" b="1" u="sng" dirty="0"/>
              <a:t>Opportunities</a:t>
            </a:r>
            <a:endParaRPr lang="en-GB" sz="1700" dirty="0"/>
          </a:p>
          <a:p>
            <a:pPr lvl="0"/>
            <a:r>
              <a:rPr lang="en-GB" sz="1700" dirty="0"/>
              <a:t>Ability to expand quickly as a business</a:t>
            </a:r>
          </a:p>
          <a:p>
            <a:pPr lvl="0"/>
            <a:r>
              <a:rPr lang="en-GB" sz="1700" dirty="0"/>
              <a:t>New products and services</a:t>
            </a:r>
          </a:p>
          <a:p>
            <a:pPr marL="0" indent="0">
              <a:buNone/>
            </a:pPr>
            <a:r>
              <a:rPr lang="en-GB" sz="1700" b="1" u="sng" dirty="0"/>
              <a:t>Threats</a:t>
            </a:r>
            <a:endParaRPr lang="en-GB" sz="1700" dirty="0"/>
          </a:p>
          <a:p>
            <a:pPr lvl="0"/>
            <a:r>
              <a:rPr lang="en-GB" sz="1700" dirty="0"/>
              <a:t>High exchange rates</a:t>
            </a:r>
          </a:p>
          <a:p>
            <a:pPr lvl="0"/>
            <a:r>
              <a:rPr lang="en-GB" sz="1700" dirty="0"/>
              <a:t>Online frauds</a:t>
            </a:r>
          </a:p>
          <a:p>
            <a:pPr lvl="0"/>
            <a:r>
              <a:rPr lang="en-GB" sz="1700" dirty="0"/>
              <a:t>Staff strike</a:t>
            </a:r>
          </a:p>
          <a:p>
            <a:pPr lvl="0"/>
            <a:r>
              <a:rPr lang="en-GB" sz="1700" dirty="0"/>
              <a:t>Weather</a:t>
            </a:r>
          </a:p>
          <a:p>
            <a:pPr lvl="0"/>
            <a:r>
              <a:rPr lang="en-GB" sz="1700" dirty="0"/>
              <a:t>Tax increases</a:t>
            </a:r>
          </a:p>
          <a:p>
            <a:endParaRPr lang="en-GB" dirty="0"/>
          </a:p>
        </p:txBody>
      </p:sp>
    </p:spTree>
    <p:extLst>
      <p:ext uri="{BB962C8B-B14F-4D97-AF65-F5344CB8AC3E}">
        <p14:creationId xmlns:p14="http://schemas.microsoft.com/office/powerpoint/2010/main" val="6105183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heel(1)">
                                      <p:cBhvr>
                                        <p:cTn id="18" dur="2000"/>
                                        <p:tgtEl>
                                          <p:spTgt spid="3">
                                            <p:txEl>
                                              <p:pRg st="1" end="1"/>
                                            </p:txEl>
                                          </p:spTgt>
                                        </p:tgtEl>
                                      </p:cBhvr>
                                    </p:animEffect>
                                  </p:childTnLst>
                                </p:cTn>
                              </p:par>
                              <p:par>
                                <p:cTn id="19" presetID="21" presetClass="entr" presetSubtype="1"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heel(1)">
                                      <p:cBhvr>
                                        <p:cTn id="21" dur="2000"/>
                                        <p:tgtEl>
                                          <p:spTgt spid="3">
                                            <p:txEl>
                                              <p:pRg st="2" end="2"/>
                                            </p:txEl>
                                          </p:spTgt>
                                        </p:tgtEl>
                                      </p:cBhvr>
                                    </p:animEffect>
                                  </p:childTnLst>
                                </p:cTn>
                              </p:par>
                              <p:par>
                                <p:cTn id="22" presetID="21" presetClass="entr" presetSubtype="1"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wheel(1)">
                                      <p:cBhvr>
                                        <p:cTn id="24" dur="2000"/>
                                        <p:tgtEl>
                                          <p:spTgt spid="3">
                                            <p:txEl>
                                              <p:pRg st="3" end="3"/>
                                            </p:txEl>
                                          </p:spTgt>
                                        </p:tgtEl>
                                      </p:cBhvr>
                                    </p:animEffect>
                                  </p:childTnLst>
                                </p:cTn>
                              </p:par>
                              <p:par>
                                <p:cTn id="25" presetID="21" presetClass="entr" presetSubtype="1"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wheel(1)">
                                      <p:cBhvr>
                                        <p:cTn id="38" dur="2000"/>
                                        <p:tgtEl>
                                          <p:spTgt spid="3">
                                            <p:txEl>
                                              <p:pRg st="6" end="6"/>
                                            </p:txEl>
                                          </p:spTgt>
                                        </p:tgtEl>
                                      </p:cBhvr>
                                    </p:animEffect>
                                  </p:childTnLst>
                                </p:cTn>
                              </p:par>
                              <p:par>
                                <p:cTn id="39" presetID="21" presetClass="entr" presetSubtype="1"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wheel(1)">
                                      <p:cBhvr>
                                        <p:cTn id="41" dur="2000"/>
                                        <p:tgtEl>
                                          <p:spTgt spid="3">
                                            <p:txEl>
                                              <p:pRg st="7" end="7"/>
                                            </p:txEl>
                                          </p:spTgt>
                                        </p:tgtEl>
                                      </p:cBhvr>
                                    </p:animEffect>
                                  </p:childTnLst>
                                </p:cTn>
                              </p:par>
                              <p:par>
                                <p:cTn id="42" presetID="21" presetClass="entr" presetSubtype="1"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wheel(1)">
                                      <p:cBhvr>
                                        <p:cTn id="44" dur="2000"/>
                                        <p:tgtEl>
                                          <p:spTgt spid="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 calcmode="lin" valueType="num">
                                      <p:cBhvr additive="base">
                                        <p:cTn id="4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1" presetClass="entr" presetSubtype="1" fill="hold"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animEffect transition="in" filter="wheel(1)">
                                      <p:cBhvr>
                                        <p:cTn id="55" dur="2000"/>
                                        <p:tgtEl>
                                          <p:spTgt spid="5">
                                            <p:txEl>
                                              <p:pRg st="1" end="1"/>
                                            </p:txEl>
                                          </p:spTgt>
                                        </p:tgtEl>
                                      </p:cBhvr>
                                    </p:animEffect>
                                  </p:childTnLst>
                                </p:cTn>
                              </p:par>
                              <p:par>
                                <p:cTn id="56" presetID="21" presetClass="entr" presetSubtype="1" fill="hold" nodeType="withEffect">
                                  <p:stCondLst>
                                    <p:cond delay="0"/>
                                  </p:stCondLst>
                                  <p:childTnLst>
                                    <p:set>
                                      <p:cBhvr>
                                        <p:cTn id="57" dur="1" fill="hold">
                                          <p:stCondLst>
                                            <p:cond delay="0"/>
                                          </p:stCondLst>
                                        </p:cTn>
                                        <p:tgtEl>
                                          <p:spTgt spid="5">
                                            <p:txEl>
                                              <p:pRg st="2" end="2"/>
                                            </p:txEl>
                                          </p:spTgt>
                                        </p:tgtEl>
                                        <p:attrNameLst>
                                          <p:attrName>style.visibility</p:attrName>
                                        </p:attrNameLst>
                                      </p:cBhvr>
                                      <p:to>
                                        <p:strVal val="visible"/>
                                      </p:to>
                                    </p:set>
                                    <p:animEffect transition="in" filter="wheel(1)">
                                      <p:cBhvr>
                                        <p:cTn id="58" dur="2000"/>
                                        <p:tgtEl>
                                          <p:spTgt spid="5">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anim calcmode="lin" valueType="num">
                                      <p:cBhvr additive="base">
                                        <p:cTn id="6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1" presetClass="entr" presetSubtype="1" fill="hold" nodeType="clickEffect">
                                  <p:stCondLst>
                                    <p:cond delay="0"/>
                                  </p:stCondLst>
                                  <p:childTnLst>
                                    <p:set>
                                      <p:cBhvr>
                                        <p:cTn id="68" dur="1" fill="hold">
                                          <p:stCondLst>
                                            <p:cond delay="0"/>
                                          </p:stCondLst>
                                        </p:cTn>
                                        <p:tgtEl>
                                          <p:spTgt spid="5">
                                            <p:txEl>
                                              <p:pRg st="4" end="4"/>
                                            </p:txEl>
                                          </p:spTgt>
                                        </p:tgtEl>
                                        <p:attrNameLst>
                                          <p:attrName>style.visibility</p:attrName>
                                        </p:attrNameLst>
                                      </p:cBhvr>
                                      <p:to>
                                        <p:strVal val="visible"/>
                                      </p:to>
                                    </p:set>
                                    <p:animEffect transition="in" filter="wheel(1)">
                                      <p:cBhvr>
                                        <p:cTn id="69" dur="2000"/>
                                        <p:tgtEl>
                                          <p:spTgt spid="5">
                                            <p:txEl>
                                              <p:pRg st="4" end="4"/>
                                            </p:txEl>
                                          </p:spTgt>
                                        </p:tgtEl>
                                      </p:cBhvr>
                                    </p:animEffect>
                                  </p:childTnLst>
                                </p:cTn>
                              </p:par>
                              <p:par>
                                <p:cTn id="70" presetID="21" presetClass="entr" presetSubtype="1" fill="hold" nodeType="withEffect">
                                  <p:stCondLst>
                                    <p:cond delay="0"/>
                                  </p:stCondLst>
                                  <p:childTnLst>
                                    <p:set>
                                      <p:cBhvr>
                                        <p:cTn id="71" dur="1" fill="hold">
                                          <p:stCondLst>
                                            <p:cond delay="0"/>
                                          </p:stCondLst>
                                        </p:cTn>
                                        <p:tgtEl>
                                          <p:spTgt spid="5">
                                            <p:txEl>
                                              <p:pRg st="5" end="5"/>
                                            </p:txEl>
                                          </p:spTgt>
                                        </p:tgtEl>
                                        <p:attrNameLst>
                                          <p:attrName>style.visibility</p:attrName>
                                        </p:attrNameLst>
                                      </p:cBhvr>
                                      <p:to>
                                        <p:strVal val="visible"/>
                                      </p:to>
                                    </p:set>
                                    <p:animEffect transition="in" filter="wheel(1)">
                                      <p:cBhvr>
                                        <p:cTn id="72" dur="2000"/>
                                        <p:tgtEl>
                                          <p:spTgt spid="5">
                                            <p:txEl>
                                              <p:pRg st="5" end="5"/>
                                            </p:txEl>
                                          </p:spTgt>
                                        </p:tgtEl>
                                      </p:cBhvr>
                                    </p:animEffect>
                                  </p:childTnLst>
                                </p:cTn>
                              </p:par>
                              <p:par>
                                <p:cTn id="73" presetID="21" presetClass="entr" presetSubtype="1" fill="hold" nodeType="withEffect">
                                  <p:stCondLst>
                                    <p:cond delay="0"/>
                                  </p:stCondLst>
                                  <p:childTnLst>
                                    <p:set>
                                      <p:cBhvr>
                                        <p:cTn id="74" dur="1" fill="hold">
                                          <p:stCondLst>
                                            <p:cond delay="0"/>
                                          </p:stCondLst>
                                        </p:cTn>
                                        <p:tgtEl>
                                          <p:spTgt spid="5">
                                            <p:txEl>
                                              <p:pRg st="6" end="6"/>
                                            </p:txEl>
                                          </p:spTgt>
                                        </p:tgtEl>
                                        <p:attrNameLst>
                                          <p:attrName>style.visibility</p:attrName>
                                        </p:attrNameLst>
                                      </p:cBhvr>
                                      <p:to>
                                        <p:strVal val="visible"/>
                                      </p:to>
                                    </p:set>
                                    <p:animEffect transition="in" filter="wheel(1)">
                                      <p:cBhvr>
                                        <p:cTn id="75" dur="2000"/>
                                        <p:tgtEl>
                                          <p:spTgt spid="5">
                                            <p:txEl>
                                              <p:pRg st="6" end="6"/>
                                            </p:txEl>
                                          </p:spTgt>
                                        </p:tgtEl>
                                      </p:cBhvr>
                                    </p:animEffect>
                                  </p:childTnLst>
                                </p:cTn>
                              </p:par>
                              <p:par>
                                <p:cTn id="76" presetID="21" presetClass="entr" presetSubtype="1" fill="hold" nodeType="withEffect">
                                  <p:stCondLst>
                                    <p:cond delay="0"/>
                                  </p:stCondLst>
                                  <p:childTnLst>
                                    <p:set>
                                      <p:cBhvr>
                                        <p:cTn id="77" dur="1" fill="hold">
                                          <p:stCondLst>
                                            <p:cond delay="0"/>
                                          </p:stCondLst>
                                        </p:cTn>
                                        <p:tgtEl>
                                          <p:spTgt spid="5">
                                            <p:txEl>
                                              <p:pRg st="7" end="7"/>
                                            </p:txEl>
                                          </p:spTgt>
                                        </p:tgtEl>
                                        <p:attrNameLst>
                                          <p:attrName>style.visibility</p:attrName>
                                        </p:attrNameLst>
                                      </p:cBhvr>
                                      <p:to>
                                        <p:strVal val="visible"/>
                                      </p:to>
                                    </p:set>
                                    <p:animEffect transition="in" filter="wheel(1)">
                                      <p:cBhvr>
                                        <p:cTn id="78" dur="2000"/>
                                        <p:tgtEl>
                                          <p:spTgt spid="5">
                                            <p:txEl>
                                              <p:pRg st="7" end="7"/>
                                            </p:txEl>
                                          </p:spTgt>
                                        </p:tgtEl>
                                      </p:cBhvr>
                                    </p:animEffect>
                                  </p:childTnLst>
                                </p:cTn>
                              </p:par>
                              <p:par>
                                <p:cTn id="79" presetID="21" presetClass="entr" presetSubtype="1" fill="hold" nodeType="withEffect">
                                  <p:stCondLst>
                                    <p:cond delay="0"/>
                                  </p:stCondLst>
                                  <p:childTnLst>
                                    <p:set>
                                      <p:cBhvr>
                                        <p:cTn id="80" dur="1" fill="hold">
                                          <p:stCondLst>
                                            <p:cond delay="0"/>
                                          </p:stCondLst>
                                        </p:cTn>
                                        <p:tgtEl>
                                          <p:spTgt spid="5">
                                            <p:txEl>
                                              <p:pRg st="8" end="8"/>
                                            </p:txEl>
                                          </p:spTgt>
                                        </p:tgtEl>
                                        <p:attrNameLst>
                                          <p:attrName>style.visibility</p:attrName>
                                        </p:attrNameLst>
                                      </p:cBhvr>
                                      <p:to>
                                        <p:strVal val="visible"/>
                                      </p:to>
                                    </p:set>
                                    <p:animEffect transition="in" filter="wheel(1)">
                                      <p:cBhvr>
                                        <p:cTn id="81" dur="20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PESTLE</a:t>
            </a:r>
            <a:endParaRPr lang="en-GB" dirty="0"/>
          </a:p>
        </p:txBody>
      </p:sp>
      <p:sp>
        <p:nvSpPr>
          <p:cNvPr id="4" name="Content Placeholder 2"/>
          <p:cNvSpPr>
            <a:spLocks noGrp="1"/>
          </p:cNvSpPr>
          <p:nvPr>
            <p:ph idx="1"/>
          </p:nvPr>
        </p:nvSpPr>
        <p:spPr>
          <a:xfrm>
            <a:off x="539552" y="548680"/>
            <a:ext cx="4464496" cy="4896544"/>
          </a:xfrm>
        </p:spPr>
        <p:txBody>
          <a:bodyPr>
            <a:normAutofit/>
          </a:bodyPr>
          <a:lstStyle/>
          <a:p>
            <a:pPr indent="0">
              <a:buNone/>
            </a:pPr>
            <a:endParaRPr lang="en-GB" sz="1200" dirty="0"/>
          </a:p>
          <a:p>
            <a:pPr marL="0" indent="0">
              <a:buNone/>
            </a:pPr>
            <a:r>
              <a:rPr lang="en-GB" sz="1200" b="1" u="sng" dirty="0"/>
              <a:t>Political </a:t>
            </a:r>
            <a:endParaRPr lang="en-GB" sz="1200" dirty="0"/>
          </a:p>
          <a:p>
            <a:pPr lvl="0"/>
            <a:r>
              <a:rPr lang="en-GB" sz="1200" dirty="0"/>
              <a:t>Trade regulations and tariffs related to </a:t>
            </a:r>
            <a:r>
              <a:rPr lang="en-GB" sz="1200" dirty="0" smtClean="0"/>
              <a:t>finance</a:t>
            </a:r>
            <a:endParaRPr lang="en-GB" sz="1200" dirty="0"/>
          </a:p>
          <a:p>
            <a:pPr lvl="0"/>
            <a:r>
              <a:rPr lang="en-GB" sz="1200" dirty="0"/>
              <a:t>Tax rates</a:t>
            </a:r>
          </a:p>
          <a:p>
            <a:pPr lvl="0"/>
            <a:r>
              <a:rPr lang="en-GB" sz="1200" dirty="0"/>
              <a:t>Wages i.e. minimum wage</a:t>
            </a:r>
          </a:p>
          <a:p>
            <a:pPr lvl="0"/>
            <a:r>
              <a:rPr lang="en-GB" sz="1200" dirty="0"/>
              <a:t>Regulations in the financial sector</a:t>
            </a:r>
          </a:p>
          <a:p>
            <a:pPr lvl="0"/>
            <a:r>
              <a:rPr lang="en-GB" sz="1200" dirty="0"/>
              <a:t>Terrorist threats</a:t>
            </a:r>
          </a:p>
          <a:p>
            <a:pPr lvl="0"/>
            <a:r>
              <a:rPr lang="en-GB" sz="1200" dirty="0"/>
              <a:t>Brexit</a:t>
            </a:r>
            <a:endParaRPr lang="en-GB" sz="1200" dirty="0"/>
          </a:p>
          <a:p>
            <a:pPr marL="0" indent="0">
              <a:buNone/>
            </a:pPr>
            <a:r>
              <a:rPr lang="en-GB" sz="1200" b="1" u="sng" dirty="0"/>
              <a:t>Economical</a:t>
            </a:r>
            <a:endParaRPr lang="en-GB" sz="1200" dirty="0"/>
          </a:p>
          <a:p>
            <a:pPr lvl="0"/>
            <a:r>
              <a:rPr lang="en-GB" sz="1200" dirty="0"/>
              <a:t>Interest rates</a:t>
            </a:r>
          </a:p>
          <a:p>
            <a:pPr lvl="0"/>
            <a:r>
              <a:rPr lang="en-GB" sz="1200" dirty="0"/>
              <a:t>Brexit</a:t>
            </a:r>
            <a:endParaRPr lang="en-GB" sz="1200" dirty="0"/>
          </a:p>
          <a:p>
            <a:pPr lvl="0"/>
            <a:r>
              <a:rPr lang="en-GB" sz="1200" dirty="0"/>
              <a:t>Air strikes in travelling countries</a:t>
            </a:r>
          </a:p>
          <a:p>
            <a:pPr lvl="0"/>
            <a:r>
              <a:rPr lang="en-GB" sz="1200" dirty="0"/>
              <a:t>Economic system in countries of our own operation</a:t>
            </a:r>
          </a:p>
          <a:p>
            <a:pPr marL="0" indent="0">
              <a:buNone/>
            </a:pPr>
            <a:r>
              <a:rPr lang="en-GB" sz="1200" b="1" u="sng" dirty="0"/>
              <a:t>Social</a:t>
            </a:r>
            <a:endParaRPr lang="en-GB" sz="1200" dirty="0"/>
          </a:p>
          <a:p>
            <a:pPr lvl="0"/>
            <a:r>
              <a:rPr lang="en-GB" sz="1200" dirty="0"/>
              <a:t>Power structure in society</a:t>
            </a:r>
          </a:p>
          <a:p>
            <a:pPr lvl="0"/>
            <a:r>
              <a:rPr lang="en-GB" sz="1200" dirty="0"/>
              <a:t>Education level in industry</a:t>
            </a:r>
          </a:p>
          <a:p>
            <a:pPr lvl="0"/>
            <a:r>
              <a:rPr lang="en-GB" sz="1200" dirty="0"/>
              <a:t>Social factors outside airline controls</a:t>
            </a:r>
          </a:p>
          <a:p>
            <a:pPr lvl="0"/>
            <a:r>
              <a:rPr lang="en-GB" sz="1200" dirty="0"/>
              <a:t>Skills levels of population</a:t>
            </a:r>
          </a:p>
          <a:p>
            <a:endParaRPr lang="en-GB" sz="1200" dirty="0"/>
          </a:p>
        </p:txBody>
      </p:sp>
      <p:sp>
        <p:nvSpPr>
          <p:cNvPr id="6" name="Content Placeholder 2"/>
          <p:cNvSpPr txBox="1">
            <a:spLocks/>
          </p:cNvSpPr>
          <p:nvPr/>
        </p:nvSpPr>
        <p:spPr>
          <a:xfrm>
            <a:off x="4427984" y="548680"/>
            <a:ext cx="4464496" cy="4896544"/>
          </a:xfrm>
          <a:prstGeom prst="rect">
            <a:avLst/>
          </a:prstGeom>
        </p:spPr>
        <p:txBody>
          <a:bodyPr vert="horz" lIns="182880" tIns="91440">
            <a:normAutofit/>
          </a:bodyPr>
          <a:lst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a:lstStyle>
          <a:p>
            <a:pPr indent="0">
              <a:buFont typeface="Wingdings 2"/>
              <a:buNone/>
            </a:pPr>
            <a:endParaRPr lang="en-GB" sz="1200" dirty="0" smtClean="0"/>
          </a:p>
          <a:p>
            <a:pPr marL="0" indent="0">
              <a:buNone/>
            </a:pPr>
            <a:r>
              <a:rPr lang="en-GB" sz="1200" b="1" u="sng" dirty="0"/>
              <a:t>Technological</a:t>
            </a:r>
            <a:endParaRPr lang="en-GB" sz="1200" dirty="0"/>
          </a:p>
          <a:p>
            <a:pPr lvl="0"/>
            <a:r>
              <a:rPr lang="en-GB" sz="1200" dirty="0"/>
              <a:t>Airline industry suffering digital distribution</a:t>
            </a:r>
          </a:p>
          <a:p>
            <a:pPr lvl="0"/>
            <a:r>
              <a:rPr lang="en-GB" sz="1200" dirty="0"/>
              <a:t>Technology’s changing cost structure on industry</a:t>
            </a:r>
          </a:p>
          <a:p>
            <a:pPr lvl="0"/>
            <a:r>
              <a:rPr lang="en-GB" sz="1200" dirty="0"/>
              <a:t>Online check ins don’t require physical check in.</a:t>
            </a:r>
          </a:p>
          <a:p>
            <a:pPr lvl="0"/>
            <a:r>
              <a:rPr lang="en-GB" sz="1200" dirty="0"/>
              <a:t>Quick online transfers in a matter of minutes          </a:t>
            </a:r>
          </a:p>
          <a:p>
            <a:pPr lvl="0"/>
            <a:r>
              <a:rPr lang="en-GB" sz="1200" dirty="0"/>
              <a:t>Rate of technological diffusion</a:t>
            </a:r>
          </a:p>
          <a:p>
            <a:pPr marL="0" indent="0">
              <a:buNone/>
            </a:pPr>
            <a:r>
              <a:rPr lang="en-GB" sz="1200" b="1" u="sng" dirty="0"/>
              <a:t>Legal</a:t>
            </a:r>
            <a:endParaRPr lang="en-GB" sz="1200" dirty="0"/>
          </a:p>
          <a:p>
            <a:pPr lvl="0"/>
            <a:r>
              <a:rPr lang="en-GB" sz="1200" dirty="0"/>
              <a:t>Minimum wage</a:t>
            </a:r>
          </a:p>
          <a:p>
            <a:pPr lvl="0"/>
            <a:r>
              <a:rPr lang="en-GB" sz="1200" dirty="0"/>
              <a:t>Data protection</a:t>
            </a:r>
          </a:p>
          <a:p>
            <a:pPr lvl="0"/>
            <a:r>
              <a:rPr lang="en-GB" sz="1200" dirty="0"/>
              <a:t>Employment law</a:t>
            </a:r>
          </a:p>
          <a:p>
            <a:pPr lvl="0"/>
            <a:r>
              <a:rPr lang="en-GB" sz="1200" dirty="0"/>
              <a:t>Anti-trust law in credit services industry and overall in country</a:t>
            </a:r>
          </a:p>
          <a:p>
            <a:pPr marL="0" indent="0">
              <a:buNone/>
            </a:pPr>
            <a:r>
              <a:rPr lang="en-GB" sz="1200" b="1" u="sng" dirty="0"/>
              <a:t>Environmental </a:t>
            </a:r>
            <a:endParaRPr lang="en-GB" sz="1200" dirty="0"/>
          </a:p>
          <a:p>
            <a:pPr lvl="0"/>
            <a:r>
              <a:rPr lang="en-GB" sz="1200" dirty="0"/>
              <a:t>Rent rates </a:t>
            </a:r>
          </a:p>
          <a:p>
            <a:pPr lvl="0"/>
            <a:r>
              <a:rPr lang="en-GB" sz="1200" dirty="0"/>
              <a:t>Fuel prices</a:t>
            </a:r>
          </a:p>
          <a:p>
            <a:pPr lvl="0"/>
            <a:r>
              <a:rPr lang="en-GB" sz="1200" dirty="0"/>
              <a:t>Pollution</a:t>
            </a:r>
          </a:p>
          <a:p>
            <a:pPr lvl="0"/>
            <a:r>
              <a:rPr lang="en-GB" sz="1200" dirty="0"/>
              <a:t>Protesters</a:t>
            </a:r>
          </a:p>
          <a:p>
            <a:endParaRPr lang="en-GB" sz="1200" dirty="0"/>
          </a:p>
        </p:txBody>
      </p:sp>
    </p:spTree>
    <p:extLst>
      <p:ext uri="{BB962C8B-B14F-4D97-AF65-F5344CB8AC3E}">
        <p14:creationId xmlns:p14="http://schemas.microsoft.com/office/powerpoint/2010/main" val="40588085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additive="base">
                                        <p:cTn id="1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 calcmode="lin" valueType="num">
                                      <p:cBhvr additive="base">
                                        <p:cTn id="2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 calcmode="lin" valueType="num">
                                      <p:cBhvr additive="base">
                                        <p:cTn id="2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 calcmode="lin" valueType="num">
                                      <p:cBhvr additive="base">
                                        <p:cTn id="28"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 calcmode="lin" valueType="num">
                                      <p:cBhvr additive="base">
                                        <p:cTn id="32"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4">
                                            <p:txEl>
                                              <p:pRg st="6" end="6"/>
                                            </p:txEl>
                                          </p:spTgt>
                                        </p:tgtEl>
                                        <p:attrNameLst>
                                          <p:attrName>style.visibility</p:attrName>
                                        </p:attrNameLst>
                                      </p:cBhvr>
                                      <p:to>
                                        <p:strVal val="visible"/>
                                      </p:to>
                                    </p:set>
                                    <p:anim calcmode="lin" valueType="num">
                                      <p:cBhvr additive="base">
                                        <p:cTn id="36"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4">
                                            <p:txEl>
                                              <p:pRg st="7" end="7"/>
                                            </p:txEl>
                                          </p:spTgt>
                                        </p:tgtEl>
                                        <p:attrNameLst>
                                          <p:attrName>style.visibility</p:attrName>
                                        </p:attrNameLst>
                                      </p:cBhvr>
                                      <p:to>
                                        <p:strVal val="visible"/>
                                      </p:to>
                                    </p:set>
                                    <p:anim calcmode="lin" valueType="num">
                                      <p:cBhvr additive="base">
                                        <p:cTn id="40"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4">
                                            <p:txEl>
                                              <p:pRg st="8" end="8"/>
                                            </p:txEl>
                                          </p:spTgt>
                                        </p:tgtEl>
                                        <p:attrNameLst>
                                          <p:attrName>style.visibility</p:attrName>
                                        </p:attrNameLst>
                                      </p:cBhvr>
                                      <p:to>
                                        <p:strVal val="visible"/>
                                      </p:to>
                                    </p:set>
                                    <p:anim calcmode="lin" valueType="num">
                                      <p:cBhvr additive="base">
                                        <p:cTn id="46"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 calcmode="lin" valueType="num">
                                      <p:cBhvr additive="base">
                                        <p:cTn id="52"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
                                            <p:txEl>
                                              <p:pRg st="9" end="9"/>
                                            </p:txEl>
                                          </p:spTgt>
                                        </p:tgtEl>
                                        <p:attrNameLst>
                                          <p:attrName>ppt_y</p:attrName>
                                        </p:attrNameLst>
                                      </p:cBhvr>
                                      <p:tavLst>
                                        <p:tav tm="0">
                                          <p:val>
                                            <p:strVal val="1+#ppt_h/2"/>
                                          </p:val>
                                        </p:tav>
                                        <p:tav tm="100000">
                                          <p:val>
                                            <p:strVal val="#ppt_y"/>
                                          </p:val>
                                        </p:tav>
                                      </p:tavLst>
                                    </p:anim>
                                  </p:childTnLst>
                                </p:cTn>
                              </p:par>
                              <p:par>
                                <p:cTn id="54" presetID="2" presetClass="entr" presetSubtype="4" fill="hold" nodeType="withEffect">
                                  <p:stCondLst>
                                    <p:cond delay="0"/>
                                  </p:stCondLst>
                                  <p:childTnLst>
                                    <p:set>
                                      <p:cBhvr>
                                        <p:cTn id="55" dur="1" fill="hold">
                                          <p:stCondLst>
                                            <p:cond delay="0"/>
                                          </p:stCondLst>
                                        </p:cTn>
                                        <p:tgtEl>
                                          <p:spTgt spid="4">
                                            <p:txEl>
                                              <p:pRg st="10" end="10"/>
                                            </p:txEl>
                                          </p:spTgt>
                                        </p:tgtEl>
                                        <p:attrNameLst>
                                          <p:attrName>style.visibility</p:attrName>
                                        </p:attrNameLst>
                                      </p:cBhvr>
                                      <p:to>
                                        <p:strVal val="visible"/>
                                      </p:to>
                                    </p:set>
                                    <p:anim calcmode="lin" valueType="num">
                                      <p:cBhvr additive="base">
                                        <p:cTn id="56"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4">
                                            <p:txEl>
                                              <p:pRg st="10" end="10"/>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4">
                                            <p:txEl>
                                              <p:pRg st="11" end="11"/>
                                            </p:txEl>
                                          </p:spTgt>
                                        </p:tgtEl>
                                        <p:attrNameLst>
                                          <p:attrName>style.visibility</p:attrName>
                                        </p:attrNameLst>
                                      </p:cBhvr>
                                      <p:to>
                                        <p:strVal val="visible"/>
                                      </p:to>
                                    </p:set>
                                    <p:anim calcmode="lin" valueType="num">
                                      <p:cBhvr additive="base">
                                        <p:cTn id="60"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txEl>
                                              <p:pRg st="11" end="11"/>
                                            </p:txEl>
                                          </p:spTgt>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4">
                                            <p:txEl>
                                              <p:pRg st="12" end="12"/>
                                            </p:txEl>
                                          </p:spTgt>
                                        </p:tgtEl>
                                        <p:attrNameLst>
                                          <p:attrName>style.visibility</p:attrName>
                                        </p:attrNameLst>
                                      </p:cBhvr>
                                      <p:to>
                                        <p:strVal val="visible"/>
                                      </p:to>
                                    </p:set>
                                    <p:anim calcmode="lin" valueType="num">
                                      <p:cBhvr additive="base">
                                        <p:cTn id="64"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4">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4">
                                            <p:txEl>
                                              <p:pRg st="13" end="13"/>
                                            </p:txEl>
                                          </p:spTgt>
                                        </p:tgtEl>
                                        <p:attrNameLst>
                                          <p:attrName>style.visibility</p:attrName>
                                        </p:attrNameLst>
                                      </p:cBhvr>
                                      <p:to>
                                        <p:strVal val="visible"/>
                                      </p:to>
                                    </p:set>
                                    <p:anim calcmode="lin" valueType="num">
                                      <p:cBhvr additive="base">
                                        <p:cTn id="70"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nodeType="clickEffect">
                                  <p:stCondLst>
                                    <p:cond delay="0"/>
                                  </p:stCondLst>
                                  <p:childTnLst>
                                    <p:set>
                                      <p:cBhvr>
                                        <p:cTn id="75" dur="1" fill="hold">
                                          <p:stCondLst>
                                            <p:cond delay="0"/>
                                          </p:stCondLst>
                                        </p:cTn>
                                        <p:tgtEl>
                                          <p:spTgt spid="4">
                                            <p:txEl>
                                              <p:pRg st="14" end="14"/>
                                            </p:txEl>
                                          </p:spTgt>
                                        </p:tgtEl>
                                        <p:attrNameLst>
                                          <p:attrName>style.visibility</p:attrName>
                                        </p:attrNameLst>
                                      </p:cBhvr>
                                      <p:to>
                                        <p:strVal val="visible"/>
                                      </p:to>
                                    </p:set>
                                    <p:anim calcmode="lin" valueType="num">
                                      <p:cBhvr additive="base">
                                        <p:cTn id="76"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77" dur="500" fill="hold"/>
                                        <p:tgtEl>
                                          <p:spTgt spid="4">
                                            <p:txEl>
                                              <p:pRg st="14" end="14"/>
                                            </p:txEl>
                                          </p:spTgt>
                                        </p:tgtEl>
                                        <p:attrNameLst>
                                          <p:attrName>ppt_y</p:attrName>
                                        </p:attrNameLst>
                                      </p:cBhvr>
                                      <p:tavLst>
                                        <p:tav tm="0">
                                          <p:val>
                                            <p:strVal val="1+#ppt_h/2"/>
                                          </p:val>
                                        </p:tav>
                                        <p:tav tm="100000">
                                          <p:val>
                                            <p:strVal val="#ppt_y"/>
                                          </p:val>
                                        </p:tav>
                                      </p:tavLst>
                                    </p:anim>
                                  </p:childTnLst>
                                </p:cTn>
                              </p:par>
                              <p:par>
                                <p:cTn id="78" presetID="2" presetClass="entr" presetSubtype="4" fill="hold" nodeType="withEffect">
                                  <p:stCondLst>
                                    <p:cond delay="0"/>
                                  </p:stCondLst>
                                  <p:childTnLst>
                                    <p:set>
                                      <p:cBhvr>
                                        <p:cTn id="79" dur="1" fill="hold">
                                          <p:stCondLst>
                                            <p:cond delay="0"/>
                                          </p:stCondLst>
                                        </p:cTn>
                                        <p:tgtEl>
                                          <p:spTgt spid="4">
                                            <p:txEl>
                                              <p:pRg st="15" end="15"/>
                                            </p:txEl>
                                          </p:spTgt>
                                        </p:tgtEl>
                                        <p:attrNameLst>
                                          <p:attrName>style.visibility</p:attrName>
                                        </p:attrNameLst>
                                      </p:cBhvr>
                                      <p:to>
                                        <p:strVal val="visible"/>
                                      </p:to>
                                    </p:set>
                                    <p:anim calcmode="lin" valueType="num">
                                      <p:cBhvr additive="base">
                                        <p:cTn id="80"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4">
                                            <p:txEl>
                                              <p:pRg st="15" end="15"/>
                                            </p:txEl>
                                          </p:spTgt>
                                        </p:tgtEl>
                                        <p:attrNameLst>
                                          <p:attrName>ppt_y</p:attrName>
                                        </p:attrNameLst>
                                      </p:cBhvr>
                                      <p:tavLst>
                                        <p:tav tm="0">
                                          <p:val>
                                            <p:strVal val="1+#ppt_h/2"/>
                                          </p:val>
                                        </p:tav>
                                        <p:tav tm="100000">
                                          <p:val>
                                            <p:strVal val="#ppt_y"/>
                                          </p:val>
                                        </p:tav>
                                      </p:tavLst>
                                    </p:anim>
                                  </p:childTnLst>
                                </p:cTn>
                              </p:par>
                              <p:par>
                                <p:cTn id="82" presetID="2" presetClass="entr" presetSubtype="4" fill="hold" nodeType="withEffect">
                                  <p:stCondLst>
                                    <p:cond delay="0"/>
                                  </p:stCondLst>
                                  <p:childTnLst>
                                    <p:set>
                                      <p:cBhvr>
                                        <p:cTn id="83" dur="1" fill="hold">
                                          <p:stCondLst>
                                            <p:cond delay="0"/>
                                          </p:stCondLst>
                                        </p:cTn>
                                        <p:tgtEl>
                                          <p:spTgt spid="4">
                                            <p:txEl>
                                              <p:pRg st="16" end="16"/>
                                            </p:txEl>
                                          </p:spTgt>
                                        </p:tgtEl>
                                        <p:attrNameLst>
                                          <p:attrName>style.visibility</p:attrName>
                                        </p:attrNameLst>
                                      </p:cBhvr>
                                      <p:to>
                                        <p:strVal val="visible"/>
                                      </p:to>
                                    </p:set>
                                    <p:anim calcmode="lin" valueType="num">
                                      <p:cBhvr additive="base">
                                        <p:cTn id="84" dur="500" fill="hold"/>
                                        <p:tgtEl>
                                          <p:spTgt spid="4">
                                            <p:txEl>
                                              <p:pRg st="16" end="16"/>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4">
                                            <p:txEl>
                                              <p:pRg st="16" end="16"/>
                                            </p:txEl>
                                          </p:spTgt>
                                        </p:tgtEl>
                                        <p:attrNameLst>
                                          <p:attrName>ppt_y</p:attrName>
                                        </p:attrNameLst>
                                      </p:cBhvr>
                                      <p:tavLst>
                                        <p:tav tm="0">
                                          <p:val>
                                            <p:strVal val="1+#ppt_h/2"/>
                                          </p:val>
                                        </p:tav>
                                        <p:tav tm="100000">
                                          <p:val>
                                            <p:strVal val="#ppt_y"/>
                                          </p:val>
                                        </p:tav>
                                      </p:tavLst>
                                    </p:anim>
                                  </p:childTnLst>
                                </p:cTn>
                              </p:par>
                              <p:par>
                                <p:cTn id="86" presetID="2" presetClass="entr" presetSubtype="4" fill="hold" nodeType="withEffect">
                                  <p:stCondLst>
                                    <p:cond delay="0"/>
                                  </p:stCondLst>
                                  <p:childTnLst>
                                    <p:set>
                                      <p:cBhvr>
                                        <p:cTn id="87" dur="1" fill="hold">
                                          <p:stCondLst>
                                            <p:cond delay="0"/>
                                          </p:stCondLst>
                                        </p:cTn>
                                        <p:tgtEl>
                                          <p:spTgt spid="4">
                                            <p:txEl>
                                              <p:pRg st="17" end="17"/>
                                            </p:txEl>
                                          </p:spTgt>
                                        </p:tgtEl>
                                        <p:attrNameLst>
                                          <p:attrName>style.visibility</p:attrName>
                                        </p:attrNameLst>
                                      </p:cBhvr>
                                      <p:to>
                                        <p:strVal val="visible"/>
                                      </p:to>
                                    </p:set>
                                    <p:anim calcmode="lin" valueType="num">
                                      <p:cBhvr additive="base">
                                        <p:cTn id="88" dur="500" fill="hold"/>
                                        <p:tgtEl>
                                          <p:spTgt spid="4">
                                            <p:txEl>
                                              <p:pRg st="17" end="17"/>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4">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nodeType="clickEffect">
                                  <p:stCondLst>
                                    <p:cond delay="0"/>
                                  </p:stCondLst>
                                  <p:childTnLst>
                                    <p:set>
                                      <p:cBhvr>
                                        <p:cTn id="93" dur="1" fill="hold">
                                          <p:stCondLst>
                                            <p:cond delay="0"/>
                                          </p:stCondLst>
                                        </p:cTn>
                                        <p:tgtEl>
                                          <p:spTgt spid="6">
                                            <p:txEl>
                                              <p:pRg st="1" end="1"/>
                                            </p:txEl>
                                          </p:spTgt>
                                        </p:tgtEl>
                                        <p:attrNameLst>
                                          <p:attrName>style.visibility</p:attrName>
                                        </p:attrNameLst>
                                      </p:cBhvr>
                                      <p:to>
                                        <p:strVal val="visible"/>
                                      </p:to>
                                    </p:set>
                                    <p:anim calcmode="lin" valueType="num">
                                      <p:cBhvr additive="base">
                                        <p:cTn id="94"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95"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2" presetClass="entr" presetSubtype="4" fill="hold" nodeType="clickEffect">
                                  <p:stCondLst>
                                    <p:cond delay="0"/>
                                  </p:stCondLst>
                                  <p:childTnLst>
                                    <p:set>
                                      <p:cBhvr>
                                        <p:cTn id="99" dur="1" fill="hold">
                                          <p:stCondLst>
                                            <p:cond delay="0"/>
                                          </p:stCondLst>
                                        </p:cTn>
                                        <p:tgtEl>
                                          <p:spTgt spid="6">
                                            <p:txEl>
                                              <p:pRg st="2" end="2"/>
                                            </p:txEl>
                                          </p:spTgt>
                                        </p:tgtEl>
                                        <p:attrNameLst>
                                          <p:attrName>style.visibility</p:attrName>
                                        </p:attrNameLst>
                                      </p:cBhvr>
                                      <p:to>
                                        <p:strVal val="visible"/>
                                      </p:to>
                                    </p:set>
                                    <p:anim calcmode="lin" valueType="num">
                                      <p:cBhvr additive="base">
                                        <p:cTn id="10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01"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02" presetID="2" presetClass="entr" presetSubtype="4" fill="hold" nodeType="withEffect">
                                  <p:stCondLst>
                                    <p:cond delay="0"/>
                                  </p:stCondLst>
                                  <p:childTnLst>
                                    <p:set>
                                      <p:cBhvr>
                                        <p:cTn id="103" dur="1" fill="hold">
                                          <p:stCondLst>
                                            <p:cond delay="0"/>
                                          </p:stCondLst>
                                        </p:cTn>
                                        <p:tgtEl>
                                          <p:spTgt spid="6">
                                            <p:txEl>
                                              <p:pRg st="3" end="3"/>
                                            </p:txEl>
                                          </p:spTgt>
                                        </p:tgtEl>
                                        <p:attrNameLst>
                                          <p:attrName>style.visibility</p:attrName>
                                        </p:attrNameLst>
                                      </p:cBhvr>
                                      <p:to>
                                        <p:strVal val="visible"/>
                                      </p:to>
                                    </p:set>
                                    <p:anim calcmode="lin" valueType="num">
                                      <p:cBhvr additive="base">
                                        <p:cTn id="10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06" presetID="2" presetClass="entr" presetSubtype="4" fill="hold" nodeType="withEffect">
                                  <p:stCondLst>
                                    <p:cond delay="0"/>
                                  </p:stCondLst>
                                  <p:childTnLst>
                                    <p:set>
                                      <p:cBhvr>
                                        <p:cTn id="107" dur="1" fill="hold">
                                          <p:stCondLst>
                                            <p:cond delay="0"/>
                                          </p:stCondLst>
                                        </p:cTn>
                                        <p:tgtEl>
                                          <p:spTgt spid="6">
                                            <p:txEl>
                                              <p:pRg st="4" end="4"/>
                                            </p:txEl>
                                          </p:spTgt>
                                        </p:tgtEl>
                                        <p:attrNameLst>
                                          <p:attrName>style.visibility</p:attrName>
                                        </p:attrNameLst>
                                      </p:cBhvr>
                                      <p:to>
                                        <p:strVal val="visible"/>
                                      </p:to>
                                    </p:set>
                                    <p:anim calcmode="lin" valueType="num">
                                      <p:cBhvr additive="base">
                                        <p:cTn id="108"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09" dur="500" fill="hold"/>
                                        <p:tgtEl>
                                          <p:spTgt spid="6">
                                            <p:txEl>
                                              <p:pRg st="4" end="4"/>
                                            </p:txEl>
                                          </p:spTgt>
                                        </p:tgtEl>
                                        <p:attrNameLst>
                                          <p:attrName>ppt_y</p:attrName>
                                        </p:attrNameLst>
                                      </p:cBhvr>
                                      <p:tavLst>
                                        <p:tav tm="0">
                                          <p:val>
                                            <p:strVal val="1+#ppt_h/2"/>
                                          </p:val>
                                        </p:tav>
                                        <p:tav tm="100000">
                                          <p:val>
                                            <p:strVal val="#ppt_y"/>
                                          </p:val>
                                        </p:tav>
                                      </p:tavLst>
                                    </p:anim>
                                  </p:childTnLst>
                                </p:cTn>
                              </p:par>
                              <p:par>
                                <p:cTn id="110" presetID="2" presetClass="entr" presetSubtype="4" fill="hold" nodeType="withEffect">
                                  <p:stCondLst>
                                    <p:cond delay="0"/>
                                  </p:stCondLst>
                                  <p:childTnLst>
                                    <p:set>
                                      <p:cBhvr>
                                        <p:cTn id="111" dur="1" fill="hold">
                                          <p:stCondLst>
                                            <p:cond delay="0"/>
                                          </p:stCondLst>
                                        </p:cTn>
                                        <p:tgtEl>
                                          <p:spTgt spid="6">
                                            <p:txEl>
                                              <p:pRg st="5" end="5"/>
                                            </p:txEl>
                                          </p:spTgt>
                                        </p:tgtEl>
                                        <p:attrNameLst>
                                          <p:attrName>style.visibility</p:attrName>
                                        </p:attrNameLst>
                                      </p:cBhvr>
                                      <p:to>
                                        <p:strVal val="visible"/>
                                      </p:to>
                                    </p:set>
                                    <p:anim calcmode="lin" valueType="num">
                                      <p:cBhvr additive="base">
                                        <p:cTn id="112"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13" dur="500" fill="hold"/>
                                        <p:tgtEl>
                                          <p:spTgt spid="6">
                                            <p:txEl>
                                              <p:pRg st="5" end="5"/>
                                            </p:txEl>
                                          </p:spTgt>
                                        </p:tgtEl>
                                        <p:attrNameLst>
                                          <p:attrName>ppt_y</p:attrName>
                                        </p:attrNameLst>
                                      </p:cBhvr>
                                      <p:tavLst>
                                        <p:tav tm="0">
                                          <p:val>
                                            <p:strVal val="1+#ppt_h/2"/>
                                          </p:val>
                                        </p:tav>
                                        <p:tav tm="100000">
                                          <p:val>
                                            <p:strVal val="#ppt_y"/>
                                          </p:val>
                                        </p:tav>
                                      </p:tavLst>
                                    </p:anim>
                                  </p:childTnLst>
                                </p:cTn>
                              </p:par>
                              <p:par>
                                <p:cTn id="114" presetID="2" presetClass="entr" presetSubtype="4" fill="hold" nodeType="withEffect">
                                  <p:stCondLst>
                                    <p:cond delay="0"/>
                                  </p:stCondLst>
                                  <p:childTnLst>
                                    <p:set>
                                      <p:cBhvr>
                                        <p:cTn id="115" dur="1" fill="hold">
                                          <p:stCondLst>
                                            <p:cond delay="0"/>
                                          </p:stCondLst>
                                        </p:cTn>
                                        <p:tgtEl>
                                          <p:spTgt spid="6">
                                            <p:txEl>
                                              <p:pRg st="6" end="6"/>
                                            </p:txEl>
                                          </p:spTgt>
                                        </p:tgtEl>
                                        <p:attrNameLst>
                                          <p:attrName>style.visibility</p:attrName>
                                        </p:attrNameLst>
                                      </p:cBhvr>
                                      <p:to>
                                        <p:strVal val="visible"/>
                                      </p:to>
                                    </p:set>
                                    <p:anim calcmode="lin" valueType="num">
                                      <p:cBhvr additive="base">
                                        <p:cTn id="116"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17"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8" fill="hold">
                      <p:stCondLst>
                        <p:cond delay="indefinite"/>
                      </p:stCondLst>
                      <p:childTnLst>
                        <p:par>
                          <p:cTn id="119" fill="hold">
                            <p:stCondLst>
                              <p:cond delay="0"/>
                            </p:stCondLst>
                            <p:childTnLst>
                              <p:par>
                                <p:cTn id="120" presetID="2" presetClass="entr" presetSubtype="4" fill="hold" nodeType="clickEffect">
                                  <p:stCondLst>
                                    <p:cond delay="0"/>
                                  </p:stCondLst>
                                  <p:childTnLst>
                                    <p:set>
                                      <p:cBhvr>
                                        <p:cTn id="121" dur="1" fill="hold">
                                          <p:stCondLst>
                                            <p:cond delay="0"/>
                                          </p:stCondLst>
                                        </p:cTn>
                                        <p:tgtEl>
                                          <p:spTgt spid="6">
                                            <p:txEl>
                                              <p:pRg st="7" end="7"/>
                                            </p:txEl>
                                          </p:spTgt>
                                        </p:tgtEl>
                                        <p:attrNameLst>
                                          <p:attrName>style.visibility</p:attrName>
                                        </p:attrNameLst>
                                      </p:cBhvr>
                                      <p:to>
                                        <p:strVal val="visible"/>
                                      </p:to>
                                    </p:set>
                                    <p:anim calcmode="lin" valueType="num">
                                      <p:cBhvr additive="base">
                                        <p:cTn id="122"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123"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24" fill="hold">
                      <p:stCondLst>
                        <p:cond delay="indefinite"/>
                      </p:stCondLst>
                      <p:childTnLst>
                        <p:par>
                          <p:cTn id="125" fill="hold">
                            <p:stCondLst>
                              <p:cond delay="0"/>
                            </p:stCondLst>
                            <p:childTnLst>
                              <p:par>
                                <p:cTn id="126" presetID="2" presetClass="entr" presetSubtype="4" fill="hold" nodeType="clickEffect">
                                  <p:stCondLst>
                                    <p:cond delay="0"/>
                                  </p:stCondLst>
                                  <p:childTnLst>
                                    <p:set>
                                      <p:cBhvr>
                                        <p:cTn id="127" dur="1" fill="hold">
                                          <p:stCondLst>
                                            <p:cond delay="0"/>
                                          </p:stCondLst>
                                        </p:cTn>
                                        <p:tgtEl>
                                          <p:spTgt spid="6">
                                            <p:txEl>
                                              <p:pRg st="8" end="8"/>
                                            </p:txEl>
                                          </p:spTgt>
                                        </p:tgtEl>
                                        <p:attrNameLst>
                                          <p:attrName>style.visibility</p:attrName>
                                        </p:attrNameLst>
                                      </p:cBhvr>
                                      <p:to>
                                        <p:strVal val="visible"/>
                                      </p:to>
                                    </p:set>
                                    <p:anim calcmode="lin" valueType="num">
                                      <p:cBhvr additive="base">
                                        <p:cTn id="128"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129" dur="500" fill="hold"/>
                                        <p:tgtEl>
                                          <p:spTgt spid="6">
                                            <p:txEl>
                                              <p:pRg st="8" end="8"/>
                                            </p:txEl>
                                          </p:spTgt>
                                        </p:tgtEl>
                                        <p:attrNameLst>
                                          <p:attrName>ppt_y</p:attrName>
                                        </p:attrNameLst>
                                      </p:cBhvr>
                                      <p:tavLst>
                                        <p:tav tm="0">
                                          <p:val>
                                            <p:strVal val="1+#ppt_h/2"/>
                                          </p:val>
                                        </p:tav>
                                        <p:tav tm="100000">
                                          <p:val>
                                            <p:strVal val="#ppt_y"/>
                                          </p:val>
                                        </p:tav>
                                      </p:tavLst>
                                    </p:anim>
                                  </p:childTnLst>
                                </p:cTn>
                              </p:par>
                              <p:par>
                                <p:cTn id="130" presetID="2" presetClass="entr" presetSubtype="4" fill="hold" nodeType="withEffect">
                                  <p:stCondLst>
                                    <p:cond delay="0"/>
                                  </p:stCondLst>
                                  <p:childTnLst>
                                    <p:set>
                                      <p:cBhvr>
                                        <p:cTn id="131" dur="1" fill="hold">
                                          <p:stCondLst>
                                            <p:cond delay="0"/>
                                          </p:stCondLst>
                                        </p:cTn>
                                        <p:tgtEl>
                                          <p:spTgt spid="6">
                                            <p:txEl>
                                              <p:pRg st="9" end="9"/>
                                            </p:txEl>
                                          </p:spTgt>
                                        </p:tgtEl>
                                        <p:attrNameLst>
                                          <p:attrName>style.visibility</p:attrName>
                                        </p:attrNameLst>
                                      </p:cBhvr>
                                      <p:to>
                                        <p:strVal val="visible"/>
                                      </p:to>
                                    </p:set>
                                    <p:anim calcmode="lin" valueType="num">
                                      <p:cBhvr additive="base">
                                        <p:cTn id="132"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133" dur="500" fill="hold"/>
                                        <p:tgtEl>
                                          <p:spTgt spid="6">
                                            <p:txEl>
                                              <p:pRg st="9" end="9"/>
                                            </p:txEl>
                                          </p:spTgt>
                                        </p:tgtEl>
                                        <p:attrNameLst>
                                          <p:attrName>ppt_y</p:attrName>
                                        </p:attrNameLst>
                                      </p:cBhvr>
                                      <p:tavLst>
                                        <p:tav tm="0">
                                          <p:val>
                                            <p:strVal val="1+#ppt_h/2"/>
                                          </p:val>
                                        </p:tav>
                                        <p:tav tm="100000">
                                          <p:val>
                                            <p:strVal val="#ppt_y"/>
                                          </p:val>
                                        </p:tav>
                                      </p:tavLst>
                                    </p:anim>
                                  </p:childTnLst>
                                </p:cTn>
                              </p:par>
                              <p:par>
                                <p:cTn id="134" presetID="2" presetClass="entr" presetSubtype="4" fill="hold" nodeType="withEffect">
                                  <p:stCondLst>
                                    <p:cond delay="0"/>
                                  </p:stCondLst>
                                  <p:childTnLst>
                                    <p:set>
                                      <p:cBhvr>
                                        <p:cTn id="135" dur="1" fill="hold">
                                          <p:stCondLst>
                                            <p:cond delay="0"/>
                                          </p:stCondLst>
                                        </p:cTn>
                                        <p:tgtEl>
                                          <p:spTgt spid="6">
                                            <p:txEl>
                                              <p:pRg st="10" end="10"/>
                                            </p:txEl>
                                          </p:spTgt>
                                        </p:tgtEl>
                                        <p:attrNameLst>
                                          <p:attrName>style.visibility</p:attrName>
                                        </p:attrNameLst>
                                      </p:cBhvr>
                                      <p:to>
                                        <p:strVal val="visible"/>
                                      </p:to>
                                    </p:set>
                                    <p:anim calcmode="lin" valueType="num">
                                      <p:cBhvr additive="base">
                                        <p:cTn id="136"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137" dur="500" fill="hold"/>
                                        <p:tgtEl>
                                          <p:spTgt spid="6">
                                            <p:txEl>
                                              <p:pRg st="10" end="10"/>
                                            </p:txEl>
                                          </p:spTgt>
                                        </p:tgtEl>
                                        <p:attrNameLst>
                                          <p:attrName>ppt_y</p:attrName>
                                        </p:attrNameLst>
                                      </p:cBhvr>
                                      <p:tavLst>
                                        <p:tav tm="0">
                                          <p:val>
                                            <p:strVal val="1+#ppt_h/2"/>
                                          </p:val>
                                        </p:tav>
                                        <p:tav tm="100000">
                                          <p:val>
                                            <p:strVal val="#ppt_y"/>
                                          </p:val>
                                        </p:tav>
                                      </p:tavLst>
                                    </p:anim>
                                  </p:childTnLst>
                                </p:cTn>
                              </p:par>
                              <p:par>
                                <p:cTn id="138" presetID="2" presetClass="entr" presetSubtype="4" fill="hold" nodeType="withEffect">
                                  <p:stCondLst>
                                    <p:cond delay="0"/>
                                  </p:stCondLst>
                                  <p:childTnLst>
                                    <p:set>
                                      <p:cBhvr>
                                        <p:cTn id="139" dur="1" fill="hold">
                                          <p:stCondLst>
                                            <p:cond delay="0"/>
                                          </p:stCondLst>
                                        </p:cTn>
                                        <p:tgtEl>
                                          <p:spTgt spid="6">
                                            <p:txEl>
                                              <p:pRg st="11" end="11"/>
                                            </p:txEl>
                                          </p:spTgt>
                                        </p:tgtEl>
                                        <p:attrNameLst>
                                          <p:attrName>style.visibility</p:attrName>
                                        </p:attrNameLst>
                                      </p:cBhvr>
                                      <p:to>
                                        <p:strVal val="visible"/>
                                      </p:to>
                                    </p:set>
                                    <p:anim calcmode="lin" valueType="num">
                                      <p:cBhvr additive="base">
                                        <p:cTn id="140"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141"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42" fill="hold">
                      <p:stCondLst>
                        <p:cond delay="indefinite"/>
                      </p:stCondLst>
                      <p:childTnLst>
                        <p:par>
                          <p:cTn id="143" fill="hold">
                            <p:stCondLst>
                              <p:cond delay="0"/>
                            </p:stCondLst>
                            <p:childTnLst>
                              <p:par>
                                <p:cTn id="144" presetID="2" presetClass="entr" presetSubtype="4" fill="hold" nodeType="clickEffect">
                                  <p:stCondLst>
                                    <p:cond delay="0"/>
                                  </p:stCondLst>
                                  <p:childTnLst>
                                    <p:set>
                                      <p:cBhvr>
                                        <p:cTn id="145" dur="1" fill="hold">
                                          <p:stCondLst>
                                            <p:cond delay="0"/>
                                          </p:stCondLst>
                                        </p:cTn>
                                        <p:tgtEl>
                                          <p:spTgt spid="6">
                                            <p:txEl>
                                              <p:pRg st="12" end="12"/>
                                            </p:txEl>
                                          </p:spTgt>
                                        </p:tgtEl>
                                        <p:attrNameLst>
                                          <p:attrName>style.visibility</p:attrName>
                                        </p:attrNameLst>
                                      </p:cBhvr>
                                      <p:to>
                                        <p:strVal val="visible"/>
                                      </p:to>
                                    </p:set>
                                    <p:anim calcmode="lin" valueType="num">
                                      <p:cBhvr additive="base">
                                        <p:cTn id="146"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147"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148" presetID="2" presetClass="entr" presetSubtype="4" fill="hold" nodeType="withEffect">
                                  <p:stCondLst>
                                    <p:cond delay="0"/>
                                  </p:stCondLst>
                                  <p:childTnLst>
                                    <p:set>
                                      <p:cBhvr>
                                        <p:cTn id="149" dur="1" fill="hold">
                                          <p:stCondLst>
                                            <p:cond delay="0"/>
                                          </p:stCondLst>
                                        </p:cTn>
                                        <p:tgtEl>
                                          <p:spTgt spid="6">
                                            <p:txEl>
                                              <p:pRg st="13" end="13"/>
                                            </p:txEl>
                                          </p:spTgt>
                                        </p:tgtEl>
                                        <p:attrNameLst>
                                          <p:attrName>style.visibility</p:attrName>
                                        </p:attrNameLst>
                                      </p:cBhvr>
                                      <p:to>
                                        <p:strVal val="visible"/>
                                      </p:to>
                                    </p:set>
                                    <p:anim calcmode="lin" valueType="num">
                                      <p:cBhvr additive="base">
                                        <p:cTn id="150"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151" dur="500" fill="hold"/>
                                        <p:tgtEl>
                                          <p:spTgt spid="6">
                                            <p:txEl>
                                              <p:pRg st="13" end="13"/>
                                            </p:txEl>
                                          </p:spTgt>
                                        </p:tgtEl>
                                        <p:attrNameLst>
                                          <p:attrName>ppt_y</p:attrName>
                                        </p:attrNameLst>
                                      </p:cBhvr>
                                      <p:tavLst>
                                        <p:tav tm="0">
                                          <p:val>
                                            <p:strVal val="1+#ppt_h/2"/>
                                          </p:val>
                                        </p:tav>
                                        <p:tav tm="100000">
                                          <p:val>
                                            <p:strVal val="#ppt_y"/>
                                          </p:val>
                                        </p:tav>
                                      </p:tavLst>
                                    </p:anim>
                                  </p:childTnLst>
                                </p:cTn>
                              </p:par>
                              <p:par>
                                <p:cTn id="152" presetID="2" presetClass="entr" presetSubtype="4" fill="hold" nodeType="withEffect">
                                  <p:stCondLst>
                                    <p:cond delay="0"/>
                                  </p:stCondLst>
                                  <p:childTnLst>
                                    <p:set>
                                      <p:cBhvr>
                                        <p:cTn id="153" dur="1" fill="hold">
                                          <p:stCondLst>
                                            <p:cond delay="0"/>
                                          </p:stCondLst>
                                        </p:cTn>
                                        <p:tgtEl>
                                          <p:spTgt spid="6">
                                            <p:txEl>
                                              <p:pRg st="14" end="14"/>
                                            </p:txEl>
                                          </p:spTgt>
                                        </p:tgtEl>
                                        <p:attrNameLst>
                                          <p:attrName>style.visibility</p:attrName>
                                        </p:attrNameLst>
                                      </p:cBhvr>
                                      <p:to>
                                        <p:strVal val="visible"/>
                                      </p:to>
                                    </p:set>
                                    <p:anim calcmode="lin" valueType="num">
                                      <p:cBhvr additive="base">
                                        <p:cTn id="154"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155" dur="500" fill="hold"/>
                                        <p:tgtEl>
                                          <p:spTgt spid="6">
                                            <p:txEl>
                                              <p:pRg st="14" end="14"/>
                                            </p:txEl>
                                          </p:spTgt>
                                        </p:tgtEl>
                                        <p:attrNameLst>
                                          <p:attrName>ppt_y</p:attrName>
                                        </p:attrNameLst>
                                      </p:cBhvr>
                                      <p:tavLst>
                                        <p:tav tm="0">
                                          <p:val>
                                            <p:strVal val="1+#ppt_h/2"/>
                                          </p:val>
                                        </p:tav>
                                        <p:tav tm="100000">
                                          <p:val>
                                            <p:strVal val="#ppt_y"/>
                                          </p:val>
                                        </p:tav>
                                      </p:tavLst>
                                    </p:anim>
                                  </p:childTnLst>
                                </p:cTn>
                              </p:par>
                              <p:par>
                                <p:cTn id="156" presetID="2" presetClass="entr" presetSubtype="4" fill="hold" nodeType="withEffect">
                                  <p:stCondLst>
                                    <p:cond delay="0"/>
                                  </p:stCondLst>
                                  <p:childTnLst>
                                    <p:set>
                                      <p:cBhvr>
                                        <p:cTn id="157" dur="1" fill="hold">
                                          <p:stCondLst>
                                            <p:cond delay="0"/>
                                          </p:stCondLst>
                                        </p:cTn>
                                        <p:tgtEl>
                                          <p:spTgt spid="6">
                                            <p:txEl>
                                              <p:pRg st="15" end="15"/>
                                            </p:txEl>
                                          </p:spTgt>
                                        </p:tgtEl>
                                        <p:attrNameLst>
                                          <p:attrName>style.visibility</p:attrName>
                                        </p:attrNameLst>
                                      </p:cBhvr>
                                      <p:to>
                                        <p:strVal val="visible"/>
                                      </p:to>
                                    </p:set>
                                    <p:anim calcmode="lin" valueType="num">
                                      <p:cBhvr additive="base">
                                        <p:cTn id="158" dur="500" fill="hold"/>
                                        <p:tgtEl>
                                          <p:spTgt spid="6">
                                            <p:txEl>
                                              <p:pRg st="15" end="15"/>
                                            </p:txEl>
                                          </p:spTgt>
                                        </p:tgtEl>
                                        <p:attrNameLst>
                                          <p:attrName>ppt_x</p:attrName>
                                        </p:attrNameLst>
                                      </p:cBhvr>
                                      <p:tavLst>
                                        <p:tav tm="0">
                                          <p:val>
                                            <p:strVal val="#ppt_x"/>
                                          </p:val>
                                        </p:tav>
                                        <p:tav tm="100000">
                                          <p:val>
                                            <p:strVal val="#ppt_x"/>
                                          </p:val>
                                        </p:tav>
                                      </p:tavLst>
                                    </p:anim>
                                    <p:anim calcmode="lin" valueType="num">
                                      <p:cBhvr additive="base">
                                        <p:cTn id="159" dur="500" fill="hold"/>
                                        <p:tgtEl>
                                          <p:spTgt spid="6">
                                            <p:txEl>
                                              <p:pRg st="15" end="15"/>
                                            </p:txEl>
                                          </p:spTgt>
                                        </p:tgtEl>
                                        <p:attrNameLst>
                                          <p:attrName>ppt_y</p:attrName>
                                        </p:attrNameLst>
                                      </p:cBhvr>
                                      <p:tavLst>
                                        <p:tav tm="0">
                                          <p:val>
                                            <p:strVal val="1+#ppt_h/2"/>
                                          </p:val>
                                        </p:tav>
                                        <p:tav tm="100000">
                                          <p:val>
                                            <p:strVal val="#ppt_y"/>
                                          </p:val>
                                        </p:tav>
                                      </p:tavLst>
                                    </p:anim>
                                  </p:childTnLst>
                                </p:cTn>
                              </p:par>
                              <p:par>
                                <p:cTn id="160" presetID="2" presetClass="entr" presetSubtype="4" fill="hold" nodeType="withEffect">
                                  <p:stCondLst>
                                    <p:cond delay="0"/>
                                  </p:stCondLst>
                                  <p:childTnLst>
                                    <p:set>
                                      <p:cBhvr>
                                        <p:cTn id="161" dur="1" fill="hold">
                                          <p:stCondLst>
                                            <p:cond delay="0"/>
                                          </p:stCondLst>
                                        </p:cTn>
                                        <p:tgtEl>
                                          <p:spTgt spid="6">
                                            <p:txEl>
                                              <p:pRg st="16" end="16"/>
                                            </p:txEl>
                                          </p:spTgt>
                                        </p:tgtEl>
                                        <p:attrNameLst>
                                          <p:attrName>style.visibility</p:attrName>
                                        </p:attrNameLst>
                                      </p:cBhvr>
                                      <p:to>
                                        <p:strVal val="visible"/>
                                      </p:to>
                                    </p:set>
                                    <p:anim calcmode="lin" valueType="num">
                                      <p:cBhvr additive="base">
                                        <p:cTn id="162"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163" dur="500" fill="hold"/>
                                        <p:tgtEl>
                                          <p:spTgt spid="6">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131</TotalTime>
  <Words>780</Words>
  <Application>Microsoft Office PowerPoint</Application>
  <PresentationFormat>On-screen Show (4:3)</PresentationFormat>
  <Paragraphs>118</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Aspect</vt:lpstr>
      <vt:lpstr>Business Plan</vt:lpstr>
      <vt:lpstr>EXECUTIVE SUMMARY</vt:lpstr>
      <vt:lpstr>Business/Company Overview</vt:lpstr>
      <vt:lpstr>PRODUCTS AND SERVICES</vt:lpstr>
      <vt:lpstr>Target Market</vt:lpstr>
      <vt:lpstr>Competitors</vt:lpstr>
      <vt:lpstr>Marketing And Sales Plan</vt:lpstr>
      <vt:lpstr>Management Team</vt:lpstr>
      <vt:lpstr>CASH FLOW</vt:lpstr>
      <vt:lpstr>SWOT</vt:lpstr>
      <vt:lpstr>PESTLE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My</dc:creator>
  <cp:lastModifiedBy>My</cp:lastModifiedBy>
  <cp:revision>35</cp:revision>
  <dcterms:created xsi:type="dcterms:W3CDTF">2019-01-09T13:24:20Z</dcterms:created>
  <dcterms:modified xsi:type="dcterms:W3CDTF">2019-01-11T11:15:01Z</dcterms:modified>
</cp:coreProperties>
</file>