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notesMasterIdLst>
    <p:notesMasterId r:id="rId26"/>
  </p:notesMasterIdLst>
  <p:sldIdLst>
    <p:sldId id="260" r:id="rId2"/>
    <p:sldId id="278" r:id="rId3"/>
    <p:sldId id="269" r:id="rId4"/>
    <p:sldId id="270" r:id="rId5"/>
    <p:sldId id="271" r:id="rId6"/>
    <p:sldId id="272" r:id="rId7"/>
    <p:sldId id="273" r:id="rId8"/>
    <p:sldId id="277" r:id="rId9"/>
    <p:sldId id="261" r:id="rId10"/>
    <p:sldId id="262" r:id="rId11"/>
    <p:sldId id="263" r:id="rId12"/>
    <p:sldId id="264" r:id="rId13"/>
    <p:sldId id="265" r:id="rId14"/>
    <p:sldId id="266" r:id="rId15"/>
    <p:sldId id="267" r:id="rId16"/>
    <p:sldId id="268" r:id="rId17"/>
    <p:sldId id="256" r:id="rId18"/>
    <p:sldId id="257" r:id="rId19"/>
    <p:sldId id="258" r:id="rId20"/>
    <p:sldId id="274" r:id="rId21"/>
    <p:sldId id="275" r:id="rId22"/>
    <p:sldId id="276" r:id="rId23"/>
    <p:sldId id="259"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21" autoAdjust="0"/>
    <p:restoredTop sz="94660"/>
  </p:normalViewPr>
  <p:slideViewPr>
    <p:cSldViewPr snapToGrid="0">
      <p:cViewPr varScale="1">
        <p:scale>
          <a:sx n="72" d="100"/>
          <a:sy n="72" d="100"/>
        </p:scale>
        <p:origin x="64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A62BA9-6598-46D5-A96D-6786E0E17049}" type="doc">
      <dgm:prSet loTypeId="urn:microsoft.com/office/officeart/2018/5/layout/Centered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31A1C679-5CF3-47D9-82EA-7BDBF360F5C5}">
      <dgm:prSet/>
      <dgm:spPr/>
      <dgm:t>
        <a:bodyPr/>
        <a:lstStyle/>
        <a:p>
          <a:pPr>
            <a:defRPr b="1"/>
          </a:pPr>
          <a:r>
            <a:rPr lang="en-GB" dirty="0"/>
            <a:t>Action Oriented Roles</a:t>
          </a:r>
          <a:endParaRPr lang="en-US" dirty="0"/>
        </a:p>
      </dgm:t>
    </dgm:pt>
    <dgm:pt modelId="{E7C91631-C4D5-44C6-9E94-56C2DC1D7A05}" type="parTrans" cxnId="{A280FD9E-4A53-4609-BA64-ADFAD28482C6}">
      <dgm:prSet/>
      <dgm:spPr/>
      <dgm:t>
        <a:bodyPr/>
        <a:lstStyle/>
        <a:p>
          <a:endParaRPr lang="en-US"/>
        </a:p>
      </dgm:t>
    </dgm:pt>
    <dgm:pt modelId="{F7655660-FDA5-4316-9D83-FE7A633DCEC5}" type="sibTrans" cxnId="{A280FD9E-4A53-4609-BA64-ADFAD28482C6}">
      <dgm:prSet/>
      <dgm:spPr/>
      <dgm:t>
        <a:bodyPr/>
        <a:lstStyle/>
        <a:p>
          <a:endParaRPr lang="en-US"/>
        </a:p>
      </dgm:t>
    </dgm:pt>
    <dgm:pt modelId="{9340C235-6C20-44F0-84DD-771477A2E30A}">
      <dgm:prSet custT="1"/>
      <dgm:spPr/>
      <dgm:t>
        <a:bodyPr/>
        <a:lstStyle/>
        <a:p>
          <a:r>
            <a:rPr lang="en-GB" sz="2000" dirty="0">
              <a:latin typeface="Arial" panose="020B0604020202020204" pitchFamily="34" charset="0"/>
              <a:cs typeface="Arial" panose="020B0604020202020204" pitchFamily="34" charset="0"/>
            </a:rPr>
            <a:t>Shaper</a:t>
          </a:r>
          <a:endParaRPr lang="en-US" sz="2000" dirty="0">
            <a:latin typeface="Arial" panose="020B0604020202020204" pitchFamily="34" charset="0"/>
            <a:cs typeface="Arial" panose="020B0604020202020204" pitchFamily="34" charset="0"/>
          </a:endParaRPr>
        </a:p>
      </dgm:t>
    </dgm:pt>
    <dgm:pt modelId="{492E0177-FF83-40F6-B903-C56D0808F05D}" type="parTrans" cxnId="{2C4D601A-EEFC-43E8-AA04-95B589181AB8}">
      <dgm:prSet/>
      <dgm:spPr/>
      <dgm:t>
        <a:bodyPr/>
        <a:lstStyle/>
        <a:p>
          <a:endParaRPr lang="en-US"/>
        </a:p>
      </dgm:t>
    </dgm:pt>
    <dgm:pt modelId="{8DB1A3F7-37E1-431F-B898-D1DAAE74D80E}" type="sibTrans" cxnId="{2C4D601A-EEFC-43E8-AA04-95B589181AB8}">
      <dgm:prSet/>
      <dgm:spPr/>
      <dgm:t>
        <a:bodyPr/>
        <a:lstStyle/>
        <a:p>
          <a:endParaRPr lang="en-US"/>
        </a:p>
      </dgm:t>
    </dgm:pt>
    <dgm:pt modelId="{469D0346-55E8-4E02-BFA5-83A5756C3D5B}">
      <dgm:prSet custT="1"/>
      <dgm:spPr/>
      <dgm:t>
        <a:bodyPr/>
        <a:lstStyle/>
        <a:p>
          <a:r>
            <a:rPr lang="en-GB" sz="2000" dirty="0">
              <a:latin typeface="Arial" panose="020B0604020202020204" pitchFamily="34" charset="0"/>
              <a:cs typeface="Arial" panose="020B0604020202020204" pitchFamily="34" charset="0"/>
            </a:rPr>
            <a:t>Challenge the team to improve</a:t>
          </a:r>
          <a:endParaRPr lang="en-US" sz="2000" dirty="0">
            <a:latin typeface="Arial" panose="020B0604020202020204" pitchFamily="34" charset="0"/>
            <a:cs typeface="Arial" panose="020B0604020202020204" pitchFamily="34" charset="0"/>
          </a:endParaRPr>
        </a:p>
      </dgm:t>
    </dgm:pt>
    <dgm:pt modelId="{6A9253E6-E6A4-4304-96F9-4E69C1C732D5}" type="parTrans" cxnId="{6B9B9DD5-2716-4CF9-A377-B2264C14196F}">
      <dgm:prSet/>
      <dgm:spPr/>
      <dgm:t>
        <a:bodyPr/>
        <a:lstStyle/>
        <a:p>
          <a:endParaRPr lang="en-US"/>
        </a:p>
      </dgm:t>
    </dgm:pt>
    <dgm:pt modelId="{3277450F-D9AD-47B2-AE8D-C277E12955DD}" type="sibTrans" cxnId="{6B9B9DD5-2716-4CF9-A377-B2264C14196F}">
      <dgm:prSet/>
      <dgm:spPr/>
      <dgm:t>
        <a:bodyPr/>
        <a:lstStyle/>
        <a:p>
          <a:endParaRPr lang="en-US"/>
        </a:p>
      </dgm:t>
    </dgm:pt>
    <dgm:pt modelId="{20608233-709C-4984-ABD2-83D22E1136F9}">
      <dgm:prSet custT="1"/>
      <dgm:spPr/>
      <dgm:t>
        <a:bodyPr/>
        <a:lstStyle/>
        <a:p>
          <a:r>
            <a:rPr lang="en-GB" sz="2000" dirty="0">
              <a:latin typeface="Arial" panose="020B0604020202020204" pitchFamily="34" charset="0"/>
              <a:cs typeface="Arial" panose="020B0604020202020204" pitchFamily="34" charset="0"/>
            </a:rPr>
            <a:t>Enjoy stimulating others</a:t>
          </a:r>
          <a:endParaRPr lang="en-US" sz="2000" dirty="0">
            <a:latin typeface="Arial" panose="020B0604020202020204" pitchFamily="34" charset="0"/>
            <a:cs typeface="Arial" panose="020B0604020202020204" pitchFamily="34" charset="0"/>
          </a:endParaRPr>
        </a:p>
      </dgm:t>
    </dgm:pt>
    <dgm:pt modelId="{FC059F74-33BE-4C71-9193-D2C986AA8471}" type="parTrans" cxnId="{5BE60E8D-00F1-46AD-A6BD-C6CF5F8E94D7}">
      <dgm:prSet/>
      <dgm:spPr/>
      <dgm:t>
        <a:bodyPr/>
        <a:lstStyle/>
        <a:p>
          <a:endParaRPr lang="en-US"/>
        </a:p>
      </dgm:t>
    </dgm:pt>
    <dgm:pt modelId="{834FB174-D257-410A-866F-4736133D3921}" type="sibTrans" cxnId="{5BE60E8D-00F1-46AD-A6BD-C6CF5F8E94D7}">
      <dgm:prSet/>
      <dgm:spPr/>
      <dgm:t>
        <a:bodyPr/>
        <a:lstStyle/>
        <a:p>
          <a:endParaRPr lang="en-US"/>
        </a:p>
      </dgm:t>
    </dgm:pt>
    <dgm:pt modelId="{E8FB1360-4E73-4480-B2CE-5DF396704888}">
      <dgm:prSet custT="1"/>
      <dgm:spPr/>
      <dgm:t>
        <a:bodyPr/>
        <a:lstStyle/>
        <a:p>
          <a:r>
            <a:rPr lang="en-GB" sz="2000" dirty="0">
              <a:latin typeface="Arial" panose="020B0604020202020204" pitchFamily="34" charset="0"/>
              <a:cs typeface="Arial" panose="020B0604020202020204" pitchFamily="34" charset="0"/>
            </a:rPr>
            <a:t>Finding the best approaches for solving problems</a:t>
          </a:r>
          <a:endParaRPr lang="en-US" sz="2000" dirty="0">
            <a:latin typeface="Arial" panose="020B0604020202020204" pitchFamily="34" charset="0"/>
            <a:cs typeface="Arial" panose="020B0604020202020204" pitchFamily="34" charset="0"/>
          </a:endParaRPr>
        </a:p>
      </dgm:t>
    </dgm:pt>
    <dgm:pt modelId="{A7F83157-B20A-4243-A86B-CDCE6FF1BE5C}" type="parTrans" cxnId="{80180DA7-2C5A-47C0-9121-6F144CC75E9D}">
      <dgm:prSet/>
      <dgm:spPr/>
      <dgm:t>
        <a:bodyPr/>
        <a:lstStyle/>
        <a:p>
          <a:endParaRPr lang="en-US"/>
        </a:p>
      </dgm:t>
    </dgm:pt>
    <dgm:pt modelId="{8EF5C204-5922-4004-94FA-F119D9535360}" type="sibTrans" cxnId="{80180DA7-2C5A-47C0-9121-6F144CC75E9D}">
      <dgm:prSet/>
      <dgm:spPr/>
      <dgm:t>
        <a:bodyPr/>
        <a:lstStyle/>
        <a:p>
          <a:endParaRPr lang="en-US"/>
        </a:p>
      </dgm:t>
    </dgm:pt>
    <dgm:pt modelId="{5C22FC44-3FF9-4666-A1C3-3F614911416F}">
      <dgm:prSet/>
      <dgm:spPr/>
      <dgm:t>
        <a:bodyPr/>
        <a:lstStyle/>
        <a:p>
          <a:pPr>
            <a:defRPr b="1"/>
          </a:pPr>
          <a:r>
            <a:rPr lang="en-GB" dirty="0"/>
            <a:t>People Oriented Roles</a:t>
          </a:r>
          <a:endParaRPr lang="en-US" dirty="0"/>
        </a:p>
      </dgm:t>
    </dgm:pt>
    <dgm:pt modelId="{F40129B9-D6AB-4748-9448-39FA84E5F30F}" type="parTrans" cxnId="{2E1B87DE-192A-4BCB-A844-2D406E3B5010}">
      <dgm:prSet/>
      <dgm:spPr/>
      <dgm:t>
        <a:bodyPr/>
        <a:lstStyle/>
        <a:p>
          <a:endParaRPr lang="en-US"/>
        </a:p>
      </dgm:t>
    </dgm:pt>
    <dgm:pt modelId="{9A5F16A6-2D0C-4CC0-9B57-7EF2AF8E5971}" type="sibTrans" cxnId="{2E1B87DE-192A-4BCB-A844-2D406E3B5010}">
      <dgm:prSet/>
      <dgm:spPr/>
      <dgm:t>
        <a:bodyPr/>
        <a:lstStyle/>
        <a:p>
          <a:endParaRPr lang="en-US"/>
        </a:p>
      </dgm:t>
    </dgm:pt>
    <dgm:pt modelId="{CB3AED63-A192-4759-A604-B8DEFB10EA57}">
      <dgm:prSet custT="1"/>
      <dgm:spPr/>
      <dgm:t>
        <a:bodyPr/>
        <a:lstStyle/>
        <a:p>
          <a:r>
            <a:rPr lang="en-GB" sz="2000" dirty="0">
              <a:latin typeface="Arial" panose="020B0604020202020204" pitchFamily="34" charset="0"/>
              <a:cs typeface="Arial" panose="020B0604020202020204" pitchFamily="34" charset="0"/>
            </a:rPr>
            <a:t>Team Worker  </a:t>
          </a:r>
          <a:endParaRPr lang="en-US" sz="2000" dirty="0">
            <a:latin typeface="Arial" panose="020B0604020202020204" pitchFamily="34" charset="0"/>
            <a:cs typeface="Arial" panose="020B0604020202020204" pitchFamily="34" charset="0"/>
          </a:endParaRPr>
        </a:p>
      </dgm:t>
    </dgm:pt>
    <dgm:pt modelId="{6FA2D463-09F9-46F1-9B49-AEF63315B9BF}" type="parTrans" cxnId="{36FAD4ED-0685-4F59-B3B3-2B9A40CAA7C6}">
      <dgm:prSet/>
      <dgm:spPr/>
      <dgm:t>
        <a:bodyPr/>
        <a:lstStyle/>
        <a:p>
          <a:endParaRPr lang="en-US"/>
        </a:p>
      </dgm:t>
    </dgm:pt>
    <dgm:pt modelId="{88015C92-9E8C-4BCB-8DBB-E2A5F45A3B29}" type="sibTrans" cxnId="{36FAD4ED-0685-4F59-B3B3-2B9A40CAA7C6}">
      <dgm:prSet/>
      <dgm:spPr/>
      <dgm:t>
        <a:bodyPr/>
        <a:lstStyle/>
        <a:p>
          <a:endParaRPr lang="en-US"/>
        </a:p>
      </dgm:t>
    </dgm:pt>
    <dgm:pt modelId="{6E3FD062-FF51-4749-9A86-AA61318AAE4A}">
      <dgm:prSet custT="1"/>
      <dgm:spPr/>
      <dgm:t>
        <a:bodyPr/>
        <a:lstStyle/>
        <a:p>
          <a:r>
            <a:rPr lang="en-GB" sz="2000" dirty="0">
              <a:latin typeface="Arial" panose="020B0604020202020204" pitchFamily="34" charset="0"/>
              <a:cs typeface="Arial" panose="020B0604020202020204" pitchFamily="34" charset="0"/>
            </a:rPr>
            <a:t>They provide support</a:t>
          </a:r>
          <a:endParaRPr lang="en-US" sz="2000" dirty="0">
            <a:latin typeface="Arial" panose="020B0604020202020204" pitchFamily="34" charset="0"/>
            <a:cs typeface="Arial" panose="020B0604020202020204" pitchFamily="34" charset="0"/>
          </a:endParaRPr>
        </a:p>
      </dgm:t>
    </dgm:pt>
    <dgm:pt modelId="{49DC6AE9-2F50-4B9F-840A-B51E9FB15670}" type="parTrans" cxnId="{D64D7DDF-4820-4B44-BF13-52F01B92A6FA}">
      <dgm:prSet/>
      <dgm:spPr/>
      <dgm:t>
        <a:bodyPr/>
        <a:lstStyle/>
        <a:p>
          <a:endParaRPr lang="en-US"/>
        </a:p>
      </dgm:t>
    </dgm:pt>
    <dgm:pt modelId="{F78E7AC1-666B-41D7-9623-9F0AF64F0ACD}" type="sibTrans" cxnId="{D64D7DDF-4820-4B44-BF13-52F01B92A6FA}">
      <dgm:prSet/>
      <dgm:spPr/>
      <dgm:t>
        <a:bodyPr/>
        <a:lstStyle/>
        <a:p>
          <a:endParaRPr lang="en-US"/>
        </a:p>
      </dgm:t>
    </dgm:pt>
    <dgm:pt modelId="{C83DEAC0-2729-4032-9099-3AC18F217160}">
      <dgm:prSet custT="1"/>
      <dgm:spPr/>
      <dgm:t>
        <a:bodyPr/>
        <a:lstStyle/>
        <a:p>
          <a:r>
            <a:rPr lang="en-GB" sz="2000" dirty="0">
              <a:latin typeface="Arial" panose="020B0604020202020204" pitchFamily="34" charset="0"/>
              <a:cs typeface="Arial" panose="020B0604020202020204" pitchFamily="34" charset="0"/>
            </a:rPr>
            <a:t>Team efficiency maintaining</a:t>
          </a:r>
          <a:endParaRPr lang="en-US" sz="2000" dirty="0">
            <a:latin typeface="Arial" panose="020B0604020202020204" pitchFamily="34" charset="0"/>
            <a:cs typeface="Arial" panose="020B0604020202020204" pitchFamily="34" charset="0"/>
          </a:endParaRPr>
        </a:p>
      </dgm:t>
    </dgm:pt>
    <dgm:pt modelId="{306BED95-4895-4017-9525-387B18362208}" type="parTrans" cxnId="{3C710DAB-BAF7-4870-A3DF-FD4482B9D4E1}">
      <dgm:prSet/>
      <dgm:spPr/>
      <dgm:t>
        <a:bodyPr/>
        <a:lstStyle/>
        <a:p>
          <a:endParaRPr lang="en-US"/>
        </a:p>
      </dgm:t>
    </dgm:pt>
    <dgm:pt modelId="{66D26742-4CCA-44DF-AEDA-D0F2C6A87E94}" type="sibTrans" cxnId="{3C710DAB-BAF7-4870-A3DF-FD4482B9D4E1}">
      <dgm:prSet/>
      <dgm:spPr/>
      <dgm:t>
        <a:bodyPr/>
        <a:lstStyle/>
        <a:p>
          <a:endParaRPr lang="en-US"/>
        </a:p>
      </dgm:t>
    </dgm:pt>
    <dgm:pt modelId="{C7E27AD3-3767-43E2-A195-25A51CD3B64A}">
      <dgm:prSet custT="1"/>
      <dgm:spPr/>
      <dgm:t>
        <a:bodyPr/>
        <a:lstStyle/>
        <a:p>
          <a:r>
            <a:rPr lang="en-GB" sz="2000" dirty="0">
              <a:latin typeface="Arial" panose="020B0604020202020204" pitchFamily="34" charset="0"/>
              <a:cs typeface="Arial" panose="020B0604020202020204" pitchFamily="34" charset="0"/>
            </a:rPr>
            <a:t>Negotiators within the team</a:t>
          </a:r>
          <a:endParaRPr lang="en-US" sz="2000" dirty="0">
            <a:latin typeface="Arial" panose="020B0604020202020204" pitchFamily="34" charset="0"/>
            <a:cs typeface="Arial" panose="020B0604020202020204" pitchFamily="34" charset="0"/>
          </a:endParaRPr>
        </a:p>
      </dgm:t>
    </dgm:pt>
    <dgm:pt modelId="{77F6A32F-6C99-4F06-8917-CE3F66C6008E}" type="parTrans" cxnId="{9AEDB4FC-5C04-4AF7-A847-07082D586928}">
      <dgm:prSet/>
      <dgm:spPr/>
      <dgm:t>
        <a:bodyPr/>
        <a:lstStyle/>
        <a:p>
          <a:endParaRPr lang="en-US"/>
        </a:p>
      </dgm:t>
    </dgm:pt>
    <dgm:pt modelId="{33FEE85E-81B3-41CB-88DF-CF22E64D116E}" type="sibTrans" cxnId="{9AEDB4FC-5C04-4AF7-A847-07082D586928}">
      <dgm:prSet/>
      <dgm:spPr/>
      <dgm:t>
        <a:bodyPr/>
        <a:lstStyle/>
        <a:p>
          <a:endParaRPr lang="en-US"/>
        </a:p>
      </dgm:t>
    </dgm:pt>
    <dgm:pt modelId="{807BB00E-E802-490E-BBA0-A21251AA10C2}" type="pres">
      <dgm:prSet presAssocID="{E2A62BA9-6598-46D5-A96D-6786E0E17049}" presName="root" presStyleCnt="0">
        <dgm:presLayoutVars>
          <dgm:dir/>
          <dgm:resizeHandles val="exact"/>
        </dgm:presLayoutVars>
      </dgm:prSet>
      <dgm:spPr/>
    </dgm:pt>
    <dgm:pt modelId="{28C2F0B4-8F4F-459F-8635-EF59E004BD4A}" type="pres">
      <dgm:prSet presAssocID="{31A1C679-5CF3-47D9-82EA-7BDBF360F5C5}" presName="compNode" presStyleCnt="0"/>
      <dgm:spPr/>
    </dgm:pt>
    <dgm:pt modelId="{DFB68B82-392F-4074-B29E-E2D5A143705A}" type="pres">
      <dgm:prSet presAssocID="{31A1C679-5CF3-47D9-82EA-7BDBF360F5C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13685D7-5F1D-48E6-BA95-5F9287E4F05E}" type="pres">
      <dgm:prSet presAssocID="{31A1C679-5CF3-47D9-82EA-7BDBF360F5C5}" presName="iconSpace" presStyleCnt="0"/>
      <dgm:spPr/>
    </dgm:pt>
    <dgm:pt modelId="{5476FD4D-CD1C-4305-A5B7-ECF2AB8424A1}" type="pres">
      <dgm:prSet presAssocID="{31A1C679-5CF3-47D9-82EA-7BDBF360F5C5}" presName="parTx" presStyleLbl="revTx" presStyleIdx="0" presStyleCnt="4">
        <dgm:presLayoutVars>
          <dgm:chMax val="0"/>
          <dgm:chPref val="0"/>
        </dgm:presLayoutVars>
      </dgm:prSet>
      <dgm:spPr/>
    </dgm:pt>
    <dgm:pt modelId="{97E4EDE0-FE17-42A9-A036-E74DC52CF893}" type="pres">
      <dgm:prSet presAssocID="{31A1C679-5CF3-47D9-82EA-7BDBF360F5C5}" presName="txSpace" presStyleCnt="0"/>
      <dgm:spPr/>
    </dgm:pt>
    <dgm:pt modelId="{F2070776-4676-404A-B999-900336AA80C5}" type="pres">
      <dgm:prSet presAssocID="{31A1C679-5CF3-47D9-82EA-7BDBF360F5C5}" presName="desTx" presStyleLbl="revTx" presStyleIdx="1" presStyleCnt="4">
        <dgm:presLayoutVars/>
      </dgm:prSet>
      <dgm:spPr/>
    </dgm:pt>
    <dgm:pt modelId="{3DB5EE2A-3C0C-43D7-969B-A1EB0A8AB0C1}" type="pres">
      <dgm:prSet presAssocID="{F7655660-FDA5-4316-9D83-FE7A633DCEC5}" presName="sibTrans" presStyleCnt="0"/>
      <dgm:spPr/>
    </dgm:pt>
    <dgm:pt modelId="{31CDBA65-1F57-4D52-BA4B-0FA0E95D16E7}" type="pres">
      <dgm:prSet presAssocID="{5C22FC44-3FF9-4666-A1C3-3F614911416F}" presName="compNode" presStyleCnt="0"/>
      <dgm:spPr/>
    </dgm:pt>
    <dgm:pt modelId="{82DB573E-D91E-427B-908A-FE9CAF765C55}" type="pres">
      <dgm:prSet presAssocID="{5C22FC44-3FF9-4666-A1C3-3F614911416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m"/>
        </a:ext>
      </dgm:extLst>
    </dgm:pt>
    <dgm:pt modelId="{D8B68B79-E737-4367-83CA-8F17B25CAF69}" type="pres">
      <dgm:prSet presAssocID="{5C22FC44-3FF9-4666-A1C3-3F614911416F}" presName="iconSpace" presStyleCnt="0"/>
      <dgm:spPr/>
    </dgm:pt>
    <dgm:pt modelId="{113AB902-ACB8-4FE4-8B87-46E7D22FEB3D}" type="pres">
      <dgm:prSet presAssocID="{5C22FC44-3FF9-4666-A1C3-3F614911416F}" presName="parTx" presStyleLbl="revTx" presStyleIdx="2" presStyleCnt="4">
        <dgm:presLayoutVars>
          <dgm:chMax val="0"/>
          <dgm:chPref val="0"/>
        </dgm:presLayoutVars>
      </dgm:prSet>
      <dgm:spPr/>
    </dgm:pt>
    <dgm:pt modelId="{218F9C7D-1A09-4E4A-B5F9-5902F42D9C81}" type="pres">
      <dgm:prSet presAssocID="{5C22FC44-3FF9-4666-A1C3-3F614911416F}" presName="txSpace" presStyleCnt="0"/>
      <dgm:spPr/>
    </dgm:pt>
    <dgm:pt modelId="{2A22FA8A-58C5-4D31-B91A-4555EF1B1820}" type="pres">
      <dgm:prSet presAssocID="{5C22FC44-3FF9-4666-A1C3-3F614911416F}" presName="desTx" presStyleLbl="revTx" presStyleIdx="3" presStyleCnt="4">
        <dgm:presLayoutVars/>
      </dgm:prSet>
      <dgm:spPr/>
    </dgm:pt>
  </dgm:ptLst>
  <dgm:cxnLst>
    <dgm:cxn modelId="{7E5FE502-BA35-41D1-B996-5D30F7360F48}" type="presOf" srcId="{31A1C679-5CF3-47D9-82EA-7BDBF360F5C5}" destId="{5476FD4D-CD1C-4305-A5B7-ECF2AB8424A1}" srcOrd="0" destOrd="0" presId="urn:microsoft.com/office/officeart/2018/5/layout/CenteredIconLabelDescriptionList"/>
    <dgm:cxn modelId="{2C4D601A-EEFC-43E8-AA04-95B589181AB8}" srcId="{31A1C679-5CF3-47D9-82EA-7BDBF360F5C5}" destId="{9340C235-6C20-44F0-84DD-771477A2E30A}" srcOrd="0" destOrd="0" parTransId="{492E0177-FF83-40F6-B903-C56D0808F05D}" sibTransId="{8DB1A3F7-37E1-431F-B898-D1DAAE74D80E}"/>
    <dgm:cxn modelId="{25A39324-883F-4EBE-B0E6-52063408BD5D}" type="presOf" srcId="{6E3FD062-FF51-4749-9A86-AA61318AAE4A}" destId="{2A22FA8A-58C5-4D31-B91A-4555EF1B1820}" srcOrd="0" destOrd="1" presId="urn:microsoft.com/office/officeart/2018/5/layout/CenteredIconLabelDescriptionList"/>
    <dgm:cxn modelId="{3CBDF324-ED4B-4F7F-93FB-34E98C43AB5E}" type="presOf" srcId="{20608233-709C-4984-ABD2-83D22E1136F9}" destId="{F2070776-4676-404A-B999-900336AA80C5}" srcOrd="0" destOrd="2" presId="urn:microsoft.com/office/officeart/2018/5/layout/CenteredIconLabelDescriptionList"/>
    <dgm:cxn modelId="{D583CD42-23E3-4511-B212-1F18D55F4A8E}" type="presOf" srcId="{E8FB1360-4E73-4480-B2CE-5DF396704888}" destId="{F2070776-4676-404A-B999-900336AA80C5}" srcOrd="0" destOrd="3" presId="urn:microsoft.com/office/officeart/2018/5/layout/CenteredIconLabelDescriptionList"/>
    <dgm:cxn modelId="{16B4886F-2952-4A1D-A15A-C28C46E623C1}" type="presOf" srcId="{CB3AED63-A192-4759-A604-B8DEFB10EA57}" destId="{2A22FA8A-58C5-4D31-B91A-4555EF1B1820}" srcOrd="0" destOrd="0" presId="urn:microsoft.com/office/officeart/2018/5/layout/CenteredIconLabelDescriptionList"/>
    <dgm:cxn modelId="{5BE60E8D-00F1-46AD-A6BD-C6CF5F8E94D7}" srcId="{9340C235-6C20-44F0-84DD-771477A2E30A}" destId="{20608233-709C-4984-ABD2-83D22E1136F9}" srcOrd="1" destOrd="0" parTransId="{FC059F74-33BE-4C71-9193-D2C986AA8471}" sibTransId="{834FB174-D257-410A-866F-4736133D3921}"/>
    <dgm:cxn modelId="{8C384F95-D1EC-46FC-B143-7F86FC429AC9}" type="presOf" srcId="{469D0346-55E8-4E02-BFA5-83A5756C3D5B}" destId="{F2070776-4676-404A-B999-900336AA80C5}" srcOrd="0" destOrd="1" presId="urn:microsoft.com/office/officeart/2018/5/layout/CenteredIconLabelDescriptionList"/>
    <dgm:cxn modelId="{A280FD9E-4A53-4609-BA64-ADFAD28482C6}" srcId="{E2A62BA9-6598-46D5-A96D-6786E0E17049}" destId="{31A1C679-5CF3-47D9-82EA-7BDBF360F5C5}" srcOrd="0" destOrd="0" parTransId="{E7C91631-C4D5-44C6-9E94-56C2DC1D7A05}" sibTransId="{F7655660-FDA5-4316-9D83-FE7A633DCEC5}"/>
    <dgm:cxn modelId="{80180DA7-2C5A-47C0-9121-6F144CC75E9D}" srcId="{9340C235-6C20-44F0-84DD-771477A2E30A}" destId="{E8FB1360-4E73-4480-B2CE-5DF396704888}" srcOrd="2" destOrd="0" parTransId="{A7F83157-B20A-4243-A86B-CDCE6FF1BE5C}" sibTransId="{8EF5C204-5922-4004-94FA-F119D9535360}"/>
    <dgm:cxn modelId="{3C710DAB-BAF7-4870-A3DF-FD4482B9D4E1}" srcId="{CB3AED63-A192-4759-A604-B8DEFB10EA57}" destId="{C83DEAC0-2729-4032-9099-3AC18F217160}" srcOrd="1" destOrd="0" parTransId="{306BED95-4895-4017-9525-387B18362208}" sibTransId="{66D26742-4CCA-44DF-AEDA-D0F2C6A87E94}"/>
    <dgm:cxn modelId="{76439CAB-8F58-4A3A-B6DD-A1125007EA54}" type="presOf" srcId="{C83DEAC0-2729-4032-9099-3AC18F217160}" destId="{2A22FA8A-58C5-4D31-B91A-4555EF1B1820}" srcOrd="0" destOrd="2" presId="urn:microsoft.com/office/officeart/2018/5/layout/CenteredIconLabelDescriptionList"/>
    <dgm:cxn modelId="{86B03EBA-EB2D-4277-81F9-912A8C37CD29}" type="presOf" srcId="{9340C235-6C20-44F0-84DD-771477A2E30A}" destId="{F2070776-4676-404A-B999-900336AA80C5}" srcOrd="0" destOrd="0" presId="urn:microsoft.com/office/officeart/2018/5/layout/CenteredIconLabelDescriptionList"/>
    <dgm:cxn modelId="{6B9B9DD5-2716-4CF9-A377-B2264C14196F}" srcId="{9340C235-6C20-44F0-84DD-771477A2E30A}" destId="{469D0346-55E8-4E02-BFA5-83A5756C3D5B}" srcOrd="0" destOrd="0" parTransId="{6A9253E6-E6A4-4304-96F9-4E69C1C732D5}" sibTransId="{3277450F-D9AD-47B2-AE8D-C277E12955DD}"/>
    <dgm:cxn modelId="{2E1B87DE-192A-4BCB-A844-2D406E3B5010}" srcId="{E2A62BA9-6598-46D5-A96D-6786E0E17049}" destId="{5C22FC44-3FF9-4666-A1C3-3F614911416F}" srcOrd="1" destOrd="0" parTransId="{F40129B9-D6AB-4748-9448-39FA84E5F30F}" sibTransId="{9A5F16A6-2D0C-4CC0-9B57-7EF2AF8E5971}"/>
    <dgm:cxn modelId="{D64D7DDF-4820-4B44-BF13-52F01B92A6FA}" srcId="{CB3AED63-A192-4759-A604-B8DEFB10EA57}" destId="{6E3FD062-FF51-4749-9A86-AA61318AAE4A}" srcOrd="0" destOrd="0" parTransId="{49DC6AE9-2F50-4B9F-840A-B51E9FB15670}" sibTransId="{F78E7AC1-666B-41D7-9623-9F0AF64F0ACD}"/>
    <dgm:cxn modelId="{642D43E8-D849-4CC6-A08E-B5DF4C9A80D4}" type="presOf" srcId="{C7E27AD3-3767-43E2-A195-25A51CD3B64A}" destId="{2A22FA8A-58C5-4D31-B91A-4555EF1B1820}" srcOrd="0" destOrd="3" presId="urn:microsoft.com/office/officeart/2018/5/layout/CenteredIconLabelDescriptionList"/>
    <dgm:cxn modelId="{36FAD4ED-0685-4F59-B3B3-2B9A40CAA7C6}" srcId="{5C22FC44-3FF9-4666-A1C3-3F614911416F}" destId="{CB3AED63-A192-4759-A604-B8DEFB10EA57}" srcOrd="0" destOrd="0" parTransId="{6FA2D463-09F9-46F1-9B49-AEF63315B9BF}" sibTransId="{88015C92-9E8C-4BCB-8DBB-E2A5F45A3B29}"/>
    <dgm:cxn modelId="{0F6346EF-A54C-4098-8396-1C6B9291CBD4}" type="presOf" srcId="{E2A62BA9-6598-46D5-A96D-6786E0E17049}" destId="{807BB00E-E802-490E-BBA0-A21251AA10C2}" srcOrd="0" destOrd="0" presId="urn:microsoft.com/office/officeart/2018/5/layout/CenteredIconLabelDescriptionList"/>
    <dgm:cxn modelId="{9AEDB4FC-5C04-4AF7-A847-07082D586928}" srcId="{CB3AED63-A192-4759-A604-B8DEFB10EA57}" destId="{C7E27AD3-3767-43E2-A195-25A51CD3B64A}" srcOrd="2" destOrd="0" parTransId="{77F6A32F-6C99-4F06-8917-CE3F66C6008E}" sibTransId="{33FEE85E-81B3-41CB-88DF-CF22E64D116E}"/>
    <dgm:cxn modelId="{5123BDFC-8727-48D8-8969-F3A30BAFEE07}" type="presOf" srcId="{5C22FC44-3FF9-4666-A1C3-3F614911416F}" destId="{113AB902-ACB8-4FE4-8B87-46E7D22FEB3D}" srcOrd="0" destOrd="0" presId="urn:microsoft.com/office/officeart/2018/5/layout/CenteredIconLabelDescriptionList"/>
    <dgm:cxn modelId="{C7A603F8-3750-44C7-9B71-A2A6D9B1BCC0}" type="presParOf" srcId="{807BB00E-E802-490E-BBA0-A21251AA10C2}" destId="{28C2F0B4-8F4F-459F-8635-EF59E004BD4A}" srcOrd="0" destOrd="0" presId="urn:microsoft.com/office/officeart/2018/5/layout/CenteredIconLabelDescriptionList"/>
    <dgm:cxn modelId="{18F8DEA8-F392-421D-B651-94F54FD0E2B9}" type="presParOf" srcId="{28C2F0B4-8F4F-459F-8635-EF59E004BD4A}" destId="{DFB68B82-392F-4074-B29E-E2D5A143705A}" srcOrd="0" destOrd="0" presId="urn:microsoft.com/office/officeart/2018/5/layout/CenteredIconLabelDescriptionList"/>
    <dgm:cxn modelId="{9CD3673C-A369-41C0-B5EC-844832A4E830}" type="presParOf" srcId="{28C2F0B4-8F4F-459F-8635-EF59E004BD4A}" destId="{613685D7-5F1D-48E6-BA95-5F9287E4F05E}" srcOrd="1" destOrd="0" presId="urn:microsoft.com/office/officeart/2018/5/layout/CenteredIconLabelDescriptionList"/>
    <dgm:cxn modelId="{84B14A11-171E-4806-815B-4C2167C5221F}" type="presParOf" srcId="{28C2F0B4-8F4F-459F-8635-EF59E004BD4A}" destId="{5476FD4D-CD1C-4305-A5B7-ECF2AB8424A1}" srcOrd="2" destOrd="0" presId="urn:microsoft.com/office/officeart/2018/5/layout/CenteredIconLabelDescriptionList"/>
    <dgm:cxn modelId="{95F71566-A1D8-482D-A523-BCAC815158A3}" type="presParOf" srcId="{28C2F0B4-8F4F-459F-8635-EF59E004BD4A}" destId="{97E4EDE0-FE17-42A9-A036-E74DC52CF893}" srcOrd="3" destOrd="0" presId="urn:microsoft.com/office/officeart/2018/5/layout/CenteredIconLabelDescriptionList"/>
    <dgm:cxn modelId="{74B8B574-823E-43F4-81D3-84F2062D21FC}" type="presParOf" srcId="{28C2F0B4-8F4F-459F-8635-EF59E004BD4A}" destId="{F2070776-4676-404A-B999-900336AA80C5}" srcOrd="4" destOrd="0" presId="urn:microsoft.com/office/officeart/2018/5/layout/CenteredIconLabelDescriptionList"/>
    <dgm:cxn modelId="{B4BFDCED-A6F2-42F8-88B1-8F5D947A45D1}" type="presParOf" srcId="{807BB00E-E802-490E-BBA0-A21251AA10C2}" destId="{3DB5EE2A-3C0C-43D7-969B-A1EB0A8AB0C1}" srcOrd="1" destOrd="0" presId="urn:microsoft.com/office/officeart/2018/5/layout/CenteredIconLabelDescriptionList"/>
    <dgm:cxn modelId="{C6B46AEA-D993-44D2-9BBE-60B65FF6BCC4}" type="presParOf" srcId="{807BB00E-E802-490E-BBA0-A21251AA10C2}" destId="{31CDBA65-1F57-4D52-BA4B-0FA0E95D16E7}" srcOrd="2" destOrd="0" presId="urn:microsoft.com/office/officeart/2018/5/layout/CenteredIconLabelDescriptionList"/>
    <dgm:cxn modelId="{56663FDF-79AC-49FE-A403-AE67B9209226}" type="presParOf" srcId="{31CDBA65-1F57-4D52-BA4B-0FA0E95D16E7}" destId="{82DB573E-D91E-427B-908A-FE9CAF765C55}" srcOrd="0" destOrd="0" presId="urn:microsoft.com/office/officeart/2018/5/layout/CenteredIconLabelDescriptionList"/>
    <dgm:cxn modelId="{EF157AA1-D536-4729-A1D3-9F11DE62A963}" type="presParOf" srcId="{31CDBA65-1F57-4D52-BA4B-0FA0E95D16E7}" destId="{D8B68B79-E737-4367-83CA-8F17B25CAF69}" srcOrd="1" destOrd="0" presId="urn:microsoft.com/office/officeart/2018/5/layout/CenteredIconLabelDescriptionList"/>
    <dgm:cxn modelId="{5F954844-DA3B-40DA-B73E-793C4D4F53E9}" type="presParOf" srcId="{31CDBA65-1F57-4D52-BA4B-0FA0E95D16E7}" destId="{113AB902-ACB8-4FE4-8B87-46E7D22FEB3D}" srcOrd="2" destOrd="0" presId="urn:microsoft.com/office/officeart/2018/5/layout/CenteredIconLabelDescriptionList"/>
    <dgm:cxn modelId="{A7F93596-0CC0-4053-AE48-5F03F52C4B93}" type="presParOf" srcId="{31CDBA65-1F57-4D52-BA4B-0FA0E95D16E7}" destId="{218F9C7D-1A09-4E4A-B5F9-5902F42D9C81}" srcOrd="3" destOrd="0" presId="urn:microsoft.com/office/officeart/2018/5/layout/CenteredIconLabelDescriptionList"/>
    <dgm:cxn modelId="{32FF3132-35EA-47CB-AEC6-DEDCADA3C699}" type="presParOf" srcId="{31CDBA65-1F57-4D52-BA4B-0FA0E95D16E7}" destId="{2A22FA8A-58C5-4D31-B91A-4555EF1B1820}"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7B0710-F73A-499A-80BF-C03B35CD1CD3}" type="doc">
      <dgm:prSet loTypeId="urn:microsoft.com/office/officeart/2005/8/layout/hProcess9" loCatId="process" qsTypeId="urn:microsoft.com/office/officeart/2005/8/quickstyle/simple1" qsCatId="simple" csTypeId="urn:microsoft.com/office/officeart/2005/8/colors/accent1_2" csCatId="accent1" phldr="1"/>
      <dgm:spPr/>
    </dgm:pt>
    <dgm:pt modelId="{FDBC9EE6-1F17-420C-BD2C-637271C47350}">
      <dgm:prSet phldrT="[Text]"/>
      <dgm:spPr/>
      <dgm:t>
        <a:bodyPr/>
        <a:lstStyle/>
        <a:p>
          <a:r>
            <a:rPr lang="it-IT" dirty="0"/>
            <a:t>Common goals</a:t>
          </a:r>
          <a:endParaRPr lang="en-US" dirty="0"/>
        </a:p>
      </dgm:t>
    </dgm:pt>
    <dgm:pt modelId="{C12AD238-DD0F-46C7-91E5-AEDAEE471A37}" type="parTrans" cxnId="{069A066E-B830-42F9-8517-47EE69C39B28}">
      <dgm:prSet/>
      <dgm:spPr/>
      <dgm:t>
        <a:bodyPr/>
        <a:lstStyle/>
        <a:p>
          <a:endParaRPr lang="en-US"/>
        </a:p>
      </dgm:t>
    </dgm:pt>
    <dgm:pt modelId="{15BB58A7-ED6C-48F0-891E-D55C71364C43}" type="sibTrans" cxnId="{069A066E-B830-42F9-8517-47EE69C39B28}">
      <dgm:prSet/>
      <dgm:spPr/>
      <dgm:t>
        <a:bodyPr/>
        <a:lstStyle/>
        <a:p>
          <a:endParaRPr lang="en-US"/>
        </a:p>
      </dgm:t>
    </dgm:pt>
    <dgm:pt modelId="{9A5082F2-A7AD-4DB4-A496-40F27BC1DEB3}">
      <dgm:prSet phldrT="[Text]"/>
      <dgm:spPr/>
      <dgm:t>
        <a:bodyPr/>
        <a:lstStyle/>
        <a:p>
          <a:r>
            <a:rPr lang="it-IT" dirty="0"/>
            <a:t>Defined roles</a:t>
          </a:r>
          <a:endParaRPr lang="en-US" dirty="0"/>
        </a:p>
      </dgm:t>
    </dgm:pt>
    <dgm:pt modelId="{0F00C1C3-A997-45D8-B593-650277D9439B}" type="parTrans" cxnId="{9787341A-B732-45C3-83FB-E9B471E79DF4}">
      <dgm:prSet/>
      <dgm:spPr/>
      <dgm:t>
        <a:bodyPr/>
        <a:lstStyle/>
        <a:p>
          <a:endParaRPr lang="en-US"/>
        </a:p>
      </dgm:t>
    </dgm:pt>
    <dgm:pt modelId="{A694D2F5-0D1D-4CCD-B5E3-6BF1DCE108D7}" type="sibTrans" cxnId="{9787341A-B732-45C3-83FB-E9B471E79DF4}">
      <dgm:prSet/>
      <dgm:spPr/>
      <dgm:t>
        <a:bodyPr/>
        <a:lstStyle/>
        <a:p>
          <a:endParaRPr lang="en-US"/>
        </a:p>
      </dgm:t>
    </dgm:pt>
    <dgm:pt modelId="{2DAF425C-2F18-469D-B995-ADEF6D82870B}">
      <dgm:prSet phldrT="[Text]"/>
      <dgm:spPr/>
      <dgm:t>
        <a:bodyPr/>
        <a:lstStyle/>
        <a:p>
          <a:r>
            <a:rPr lang="it-IT" dirty="0"/>
            <a:t>Share information</a:t>
          </a:r>
          <a:endParaRPr lang="en-US" dirty="0"/>
        </a:p>
      </dgm:t>
    </dgm:pt>
    <dgm:pt modelId="{5FDE5949-5CDE-4CBC-A9F8-76A0CB2DD0E9}" type="parTrans" cxnId="{E81F75B9-1096-4735-821E-CE80ED0EA718}">
      <dgm:prSet/>
      <dgm:spPr/>
      <dgm:t>
        <a:bodyPr/>
        <a:lstStyle/>
        <a:p>
          <a:endParaRPr lang="en-US"/>
        </a:p>
      </dgm:t>
    </dgm:pt>
    <dgm:pt modelId="{1DB766E0-B8FB-4F42-93F9-B601FF8179B9}" type="sibTrans" cxnId="{E81F75B9-1096-4735-821E-CE80ED0EA718}">
      <dgm:prSet/>
      <dgm:spPr/>
      <dgm:t>
        <a:bodyPr/>
        <a:lstStyle/>
        <a:p>
          <a:endParaRPr lang="en-US"/>
        </a:p>
      </dgm:t>
    </dgm:pt>
    <dgm:pt modelId="{B016AD53-A532-4A5F-B15F-B394625CCA9E}" type="pres">
      <dgm:prSet presAssocID="{907B0710-F73A-499A-80BF-C03B35CD1CD3}" presName="CompostProcess" presStyleCnt="0">
        <dgm:presLayoutVars>
          <dgm:dir/>
          <dgm:resizeHandles val="exact"/>
        </dgm:presLayoutVars>
      </dgm:prSet>
      <dgm:spPr/>
    </dgm:pt>
    <dgm:pt modelId="{1C0F77A8-8FD5-4AB8-B38D-019261352097}" type="pres">
      <dgm:prSet presAssocID="{907B0710-F73A-499A-80BF-C03B35CD1CD3}" presName="arrow" presStyleLbl="bgShp" presStyleIdx="0" presStyleCnt="1" custScaleX="110319" custLinFactNeighborX="0" custLinFactNeighborY="-31439"/>
      <dgm:spPr/>
    </dgm:pt>
    <dgm:pt modelId="{6B2F135B-DC3C-4470-9AB8-B356D90BECAD}" type="pres">
      <dgm:prSet presAssocID="{907B0710-F73A-499A-80BF-C03B35CD1CD3}" presName="linearProcess" presStyleCnt="0"/>
      <dgm:spPr/>
    </dgm:pt>
    <dgm:pt modelId="{05490274-546D-46F5-97A4-36F72AE787E5}" type="pres">
      <dgm:prSet presAssocID="{FDBC9EE6-1F17-420C-BD2C-637271C47350}" presName="textNode" presStyleLbl="node1" presStyleIdx="0" presStyleCnt="3">
        <dgm:presLayoutVars>
          <dgm:bulletEnabled val="1"/>
        </dgm:presLayoutVars>
      </dgm:prSet>
      <dgm:spPr/>
    </dgm:pt>
    <dgm:pt modelId="{83DE4B58-67A4-4E0C-879C-0621D47640A9}" type="pres">
      <dgm:prSet presAssocID="{15BB58A7-ED6C-48F0-891E-D55C71364C43}" presName="sibTrans" presStyleCnt="0"/>
      <dgm:spPr/>
    </dgm:pt>
    <dgm:pt modelId="{B708F066-0151-4C48-83A6-A89DF1B1DC3D}" type="pres">
      <dgm:prSet presAssocID="{9A5082F2-A7AD-4DB4-A496-40F27BC1DEB3}" presName="textNode" presStyleLbl="node1" presStyleIdx="1" presStyleCnt="3">
        <dgm:presLayoutVars>
          <dgm:bulletEnabled val="1"/>
        </dgm:presLayoutVars>
      </dgm:prSet>
      <dgm:spPr/>
    </dgm:pt>
    <dgm:pt modelId="{F3759136-1151-48D8-9775-9010816A37AE}" type="pres">
      <dgm:prSet presAssocID="{A694D2F5-0D1D-4CCD-B5E3-6BF1DCE108D7}" presName="sibTrans" presStyleCnt="0"/>
      <dgm:spPr/>
    </dgm:pt>
    <dgm:pt modelId="{B6E97C9C-C08C-4FE4-B0ED-E63A865A13EB}" type="pres">
      <dgm:prSet presAssocID="{2DAF425C-2F18-469D-B995-ADEF6D82870B}" presName="textNode" presStyleLbl="node1" presStyleIdx="2" presStyleCnt="3" custLinFactX="1880" custLinFactNeighborX="100000">
        <dgm:presLayoutVars>
          <dgm:bulletEnabled val="1"/>
        </dgm:presLayoutVars>
      </dgm:prSet>
      <dgm:spPr/>
    </dgm:pt>
  </dgm:ptLst>
  <dgm:cxnLst>
    <dgm:cxn modelId="{9787341A-B732-45C3-83FB-E9B471E79DF4}" srcId="{907B0710-F73A-499A-80BF-C03B35CD1CD3}" destId="{9A5082F2-A7AD-4DB4-A496-40F27BC1DEB3}" srcOrd="1" destOrd="0" parTransId="{0F00C1C3-A997-45D8-B593-650277D9439B}" sibTransId="{A694D2F5-0D1D-4CCD-B5E3-6BF1DCE108D7}"/>
    <dgm:cxn modelId="{069A066E-B830-42F9-8517-47EE69C39B28}" srcId="{907B0710-F73A-499A-80BF-C03B35CD1CD3}" destId="{FDBC9EE6-1F17-420C-BD2C-637271C47350}" srcOrd="0" destOrd="0" parTransId="{C12AD238-DD0F-46C7-91E5-AEDAEE471A37}" sibTransId="{15BB58A7-ED6C-48F0-891E-D55C71364C43}"/>
    <dgm:cxn modelId="{3331696F-2D4C-4A1A-B9FB-3B4522BFC324}" type="presOf" srcId="{FDBC9EE6-1F17-420C-BD2C-637271C47350}" destId="{05490274-546D-46F5-97A4-36F72AE787E5}" srcOrd="0" destOrd="0" presId="urn:microsoft.com/office/officeart/2005/8/layout/hProcess9"/>
    <dgm:cxn modelId="{B0EF2E59-0D9F-40E6-A62C-CFCE8450C185}" type="presOf" srcId="{9A5082F2-A7AD-4DB4-A496-40F27BC1DEB3}" destId="{B708F066-0151-4C48-83A6-A89DF1B1DC3D}" srcOrd="0" destOrd="0" presId="urn:microsoft.com/office/officeart/2005/8/layout/hProcess9"/>
    <dgm:cxn modelId="{E81F75B9-1096-4735-821E-CE80ED0EA718}" srcId="{907B0710-F73A-499A-80BF-C03B35CD1CD3}" destId="{2DAF425C-2F18-469D-B995-ADEF6D82870B}" srcOrd="2" destOrd="0" parTransId="{5FDE5949-5CDE-4CBC-A9F8-76A0CB2DD0E9}" sibTransId="{1DB766E0-B8FB-4F42-93F9-B601FF8179B9}"/>
    <dgm:cxn modelId="{6E8D8FE2-29D4-4D8D-9FE2-6C9DFFFCAB21}" type="presOf" srcId="{2DAF425C-2F18-469D-B995-ADEF6D82870B}" destId="{B6E97C9C-C08C-4FE4-B0ED-E63A865A13EB}" srcOrd="0" destOrd="0" presId="urn:microsoft.com/office/officeart/2005/8/layout/hProcess9"/>
    <dgm:cxn modelId="{8E04CEF8-9F4F-455C-8D13-5787934308D4}" type="presOf" srcId="{907B0710-F73A-499A-80BF-C03B35CD1CD3}" destId="{B016AD53-A532-4A5F-B15F-B394625CCA9E}" srcOrd="0" destOrd="0" presId="urn:microsoft.com/office/officeart/2005/8/layout/hProcess9"/>
    <dgm:cxn modelId="{043C24D5-218B-4519-8136-A3F4991C0D0E}" type="presParOf" srcId="{B016AD53-A532-4A5F-B15F-B394625CCA9E}" destId="{1C0F77A8-8FD5-4AB8-B38D-019261352097}" srcOrd="0" destOrd="0" presId="urn:microsoft.com/office/officeart/2005/8/layout/hProcess9"/>
    <dgm:cxn modelId="{5A4F9F82-BD87-4E76-9142-622A91E10477}" type="presParOf" srcId="{B016AD53-A532-4A5F-B15F-B394625CCA9E}" destId="{6B2F135B-DC3C-4470-9AB8-B356D90BECAD}" srcOrd="1" destOrd="0" presId="urn:microsoft.com/office/officeart/2005/8/layout/hProcess9"/>
    <dgm:cxn modelId="{E6BE58C6-2A73-4C21-8B4F-383CB05B8773}" type="presParOf" srcId="{6B2F135B-DC3C-4470-9AB8-B356D90BECAD}" destId="{05490274-546D-46F5-97A4-36F72AE787E5}" srcOrd="0" destOrd="0" presId="urn:microsoft.com/office/officeart/2005/8/layout/hProcess9"/>
    <dgm:cxn modelId="{6689B454-B444-4B67-BAD6-AC3BC6A7C19A}" type="presParOf" srcId="{6B2F135B-DC3C-4470-9AB8-B356D90BECAD}" destId="{83DE4B58-67A4-4E0C-879C-0621D47640A9}" srcOrd="1" destOrd="0" presId="urn:microsoft.com/office/officeart/2005/8/layout/hProcess9"/>
    <dgm:cxn modelId="{A53253B9-56B6-4E6E-9EBE-B199CE458AFB}" type="presParOf" srcId="{6B2F135B-DC3C-4470-9AB8-B356D90BECAD}" destId="{B708F066-0151-4C48-83A6-A89DF1B1DC3D}" srcOrd="2" destOrd="0" presId="urn:microsoft.com/office/officeart/2005/8/layout/hProcess9"/>
    <dgm:cxn modelId="{C363AD82-4A70-465F-9570-CBDDB53DB410}" type="presParOf" srcId="{6B2F135B-DC3C-4470-9AB8-B356D90BECAD}" destId="{F3759136-1151-48D8-9775-9010816A37AE}" srcOrd="3" destOrd="0" presId="urn:microsoft.com/office/officeart/2005/8/layout/hProcess9"/>
    <dgm:cxn modelId="{1BF83DA2-AD8C-4C10-9640-695F9FCB0036}" type="presParOf" srcId="{6B2F135B-DC3C-4470-9AB8-B356D90BECAD}" destId="{B6E97C9C-C08C-4FE4-B0ED-E63A865A13EB}"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07B0710-F73A-499A-80BF-C03B35CD1CD3}" type="doc">
      <dgm:prSet loTypeId="urn:microsoft.com/office/officeart/2005/8/layout/hProcess9" loCatId="process" qsTypeId="urn:microsoft.com/office/officeart/2005/8/quickstyle/simple1" qsCatId="simple" csTypeId="urn:microsoft.com/office/officeart/2005/8/colors/accent1_2" csCatId="accent1" phldr="1"/>
      <dgm:spPr/>
    </dgm:pt>
    <dgm:pt modelId="{FDBC9EE6-1F17-420C-BD2C-637271C47350}">
      <dgm:prSet phldrT="[Text]" custT="1"/>
      <dgm:spPr/>
      <dgm:t>
        <a:bodyPr/>
        <a:lstStyle/>
        <a:p>
          <a:r>
            <a:rPr lang="it-IT" sz="1600" dirty="0"/>
            <a:t>clear communication</a:t>
          </a:r>
          <a:endParaRPr lang="en-US" sz="1600" dirty="0"/>
        </a:p>
      </dgm:t>
    </dgm:pt>
    <dgm:pt modelId="{C12AD238-DD0F-46C7-91E5-AEDAEE471A37}" type="parTrans" cxnId="{069A066E-B830-42F9-8517-47EE69C39B28}">
      <dgm:prSet/>
      <dgm:spPr/>
      <dgm:t>
        <a:bodyPr/>
        <a:lstStyle/>
        <a:p>
          <a:endParaRPr lang="en-US"/>
        </a:p>
      </dgm:t>
    </dgm:pt>
    <dgm:pt modelId="{15BB58A7-ED6C-48F0-891E-D55C71364C43}" type="sibTrans" cxnId="{069A066E-B830-42F9-8517-47EE69C39B28}">
      <dgm:prSet/>
      <dgm:spPr/>
      <dgm:t>
        <a:bodyPr/>
        <a:lstStyle/>
        <a:p>
          <a:endParaRPr lang="en-US"/>
        </a:p>
      </dgm:t>
    </dgm:pt>
    <dgm:pt modelId="{9A5082F2-A7AD-4DB4-A496-40F27BC1DEB3}">
      <dgm:prSet phldrT="[Text]" custT="1"/>
      <dgm:spPr/>
      <dgm:t>
        <a:bodyPr/>
        <a:lstStyle/>
        <a:p>
          <a:r>
            <a:rPr lang="it-IT" sz="1600" dirty="0"/>
            <a:t>Opened to changes</a:t>
          </a:r>
          <a:endParaRPr lang="en-US" sz="1600" dirty="0"/>
        </a:p>
      </dgm:t>
    </dgm:pt>
    <dgm:pt modelId="{0F00C1C3-A997-45D8-B593-650277D9439B}" type="parTrans" cxnId="{9787341A-B732-45C3-83FB-E9B471E79DF4}">
      <dgm:prSet/>
      <dgm:spPr/>
      <dgm:t>
        <a:bodyPr/>
        <a:lstStyle/>
        <a:p>
          <a:endParaRPr lang="en-US"/>
        </a:p>
      </dgm:t>
    </dgm:pt>
    <dgm:pt modelId="{A694D2F5-0D1D-4CCD-B5E3-6BF1DCE108D7}" type="sibTrans" cxnId="{9787341A-B732-45C3-83FB-E9B471E79DF4}">
      <dgm:prSet/>
      <dgm:spPr/>
      <dgm:t>
        <a:bodyPr/>
        <a:lstStyle/>
        <a:p>
          <a:endParaRPr lang="en-US"/>
        </a:p>
      </dgm:t>
    </dgm:pt>
    <dgm:pt modelId="{2DAF425C-2F18-469D-B995-ADEF6D82870B}">
      <dgm:prSet phldrT="[Text]" custT="1"/>
      <dgm:spPr/>
      <dgm:t>
        <a:bodyPr/>
        <a:lstStyle/>
        <a:p>
          <a:r>
            <a:rPr lang="it-IT" sz="1600" dirty="0"/>
            <a:t>Show</a:t>
          </a:r>
          <a:r>
            <a:rPr lang="it-IT" sz="1500" dirty="0"/>
            <a:t> </a:t>
          </a:r>
          <a:r>
            <a:rPr lang="it-IT" sz="1600" dirty="0"/>
            <a:t>commitment</a:t>
          </a:r>
          <a:endParaRPr lang="en-US" sz="1600" dirty="0"/>
        </a:p>
      </dgm:t>
    </dgm:pt>
    <dgm:pt modelId="{5FDE5949-5CDE-4CBC-A9F8-76A0CB2DD0E9}" type="parTrans" cxnId="{E81F75B9-1096-4735-821E-CE80ED0EA718}">
      <dgm:prSet/>
      <dgm:spPr/>
      <dgm:t>
        <a:bodyPr/>
        <a:lstStyle/>
        <a:p>
          <a:endParaRPr lang="en-US"/>
        </a:p>
      </dgm:t>
    </dgm:pt>
    <dgm:pt modelId="{1DB766E0-B8FB-4F42-93F9-B601FF8179B9}" type="sibTrans" cxnId="{E81F75B9-1096-4735-821E-CE80ED0EA718}">
      <dgm:prSet/>
      <dgm:spPr/>
      <dgm:t>
        <a:bodyPr/>
        <a:lstStyle/>
        <a:p>
          <a:endParaRPr lang="en-US"/>
        </a:p>
      </dgm:t>
    </dgm:pt>
    <dgm:pt modelId="{B016AD53-A532-4A5F-B15F-B394625CCA9E}" type="pres">
      <dgm:prSet presAssocID="{907B0710-F73A-499A-80BF-C03B35CD1CD3}" presName="CompostProcess" presStyleCnt="0">
        <dgm:presLayoutVars>
          <dgm:dir/>
          <dgm:resizeHandles val="exact"/>
        </dgm:presLayoutVars>
      </dgm:prSet>
      <dgm:spPr/>
    </dgm:pt>
    <dgm:pt modelId="{1C0F77A8-8FD5-4AB8-B38D-019261352097}" type="pres">
      <dgm:prSet presAssocID="{907B0710-F73A-499A-80BF-C03B35CD1CD3}" presName="arrow" presStyleLbl="bgShp" presStyleIdx="0" presStyleCnt="1" custScaleX="110319" custLinFactX="19877" custLinFactNeighborX="100000" custLinFactNeighborY="-7386"/>
      <dgm:spPr/>
    </dgm:pt>
    <dgm:pt modelId="{6B2F135B-DC3C-4470-9AB8-B356D90BECAD}" type="pres">
      <dgm:prSet presAssocID="{907B0710-F73A-499A-80BF-C03B35CD1CD3}" presName="linearProcess" presStyleCnt="0"/>
      <dgm:spPr/>
    </dgm:pt>
    <dgm:pt modelId="{05490274-546D-46F5-97A4-36F72AE787E5}" type="pres">
      <dgm:prSet presAssocID="{FDBC9EE6-1F17-420C-BD2C-637271C47350}" presName="textNode" presStyleLbl="node1" presStyleIdx="0" presStyleCnt="3" custScaleX="126238" custScaleY="98484" custLinFactNeighborX="-509" custLinFactNeighborY="0">
        <dgm:presLayoutVars>
          <dgm:bulletEnabled val="1"/>
        </dgm:presLayoutVars>
      </dgm:prSet>
      <dgm:spPr/>
    </dgm:pt>
    <dgm:pt modelId="{83DE4B58-67A4-4E0C-879C-0621D47640A9}" type="pres">
      <dgm:prSet presAssocID="{15BB58A7-ED6C-48F0-891E-D55C71364C43}" presName="sibTrans" presStyleCnt="0"/>
      <dgm:spPr/>
    </dgm:pt>
    <dgm:pt modelId="{B708F066-0151-4C48-83A6-A89DF1B1DC3D}" type="pres">
      <dgm:prSet presAssocID="{9A5082F2-A7AD-4DB4-A496-40F27BC1DEB3}" presName="textNode" presStyleLbl="node1" presStyleIdx="1" presStyleCnt="3">
        <dgm:presLayoutVars>
          <dgm:bulletEnabled val="1"/>
        </dgm:presLayoutVars>
      </dgm:prSet>
      <dgm:spPr/>
    </dgm:pt>
    <dgm:pt modelId="{F3759136-1151-48D8-9775-9010816A37AE}" type="pres">
      <dgm:prSet presAssocID="{A694D2F5-0D1D-4CCD-B5E3-6BF1DCE108D7}" presName="sibTrans" presStyleCnt="0"/>
      <dgm:spPr/>
    </dgm:pt>
    <dgm:pt modelId="{B6E97C9C-C08C-4FE4-B0ED-E63A865A13EB}" type="pres">
      <dgm:prSet presAssocID="{2DAF425C-2F18-469D-B995-ADEF6D82870B}" presName="textNode" presStyleLbl="node1" presStyleIdx="2" presStyleCnt="3" custScaleX="118875" custLinFactNeighborX="1696">
        <dgm:presLayoutVars>
          <dgm:bulletEnabled val="1"/>
        </dgm:presLayoutVars>
      </dgm:prSet>
      <dgm:spPr/>
    </dgm:pt>
  </dgm:ptLst>
  <dgm:cxnLst>
    <dgm:cxn modelId="{9787341A-B732-45C3-83FB-E9B471E79DF4}" srcId="{907B0710-F73A-499A-80BF-C03B35CD1CD3}" destId="{9A5082F2-A7AD-4DB4-A496-40F27BC1DEB3}" srcOrd="1" destOrd="0" parTransId="{0F00C1C3-A997-45D8-B593-650277D9439B}" sibTransId="{A694D2F5-0D1D-4CCD-B5E3-6BF1DCE108D7}"/>
    <dgm:cxn modelId="{069A066E-B830-42F9-8517-47EE69C39B28}" srcId="{907B0710-F73A-499A-80BF-C03B35CD1CD3}" destId="{FDBC9EE6-1F17-420C-BD2C-637271C47350}" srcOrd="0" destOrd="0" parTransId="{C12AD238-DD0F-46C7-91E5-AEDAEE471A37}" sibTransId="{15BB58A7-ED6C-48F0-891E-D55C71364C43}"/>
    <dgm:cxn modelId="{3331696F-2D4C-4A1A-B9FB-3B4522BFC324}" type="presOf" srcId="{FDBC9EE6-1F17-420C-BD2C-637271C47350}" destId="{05490274-546D-46F5-97A4-36F72AE787E5}" srcOrd="0" destOrd="0" presId="urn:microsoft.com/office/officeart/2005/8/layout/hProcess9"/>
    <dgm:cxn modelId="{B0EF2E59-0D9F-40E6-A62C-CFCE8450C185}" type="presOf" srcId="{9A5082F2-A7AD-4DB4-A496-40F27BC1DEB3}" destId="{B708F066-0151-4C48-83A6-A89DF1B1DC3D}" srcOrd="0" destOrd="0" presId="urn:microsoft.com/office/officeart/2005/8/layout/hProcess9"/>
    <dgm:cxn modelId="{E81F75B9-1096-4735-821E-CE80ED0EA718}" srcId="{907B0710-F73A-499A-80BF-C03B35CD1CD3}" destId="{2DAF425C-2F18-469D-B995-ADEF6D82870B}" srcOrd="2" destOrd="0" parTransId="{5FDE5949-5CDE-4CBC-A9F8-76A0CB2DD0E9}" sibTransId="{1DB766E0-B8FB-4F42-93F9-B601FF8179B9}"/>
    <dgm:cxn modelId="{6E8D8FE2-29D4-4D8D-9FE2-6C9DFFFCAB21}" type="presOf" srcId="{2DAF425C-2F18-469D-B995-ADEF6D82870B}" destId="{B6E97C9C-C08C-4FE4-B0ED-E63A865A13EB}" srcOrd="0" destOrd="0" presId="urn:microsoft.com/office/officeart/2005/8/layout/hProcess9"/>
    <dgm:cxn modelId="{8E04CEF8-9F4F-455C-8D13-5787934308D4}" type="presOf" srcId="{907B0710-F73A-499A-80BF-C03B35CD1CD3}" destId="{B016AD53-A532-4A5F-B15F-B394625CCA9E}" srcOrd="0" destOrd="0" presId="urn:microsoft.com/office/officeart/2005/8/layout/hProcess9"/>
    <dgm:cxn modelId="{043C24D5-218B-4519-8136-A3F4991C0D0E}" type="presParOf" srcId="{B016AD53-A532-4A5F-B15F-B394625CCA9E}" destId="{1C0F77A8-8FD5-4AB8-B38D-019261352097}" srcOrd="0" destOrd="0" presId="urn:microsoft.com/office/officeart/2005/8/layout/hProcess9"/>
    <dgm:cxn modelId="{5A4F9F82-BD87-4E76-9142-622A91E10477}" type="presParOf" srcId="{B016AD53-A532-4A5F-B15F-B394625CCA9E}" destId="{6B2F135B-DC3C-4470-9AB8-B356D90BECAD}" srcOrd="1" destOrd="0" presId="urn:microsoft.com/office/officeart/2005/8/layout/hProcess9"/>
    <dgm:cxn modelId="{E6BE58C6-2A73-4C21-8B4F-383CB05B8773}" type="presParOf" srcId="{6B2F135B-DC3C-4470-9AB8-B356D90BECAD}" destId="{05490274-546D-46F5-97A4-36F72AE787E5}" srcOrd="0" destOrd="0" presId="urn:microsoft.com/office/officeart/2005/8/layout/hProcess9"/>
    <dgm:cxn modelId="{6689B454-B444-4B67-BAD6-AC3BC6A7C19A}" type="presParOf" srcId="{6B2F135B-DC3C-4470-9AB8-B356D90BECAD}" destId="{83DE4B58-67A4-4E0C-879C-0621D47640A9}" srcOrd="1" destOrd="0" presId="urn:microsoft.com/office/officeart/2005/8/layout/hProcess9"/>
    <dgm:cxn modelId="{A53253B9-56B6-4E6E-9EBE-B199CE458AFB}" type="presParOf" srcId="{6B2F135B-DC3C-4470-9AB8-B356D90BECAD}" destId="{B708F066-0151-4C48-83A6-A89DF1B1DC3D}" srcOrd="2" destOrd="0" presId="urn:microsoft.com/office/officeart/2005/8/layout/hProcess9"/>
    <dgm:cxn modelId="{C363AD82-4A70-465F-9570-CBDDB53DB410}" type="presParOf" srcId="{6B2F135B-DC3C-4470-9AB8-B356D90BECAD}" destId="{F3759136-1151-48D8-9775-9010816A37AE}" srcOrd="3" destOrd="0" presId="urn:microsoft.com/office/officeart/2005/8/layout/hProcess9"/>
    <dgm:cxn modelId="{1BF83DA2-AD8C-4C10-9640-695F9FCB0036}" type="presParOf" srcId="{6B2F135B-DC3C-4470-9AB8-B356D90BECAD}" destId="{B6E97C9C-C08C-4FE4-B0ED-E63A865A13EB}" srcOrd="4"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07B0710-F73A-499A-80BF-C03B35CD1CD3}" type="doc">
      <dgm:prSet loTypeId="urn:microsoft.com/office/officeart/2005/8/layout/hProcess9" loCatId="process" qsTypeId="urn:microsoft.com/office/officeart/2005/8/quickstyle/simple1" qsCatId="simple" csTypeId="urn:microsoft.com/office/officeart/2005/8/colors/accent1_2" csCatId="accent1" phldr="1"/>
      <dgm:spPr/>
    </dgm:pt>
    <dgm:pt modelId="{9A5082F2-A7AD-4DB4-A496-40F27BC1DEB3}">
      <dgm:prSet phldrT="[Text]"/>
      <dgm:spPr/>
      <dgm:t>
        <a:bodyPr/>
        <a:lstStyle/>
        <a:p>
          <a:r>
            <a:rPr lang="it-IT" dirty="0"/>
            <a:t>Good relationships</a:t>
          </a:r>
          <a:endParaRPr lang="en-US" dirty="0"/>
        </a:p>
      </dgm:t>
    </dgm:pt>
    <dgm:pt modelId="{0F00C1C3-A997-45D8-B593-650277D9439B}" type="parTrans" cxnId="{9787341A-B732-45C3-83FB-E9B471E79DF4}">
      <dgm:prSet/>
      <dgm:spPr/>
      <dgm:t>
        <a:bodyPr/>
        <a:lstStyle/>
        <a:p>
          <a:endParaRPr lang="en-US"/>
        </a:p>
      </dgm:t>
    </dgm:pt>
    <dgm:pt modelId="{A694D2F5-0D1D-4CCD-B5E3-6BF1DCE108D7}" type="sibTrans" cxnId="{9787341A-B732-45C3-83FB-E9B471E79DF4}">
      <dgm:prSet/>
      <dgm:spPr/>
      <dgm:t>
        <a:bodyPr/>
        <a:lstStyle/>
        <a:p>
          <a:endParaRPr lang="en-US"/>
        </a:p>
      </dgm:t>
    </dgm:pt>
    <dgm:pt modelId="{2DAF425C-2F18-469D-B995-ADEF6D82870B}">
      <dgm:prSet phldrT="[Text]" custT="1"/>
      <dgm:spPr/>
      <dgm:t>
        <a:bodyPr/>
        <a:lstStyle/>
        <a:p>
          <a:r>
            <a:rPr lang="it-IT" sz="2000" dirty="0"/>
            <a:t>Success</a:t>
          </a:r>
          <a:endParaRPr lang="en-US" sz="2000" dirty="0"/>
        </a:p>
      </dgm:t>
    </dgm:pt>
    <dgm:pt modelId="{5FDE5949-5CDE-4CBC-A9F8-76A0CB2DD0E9}" type="parTrans" cxnId="{E81F75B9-1096-4735-821E-CE80ED0EA718}">
      <dgm:prSet/>
      <dgm:spPr/>
      <dgm:t>
        <a:bodyPr/>
        <a:lstStyle/>
        <a:p>
          <a:endParaRPr lang="en-US"/>
        </a:p>
      </dgm:t>
    </dgm:pt>
    <dgm:pt modelId="{1DB766E0-B8FB-4F42-93F9-B601FF8179B9}" type="sibTrans" cxnId="{E81F75B9-1096-4735-821E-CE80ED0EA718}">
      <dgm:prSet/>
      <dgm:spPr/>
      <dgm:t>
        <a:bodyPr/>
        <a:lstStyle/>
        <a:p>
          <a:endParaRPr lang="en-US"/>
        </a:p>
      </dgm:t>
    </dgm:pt>
    <dgm:pt modelId="{FDBC9EE6-1F17-420C-BD2C-637271C47350}">
      <dgm:prSet phldrT="[Text]"/>
      <dgm:spPr/>
      <dgm:t>
        <a:bodyPr/>
        <a:lstStyle/>
        <a:p>
          <a:r>
            <a:rPr lang="it-IT" dirty="0"/>
            <a:t>Deal with conflict</a:t>
          </a:r>
          <a:endParaRPr lang="en-US" dirty="0"/>
        </a:p>
      </dgm:t>
    </dgm:pt>
    <dgm:pt modelId="{15BB58A7-ED6C-48F0-891E-D55C71364C43}" type="sibTrans" cxnId="{069A066E-B830-42F9-8517-47EE69C39B28}">
      <dgm:prSet/>
      <dgm:spPr/>
      <dgm:t>
        <a:bodyPr/>
        <a:lstStyle/>
        <a:p>
          <a:endParaRPr lang="en-US"/>
        </a:p>
      </dgm:t>
    </dgm:pt>
    <dgm:pt modelId="{C12AD238-DD0F-46C7-91E5-AEDAEE471A37}" type="parTrans" cxnId="{069A066E-B830-42F9-8517-47EE69C39B28}">
      <dgm:prSet/>
      <dgm:spPr/>
      <dgm:t>
        <a:bodyPr/>
        <a:lstStyle/>
        <a:p>
          <a:endParaRPr lang="en-US"/>
        </a:p>
      </dgm:t>
    </dgm:pt>
    <dgm:pt modelId="{B016AD53-A532-4A5F-B15F-B394625CCA9E}" type="pres">
      <dgm:prSet presAssocID="{907B0710-F73A-499A-80BF-C03B35CD1CD3}" presName="CompostProcess" presStyleCnt="0">
        <dgm:presLayoutVars>
          <dgm:dir/>
          <dgm:resizeHandles val="exact"/>
        </dgm:presLayoutVars>
      </dgm:prSet>
      <dgm:spPr/>
    </dgm:pt>
    <dgm:pt modelId="{1C0F77A8-8FD5-4AB8-B38D-019261352097}" type="pres">
      <dgm:prSet presAssocID="{907B0710-F73A-499A-80BF-C03B35CD1CD3}" presName="arrow" presStyleLbl="bgShp" presStyleIdx="0" presStyleCnt="1" custScaleX="110319"/>
      <dgm:spPr/>
    </dgm:pt>
    <dgm:pt modelId="{6B2F135B-DC3C-4470-9AB8-B356D90BECAD}" type="pres">
      <dgm:prSet presAssocID="{907B0710-F73A-499A-80BF-C03B35CD1CD3}" presName="linearProcess" presStyleCnt="0"/>
      <dgm:spPr/>
    </dgm:pt>
    <dgm:pt modelId="{05490274-546D-46F5-97A4-36F72AE787E5}" type="pres">
      <dgm:prSet presAssocID="{FDBC9EE6-1F17-420C-BD2C-637271C47350}" presName="textNode" presStyleLbl="node1" presStyleIdx="0" presStyleCnt="3">
        <dgm:presLayoutVars>
          <dgm:bulletEnabled val="1"/>
        </dgm:presLayoutVars>
      </dgm:prSet>
      <dgm:spPr/>
    </dgm:pt>
    <dgm:pt modelId="{83DE4B58-67A4-4E0C-879C-0621D47640A9}" type="pres">
      <dgm:prSet presAssocID="{15BB58A7-ED6C-48F0-891E-D55C71364C43}" presName="sibTrans" presStyleCnt="0"/>
      <dgm:spPr/>
    </dgm:pt>
    <dgm:pt modelId="{B708F066-0151-4C48-83A6-A89DF1B1DC3D}" type="pres">
      <dgm:prSet presAssocID="{9A5082F2-A7AD-4DB4-A496-40F27BC1DEB3}" presName="textNode" presStyleLbl="node1" presStyleIdx="1" presStyleCnt="3">
        <dgm:presLayoutVars>
          <dgm:bulletEnabled val="1"/>
        </dgm:presLayoutVars>
      </dgm:prSet>
      <dgm:spPr/>
    </dgm:pt>
    <dgm:pt modelId="{F3759136-1151-48D8-9775-9010816A37AE}" type="pres">
      <dgm:prSet presAssocID="{A694D2F5-0D1D-4CCD-B5E3-6BF1DCE108D7}" presName="sibTrans" presStyleCnt="0"/>
      <dgm:spPr/>
    </dgm:pt>
    <dgm:pt modelId="{B6E97C9C-C08C-4FE4-B0ED-E63A865A13EB}" type="pres">
      <dgm:prSet presAssocID="{2DAF425C-2F18-469D-B995-ADEF6D82870B}" presName="textNode" presStyleLbl="node1" presStyleIdx="2" presStyleCnt="3" custLinFactNeighborX="18807" custLinFactNeighborY="382">
        <dgm:presLayoutVars>
          <dgm:bulletEnabled val="1"/>
        </dgm:presLayoutVars>
      </dgm:prSet>
      <dgm:spPr/>
    </dgm:pt>
  </dgm:ptLst>
  <dgm:cxnLst>
    <dgm:cxn modelId="{9787341A-B732-45C3-83FB-E9B471E79DF4}" srcId="{907B0710-F73A-499A-80BF-C03B35CD1CD3}" destId="{9A5082F2-A7AD-4DB4-A496-40F27BC1DEB3}" srcOrd="1" destOrd="0" parTransId="{0F00C1C3-A997-45D8-B593-650277D9439B}" sibTransId="{A694D2F5-0D1D-4CCD-B5E3-6BF1DCE108D7}"/>
    <dgm:cxn modelId="{069A066E-B830-42F9-8517-47EE69C39B28}" srcId="{907B0710-F73A-499A-80BF-C03B35CD1CD3}" destId="{FDBC9EE6-1F17-420C-BD2C-637271C47350}" srcOrd="0" destOrd="0" parTransId="{C12AD238-DD0F-46C7-91E5-AEDAEE471A37}" sibTransId="{15BB58A7-ED6C-48F0-891E-D55C71364C43}"/>
    <dgm:cxn modelId="{3331696F-2D4C-4A1A-B9FB-3B4522BFC324}" type="presOf" srcId="{FDBC9EE6-1F17-420C-BD2C-637271C47350}" destId="{05490274-546D-46F5-97A4-36F72AE787E5}" srcOrd="0" destOrd="0" presId="urn:microsoft.com/office/officeart/2005/8/layout/hProcess9"/>
    <dgm:cxn modelId="{B0EF2E59-0D9F-40E6-A62C-CFCE8450C185}" type="presOf" srcId="{9A5082F2-A7AD-4DB4-A496-40F27BC1DEB3}" destId="{B708F066-0151-4C48-83A6-A89DF1B1DC3D}" srcOrd="0" destOrd="0" presId="urn:microsoft.com/office/officeart/2005/8/layout/hProcess9"/>
    <dgm:cxn modelId="{E81F75B9-1096-4735-821E-CE80ED0EA718}" srcId="{907B0710-F73A-499A-80BF-C03B35CD1CD3}" destId="{2DAF425C-2F18-469D-B995-ADEF6D82870B}" srcOrd="2" destOrd="0" parTransId="{5FDE5949-5CDE-4CBC-A9F8-76A0CB2DD0E9}" sibTransId="{1DB766E0-B8FB-4F42-93F9-B601FF8179B9}"/>
    <dgm:cxn modelId="{6E8D8FE2-29D4-4D8D-9FE2-6C9DFFFCAB21}" type="presOf" srcId="{2DAF425C-2F18-469D-B995-ADEF6D82870B}" destId="{B6E97C9C-C08C-4FE4-B0ED-E63A865A13EB}" srcOrd="0" destOrd="0" presId="urn:microsoft.com/office/officeart/2005/8/layout/hProcess9"/>
    <dgm:cxn modelId="{8E04CEF8-9F4F-455C-8D13-5787934308D4}" type="presOf" srcId="{907B0710-F73A-499A-80BF-C03B35CD1CD3}" destId="{B016AD53-A532-4A5F-B15F-B394625CCA9E}" srcOrd="0" destOrd="0" presId="urn:microsoft.com/office/officeart/2005/8/layout/hProcess9"/>
    <dgm:cxn modelId="{043C24D5-218B-4519-8136-A3F4991C0D0E}" type="presParOf" srcId="{B016AD53-A532-4A5F-B15F-B394625CCA9E}" destId="{1C0F77A8-8FD5-4AB8-B38D-019261352097}" srcOrd="0" destOrd="0" presId="urn:microsoft.com/office/officeart/2005/8/layout/hProcess9"/>
    <dgm:cxn modelId="{5A4F9F82-BD87-4E76-9142-622A91E10477}" type="presParOf" srcId="{B016AD53-A532-4A5F-B15F-B394625CCA9E}" destId="{6B2F135B-DC3C-4470-9AB8-B356D90BECAD}" srcOrd="1" destOrd="0" presId="urn:microsoft.com/office/officeart/2005/8/layout/hProcess9"/>
    <dgm:cxn modelId="{E6BE58C6-2A73-4C21-8B4F-383CB05B8773}" type="presParOf" srcId="{6B2F135B-DC3C-4470-9AB8-B356D90BECAD}" destId="{05490274-546D-46F5-97A4-36F72AE787E5}" srcOrd="0" destOrd="0" presId="urn:microsoft.com/office/officeart/2005/8/layout/hProcess9"/>
    <dgm:cxn modelId="{6689B454-B444-4B67-BAD6-AC3BC6A7C19A}" type="presParOf" srcId="{6B2F135B-DC3C-4470-9AB8-B356D90BECAD}" destId="{83DE4B58-67A4-4E0C-879C-0621D47640A9}" srcOrd="1" destOrd="0" presId="urn:microsoft.com/office/officeart/2005/8/layout/hProcess9"/>
    <dgm:cxn modelId="{A53253B9-56B6-4E6E-9EBE-B199CE458AFB}" type="presParOf" srcId="{6B2F135B-DC3C-4470-9AB8-B356D90BECAD}" destId="{B708F066-0151-4C48-83A6-A89DF1B1DC3D}" srcOrd="2" destOrd="0" presId="urn:microsoft.com/office/officeart/2005/8/layout/hProcess9"/>
    <dgm:cxn modelId="{C363AD82-4A70-465F-9570-CBDDB53DB410}" type="presParOf" srcId="{6B2F135B-DC3C-4470-9AB8-B356D90BECAD}" destId="{F3759136-1151-48D8-9775-9010816A37AE}" srcOrd="3" destOrd="0" presId="urn:microsoft.com/office/officeart/2005/8/layout/hProcess9"/>
    <dgm:cxn modelId="{1BF83DA2-AD8C-4C10-9640-695F9FCB0036}" type="presParOf" srcId="{6B2F135B-DC3C-4470-9AB8-B356D90BECAD}" destId="{B6E97C9C-C08C-4FE4-B0ED-E63A865A13EB}" srcOrd="4" destOrd="0" presId="urn:microsoft.com/office/officeart/2005/8/layout/hProcess9"/>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B68B82-392F-4074-B29E-E2D5A143705A}">
      <dsp:nvSpPr>
        <dsp:cNvPr id="0" name=""/>
        <dsp:cNvSpPr/>
      </dsp:nvSpPr>
      <dsp:spPr>
        <a:xfrm>
          <a:off x="1963800" y="219479"/>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76FD4D-CD1C-4305-A5B7-ECF2AB8424A1}">
      <dsp:nvSpPr>
        <dsp:cNvPr id="0" name=""/>
        <dsp:cNvSpPr/>
      </dsp:nvSpPr>
      <dsp:spPr>
        <a:xfrm>
          <a:off x="559800" y="189971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b="1"/>
          </a:pPr>
          <a:r>
            <a:rPr lang="en-GB" sz="3200" kern="1200" dirty="0"/>
            <a:t>Action Oriented Roles</a:t>
          </a:r>
          <a:endParaRPr lang="en-US" sz="3200" kern="1200" dirty="0"/>
        </a:p>
      </dsp:txBody>
      <dsp:txXfrm>
        <a:off x="559800" y="1899711"/>
        <a:ext cx="4320000" cy="648000"/>
      </dsp:txXfrm>
    </dsp:sp>
    <dsp:sp modelId="{F2070776-4676-404A-B999-900336AA80C5}">
      <dsp:nvSpPr>
        <dsp:cNvPr id="0" name=""/>
        <dsp:cNvSpPr/>
      </dsp:nvSpPr>
      <dsp:spPr>
        <a:xfrm>
          <a:off x="559800" y="2625959"/>
          <a:ext cx="4320000" cy="1505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Shaper</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Challenge the team to improve</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Enjoy stimulating others</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Finding the best approaches for solving problems</a:t>
          </a:r>
          <a:endParaRPr lang="en-US" sz="2000" kern="1200" dirty="0">
            <a:latin typeface="Arial" panose="020B0604020202020204" pitchFamily="34" charset="0"/>
            <a:cs typeface="Arial" panose="020B0604020202020204" pitchFamily="34" charset="0"/>
          </a:endParaRPr>
        </a:p>
      </dsp:txBody>
      <dsp:txXfrm>
        <a:off x="559800" y="2625959"/>
        <a:ext cx="4320000" cy="1505899"/>
      </dsp:txXfrm>
    </dsp:sp>
    <dsp:sp modelId="{82DB573E-D91E-427B-908A-FE9CAF765C55}">
      <dsp:nvSpPr>
        <dsp:cNvPr id="0" name=""/>
        <dsp:cNvSpPr/>
      </dsp:nvSpPr>
      <dsp:spPr>
        <a:xfrm>
          <a:off x="7039800" y="219479"/>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3AB902-ACB8-4FE4-8B87-46E7D22FEB3D}">
      <dsp:nvSpPr>
        <dsp:cNvPr id="0" name=""/>
        <dsp:cNvSpPr/>
      </dsp:nvSpPr>
      <dsp:spPr>
        <a:xfrm>
          <a:off x="5635800" y="1899711"/>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b="1"/>
          </a:pPr>
          <a:r>
            <a:rPr lang="en-GB" sz="3200" kern="1200" dirty="0"/>
            <a:t>People Oriented Roles</a:t>
          </a:r>
          <a:endParaRPr lang="en-US" sz="3200" kern="1200" dirty="0"/>
        </a:p>
      </dsp:txBody>
      <dsp:txXfrm>
        <a:off x="5635800" y="1899711"/>
        <a:ext cx="4320000" cy="648000"/>
      </dsp:txXfrm>
    </dsp:sp>
    <dsp:sp modelId="{2A22FA8A-58C5-4D31-B91A-4555EF1B1820}">
      <dsp:nvSpPr>
        <dsp:cNvPr id="0" name=""/>
        <dsp:cNvSpPr/>
      </dsp:nvSpPr>
      <dsp:spPr>
        <a:xfrm>
          <a:off x="5635800" y="2625959"/>
          <a:ext cx="4320000" cy="1505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Team Worker  </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They provide support</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Team efficiency maintaining</a:t>
          </a:r>
          <a:endParaRPr lang="en-US"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Negotiators within the team</a:t>
          </a:r>
          <a:endParaRPr lang="en-US" sz="2000" kern="1200" dirty="0">
            <a:latin typeface="Arial" panose="020B0604020202020204" pitchFamily="34" charset="0"/>
            <a:cs typeface="Arial" panose="020B0604020202020204" pitchFamily="34" charset="0"/>
          </a:endParaRPr>
        </a:p>
      </dsp:txBody>
      <dsp:txXfrm>
        <a:off x="5635800" y="2625959"/>
        <a:ext cx="4320000" cy="15058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F77A8-8FD5-4AB8-B38D-019261352097}">
      <dsp:nvSpPr>
        <dsp:cNvPr id="0" name=""/>
        <dsp:cNvSpPr/>
      </dsp:nvSpPr>
      <dsp:spPr>
        <a:xfrm>
          <a:off x="119278" y="0"/>
          <a:ext cx="3591321" cy="210046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490274-546D-46F5-97A4-36F72AE787E5}">
      <dsp:nvSpPr>
        <dsp:cNvPr id="0" name=""/>
        <dsp:cNvSpPr/>
      </dsp:nvSpPr>
      <dsp:spPr>
        <a:xfrm>
          <a:off x="4114" y="630140"/>
          <a:ext cx="1232742" cy="84018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it-IT" sz="1500" kern="1200" dirty="0"/>
            <a:t>Common goals</a:t>
          </a:r>
          <a:endParaRPr lang="en-US" sz="1500" kern="1200" dirty="0"/>
        </a:p>
      </dsp:txBody>
      <dsp:txXfrm>
        <a:off x="45129" y="671155"/>
        <a:ext cx="1150712" cy="758157"/>
      </dsp:txXfrm>
    </dsp:sp>
    <dsp:sp modelId="{B708F066-0151-4C48-83A6-A89DF1B1DC3D}">
      <dsp:nvSpPr>
        <dsp:cNvPr id="0" name=""/>
        <dsp:cNvSpPr/>
      </dsp:nvSpPr>
      <dsp:spPr>
        <a:xfrm>
          <a:off x="1298568" y="630140"/>
          <a:ext cx="1232742" cy="84018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it-IT" sz="1500" kern="1200" dirty="0"/>
            <a:t>Defined roles</a:t>
          </a:r>
          <a:endParaRPr lang="en-US" sz="1500" kern="1200" dirty="0"/>
        </a:p>
      </dsp:txBody>
      <dsp:txXfrm>
        <a:off x="1339583" y="671155"/>
        <a:ext cx="1150712" cy="758157"/>
      </dsp:txXfrm>
    </dsp:sp>
    <dsp:sp modelId="{B6E97C9C-C08C-4FE4-B0ED-E63A865A13EB}">
      <dsp:nvSpPr>
        <dsp:cNvPr id="0" name=""/>
        <dsp:cNvSpPr/>
      </dsp:nvSpPr>
      <dsp:spPr>
        <a:xfrm>
          <a:off x="2597136" y="630140"/>
          <a:ext cx="1232742" cy="84018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it-IT" sz="1500" kern="1200" dirty="0"/>
            <a:t>Share information</a:t>
          </a:r>
          <a:endParaRPr lang="en-US" sz="1500" kern="1200" dirty="0"/>
        </a:p>
      </dsp:txBody>
      <dsp:txXfrm>
        <a:off x="2638151" y="671155"/>
        <a:ext cx="1150712" cy="758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F77A8-8FD5-4AB8-B38D-019261352097}">
      <dsp:nvSpPr>
        <dsp:cNvPr id="0" name=""/>
        <dsp:cNvSpPr/>
      </dsp:nvSpPr>
      <dsp:spPr>
        <a:xfrm>
          <a:off x="277353" y="0"/>
          <a:ext cx="4175376" cy="210046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490274-546D-46F5-97A4-36F72AE787E5}">
      <dsp:nvSpPr>
        <dsp:cNvPr id="0" name=""/>
        <dsp:cNvSpPr/>
      </dsp:nvSpPr>
      <dsp:spPr>
        <a:xfrm>
          <a:off x="1937" y="636508"/>
          <a:ext cx="1507274" cy="82744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it-IT" sz="1600" kern="1200" dirty="0"/>
            <a:t>clear communication</a:t>
          </a:r>
          <a:endParaRPr lang="en-US" sz="1600" kern="1200" dirty="0"/>
        </a:p>
      </dsp:txBody>
      <dsp:txXfrm>
        <a:off x="42330" y="676901"/>
        <a:ext cx="1426488" cy="746663"/>
      </dsp:txXfrm>
    </dsp:sp>
    <dsp:sp modelId="{B708F066-0151-4C48-83A6-A89DF1B1DC3D}">
      <dsp:nvSpPr>
        <dsp:cNvPr id="0" name=""/>
        <dsp:cNvSpPr/>
      </dsp:nvSpPr>
      <dsp:spPr>
        <a:xfrm>
          <a:off x="1673324" y="630140"/>
          <a:ext cx="1193994" cy="84018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it-IT" sz="1600" kern="1200" dirty="0"/>
            <a:t>Opened to changes</a:t>
          </a:r>
          <a:endParaRPr lang="en-US" sz="1600" kern="1200" dirty="0"/>
        </a:p>
      </dsp:txBody>
      <dsp:txXfrm>
        <a:off x="1714338" y="671154"/>
        <a:ext cx="1111966" cy="758158"/>
      </dsp:txXfrm>
    </dsp:sp>
    <dsp:sp modelId="{B6E97C9C-C08C-4FE4-B0ED-E63A865A13EB}">
      <dsp:nvSpPr>
        <dsp:cNvPr id="0" name=""/>
        <dsp:cNvSpPr/>
      </dsp:nvSpPr>
      <dsp:spPr>
        <a:xfrm>
          <a:off x="3033369" y="630140"/>
          <a:ext cx="1419360" cy="840186"/>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it-IT" sz="1600" kern="1200" dirty="0"/>
            <a:t>Show</a:t>
          </a:r>
          <a:r>
            <a:rPr lang="it-IT" sz="1500" kern="1200" dirty="0"/>
            <a:t> </a:t>
          </a:r>
          <a:r>
            <a:rPr lang="it-IT" sz="1600" kern="1200" dirty="0"/>
            <a:t>commitment</a:t>
          </a:r>
          <a:endParaRPr lang="en-US" sz="1600" kern="1200" dirty="0"/>
        </a:p>
      </dsp:txBody>
      <dsp:txXfrm>
        <a:off x="3074383" y="671154"/>
        <a:ext cx="1337332" cy="7581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F77A8-8FD5-4AB8-B38D-019261352097}">
      <dsp:nvSpPr>
        <dsp:cNvPr id="0" name=""/>
        <dsp:cNvSpPr/>
      </dsp:nvSpPr>
      <dsp:spPr>
        <a:xfrm>
          <a:off x="136200" y="0"/>
          <a:ext cx="4100816" cy="196794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490274-546D-46F5-97A4-36F72AE787E5}">
      <dsp:nvSpPr>
        <dsp:cNvPr id="0" name=""/>
        <dsp:cNvSpPr/>
      </dsp:nvSpPr>
      <dsp:spPr>
        <a:xfrm>
          <a:off x="4697" y="590383"/>
          <a:ext cx="1407629" cy="78717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it-IT" sz="1600" kern="1200" dirty="0"/>
            <a:t>Deal with conflict</a:t>
          </a:r>
          <a:endParaRPr lang="en-US" sz="1600" kern="1200" dirty="0"/>
        </a:p>
      </dsp:txBody>
      <dsp:txXfrm>
        <a:off x="43124" y="628810"/>
        <a:ext cx="1330775" cy="710323"/>
      </dsp:txXfrm>
    </dsp:sp>
    <dsp:sp modelId="{B708F066-0151-4C48-83A6-A89DF1B1DC3D}">
      <dsp:nvSpPr>
        <dsp:cNvPr id="0" name=""/>
        <dsp:cNvSpPr/>
      </dsp:nvSpPr>
      <dsp:spPr>
        <a:xfrm>
          <a:off x="1482794" y="590383"/>
          <a:ext cx="1407629" cy="78717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it-IT" sz="1600" kern="1200" dirty="0"/>
            <a:t>Good relationships</a:t>
          </a:r>
          <a:endParaRPr lang="en-US" sz="1600" kern="1200" dirty="0"/>
        </a:p>
      </dsp:txBody>
      <dsp:txXfrm>
        <a:off x="1521221" y="628810"/>
        <a:ext cx="1330775" cy="710323"/>
      </dsp:txXfrm>
    </dsp:sp>
    <dsp:sp modelId="{B6E97C9C-C08C-4FE4-B0ED-E63A865A13EB}">
      <dsp:nvSpPr>
        <dsp:cNvPr id="0" name=""/>
        <dsp:cNvSpPr/>
      </dsp:nvSpPr>
      <dsp:spPr>
        <a:xfrm>
          <a:off x="2965588" y="593390"/>
          <a:ext cx="1407629" cy="78717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it-IT" sz="2000" kern="1200" dirty="0"/>
            <a:t>Success</a:t>
          </a:r>
          <a:endParaRPr lang="en-US" sz="2000" kern="1200" dirty="0"/>
        </a:p>
      </dsp:txBody>
      <dsp:txXfrm>
        <a:off x="3004015" y="631817"/>
        <a:ext cx="1330775" cy="710323"/>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C34FFD-F535-40D1-88C1-B13EF1FF18F9}" type="datetimeFigureOut">
              <a:rPr lang="en-GB" smtClean="0"/>
              <a:t>19/12/2019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5D1E77-D5B2-48EE-8E3C-E86A3B101411}" type="slidenum">
              <a:rPr lang="en-GB" smtClean="0"/>
              <a:t>‹#›</a:t>
            </a:fld>
            <a:endParaRPr lang="en-GB"/>
          </a:p>
        </p:txBody>
      </p:sp>
    </p:spTree>
    <p:extLst>
      <p:ext uri="{BB962C8B-B14F-4D97-AF65-F5344CB8AC3E}">
        <p14:creationId xmlns:p14="http://schemas.microsoft.com/office/powerpoint/2010/main" val="1038281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118365-DBD7-4C60-86AC-CF71C0F73225}"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2617168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118365-DBD7-4C60-86AC-CF71C0F73225}"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2611218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118365-DBD7-4C60-86AC-CF71C0F73225}"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3934508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8118365-DBD7-4C60-86AC-CF71C0F73225}"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3840896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118365-DBD7-4C60-86AC-CF71C0F73225}" type="datetimeFigureOut">
              <a:rPr lang="en-GB" smtClean="0"/>
              <a:t>19/12/2019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3231160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118365-DBD7-4C60-86AC-CF71C0F73225}" type="datetimeFigureOut">
              <a:rPr lang="en-GB" smtClean="0"/>
              <a:t>19/12/2019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614144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118365-DBD7-4C60-86AC-CF71C0F73225}" type="datetimeFigureOut">
              <a:rPr lang="en-GB" smtClean="0"/>
              <a:t>19/12/2019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1165586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118365-DBD7-4C60-86AC-CF71C0F73225}"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3026973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118365-DBD7-4C60-86AC-CF71C0F73225}" type="datetimeFigureOut">
              <a:rPr lang="en-GB" smtClean="0"/>
              <a:t>19/12/2019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4152308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118365-DBD7-4C60-86AC-CF71C0F73225}"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3289337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118365-DBD7-4C60-86AC-CF71C0F73225}"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2D0F4-C64B-4966-AAE1-932DB92BDA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717245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118365-DBD7-4C60-86AC-CF71C0F73225}"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1212954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118365-DBD7-4C60-86AC-CF71C0F73225}"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2D0F4-C64B-4966-AAE1-932DB92BDA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421540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118365-DBD7-4C60-86AC-CF71C0F73225}"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36809893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118365-DBD7-4C60-86AC-CF71C0F73225}"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9243708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118365-DBD7-4C60-86AC-CF71C0F73225}" type="datetimeFigureOut">
              <a:rPr lang="en-GB" smtClean="0"/>
              <a:t>19/12/2019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D2D0F4-C64B-4966-AAE1-932DB92BDA5E}" type="slidenum">
              <a:rPr lang="en-GB" smtClean="0"/>
              <a:t>‹#›</a:t>
            </a:fld>
            <a:endParaRPr lang="en-GB"/>
          </a:p>
        </p:txBody>
      </p:sp>
    </p:spTree>
    <p:extLst>
      <p:ext uri="{BB962C8B-B14F-4D97-AF65-F5344CB8AC3E}">
        <p14:creationId xmlns:p14="http://schemas.microsoft.com/office/powerpoint/2010/main" val="2983303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8118365-DBD7-4C60-86AC-CF71C0F73225}" type="datetimeFigureOut">
              <a:rPr lang="en-GB" smtClean="0"/>
              <a:t>19/12/2019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1D2D0F4-C64B-4966-AAE1-932DB92BDA5E}" type="slidenum">
              <a:rPr lang="en-GB" smtClean="0"/>
              <a:t>‹#›</a:t>
            </a:fld>
            <a:endParaRPr lang="en-GB"/>
          </a:p>
        </p:txBody>
      </p:sp>
    </p:spTree>
    <p:extLst>
      <p:ext uri="{BB962C8B-B14F-4D97-AF65-F5344CB8AC3E}">
        <p14:creationId xmlns:p14="http://schemas.microsoft.com/office/powerpoint/2010/main" val="1375389785"/>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diagramData" Target="../diagrams/data2.xml"/><Relationship Id="rId16" Type="http://schemas.microsoft.com/office/2007/relationships/diagramDrawing" Target="../diagrams/drawing4.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04720-0CFA-4EE1-83F6-3AF34B741C3B}"/>
              </a:ext>
            </a:extLst>
          </p:cNvPr>
          <p:cNvSpPr txBox="1">
            <a:spLocks noGrp="1"/>
          </p:cNvSpPr>
          <p:nvPr>
            <p:ph type="title"/>
          </p:nvPr>
        </p:nvSpPr>
        <p:spPr>
          <a:xfrm>
            <a:off x="677334" y="609600"/>
            <a:ext cx="8596668" cy="1320800"/>
          </a:xfrm>
        </p:spPr>
        <p:txBody>
          <a:bodyPr anchor="t">
            <a:normAutofit/>
          </a:bodyPr>
          <a:lstStyle/>
          <a:p>
            <a:pPr lvl="0" algn="ctr"/>
            <a:r>
              <a:rPr lang="en-GB" dirty="0">
                <a:latin typeface="Calibri"/>
              </a:rPr>
              <a:t>Effective team working  </a:t>
            </a:r>
          </a:p>
        </p:txBody>
      </p:sp>
      <p:pic>
        <p:nvPicPr>
          <p:cNvPr id="5" name="Picture 4" descr="A close up of a logo&#10;&#10;Description automatically generated">
            <a:extLst>
              <a:ext uri="{FF2B5EF4-FFF2-40B4-BE49-F238E27FC236}">
                <a16:creationId xmlns:a16="http://schemas.microsoft.com/office/drawing/2014/main" id="{F84A827F-0EB3-4E08-8A9F-8A71069C25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7542" y="4076068"/>
            <a:ext cx="4484944" cy="1912932"/>
          </a:xfrm>
          <a:prstGeom prst="rect">
            <a:avLst/>
          </a:prstGeom>
        </p:spPr>
      </p:pic>
      <p:sp>
        <p:nvSpPr>
          <p:cNvPr id="3" name="Content Placeholder 2">
            <a:extLst>
              <a:ext uri="{FF2B5EF4-FFF2-40B4-BE49-F238E27FC236}">
                <a16:creationId xmlns:a16="http://schemas.microsoft.com/office/drawing/2014/main" id="{2793096F-BDE6-42A5-B255-4B9E50264C86}"/>
              </a:ext>
            </a:extLst>
          </p:cNvPr>
          <p:cNvSpPr txBox="1">
            <a:spLocks noGrp="1"/>
          </p:cNvSpPr>
          <p:nvPr>
            <p:ph idx="1"/>
          </p:nvPr>
        </p:nvSpPr>
        <p:spPr>
          <a:xfrm>
            <a:off x="2605421" y="1930400"/>
            <a:ext cx="5207839" cy="3880773"/>
          </a:xfrm>
        </p:spPr>
        <p:txBody>
          <a:bodyPr>
            <a:normAutofit/>
          </a:bodyPr>
          <a:lstStyle/>
          <a:p>
            <a:pPr marL="0" lvl="0" indent="0" algn="ctr">
              <a:buNone/>
            </a:pPr>
            <a:r>
              <a:rPr lang="en-GB" dirty="0"/>
              <a:t>Groupe presentation</a:t>
            </a:r>
          </a:p>
          <a:p>
            <a:pPr marL="0" lvl="0" indent="0">
              <a:buNone/>
            </a:pPr>
            <a:endParaRPr lang="en-GB" dirty="0"/>
          </a:p>
          <a:p>
            <a:pPr marL="0" lvl="0" indent="0">
              <a:buNone/>
            </a:pPr>
            <a:endParaRPr lang="en-GB" dirty="0"/>
          </a:p>
          <a:p>
            <a:pPr marL="0" lvl="0" indent="0" algn="ctr">
              <a:buNone/>
            </a:pPr>
            <a:r>
              <a:rPr lang="en-GB" dirty="0"/>
              <a:t>Lecturer: HUSAM HELMI</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04720-0CFA-4EE1-83F6-3AF34B741C3B}"/>
              </a:ext>
            </a:extLst>
          </p:cNvPr>
          <p:cNvSpPr txBox="1">
            <a:spLocks noGrp="1"/>
          </p:cNvSpPr>
          <p:nvPr>
            <p:ph type="title"/>
          </p:nvPr>
        </p:nvSpPr>
        <p:spPr/>
        <p:txBody>
          <a:bodyPr/>
          <a:lstStyle/>
          <a:p>
            <a:pPr lvl="0" algn="ctr"/>
            <a:r>
              <a:rPr lang="en-GB" sz="3200" dirty="0">
                <a:latin typeface="Calibri"/>
              </a:rPr>
              <a:t>Created by</a:t>
            </a:r>
          </a:p>
        </p:txBody>
      </p:sp>
      <p:sp>
        <p:nvSpPr>
          <p:cNvPr id="3" name="Content Placeholder 2">
            <a:extLst>
              <a:ext uri="{FF2B5EF4-FFF2-40B4-BE49-F238E27FC236}">
                <a16:creationId xmlns:a16="http://schemas.microsoft.com/office/drawing/2014/main" id="{2793096F-BDE6-42A5-B255-4B9E50264C86}"/>
              </a:ext>
            </a:extLst>
          </p:cNvPr>
          <p:cNvSpPr txBox="1">
            <a:spLocks noGrp="1"/>
          </p:cNvSpPr>
          <p:nvPr>
            <p:ph idx="1"/>
          </p:nvPr>
        </p:nvSpPr>
        <p:spPr/>
        <p:txBody>
          <a:bodyPr>
            <a:normAutofit/>
          </a:bodyPr>
          <a:lstStyle/>
          <a:p>
            <a:pPr marL="0" lvl="0" indent="0">
              <a:lnSpc>
                <a:spcPct val="80000"/>
              </a:lnSpc>
              <a:buNone/>
            </a:pPr>
            <a:r>
              <a:rPr lang="en-GB" sz="2200" dirty="0"/>
              <a:t>Andrei Nistor                1818628        Managing conflict</a:t>
            </a:r>
          </a:p>
          <a:p>
            <a:pPr marL="0" lvl="0" indent="0">
              <a:lnSpc>
                <a:spcPct val="80000"/>
              </a:lnSpc>
              <a:buNone/>
            </a:pPr>
            <a:endParaRPr lang="en-GB" sz="2200" dirty="0"/>
          </a:p>
          <a:p>
            <a:pPr marL="0" lvl="0" indent="0">
              <a:lnSpc>
                <a:spcPct val="80000"/>
              </a:lnSpc>
              <a:buNone/>
            </a:pPr>
            <a:r>
              <a:rPr lang="en-GB" sz="2200" dirty="0" err="1"/>
              <a:t>Ancuta</a:t>
            </a:r>
            <a:r>
              <a:rPr lang="en-GB" sz="2200" dirty="0"/>
              <a:t> </a:t>
            </a:r>
            <a:r>
              <a:rPr lang="en-GB" sz="2200" dirty="0" err="1"/>
              <a:t>Furnica</a:t>
            </a:r>
            <a:r>
              <a:rPr lang="en-GB" sz="2200" dirty="0"/>
              <a:t>             1818821        Stages of team development</a:t>
            </a:r>
          </a:p>
          <a:p>
            <a:pPr marL="0" lvl="0" indent="0">
              <a:lnSpc>
                <a:spcPct val="80000"/>
              </a:lnSpc>
              <a:buNone/>
            </a:pPr>
            <a:endParaRPr lang="en-GB" sz="2200" dirty="0"/>
          </a:p>
          <a:p>
            <a:pPr marL="0" lvl="0" indent="0">
              <a:lnSpc>
                <a:spcPct val="80000"/>
              </a:lnSpc>
              <a:buNone/>
            </a:pPr>
            <a:r>
              <a:rPr lang="en-GB" sz="2200" dirty="0"/>
              <a:t>Andrei </a:t>
            </a:r>
            <a:r>
              <a:rPr lang="en-GB" sz="2200" dirty="0" err="1"/>
              <a:t>Welkens</a:t>
            </a:r>
            <a:r>
              <a:rPr lang="en-GB" sz="2200" dirty="0"/>
              <a:t>             1818820        Team roles</a:t>
            </a:r>
          </a:p>
          <a:p>
            <a:pPr marL="0" lvl="0" indent="0">
              <a:lnSpc>
                <a:spcPct val="80000"/>
              </a:lnSpc>
              <a:buNone/>
            </a:pPr>
            <a:endParaRPr lang="en-GB" sz="2200" dirty="0"/>
          </a:p>
          <a:p>
            <a:pPr marL="0" lvl="0" indent="0">
              <a:lnSpc>
                <a:spcPct val="80000"/>
              </a:lnSpc>
              <a:buNone/>
            </a:pPr>
            <a:r>
              <a:rPr lang="en-GB" sz="2200" dirty="0" err="1"/>
              <a:t>Marinela</a:t>
            </a:r>
            <a:r>
              <a:rPr lang="en-GB" sz="2200" dirty="0"/>
              <a:t> </a:t>
            </a:r>
            <a:r>
              <a:rPr lang="en-GB" sz="2200" dirty="0" err="1"/>
              <a:t>Craciunel</a:t>
            </a:r>
            <a:r>
              <a:rPr lang="en-GB" sz="2200" dirty="0"/>
              <a:t>        1818825        Benefits of team working </a:t>
            </a:r>
          </a:p>
          <a:p>
            <a:pPr marL="0" lvl="0" indent="0">
              <a:lnSpc>
                <a:spcPct val="80000"/>
              </a:lnSpc>
              <a:buNone/>
            </a:pPr>
            <a:endParaRPr lang="en-GB" sz="2200" dirty="0"/>
          </a:p>
          <a:p>
            <a:pPr marL="0" lvl="0" indent="0">
              <a:lnSpc>
                <a:spcPct val="80000"/>
              </a:lnSpc>
              <a:buNone/>
            </a:pPr>
            <a:r>
              <a:rPr lang="en-GB" sz="2200" dirty="0"/>
              <a:t>Iulian </a:t>
            </a:r>
            <a:r>
              <a:rPr lang="en-GB" sz="2200" dirty="0" err="1"/>
              <a:t>Rotaru</a:t>
            </a:r>
            <a:r>
              <a:rPr lang="en-GB" sz="2200" dirty="0"/>
              <a:t>                 1818626        </a:t>
            </a:r>
            <a:r>
              <a:rPr lang="en-GB" sz="2200" dirty="0" err="1"/>
              <a:t>Succefull</a:t>
            </a:r>
            <a:r>
              <a:rPr lang="en-GB" sz="2200" dirty="0"/>
              <a:t> team development</a:t>
            </a:r>
          </a:p>
        </p:txBody>
      </p:sp>
    </p:spTree>
    <p:extLst>
      <p:ext uri="{BB962C8B-B14F-4D97-AF65-F5344CB8AC3E}">
        <p14:creationId xmlns:p14="http://schemas.microsoft.com/office/powerpoint/2010/main" val="2899672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CD244C-B736-4706-96FF-0BC9C10587EF}"/>
              </a:ext>
            </a:extLst>
          </p:cNvPr>
          <p:cNvSpPr>
            <a:spLocks noGrp="1"/>
          </p:cNvSpPr>
          <p:nvPr>
            <p:ph type="title"/>
          </p:nvPr>
        </p:nvSpPr>
        <p:spPr>
          <a:xfrm>
            <a:off x="1097280" y="286604"/>
            <a:ext cx="10058399" cy="1101930"/>
          </a:xfrm>
        </p:spPr>
        <p:txBody>
          <a:bodyPr vert="horz" lIns="91440" tIns="45720" rIns="91440" bIns="45720" rtlCol="0" anchor="b">
            <a:normAutofit/>
          </a:bodyPr>
          <a:lstStyle/>
          <a:p>
            <a:pPr algn="ctr"/>
            <a:r>
              <a:rPr lang="en-US" b="1" dirty="0">
                <a:latin typeface="Times New Roman" panose="02020603050405020304" pitchFamily="18" charset="0"/>
                <a:cs typeface="Times New Roman" panose="02020603050405020304" pitchFamily="18" charset="0"/>
              </a:rPr>
              <a:t>Benefits of team working</a:t>
            </a:r>
            <a:endParaRPr lang="en-US" b="1" dirty="0">
              <a:solidFill>
                <a:schemeClr val="tx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7C75B1B-6CE4-42B9-937D-4559AEF7C3D1}"/>
              </a:ext>
            </a:extLst>
          </p:cNvPr>
          <p:cNvSpPr>
            <a:spLocks noGrp="1"/>
          </p:cNvSpPr>
          <p:nvPr>
            <p:ph sz="half" idx="1"/>
          </p:nvPr>
        </p:nvSpPr>
        <p:spPr>
          <a:xfrm>
            <a:off x="1097279" y="1845734"/>
            <a:ext cx="6454987" cy="4023360"/>
          </a:xfrm>
        </p:spPr>
        <p:txBody>
          <a:bodyPr vert="horz" lIns="0" tIns="45720" rIns="0" bIns="45720" rtlCol="0">
            <a:normAutofit/>
          </a:bodyPr>
          <a:lstStyle/>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a:t>
            </a:r>
            <a:r>
              <a:rPr lang="en-US" dirty="0">
                <a:solidFill>
                  <a:schemeClr val="tx1"/>
                </a:solidFill>
                <a:latin typeface="Times New Roman" panose="02020603050405020304" pitchFamily="18" charset="0"/>
                <a:cs typeface="Times New Roman" panose="02020603050405020304" pitchFamily="18" charset="0"/>
              </a:rPr>
              <a:t>Working in teams to take care of issues and accomplish collective goals is a typical experience for some. </a:t>
            </a:r>
            <a:r>
              <a:rPr lang="en-US" dirty="0" err="1">
                <a:solidFill>
                  <a:schemeClr val="tx1"/>
                </a:solidFill>
                <a:latin typeface="Times New Roman" panose="02020603050405020304" pitchFamily="18" charset="0"/>
                <a:cs typeface="Times New Roman" panose="02020603050405020304" pitchFamily="18" charset="0"/>
              </a:rPr>
              <a:t>Maund</a:t>
            </a:r>
            <a:r>
              <a:rPr lang="en-US" dirty="0">
                <a:solidFill>
                  <a:schemeClr val="tx1"/>
                </a:solidFill>
                <a:latin typeface="Times New Roman" panose="02020603050405020304" pitchFamily="18" charset="0"/>
                <a:cs typeface="Times New Roman" panose="02020603050405020304" pitchFamily="18" charset="0"/>
              </a:rPr>
              <a:t>, A.(2019) </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In this presentation the positive points of teamwork have been elaborated</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There are many plus points of teamwork over doing a job single handedly. </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There are many reasons that a company uses teamwork to do a job. </a:t>
            </a:r>
          </a:p>
          <a:p>
            <a:pPr>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 Teamwork takes less strength and fewer resources to complete a job. </a:t>
            </a:r>
          </a:p>
          <a:p>
            <a:endParaRPr lang="en-US" dirty="0"/>
          </a:p>
        </p:txBody>
      </p:sp>
      <p:pic>
        <p:nvPicPr>
          <p:cNvPr id="6" name="Picture 3">
            <a:extLst>
              <a:ext uri="{FF2B5EF4-FFF2-40B4-BE49-F238E27FC236}">
                <a16:creationId xmlns:a16="http://schemas.microsoft.com/office/drawing/2014/main" id="{4021F2C8-2E3D-4583-A475-D9AFFCEB1688}"/>
              </a:ext>
            </a:extLst>
          </p:cNvPr>
          <p:cNvPicPr>
            <a:picLocks noGrp="1" noChangeAspect="1" noChangeArrowheads="1"/>
          </p:cNvPicPr>
          <p:nvPr>
            <p:ph sz="half" idx="2"/>
          </p:nvPr>
        </p:nvPicPr>
        <p:blipFill>
          <a:blip r:embed="rId2"/>
          <a:stretch>
            <a:fillRect/>
          </a:stretch>
        </p:blipFill>
        <p:spPr bwMode="auto">
          <a:xfrm>
            <a:off x="8020570" y="2621157"/>
            <a:ext cx="3135109" cy="2061334"/>
          </a:xfrm>
          <a:prstGeom prst="rect">
            <a:avLst/>
          </a:prstGeom>
          <a:noFill/>
        </p:spPr>
      </p:pic>
    </p:spTree>
    <p:extLst>
      <p:ext uri="{BB962C8B-B14F-4D97-AF65-F5344CB8AC3E}">
        <p14:creationId xmlns:p14="http://schemas.microsoft.com/office/powerpoint/2010/main" val="2677502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7BDA8-6F8D-4FC3-BF1B-291DC272DAAB}"/>
              </a:ext>
            </a:extLst>
          </p:cNvPr>
          <p:cNvSpPr>
            <a:spLocks noGrp="1"/>
          </p:cNvSpPr>
          <p:nvPr>
            <p:ph type="title"/>
          </p:nvPr>
        </p:nvSpPr>
        <p:spPr>
          <a:xfrm>
            <a:off x="1097280" y="286603"/>
            <a:ext cx="10156874" cy="1162369"/>
          </a:xfrm>
        </p:spPr>
        <p:txBody>
          <a:bodyPr/>
          <a:lstStyle/>
          <a:p>
            <a:r>
              <a:rPr lang="en-US" b="1" dirty="0">
                <a:latin typeface="Times New Roman" pitchFamily="18" charset="0"/>
                <a:cs typeface="Times New Roman" pitchFamily="18" charset="0"/>
              </a:rPr>
              <a:t>      Benefits of team working</a:t>
            </a:r>
            <a:endParaRPr lang="en-US" dirty="0"/>
          </a:p>
        </p:txBody>
      </p:sp>
      <p:sp>
        <p:nvSpPr>
          <p:cNvPr id="3" name="Content Placeholder 2">
            <a:extLst>
              <a:ext uri="{FF2B5EF4-FFF2-40B4-BE49-F238E27FC236}">
                <a16:creationId xmlns:a16="http://schemas.microsoft.com/office/drawing/2014/main" id="{43B1898C-795D-4503-8CAA-C4090774A5D8}"/>
              </a:ext>
            </a:extLst>
          </p:cNvPr>
          <p:cNvSpPr>
            <a:spLocks noGrp="1"/>
          </p:cNvSpPr>
          <p:nvPr>
            <p:ph sz="half" idx="1"/>
          </p:nvPr>
        </p:nvSpPr>
        <p:spPr>
          <a:xfrm>
            <a:off x="1097279" y="1666733"/>
            <a:ext cx="6513344" cy="4107766"/>
          </a:xfrm>
        </p:spPr>
        <p:txBody>
          <a:bodyPr>
            <a:normAutofit fontScale="25000" lnSpcReduction="20000"/>
          </a:bodyPr>
          <a:lstStyle/>
          <a:p>
            <a:pPr lvl="0">
              <a:lnSpc>
                <a:spcPct val="170000"/>
              </a:lnSpc>
              <a:buFont typeface="Arial" pitchFamily="34" charset="0"/>
              <a:buChar char="•"/>
            </a:pPr>
            <a:r>
              <a:rPr lang="en-US" sz="8000" dirty="0">
                <a:solidFill>
                  <a:schemeClr val="tx1"/>
                </a:solidFill>
                <a:latin typeface="Times New Roman" pitchFamily="18" charset="0"/>
                <a:cs typeface="Times New Roman" pitchFamily="18" charset="0"/>
              </a:rPr>
              <a:t>Creativity becomes high when the team works together and the job is done with more accuracy as one person learns the ways of the job from his or her coworkers and vice-versa. </a:t>
            </a:r>
          </a:p>
          <a:p>
            <a:pPr lvl="0">
              <a:lnSpc>
                <a:spcPct val="170000"/>
              </a:lnSpc>
              <a:buFont typeface="Arial" pitchFamily="34" charset="0"/>
              <a:buChar char="•"/>
            </a:pPr>
            <a:r>
              <a:rPr lang="en-US" sz="8000" dirty="0">
                <a:solidFill>
                  <a:schemeClr val="tx1"/>
                </a:solidFill>
                <a:latin typeface="Times New Roman" pitchFamily="18" charset="0"/>
                <a:cs typeface="Times New Roman" pitchFamily="18" charset="0"/>
              </a:rPr>
              <a:t>The company prefers team working as there are fewer chances that a person makes mistakes while doing a job. </a:t>
            </a:r>
          </a:p>
          <a:p>
            <a:pPr lvl="0">
              <a:lnSpc>
                <a:spcPct val="170000"/>
              </a:lnSpc>
              <a:buFont typeface="Arial" pitchFamily="34" charset="0"/>
              <a:buChar char="•"/>
            </a:pPr>
            <a:r>
              <a:rPr lang="en-US" sz="8000" dirty="0">
                <a:solidFill>
                  <a:schemeClr val="tx1"/>
                </a:solidFill>
                <a:latin typeface="Times New Roman" pitchFamily="18" charset="0"/>
                <a:cs typeface="Times New Roman" pitchFamily="18" charset="0"/>
              </a:rPr>
              <a:t>Working together brings out the most positive points of individual person. </a:t>
            </a:r>
          </a:p>
          <a:p>
            <a:endParaRPr lang="en-US" dirty="0"/>
          </a:p>
        </p:txBody>
      </p:sp>
      <p:pic>
        <p:nvPicPr>
          <p:cNvPr id="5" name="Picture 2" descr="Image result for benefits of team working">
            <a:extLst>
              <a:ext uri="{FF2B5EF4-FFF2-40B4-BE49-F238E27FC236}">
                <a16:creationId xmlns:a16="http://schemas.microsoft.com/office/drawing/2014/main" id="{5028FEDD-DAC0-440A-AC50-15E4A403C627}"/>
              </a:ext>
            </a:extLst>
          </p:cNvPr>
          <p:cNvPicPr>
            <a:picLocks noGrp="1" noChangeAspect="1" noChangeArrowheads="1"/>
          </p:cNvPicPr>
          <p:nvPr>
            <p:ph sz="half" idx="2"/>
          </p:nvPr>
        </p:nvPicPr>
        <p:blipFill>
          <a:blip r:embed="rId2"/>
          <a:srcRect/>
          <a:stretch>
            <a:fillRect/>
          </a:stretch>
        </p:blipFill>
        <p:spPr bwMode="auto">
          <a:xfrm>
            <a:off x="7756107" y="1997613"/>
            <a:ext cx="3736880" cy="4107766"/>
          </a:xfrm>
          <a:prstGeom prst="rect">
            <a:avLst/>
          </a:prstGeom>
          <a:noFill/>
        </p:spPr>
      </p:pic>
    </p:spTree>
    <p:extLst>
      <p:ext uri="{BB962C8B-B14F-4D97-AF65-F5344CB8AC3E}">
        <p14:creationId xmlns:p14="http://schemas.microsoft.com/office/powerpoint/2010/main" val="3680758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28F0C-A19E-47F6-B986-3DB43A433135}"/>
              </a:ext>
            </a:extLst>
          </p:cNvPr>
          <p:cNvSpPr>
            <a:spLocks noGrp="1"/>
          </p:cNvSpPr>
          <p:nvPr>
            <p:ph type="title"/>
          </p:nvPr>
        </p:nvSpPr>
        <p:spPr>
          <a:xfrm>
            <a:off x="1097280" y="286604"/>
            <a:ext cx="10058400" cy="1204572"/>
          </a:xfrm>
        </p:spPr>
        <p:txBody>
          <a:bodyPr/>
          <a:lstStyle/>
          <a:p>
            <a:r>
              <a:rPr lang="en-US" b="1" dirty="0">
                <a:latin typeface="Times New Roman" pitchFamily="18" charset="0"/>
                <a:cs typeface="Times New Roman" pitchFamily="18" charset="0"/>
              </a:rPr>
              <a:t>        Benefits of team working</a:t>
            </a:r>
            <a:endParaRPr lang="en-US" dirty="0"/>
          </a:p>
        </p:txBody>
      </p:sp>
      <p:sp>
        <p:nvSpPr>
          <p:cNvPr id="3" name="Content Placeholder 2">
            <a:extLst>
              <a:ext uri="{FF2B5EF4-FFF2-40B4-BE49-F238E27FC236}">
                <a16:creationId xmlns:a16="http://schemas.microsoft.com/office/drawing/2014/main" id="{B9CBD5EC-678A-4D46-A473-5651B095672B}"/>
              </a:ext>
            </a:extLst>
          </p:cNvPr>
          <p:cNvSpPr>
            <a:spLocks noGrp="1"/>
          </p:cNvSpPr>
          <p:nvPr>
            <p:ph idx="1"/>
          </p:nvPr>
        </p:nvSpPr>
        <p:spPr/>
        <p:txBody>
          <a:bodyPr/>
          <a:lstStyle/>
          <a:p>
            <a:pPr lvl="0">
              <a:lnSpc>
                <a:spcPct val="170000"/>
              </a:lnSpc>
              <a:buFont typeface="Arial" pitchFamily="34" charset="0"/>
              <a:buChar char="•"/>
            </a:pPr>
            <a:r>
              <a:rPr lang="en-US" dirty="0">
                <a:solidFill>
                  <a:schemeClr val="tx1"/>
                </a:solidFill>
                <a:latin typeface="Times New Roman" pitchFamily="18" charset="0"/>
                <a:cs typeface="Times New Roman" pitchFamily="18" charset="0"/>
              </a:rPr>
              <a:t>If they work together, the workers can do the job with more efficiency and versatility. </a:t>
            </a:r>
          </a:p>
          <a:p>
            <a:pPr lvl="0">
              <a:lnSpc>
                <a:spcPct val="170000"/>
              </a:lnSpc>
              <a:buFont typeface="Arial" pitchFamily="34" charset="0"/>
              <a:buChar char="•"/>
            </a:pPr>
            <a:r>
              <a:rPr lang="en-US" dirty="0">
                <a:solidFill>
                  <a:schemeClr val="tx1"/>
                </a:solidFill>
                <a:latin typeface="Times New Roman" pitchFamily="18" charset="0"/>
                <a:cs typeface="Times New Roman" pitchFamily="18" charset="0"/>
              </a:rPr>
              <a:t>Despite occasional disagreement, teamwork increases trust in the team. </a:t>
            </a:r>
          </a:p>
          <a:p>
            <a:pPr lvl="0">
              <a:lnSpc>
                <a:spcPct val="170000"/>
              </a:lnSpc>
              <a:buFont typeface="Arial" pitchFamily="34" charset="0"/>
              <a:buChar char="•"/>
            </a:pPr>
            <a:r>
              <a:rPr lang="en-US" dirty="0">
                <a:solidFill>
                  <a:schemeClr val="tx1"/>
                </a:solidFill>
                <a:latin typeface="Times New Roman" pitchFamily="18" charset="0"/>
                <a:cs typeface="Times New Roman" pitchFamily="18" charset="0"/>
              </a:rPr>
              <a:t>And when the job is divided into more than one person who trusts the other persons, the persons do the jobs with a feeling of safety. </a:t>
            </a:r>
          </a:p>
          <a:p>
            <a:pPr lvl="0">
              <a:lnSpc>
                <a:spcPct val="170000"/>
              </a:lnSpc>
              <a:buFont typeface="Arial" pitchFamily="34" charset="0"/>
              <a:buChar char="•"/>
            </a:pPr>
            <a:r>
              <a:rPr lang="en-US" dirty="0">
                <a:solidFill>
                  <a:schemeClr val="tx1"/>
                </a:solidFill>
                <a:latin typeface="Times New Roman" pitchFamily="18" charset="0"/>
                <a:cs typeface="Times New Roman" pitchFamily="18" charset="0"/>
              </a:rPr>
              <a:t>The company also uses teamwork to let people know each other as that raises trust among them.</a:t>
            </a:r>
          </a:p>
          <a:p>
            <a:endParaRPr lang="en-US" dirty="0"/>
          </a:p>
        </p:txBody>
      </p:sp>
    </p:spTree>
    <p:extLst>
      <p:ext uri="{BB962C8B-B14F-4D97-AF65-F5344CB8AC3E}">
        <p14:creationId xmlns:p14="http://schemas.microsoft.com/office/powerpoint/2010/main" val="3808577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89DD1-7BE9-4271-B191-F3AF00ECE7FA}"/>
              </a:ext>
            </a:extLst>
          </p:cNvPr>
          <p:cNvSpPr>
            <a:spLocks noGrp="1"/>
          </p:cNvSpPr>
          <p:nvPr>
            <p:ph type="title"/>
          </p:nvPr>
        </p:nvSpPr>
        <p:spPr>
          <a:xfrm>
            <a:off x="1097280" y="286604"/>
            <a:ext cx="10058400" cy="1003577"/>
          </a:xfrm>
        </p:spPr>
        <p:txBody>
          <a:bodyPr/>
          <a:lstStyle/>
          <a:p>
            <a:r>
              <a:rPr lang="en-US" b="1" dirty="0">
                <a:solidFill>
                  <a:schemeClr val="tx1"/>
                </a:solidFill>
                <a:latin typeface="Times New Roman" pitchFamily="18" charset="0"/>
                <a:cs typeface="Times New Roman" pitchFamily="18" charset="0"/>
              </a:rPr>
              <a:t>                 </a:t>
            </a:r>
            <a:r>
              <a:rPr lang="en-US" b="1" dirty="0">
                <a:latin typeface="Times New Roman" pitchFamily="18" charset="0"/>
                <a:cs typeface="Times New Roman" pitchFamily="18" charset="0"/>
              </a:rPr>
              <a:t>DISC Model</a:t>
            </a:r>
            <a:endParaRPr lang="en-US" dirty="0"/>
          </a:p>
        </p:txBody>
      </p:sp>
      <p:sp>
        <p:nvSpPr>
          <p:cNvPr id="3" name="Content Placeholder 2">
            <a:extLst>
              <a:ext uri="{FF2B5EF4-FFF2-40B4-BE49-F238E27FC236}">
                <a16:creationId xmlns:a16="http://schemas.microsoft.com/office/drawing/2014/main" id="{C0475E97-7B75-4402-A0DD-429C583263E7}"/>
              </a:ext>
            </a:extLst>
          </p:cNvPr>
          <p:cNvSpPr>
            <a:spLocks noGrp="1"/>
          </p:cNvSpPr>
          <p:nvPr>
            <p:ph idx="1"/>
          </p:nvPr>
        </p:nvSpPr>
        <p:spPr/>
        <p:txBody>
          <a:bodyPr/>
          <a:lstStyle/>
          <a:p>
            <a:pPr>
              <a:buFont typeface="Arial" panose="020B0604020202020204" pitchFamily="34" charset="0"/>
              <a:buChar char="•"/>
            </a:pPr>
            <a:r>
              <a:rPr lang="en-US" dirty="0">
                <a:solidFill>
                  <a:schemeClr val="tx1"/>
                </a:solidFill>
              </a:rPr>
              <a:t> Walter Clarke developed in 1970 a model of Personality Profiling System originated by Marston from 1928.  Morgan(2019)</a:t>
            </a:r>
          </a:p>
          <a:p>
            <a:pPr>
              <a:buFont typeface="Arial" panose="020B0604020202020204" pitchFamily="34" charset="0"/>
              <a:buChar char="•"/>
            </a:pPr>
            <a:r>
              <a:rPr lang="en-US" dirty="0">
                <a:solidFill>
                  <a:schemeClr val="tx1"/>
                </a:solidFill>
              </a:rPr>
              <a:t> DISC Model acronym refers to issues of </a:t>
            </a:r>
          </a:p>
          <a:p>
            <a:pPr>
              <a:buFont typeface="Arial" panose="020B0604020202020204" pitchFamily="34" charset="0"/>
              <a:buChar char="•"/>
            </a:pPr>
            <a:r>
              <a:rPr lang="en-US" dirty="0">
                <a:solidFill>
                  <a:schemeClr val="tx1"/>
                </a:solidFill>
              </a:rPr>
              <a:t>     D - dominance </a:t>
            </a:r>
          </a:p>
          <a:p>
            <a:pPr>
              <a:buFont typeface="Arial" panose="020B0604020202020204" pitchFamily="34" charset="0"/>
              <a:buChar char="•"/>
            </a:pPr>
            <a:r>
              <a:rPr lang="en-US" dirty="0">
                <a:solidFill>
                  <a:schemeClr val="tx1"/>
                </a:solidFill>
              </a:rPr>
              <a:t>      I – influence</a:t>
            </a:r>
          </a:p>
          <a:p>
            <a:pPr>
              <a:buFont typeface="Arial" panose="020B0604020202020204" pitchFamily="34" charset="0"/>
              <a:buChar char="•"/>
            </a:pPr>
            <a:r>
              <a:rPr lang="en-US" dirty="0">
                <a:solidFill>
                  <a:schemeClr val="tx1"/>
                </a:solidFill>
              </a:rPr>
              <a:t>     S- steadiness </a:t>
            </a:r>
          </a:p>
          <a:p>
            <a:pPr>
              <a:buFont typeface="Arial" panose="020B0604020202020204" pitchFamily="34" charset="0"/>
              <a:buChar char="•"/>
            </a:pPr>
            <a:r>
              <a:rPr lang="en-US" dirty="0">
                <a:solidFill>
                  <a:schemeClr val="tx1"/>
                </a:solidFill>
              </a:rPr>
              <a:t>     C –conscientiousness</a:t>
            </a:r>
          </a:p>
          <a:p>
            <a:pPr>
              <a:buFont typeface="Arial" panose="020B0604020202020204" pitchFamily="34" charset="0"/>
              <a:buChar char="•"/>
            </a:pPr>
            <a:r>
              <a:rPr lang="en-US" dirty="0">
                <a:solidFill>
                  <a:schemeClr val="tx1"/>
                </a:solidFill>
              </a:rPr>
              <a:t> This model helps every person and group to produce their personality with words indicating particular styles</a:t>
            </a:r>
          </a:p>
        </p:txBody>
      </p:sp>
    </p:spTree>
    <p:extLst>
      <p:ext uri="{BB962C8B-B14F-4D97-AF65-F5344CB8AC3E}">
        <p14:creationId xmlns:p14="http://schemas.microsoft.com/office/powerpoint/2010/main" val="4276765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SC">
            <a:extLst>
              <a:ext uri="{FF2B5EF4-FFF2-40B4-BE49-F238E27FC236}">
                <a16:creationId xmlns:a16="http://schemas.microsoft.com/office/drawing/2014/main" id="{3C87DDA3-D55B-414C-90C4-7052BCD08990}"/>
              </a:ext>
            </a:extLst>
          </p:cNvPr>
          <p:cNvPicPr>
            <a:picLocks noGrp="1" noChangeAspect="1"/>
          </p:cNvPicPr>
          <p:nvPr isPhoto="1"/>
        </p:nvPicPr>
        <p:blipFill>
          <a:blip r:embed="rId2">
            <a:lum/>
            <a:extLst>
              <a:ext uri="{28A0092B-C50C-407E-A947-70E740481C1C}">
                <a14:useLocalDpi xmlns:a14="http://schemas.microsoft.com/office/drawing/2010/main" val="0"/>
              </a:ext>
            </a:extLst>
          </a:blip>
          <a:stretch>
            <a:fillRect/>
          </a:stretch>
        </p:blipFill>
        <p:spPr>
          <a:xfrm>
            <a:off x="1742660" y="946523"/>
            <a:ext cx="7218459" cy="473875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880178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04720-0CFA-4EE1-83F6-3AF34B741C3B}"/>
              </a:ext>
            </a:extLst>
          </p:cNvPr>
          <p:cNvSpPr txBox="1">
            <a:spLocks noGrp="1"/>
          </p:cNvSpPr>
          <p:nvPr>
            <p:ph type="title"/>
          </p:nvPr>
        </p:nvSpPr>
        <p:spPr/>
        <p:txBody>
          <a:bodyPr/>
          <a:lstStyle/>
          <a:p>
            <a:pPr lvl="0" algn="ctr"/>
            <a:r>
              <a:rPr lang="en-GB" sz="3200" dirty="0">
                <a:latin typeface="Calibri"/>
              </a:rPr>
              <a:t>Stages of Team Development</a:t>
            </a:r>
          </a:p>
        </p:txBody>
      </p:sp>
      <p:sp>
        <p:nvSpPr>
          <p:cNvPr id="3" name="Content Placeholder 2">
            <a:extLst>
              <a:ext uri="{FF2B5EF4-FFF2-40B4-BE49-F238E27FC236}">
                <a16:creationId xmlns:a16="http://schemas.microsoft.com/office/drawing/2014/main" id="{2793096F-BDE6-42A5-B255-4B9E50264C86}"/>
              </a:ext>
            </a:extLst>
          </p:cNvPr>
          <p:cNvSpPr txBox="1">
            <a:spLocks noGrp="1"/>
          </p:cNvSpPr>
          <p:nvPr>
            <p:ph idx="1"/>
          </p:nvPr>
        </p:nvSpPr>
        <p:spPr/>
        <p:txBody>
          <a:bodyPr>
            <a:normAutofit fontScale="92500" lnSpcReduction="10000"/>
          </a:bodyPr>
          <a:lstStyle/>
          <a:p>
            <a:pPr marL="0" lvl="0" indent="0">
              <a:lnSpc>
                <a:spcPct val="80000"/>
              </a:lnSpc>
              <a:buNone/>
            </a:pPr>
            <a:r>
              <a:rPr lang="en-GB" sz="2200"/>
              <a:t>The success of any project depends on the team that is involved in carrying out the operations of the project . Henceforth , it is essential to develop the team efficiently.</a:t>
            </a:r>
          </a:p>
          <a:p>
            <a:pPr marL="0" lvl="0" indent="0">
              <a:lnSpc>
                <a:spcPct val="80000"/>
              </a:lnSpc>
              <a:buNone/>
            </a:pPr>
            <a:r>
              <a:rPr lang="en-GB" sz="2200"/>
              <a:t>This can be done whit the  help of Tuckman’s team development model. It consist of 5 steps ,there are as follows:</a:t>
            </a:r>
          </a:p>
          <a:p>
            <a:pPr marL="0" lvl="0" indent="0">
              <a:lnSpc>
                <a:spcPct val="80000"/>
              </a:lnSpc>
              <a:buNone/>
            </a:pPr>
            <a:r>
              <a:rPr lang="en-GB" sz="3200"/>
              <a:t>Forming stage:</a:t>
            </a:r>
          </a:p>
          <a:p>
            <a:pPr marL="0" lvl="0" indent="0">
              <a:lnSpc>
                <a:spcPct val="80000"/>
              </a:lnSpc>
              <a:buNone/>
            </a:pPr>
            <a:r>
              <a:rPr lang="en-GB" sz="2600"/>
              <a:t>   </a:t>
            </a:r>
            <a:endParaRPr lang="en-GB" sz="3200"/>
          </a:p>
          <a:p>
            <a:pPr lvl="0">
              <a:lnSpc>
                <a:spcPct val="80000"/>
              </a:lnSpc>
            </a:pPr>
            <a:r>
              <a:rPr lang="en-GB" sz="2200"/>
              <a:t>Team members develop interpersonal relationships ,familiarise themselves whit the role assigned and build ground rules</a:t>
            </a:r>
          </a:p>
          <a:p>
            <a:pPr lvl="0">
              <a:lnSpc>
                <a:spcPct val="80000"/>
              </a:lnSpc>
            </a:pPr>
            <a:r>
              <a:rPr lang="en-GB" sz="2200"/>
              <a:t>Initiate conflict whit other team members </a:t>
            </a:r>
          </a:p>
          <a:p>
            <a:pPr lvl="0">
              <a:lnSpc>
                <a:spcPct val="80000"/>
              </a:lnSpc>
            </a:pPr>
            <a:r>
              <a:rPr lang="en-GB" sz="2200"/>
              <a:t>Find mutually acceptable resolutions</a:t>
            </a:r>
          </a:p>
          <a:p>
            <a:pPr marL="0" lvl="0" indent="0">
              <a:lnSpc>
                <a:spcPct val="80000"/>
              </a:lnSpc>
              <a:buNone/>
            </a:pPr>
            <a:r>
              <a:rPr lang="en-GB" sz="2200"/>
              <a:t>  </a:t>
            </a:r>
          </a:p>
          <a:p>
            <a:pPr marL="0" lvl="0" indent="0">
              <a:lnSpc>
                <a:spcPct val="80000"/>
              </a:lnSpc>
              <a:buNone/>
            </a:pPr>
            <a:endParaRPr lang="en-GB" sz="2200"/>
          </a:p>
        </p:txBody>
      </p:sp>
    </p:spTree>
    <p:extLst>
      <p:ext uri="{BB962C8B-B14F-4D97-AF65-F5344CB8AC3E}">
        <p14:creationId xmlns:p14="http://schemas.microsoft.com/office/powerpoint/2010/main" val="42746569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F2755F7-9D11-4E48-9E2A-8831F167DEA5}"/>
              </a:ext>
            </a:extLst>
          </p:cNvPr>
          <p:cNvSpPr txBox="1">
            <a:spLocks noGrp="1"/>
          </p:cNvSpPr>
          <p:nvPr>
            <p:ph idx="1"/>
          </p:nvPr>
        </p:nvSpPr>
        <p:spPr>
          <a:xfrm>
            <a:off x="637578" y="1285945"/>
            <a:ext cx="8596668" cy="3880773"/>
          </a:xfrm>
        </p:spPr>
        <p:txBody>
          <a:bodyPr>
            <a:normAutofit fontScale="85000" lnSpcReduction="20000"/>
          </a:bodyPr>
          <a:lstStyle/>
          <a:p>
            <a:pPr marL="0" lvl="0" indent="0">
              <a:buNone/>
            </a:pPr>
            <a:r>
              <a:rPr lang="en-GB" sz="2400" dirty="0"/>
              <a:t>  </a:t>
            </a:r>
            <a:r>
              <a:rPr lang="en-GB" sz="3200" dirty="0"/>
              <a:t>Storming stage:</a:t>
            </a:r>
          </a:p>
          <a:p>
            <a:pPr marL="0" lvl="0" indent="0">
              <a:buNone/>
            </a:pPr>
            <a:endParaRPr lang="en-GB" sz="2400" dirty="0"/>
          </a:p>
          <a:p>
            <a:pPr lvl="0"/>
            <a:r>
              <a:rPr lang="en-GB" sz="2400" dirty="0"/>
              <a:t>Marks a period of intra-group tension due to a lack o group cohesion</a:t>
            </a:r>
          </a:p>
          <a:p>
            <a:pPr lvl="0"/>
            <a:r>
              <a:rPr lang="en-GB" sz="2400" dirty="0"/>
              <a:t>Team members often see themselves as individuals ,rathe that being part of a team</a:t>
            </a:r>
          </a:p>
          <a:p>
            <a:pPr lvl="0"/>
            <a:r>
              <a:rPr lang="en-GB" sz="2400" dirty="0"/>
              <a:t>People disagree and can blame the idea of the team , saying it’s not working</a:t>
            </a:r>
          </a:p>
          <a:p>
            <a:pPr lvl="0"/>
            <a:r>
              <a:rPr lang="en-GB" sz="2400" dirty="0"/>
              <a:t>They may avoid the creation of a group structure to communicate their individuality</a:t>
            </a:r>
          </a:p>
          <a:p>
            <a:pPr lvl="0"/>
            <a:r>
              <a:rPr lang="en-GB" sz="2400" dirty="0"/>
              <a:t>Critical success factor for teaming is the recruitment o highly experienced participants</a:t>
            </a:r>
          </a:p>
          <a:p>
            <a:pPr marL="0" lvl="0" indent="0">
              <a:buNone/>
            </a:pPr>
            <a:endParaRPr lang="en-GB" sz="2400" dirty="0"/>
          </a:p>
          <a:p>
            <a:pPr marL="0" lvl="0" indent="0">
              <a:buNone/>
            </a:pPr>
            <a:endParaRPr lang="en-GB" sz="2400" dirty="0"/>
          </a:p>
          <a:p>
            <a:pPr lvl="0"/>
            <a:endParaRPr lang="en-GB" sz="2400" dirty="0"/>
          </a:p>
          <a:p>
            <a:pPr lvl="0"/>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1">
            <a:extLst>
              <a:ext uri="{FF2B5EF4-FFF2-40B4-BE49-F238E27FC236}">
                <a16:creationId xmlns:a16="http://schemas.microsoft.com/office/drawing/2014/main" id="{03207E9B-1C09-42DD-9F12-4A1110188F86}"/>
              </a:ext>
            </a:extLst>
          </p:cNvPr>
          <p:cNvSpPr txBox="1">
            <a:spLocks noGrp="1"/>
          </p:cNvSpPr>
          <p:nvPr>
            <p:ph idx="1"/>
          </p:nvPr>
        </p:nvSpPr>
        <p:spPr>
          <a:xfrm>
            <a:off x="2175362" y="5732766"/>
            <a:ext cx="9100127" cy="760122"/>
          </a:xfrm>
        </p:spPr>
        <p:txBody>
          <a:bodyPr/>
          <a:lstStyle/>
          <a:p>
            <a:pPr marL="0" lvl="0" indent="0">
              <a:lnSpc>
                <a:spcPct val="70000"/>
              </a:lnSpc>
              <a:buNone/>
            </a:pPr>
            <a:r>
              <a:rPr lang="en-GB" sz="2400" dirty="0"/>
              <a:t>Tuckman’s team development model</a:t>
            </a:r>
          </a:p>
          <a:p>
            <a:pPr marL="0" lvl="0" indent="0">
              <a:lnSpc>
                <a:spcPct val="70000"/>
              </a:lnSpc>
              <a:buNone/>
            </a:pPr>
            <a:r>
              <a:rPr lang="en-GB" sz="2400" dirty="0"/>
              <a:t>         (source : Stup,2019)</a:t>
            </a:r>
          </a:p>
        </p:txBody>
      </p:sp>
      <p:grpSp>
        <p:nvGrpSpPr>
          <p:cNvPr id="3" name="Diagram 9">
            <a:extLst>
              <a:ext uri="{FF2B5EF4-FFF2-40B4-BE49-F238E27FC236}">
                <a16:creationId xmlns:a16="http://schemas.microsoft.com/office/drawing/2014/main" id="{584739D1-A1D0-44DD-AC5E-B10201CE8EC0}"/>
              </a:ext>
            </a:extLst>
          </p:cNvPr>
          <p:cNvGrpSpPr/>
          <p:nvPr/>
        </p:nvGrpSpPr>
        <p:grpSpPr>
          <a:xfrm>
            <a:off x="2454426" y="1521813"/>
            <a:ext cx="4412647" cy="3814373"/>
            <a:chOff x="3594113" y="1690689"/>
            <a:chExt cx="4412647" cy="3814373"/>
          </a:xfrm>
        </p:grpSpPr>
        <p:sp>
          <p:nvSpPr>
            <p:cNvPr id="4" name="Freeform: Shape 3">
              <a:extLst>
                <a:ext uri="{FF2B5EF4-FFF2-40B4-BE49-F238E27FC236}">
                  <a16:creationId xmlns:a16="http://schemas.microsoft.com/office/drawing/2014/main" id="{DF14550D-CCCE-41A1-8809-CCB3FF0456B4}"/>
                </a:ext>
              </a:extLst>
            </p:cNvPr>
            <p:cNvSpPr/>
            <p:nvPr/>
          </p:nvSpPr>
          <p:spPr>
            <a:xfrm>
              <a:off x="5249378" y="1690689"/>
              <a:ext cx="1271226" cy="826297"/>
            </a:xfrm>
            <a:custGeom>
              <a:avLst/>
              <a:gdLst>
                <a:gd name="f0" fmla="val 10800000"/>
                <a:gd name="f1" fmla="val 5400000"/>
                <a:gd name="f2" fmla="val 180"/>
                <a:gd name="f3" fmla="val w"/>
                <a:gd name="f4" fmla="val h"/>
                <a:gd name="f5" fmla="val 0"/>
                <a:gd name="f6" fmla="val 1271226"/>
                <a:gd name="f7" fmla="val 826297"/>
                <a:gd name="f8" fmla="val 137719"/>
                <a:gd name="f9" fmla="val 61659"/>
                <a:gd name="f10" fmla="val 1133507"/>
                <a:gd name="f11" fmla="val 1209567"/>
                <a:gd name="f12" fmla="val 688578"/>
                <a:gd name="f13" fmla="val 764638"/>
                <a:gd name="f14" fmla="+- 0 0 -90"/>
                <a:gd name="f15" fmla="*/ f3 1 1271226"/>
                <a:gd name="f16" fmla="*/ f4 1 826297"/>
                <a:gd name="f17" fmla="+- f7 0 f5"/>
                <a:gd name="f18" fmla="+- f6 0 f5"/>
                <a:gd name="f19" fmla="*/ f14 f0 1"/>
                <a:gd name="f20" fmla="*/ f18 1 1271226"/>
                <a:gd name="f21" fmla="*/ f17 1 826297"/>
                <a:gd name="f22" fmla="*/ 0 f18 1"/>
                <a:gd name="f23" fmla="*/ 137719 f17 1"/>
                <a:gd name="f24" fmla="*/ 137719 f18 1"/>
                <a:gd name="f25" fmla="*/ 0 f17 1"/>
                <a:gd name="f26" fmla="*/ 1133507 f18 1"/>
                <a:gd name="f27" fmla="*/ 1271226 f18 1"/>
                <a:gd name="f28" fmla="*/ 688578 f17 1"/>
                <a:gd name="f29" fmla="*/ 826297 f17 1"/>
                <a:gd name="f30" fmla="*/ f19 1 f2"/>
                <a:gd name="f31" fmla="*/ f22 1 1271226"/>
                <a:gd name="f32" fmla="*/ f23 1 826297"/>
                <a:gd name="f33" fmla="*/ f24 1 1271226"/>
                <a:gd name="f34" fmla="*/ f25 1 826297"/>
                <a:gd name="f35" fmla="*/ f26 1 1271226"/>
                <a:gd name="f36" fmla="*/ f27 1 1271226"/>
                <a:gd name="f37" fmla="*/ f28 1 826297"/>
                <a:gd name="f38" fmla="*/ f29 1 8262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271226" h="8262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97484" tIns="97484" rIns="97484" bIns="97484"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alibri"/>
                </a:rPr>
                <a:t>FORMING</a:t>
              </a:r>
            </a:p>
          </p:txBody>
        </p:sp>
        <p:sp>
          <p:nvSpPr>
            <p:cNvPr id="5" name="Freeform: Shape 4">
              <a:extLst>
                <a:ext uri="{FF2B5EF4-FFF2-40B4-BE49-F238E27FC236}">
                  <a16:creationId xmlns:a16="http://schemas.microsoft.com/office/drawing/2014/main" id="{1277CE3C-DEBF-4B27-B6F6-2FAF3F4FD3AD}"/>
                </a:ext>
              </a:extLst>
            </p:cNvPr>
            <p:cNvSpPr/>
            <p:nvPr/>
          </p:nvSpPr>
          <p:spPr>
            <a:xfrm>
              <a:off x="4146045" y="2100001"/>
              <a:ext cx="3303087" cy="3303087"/>
            </a:xfrm>
            <a:custGeom>
              <a:avLst/>
              <a:gdLst>
                <a:gd name="f0" fmla="val w"/>
                <a:gd name="f1" fmla="val h"/>
                <a:gd name="f2" fmla="val 0"/>
                <a:gd name="f3" fmla="val 3303084"/>
                <a:gd name="f4" fmla="val 2525159"/>
                <a:gd name="f5" fmla="val 249977"/>
                <a:gd name="f6" fmla="val 1651542"/>
                <a:gd name="f7" fmla="val 18116156"/>
                <a:gd name="f8" fmla="val 1096154"/>
                <a:gd name="f9" fmla="*/ f0 1 3303084"/>
                <a:gd name="f10" fmla="*/ f1 1 3303084"/>
                <a:gd name="f11" fmla="+- f3 0 f2"/>
                <a:gd name="f12" fmla="*/ f11 1 3303084"/>
                <a:gd name="f13" fmla="*/ 0 1 f12"/>
                <a:gd name="f14" fmla="*/ 3303084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3303084" h="3303084">
                  <a:moveTo>
                    <a:pt x="f4" y="f5"/>
                  </a:moveTo>
                  <a:arcTo wR="f6" hR="f6" stAng="f7" swAng="f8"/>
                </a:path>
              </a:pathLst>
            </a:custGeom>
            <a:noFill/>
            <a:ln w="6345" cap="flat">
              <a:solidFill>
                <a:srgbClr val="4472C4"/>
              </a:solidFill>
              <a:prstDash val="solid"/>
              <a:miter/>
              <a:tailEnd type="arrow"/>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10CFFA74-CA30-47E4-865B-5CBB85F3AEBC}"/>
                </a:ext>
              </a:extLst>
            </p:cNvPr>
            <p:cNvSpPr/>
            <p:nvPr/>
          </p:nvSpPr>
          <p:spPr>
            <a:xfrm>
              <a:off x="6735534" y="2832289"/>
              <a:ext cx="1271226" cy="826297"/>
            </a:xfrm>
            <a:custGeom>
              <a:avLst/>
              <a:gdLst>
                <a:gd name="f0" fmla="val 10800000"/>
                <a:gd name="f1" fmla="val 5400000"/>
                <a:gd name="f2" fmla="val 180"/>
                <a:gd name="f3" fmla="val w"/>
                <a:gd name="f4" fmla="val h"/>
                <a:gd name="f5" fmla="val 0"/>
                <a:gd name="f6" fmla="val 1271226"/>
                <a:gd name="f7" fmla="val 826297"/>
                <a:gd name="f8" fmla="val 137719"/>
                <a:gd name="f9" fmla="val 61659"/>
                <a:gd name="f10" fmla="val 1133507"/>
                <a:gd name="f11" fmla="val 1209567"/>
                <a:gd name="f12" fmla="val 688578"/>
                <a:gd name="f13" fmla="val 764638"/>
                <a:gd name="f14" fmla="+- 0 0 -90"/>
                <a:gd name="f15" fmla="*/ f3 1 1271226"/>
                <a:gd name="f16" fmla="*/ f4 1 826297"/>
                <a:gd name="f17" fmla="+- f7 0 f5"/>
                <a:gd name="f18" fmla="+- f6 0 f5"/>
                <a:gd name="f19" fmla="*/ f14 f0 1"/>
                <a:gd name="f20" fmla="*/ f18 1 1271226"/>
                <a:gd name="f21" fmla="*/ f17 1 826297"/>
                <a:gd name="f22" fmla="*/ 0 f18 1"/>
                <a:gd name="f23" fmla="*/ 137719 f17 1"/>
                <a:gd name="f24" fmla="*/ 137719 f18 1"/>
                <a:gd name="f25" fmla="*/ 0 f17 1"/>
                <a:gd name="f26" fmla="*/ 1133507 f18 1"/>
                <a:gd name="f27" fmla="*/ 1271226 f18 1"/>
                <a:gd name="f28" fmla="*/ 688578 f17 1"/>
                <a:gd name="f29" fmla="*/ 826297 f17 1"/>
                <a:gd name="f30" fmla="*/ f19 1 f2"/>
                <a:gd name="f31" fmla="*/ f22 1 1271226"/>
                <a:gd name="f32" fmla="*/ f23 1 826297"/>
                <a:gd name="f33" fmla="*/ f24 1 1271226"/>
                <a:gd name="f34" fmla="*/ f25 1 826297"/>
                <a:gd name="f35" fmla="*/ f26 1 1271226"/>
                <a:gd name="f36" fmla="*/ f27 1 1271226"/>
                <a:gd name="f37" fmla="*/ f28 1 826297"/>
                <a:gd name="f38" fmla="*/ f29 1 8262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271226" h="8262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97484" tIns="97484" rIns="97484" bIns="97484"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alibri"/>
                </a:rPr>
                <a:t>STORMING</a:t>
              </a:r>
            </a:p>
          </p:txBody>
        </p:sp>
        <p:sp>
          <p:nvSpPr>
            <p:cNvPr id="7" name="Freeform: Shape 6">
              <a:extLst>
                <a:ext uri="{FF2B5EF4-FFF2-40B4-BE49-F238E27FC236}">
                  <a16:creationId xmlns:a16="http://schemas.microsoft.com/office/drawing/2014/main" id="{085E236E-CEDD-4AAF-B8D2-8B65AB6FA3E8}"/>
                </a:ext>
              </a:extLst>
            </p:cNvPr>
            <p:cNvSpPr/>
            <p:nvPr/>
          </p:nvSpPr>
          <p:spPr>
            <a:xfrm>
              <a:off x="4148897" y="2104244"/>
              <a:ext cx="3303087" cy="3303087"/>
            </a:xfrm>
            <a:custGeom>
              <a:avLst/>
              <a:gdLst>
                <a:gd name="f0" fmla="val w"/>
                <a:gd name="f1" fmla="val h"/>
                <a:gd name="f2" fmla="val 0"/>
                <a:gd name="f3" fmla="val 3303084"/>
                <a:gd name="f4" fmla="val 3299133"/>
                <a:gd name="f5" fmla="val 1765724"/>
                <a:gd name="f6" fmla="val 1651542"/>
                <a:gd name="f7" fmla="val 21837864"/>
                <a:gd name="f8" fmla="val 1360428"/>
                <a:gd name="f9" fmla="*/ f0 1 3303084"/>
                <a:gd name="f10" fmla="*/ f1 1 3303084"/>
                <a:gd name="f11" fmla="+- f3 0 f2"/>
                <a:gd name="f12" fmla="*/ f11 1 3303084"/>
                <a:gd name="f13" fmla="*/ 0 1 f12"/>
                <a:gd name="f14" fmla="*/ 3303084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3303084" h="3303084">
                  <a:moveTo>
                    <a:pt x="f4" y="f5"/>
                  </a:moveTo>
                  <a:arcTo wR="f6" hR="f6" stAng="f7" swAng="f8"/>
                </a:path>
              </a:pathLst>
            </a:custGeom>
            <a:noFill/>
            <a:ln w="6345" cap="flat">
              <a:solidFill>
                <a:srgbClr val="4472C4"/>
              </a:solidFill>
              <a:prstDash val="solid"/>
              <a:miter/>
              <a:tailEnd type="arrow"/>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Shape 7">
              <a:extLst>
                <a:ext uri="{FF2B5EF4-FFF2-40B4-BE49-F238E27FC236}">
                  <a16:creationId xmlns:a16="http://schemas.microsoft.com/office/drawing/2014/main" id="{1EC947E7-FF1D-48B8-A0AB-1CD040D27621}"/>
                </a:ext>
              </a:extLst>
            </p:cNvPr>
            <p:cNvSpPr/>
            <p:nvPr/>
          </p:nvSpPr>
          <p:spPr>
            <a:xfrm>
              <a:off x="6135578" y="4678765"/>
              <a:ext cx="1271226" cy="826297"/>
            </a:xfrm>
            <a:custGeom>
              <a:avLst/>
              <a:gdLst>
                <a:gd name="f0" fmla="val 10800000"/>
                <a:gd name="f1" fmla="val 5400000"/>
                <a:gd name="f2" fmla="val 180"/>
                <a:gd name="f3" fmla="val w"/>
                <a:gd name="f4" fmla="val h"/>
                <a:gd name="f5" fmla="val 0"/>
                <a:gd name="f6" fmla="val 1271226"/>
                <a:gd name="f7" fmla="val 826297"/>
                <a:gd name="f8" fmla="val 137719"/>
                <a:gd name="f9" fmla="val 61659"/>
                <a:gd name="f10" fmla="val 1133507"/>
                <a:gd name="f11" fmla="val 1209567"/>
                <a:gd name="f12" fmla="val 688578"/>
                <a:gd name="f13" fmla="val 764638"/>
                <a:gd name="f14" fmla="+- 0 0 -90"/>
                <a:gd name="f15" fmla="*/ f3 1 1271226"/>
                <a:gd name="f16" fmla="*/ f4 1 826297"/>
                <a:gd name="f17" fmla="+- f7 0 f5"/>
                <a:gd name="f18" fmla="+- f6 0 f5"/>
                <a:gd name="f19" fmla="*/ f14 f0 1"/>
                <a:gd name="f20" fmla="*/ f18 1 1271226"/>
                <a:gd name="f21" fmla="*/ f17 1 826297"/>
                <a:gd name="f22" fmla="*/ 0 f18 1"/>
                <a:gd name="f23" fmla="*/ 137719 f17 1"/>
                <a:gd name="f24" fmla="*/ 137719 f18 1"/>
                <a:gd name="f25" fmla="*/ 0 f17 1"/>
                <a:gd name="f26" fmla="*/ 1133507 f18 1"/>
                <a:gd name="f27" fmla="*/ 1271226 f18 1"/>
                <a:gd name="f28" fmla="*/ 688578 f17 1"/>
                <a:gd name="f29" fmla="*/ 826297 f17 1"/>
                <a:gd name="f30" fmla="*/ f19 1 f2"/>
                <a:gd name="f31" fmla="*/ f22 1 1271226"/>
                <a:gd name="f32" fmla="*/ f23 1 826297"/>
                <a:gd name="f33" fmla="*/ f24 1 1271226"/>
                <a:gd name="f34" fmla="*/ f25 1 826297"/>
                <a:gd name="f35" fmla="*/ f26 1 1271226"/>
                <a:gd name="f36" fmla="*/ f27 1 1271226"/>
                <a:gd name="f37" fmla="*/ f28 1 826297"/>
                <a:gd name="f38" fmla="*/ f29 1 8262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271226" h="8262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97484" tIns="97484" rIns="97484" bIns="97484"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alibri"/>
                </a:rPr>
                <a:t>NORMING</a:t>
              </a:r>
            </a:p>
          </p:txBody>
        </p:sp>
        <p:sp>
          <p:nvSpPr>
            <p:cNvPr id="9" name="Freeform: Shape 8">
              <a:extLst>
                <a:ext uri="{FF2B5EF4-FFF2-40B4-BE49-F238E27FC236}">
                  <a16:creationId xmlns:a16="http://schemas.microsoft.com/office/drawing/2014/main" id="{18D9FF21-2233-47E5-BD7D-C0FA6D8788C8}"/>
                </a:ext>
              </a:extLst>
            </p:cNvPr>
            <p:cNvSpPr/>
            <p:nvPr/>
          </p:nvSpPr>
          <p:spPr>
            <a:xfrm>
              <a:off x="4148897" y="2104244"/>
              <a:ext cx="3303087" cy="3303087"/>
            </a:xfrm>
            <a:custGeom>
              <a:avLst/>
              <a:gdLst>
                <a:gd name="f0" fmla="val w"/>
                <a:gd name="f1" fmla="val h"/>
                <a:gd name="f2" fmla="val 0"/>
                <a:gd name="f3" fmla="val 3303084"/>
                <a:gd name="f4" fmla="val 1854455"/>
                <a:gd name="f5" fmla="val 3290572"/>
                <a:gd name="f6" fmla="val 1651542"/>
                <a:gd name="f7" fmla="val 4976559"/>
                <a:gd name="f8" fmla="val 846882"/>
                <a:gd name="f9" fmla="*/ f0 1 3303084"/>
                <a:gd name="f10" fmla="*/ f1 1 3303084"/>
                <a:gd name="f11" fmla="+- f3 0 f2"/>
                <a:gd name="f12" fmla="*/ f11 1 3303084"/>
                <a:gd name="f13" fmla="*/ 0 1 f12"/>
                <a:gd name="f14" fmla="*/ 3303084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3303084" h="3303084">
                  <a:moveTo>
                    <a:pt x="f4" y="f5"/>
                  </a:moveTo>
                  <a:arcTo wR="f6" hR="f6" stAng="f7" swAng="f8"/>
                </a:path>
              </a:pathLst>
            </a:custGeom>
            <a:noFill/>
            <a:ln w="6345" cap="flat">
              <a:solidFill>
                <a:srgbClr val="4472C4"/>
              </a:solidFill>
              <a:prstDash val="solid"/>
              <a:miter/>
              <a:tailEnd type="arrow"/>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Shape 9">
              <a:extLst>
                <a:ext uri="{FF2B5EF4-FFF2-40B4-BE49-F238E27FC236}">
                  <a16:creationId xmlns:a16="http://schemas.microsoft.com/office/drawing/2014/main" id="{D530B462-DC0B-49D6-B46C-9F9D9D254A2B}"/>
                </a:ext>
              </a:extLst>
            </p:cNvPr>
            <p:cNvSpPr/>
            <p:nvPr/>
          </p:nvSpPr>
          <p:spPr>
            <a:xfrm>
              <a:off x="4194069" y="4678765"/>
              <a:ext cx="1271226" cy="826297"/>
            </a:xfrm>
            <a:custGeom>
              <a:avLst/>
              <a:gdLst>
                <a:gd name="f0" fmla="val 10800000"/>
                <a:gd name="f1" fmla="val 5400000"/>
                <a:gd name="f2" fmla="val 180"/>
                <a:gd name="f3" fmla="val w"/>
                <a:gd name="f4" fmla="val h"/>
                <a:gd name="f5" fmla="val 0"/>
                <a:gd name="f6" fmla="val 1271226"/>
                <a:gd name="f7" fmla="val 826297"/>
                <a:gd name="f8" fmla="val 137719"/>
                <a:gd name="f9" fmla="val 61659"/>
                <a:gd name="f10" fmla="val 1133507"/>
                <a:gd name="f11" fmla="val 1209567"/>
                <a:gd name="f12" fmla="val 688578"/>
                <a:gd name="f13" fmla="val 764638"/>
                <a:gd name="f14" fmla="+- 0 0 -90"/>
                <a:gd name="f15" fmla="*/ f3 1 1271226"/>
                <a:gd name="f16" fmla="*/ f4 1 826297"/>
                <a:gd name="f17" fmla="+- f7 0 f5"/>
                <a:gd name="f18" fmla="+- f6 0 f5"/>
                <a:gd name="f19" fmla="*/ f14 f0 1"/>
                <a:gd name="f20" fmla="*/ f18 1 1271226"/>
                <a:gd name="f21" fmla="*/ f17 1 826297"/>
                <a:gd name="f22" fmla="*/ 0 f18 1"/>
                <a:gd name="f23" fmla="*/ 137719 f17 1"/>
                <a:gd name="f24" fmla="*/ 137719 f18 1"/>
                <a:gd name="f25" fmla="*/ 0 f17 1"/>
                <a:gd name="f26" fmla="*/ 1133507 f18 1"/>
                <a:gd name="f27" fmla="*/ 1271226 f18 1"/>
                <a:gd name="f28" fmla="*/ 688578 f17 1"/>
                <a:gd name="f29" fmla="*/ 826297 f17 1"/>
                <a:gd name="f30" fmla="*/ f19 1 f2"/>
                <a:gd name="f31" fmla="*/ f22 1 1271226"/>
                <a:gd name="f32" fmla="*/ f23 1 826297"/>
                <a:gd name="f33" fmla="*/ f24 1 1271226"/>
                <a:gd name="f34" fmla="*/ f25 1 826297"/>
                <a:gd name="f35" fmla="*/ f26 1 1271226"/>
                <a:gd name="f36" fmla="*/ f27 1 1271226"/>
                <a:gd name="f37" fmla="*/ f28 1 826297"/>
                <a:gd name="f38" fmla="*/ f29 1 8262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271226" h="8262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97484" tIns="97484" rIns="97484" bIns="97484"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alibri"/>
                </a:rPr>
                <a:t>PERFORMING</a:t>
              </a:r>
            </a:p>
          </p:txBody>
        </p:sp>
        <p:sp>
          <p:nvSpPr>
            <p:cNvPr id="11" name="Freeform: Shape 10">
              <a:extLst>
                <a:ext uri="{FF2B5EF4-FFF2-40B4-BE49-F238E27FC236}">
                  <a16:creationId xmlns:a16="http://schemas.microsoft.com/office/drawing/2014/main" id="{6118AF90-E0F2-4636-9F24-883B01A62EF2}"/>
                </a:ext>
              </a:extLst>
            </p:cNvPr>
            <p:cNvSpPr/>
            <p:nvPr/>
          </p:nvSpPr>
          <p:spPr>
            <a:xfrm>
              <a:off x="4148897" y="2104244"/>
              <a:ext cx="3303087" cy="3303087"/>
            </a:xfrm>
            <a:custGeom>
              <a:avLst/>
              <a:gdLst>
                <a:gd name="f0" fmla="val w"/>
                <a:gd name="f1" fmla="val h"/>
                <a:gd name="f2" fmla="val 0"/>
                <a:gd name="f3" fmla="val 3303084"/>
                <a:gd name="f4" fmla="val 175302"/>
                <a:gd name="f5" fmla="val 2392019"/>
                <a:gd name="f6" fmla="val 1651542"/>
                <a:gd name="f7" fmla="val 9201708"/>
                <a:gd name="f8" fmla="val 1360428"/>
                <a:gd name="f9" fmla="*/ f0 1 3303084"/>
                <a:gd name="f10" fmla="*/ f1 1 3303084"/>
                <a:gd name="f11" fmla="+- f3 0 f2"/>
                <a:gd name="f12" fmla="*/ f11 1 3303084"/>
                <a:gd name="f13" fmla="*/ 0 1 f12"/>
                <a:gd name="f14" fmla="*/ 3303084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3303084" h="3303084">
                  <a:moveTo>
                    <a:pt x="f4" y="f5"/>
                  </a:moveTo>
                  <a:arcTo wR="f6" hR="f6" stAng="f7" swAng="f8"/>
                </a:path>
              </a:pathLst>
            </a:custGeom>
            <a:noFill/>
            <a:ln w="6345" cap="flat">
              <a:solidFill>
                <a:srgbClr val="4472C4"/>
              </a:solidFill>
              <a:prstDash val="solid"/>
              <a:miter/>
              <a:tailEnd type="arrow"/>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Shape 11">
              <a:extLst>
                <a:ext uri="{FF2B5EF4-FFF2-40B4-BE49-F238E27FC236}">
                  <a16:creationId xmlns:a16="http://schemas.microsoft.com/office/drawing/2014/main" id="{7962DF9A-EB7E-4EDD-A94D-3DF5E3CF05DF}"/>
                </a:ext>
              </a:extLst>
            </p:cNvPr>
            <p:cNvSpPr/>
            <p:nvPr/>
          </p:nvSpPr>
          <p:spPr>
            <a:xfrm>
              <a:off x="3594113" y="2832289"/>
              <a:ext cx="1271226" cy="826297"/>
            </a:xfrm>
            <a:custGeom>
              <a:avLst/>
              <a:gdLst>
                <a:gd name="f0" fmla="val 10800000"/>
                <a:gd name="f1" fmla="val 5400000"/>
                <a:gd name="f2" fmla="val 180"/>
                <a:gd name="f3" fmla="val w"/>
                <a:gd name="f4" fmla="val h"/>
                <a:gd name="f5" fmla="val 0"/>
                <a:gd name="f6" fmla="val 1271226"/>
                <a:gd name="f7" fmla="val 826297"/>
                <a:gd name="f8" fmla="val 137719"/>
                <a:gd name="f9" fmla="val 61659"/>
                <a:gd name="f10" fmla="val 1133507"/>
                <a:gd name="f11" fmla="val 1209567"/>
                <a:gd name="f12" fmla="val 688578"/>
                <a:gd name="f13" fmla="val 764638"/>
                <a:gd name="f14" fmla="+- 0 0 -90"/>
                <a:gd name="f15" fmla="*/ f3 1 1271226"/>
                <a:gd name="f16" fmla="*/ f4 1 826297"/>
                <a:gd name="f17" fmla="+- f7 0 f5"/>
                <a:gd name="f18" fmla="+- f6 0 f5"/>
                <a:gd name="f19" fmla="*/ f14 f0 1"/>
                <a:gd name="f20" fmla="*/ f18 1 1271226"/>
                <a:gd name="f21" fmla="*/ f17 1 826297"/>
                <a:gd name="f22" fmla="*/ 0 f18 1"/>
                <a:gd name="f23" fmla="*/ 137719 f17 1"/>
                <a:gd name="f24" fmla="*/ 137719 f18 1"/>
                <a:gd name="f25" fmla="*/ 0 f17 1"/>
                <a:gd name="f26" fmla="*/ 1133507 f18 1"/>
                <a:gd name="f27" fmla="*/ 1271226 f18 1"/>
                <a:gd name="f28" fmla="*/ 688578 f17 1"/>
                <a:gd name="f29" fmla="*/ 826297 f17 1"/>
                <a:gd name="f30" fmla="*/ f19 1 f2"/>
                <a:gd name="f31" fmla="*/ f22 1 1271226"/>
                <a:gd name="f32" fmla="*/ f23 1 826297"/>
                <a:gd name="f33" fmla="*/ f24 1 1271226"/>
                <a:gd name="f34" fmla="*/ f25 1 826297"/>
                <a:gd name="f35" fmla="*/ f26 1 1271226"/>
                <a:gd name="f36" fmla="*/ f27 1 1271226"/>
                <a:gd name="f37" fmla="*/ f28 1 826297"/>
                <a:gd name="f38" fmla="*/ f29 1 826297"/>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271226" h="826297">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97484" tIns="97484" rIns="97484" bIns="97484"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Calibri"/>
                </a:rPr>
                <a:t>ADJOURNING</a:t>
              </a:r>
            </a:p>
          </p:txBody>
        </p:sp>
        <p:sp>
          <p:nvSpPr>
            <p:cNvPr id="13" name="Freeform: Shape 12">
              <a:extLst>
                <a:ext uri="{FF2B5EF4-FFF2-40B4-BE49-F238E27FC236}">
                  <a16:creationId xmlns:a16="http://schemas.microsoft.com/office/drawing/2014/main" id="{87E40CCC-4558-406F-8584-B54FF1E359E4}"/>
                </a:ext>
              </a:extLst>
            </p:cNvPr>
            <p:cNvSpPr/>
            <p:nvPr/>
          </p:nvSpPr>
          <p:spPr>
            <a:xfrm>
              <a:off x="4151302" y="2100660"/>
              <a:ext cx="3303087" cy="3303087"/>
            </a:xfrm>
            <a:custGeom>
              <a:avLst/>
              <a:gdLst>
                <a:gd name="f0" fmla="val w"/>
                <a:gd name="f1" fmla="val h"/>
                <a:gd name="f2" fmla="val 0"/>
                <a:gd name="f3" fmla="val 3303084"/>
                <a:gd name="f4" fmla="val 405856"/>
                <a:gd name="f5" fmla="val 567171"/>
                <a:gd name="f6" fmla="val 1651542"/>
                <a:gd name="f7" fmla="val 13262376"/>
                <a:gd name="f8" fmla="val 1331373"/>
                <a:gd name="f9" fmla="*/ f0 1 3303084"/>
                <a:gd name="f10" fmla="*/ f1 1 3303084"/>
                <a:gd name="f11" fmla="+- f3 0 f2"/>
                <a:gd name="f12" fmla="*/ f11 1 3303084"/>
                <a:gd name="f13" fmla="*/ 0 1 f12"/>
                <a:gd name="f14" fmla="*/ 3303084 1 f12"/>
                <a:gd name="f15" fmla="*/ f13 f9 1"/>
                <a:gd name="f16" fmla="*/ f14 f9 1"/>
                <a:gd name="f17" fmla="*/ f14 f10 1"/>
                <a:gd name="f18" fmla="*/ f13 f10 1"/>
              </a:gdLst>
              <a:ahLst/>
              <a:cxnLst>
                <a:cxn ang="3cd4">
                  <a:pos x="hc" y="t"/>
                </a:cxn>
                <a:cxn ang="0">
                  <a:pos x="r" y="vc"/>
                </a:cxn>
                <a:cxn ang="cd4">
                  <a:pos x="hc" y="b"/>
                </a:cxn>
                <a:cxn ang="cd2">
                  <a:pos x="l" y="vc"/>
                </a:cxn>
              </a:cxnLst>
              <a:rect l="f15" t="f18" r="f16" b="f17"/>
              <a:pathLst>
                <a:path w="3303084" h="3303084">
                  <a:moveTo>
                    <a:pt x="f4" y="f5"/>
                  </a:moveTo>
                  <a:arcTo wR="f6" hR="f6" stAng="f7" swAng="f8"/>
                </a:path>
              </a:pathLst>
            </a:custGeom>
            <a:noFill/>
            <a:ln w="6345" cap="flat">
              <a:solidFill>
                <a:srgbClr val="4472C4"/>
              </a:solidFill>
              <a:prstDash val="solid"/>
              <a:miter/>
              <a:tailEnd type="arrow"/>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8F19DD5-F5DD-4891-8148-88D79B709E86}"/>
              </a:ext>
            </a:extLst>
          </p:cNvPr>
          <p:cNvSpPr txBox="1">
            <a:spLocks noGrp="1"/>
          </p:cNvSpPr>
          <p:nvPr>
            <p:ph idx="1"/>
          </p:nvPr>
        </p:nvSpPr>
        <p:spPr>
          <a:xfrm>
            <a:off x="915873" y="1272694"/>
            <a:ext cx="8596668" cy="3880773"/>
          </a:xfrm>
        </p:spPr>
        <p:txBody>
          <a:bodyPr>
            <a:normAutofit lnSpcReduction="10000"/>
          </a:bodyPr>
          <a:lstStyle/>
          <a:p>
            <a:pPr marL="0" lvl="0" indent="0">
              <a:buNone/>
            </a:pPr>
            <a:r>
              <a:rPr lang="en-GB" dirty="0"/>
              <a:t> </a:t>
            </a:r>
          </a:p>
          <a:p>
            <a:pPr marL="0" lvl="0" indent="0">
              <a:buNone/>
            </a:pPr>
            <a:r>
              <a:rPr lang="en-GB" sz="3200" dirty="0"/>
              <a:t>Norming stage:</a:t>
            </a:r>
          </a:p>
          <a:p>
            <a:pPr marL="0" lvl="0" indent="0">
              <a:buNone/>
            </a:pPr>
            <a:endParaRPr lang="en-GB" dirty="0"/>
          </a:p>
          <a:p>
            <a:pPr lvl="0"/>
            <a:r>
              <a:rPr lang="en-GB" sz="2400" dirty="0"/>
              <a:t>Gradually , people begin to know each other and resolve their differences, recognise the strengths of their colleagues ,and admire the leadership</a:t>
            </a:r>
          </a:p>
          <a:p>
            <a:pPr lvl="0"/>
            <a:r>
              <a:rPr lang="en-GB" sz="2400" dirty="0"/>
              <a:t>Ask for help and constructive feedback</a:t>
            </a:r>
          </a:p>
          <a:p>
            <a:pPr lvl="0"/>
            <a:r>
              <a:rPr lang="en-GB" sz="2400" dirty="0"/>
              <a:t>Stronger contribution to the goal of the group  </a:t>
            </a:r>
          </a:p>
          <a:p>
            <a:pPr lvl="0"/>
            <a:r>
              <a:rPr lang="en-GB" sz="2400" dirty="0"/>
              <a:t>Clear roles and achievement</a:t>
            </a:r>
          </a:p>
          <a:p>
            <a:pPr lvl="0"/>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C49E250-0122-46A1-A7AF-8A8D973BDEDC}"/>
              </a:ext>
            </a:extLst>
          </p:cNvPr>
          <p:cNvSpPr txBox="1">
            <a:spLocks noGrp="1"/>
          </p:cNvSpPr>
          <p:nvPr>
            <p:ph idx="1"/>
          </p:nvPr>
        </p:nvSpPr>
        <p:spPr>
          <a:xfrm>
            <a:off x="756847" y="1126919"/>
            <a:ext cx="8596668" cy="3880773"/>
          </a:xfrm>
        </p:spPr>
        <p:txBody>
          <a:bodyPr>
            <a:normAutofit fontScale="85000" lnSpcReduction="10000"/>
          </a:bodyPr>
          <a:lstStyle/>
          <a:p>
            <a:pPr marL="0" lvl="0" indent="0">
              <a:buNone/>
            </a:pPr>
            <a:r>
              <a:rPr lang="en-GB" sz="3200" dirty="0"/>
              <a:t>Performing Stage:</a:t>
            </a:r>
          </a:p>
          <a:p>
            <a:pPr marL="0" lvl="0" indent="0">
              <a:buNone/>
            </a:pPr>
            <a:r>
              <a:rPr lang="en-GB" sz="3200" dirty="0"/>
              <a:t>(coffee shop )</a:t>
            </a:r>
          </a:p>
          <a:p>
            <a:pPr marL="0" lvl="0" indent="0">
              <a:buNone/>
            </a:pPr>
            <a:r>
              <a:rPr lang="en-GB" sz="2400" dirty="0"/>
              <a:t>This is the most crucial stage as it is the reflection of the productivity of the team.it is the stage ,team members are more confident about the task that is to be pursued by them . In additional to this ,they also remain motivated and have developed a good relationship whit the other team members .This helps to carry out the task whit out conflicts . Whit the synergistic efforts of the team members ,it is possible that the objective of the team gets accomplished effectively .Team leader can concentrate in developing team mechanisms along whit delegating the works (</a:t>
            </a:r>
            <a:r>
              <a:rPr lang="en-GB" sz="2400" dirty="0" err="1"/>
              <a:t>Stup</a:t>
            </a:r>
            <a:r>
              <a:rPr lang="en-GB" sz="2400" dirty="0"/>
              <a:t> , 2019).A good leader will encourage creative conflicts and help celebrate and reward achievements.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0F99586-3556-477A-9DCF-EEC46B682F83}"/>
              </a:ext>
            </a:extLst>
          </p:cNvPr>
          <p:cNvSpPr txBox="1">
            <a:spLocks noGrp="1"/>
          </p:cNvSpPr>
          <p:nvPr>
            <p:ph idx="1"/>
          </p:nvPr>
        </p:nvSpPr>
        <p:spPr>
          <a:xfrm>
            <a:off x="838200" y="993633"/>
            <a:ext cx="10515600" cy="4870734"/>
          </a:xfrm>
        </p:spPr>
        <p:txBody>
          <a:bodyPr/>
          <a:lstStyle/>
          <a:p>
            <a:pPr marL="0" lvl="0" indent="0">
              <a:lnSpc>
                <a:spcPct val="70000"/>
              </a:lnSpc>
              <a:buNone/>
            </a:pPr>
            <a:r>
              <a:rPr lang="en-GB" sz="3200" dirty="0"/>
              <a:t>Adjourning stage:</a:t>
            </a:r>
          </a:p>
          <a:p>
            <a:pPr marL="0" lvl="0" indent="0">
              <a:lnSpc>
                <a:spcPct val="70000"/>
              </a:lnSpc>
              <a:buNone/>
            </a:pPr>
            <a:endParaRPr lang="en-GB" sz="3200" dirty="0"/>
          </a:p>
          <a:p>
            <a:pPr marL="0" lvl="0" indent="0">
              <a:lnSpc>
                <a:spcPct val="70000"/>
              </a:lnSpc>
              <a:buNone/>
            </a:pPr>
            <a:endParaRPr lang="en-GB" sz="3200" dirty="0"/>
          </a:p>
          <a:p>
            <a:pPr lvl="0">
              <a:lnSpc>
                <a:spcPct val="70000"/>
              </a:lnSpc>
            </a:pPr>
            <a:r>
              <a:rPr lang="en-GB" sz="2400" dirty="0"/>
              <a:t>team carries out an assessment of the year and develops a transitional position strategy and considers the contribution of the members</a:t>
            </a:r>
            <a:endParaRPr lang="en-GB" sz="2600" dirty="0"/>
          </a:p>
          <a:p>
            <a:pPr lvl="0">
              <a:lnSpc>
                <a:spcPct val="70000"/>
              </a:lnSpc>
            </a:pPr>
            <a:r>
              <a:rPr lang="en-GB" sz="2400" dirty="0"/>
              <a:t>Team disbanding to complete goals</a:t>
            </a:r>
          </a:p>
          <a:p>
            <a:pPr lvl="0">
              <a:lnSpc>
                <a:spcPct val="70000"/>
              </a:lnSpc>
            </a:pPr>
            <a:r>
              <a:rPr lang="en-GB" sz="2400" dirty="0"/>
              <a:t>can be difficult if team bonds were strong</a:t>
            </a:r>
          </a:p>
          <a:p>
            <a:pPr lvl="0">
              <a:lnSpc>
                <a:spcPct val="70000"/>
              </a:lnSpc>
            </a:pPr>
            <a:endParaRPr lang="en-GB" sz="2200" dirty="0"/>
          </a:p>
          <a:p>
            <a:pPr marL="0" lvl="0" indent="0">
              <a:lnSpc>
                <a:spcPct val="70000"/>
              </a:lnSpc>
              <a:buNone/>
            </a:pPr>
            <a:endParaRPr lang="en-GB" sz="2200" b="1" i="1" dirty="0">
              <a:latin typeface="Calibri Light"/>
            </a:endParaRPr>
          </a:p>
          <a:p>
            <a:pPr marL="0" lvl="0" indent="0">
              <a:lnSpc>
                <a:spcPct val="70000"/>
              </a:lnSpc>
              <a:buNone/>
            </a:pPr>
            <a:endParaRPr lang="en-GB" sz="2200" dirty="0"/>
          </a:p>
          <a:p>
            <a:pPr marL="0" lvl="0" indent="0">
              <a:lnSpc>
                <a:spcPct val="70000"/>
              </a:lnSpc>
              <a:buNone/>
            </a:pPr>
            <a:endParaRPr lang="en-GB" sz="2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668144-6476-488D-B54F-78AE3FBD458E}"/>
              </a:ext>
            </a:extLst>
          </p:cNvPr>
          <p:cNvSpPr txBox="1"/>
          <p:nvPr/>
        </p:nvSpPr>
        <p:spPr>
          <a:xfrm>
            <a:off x="3821083" y="629825"/>
            <a:ext cx="8370917" cy="646331"/>
          </a:xfrm>
          <a:prstGeom prst="rect">
            <a:avLst/>
          </a:prstGeom>
          <a:noFill/>
        </p:spPr>
        <p:txBody>
          <a:bodyPr wrap="square" rtlCol="0">
            <a:spAutoFit/>
          </a:bodyPr>
          <a:lstStyle/>
          <a:p>
            <a:r>
              <a:rPr lang="en-GB" sz="3600" b="1" i="1" dirty="0">
                <a:solidFill>
                  <a:schemeClr val="accent2"/>
                </a:solidFill>
                <a:latin typeface="Calibri" panose="020F0502020204030204" pitchFamily="34" charset="0"/>
                <a:cs typeface="Calibri" panose="020F0502020204030204" pitchFamily="34" charset="0"/>
              </a:rPr>
              <a:t>Team Roles</a:t>
            </a:r>
          </a:p>
        </p:txBody>
      </p:sp>
      <p:sp>
        <p:nvSpPr>
          <p:cNvPr id="3" name="TextBox 2">
            <a:extLst>
              <a:ext uri="{FF2B5EF4-FFF2-40B4-BE49-F238E27FC236}">
                <a16:creationId xmlns:a16="http://schemas.microsoft.com/office/drawing/2014/main" id="{FEB345EB-7970-4863-BA4D-4EF2CD292791}"/>
              </a:ext>
            </a:extLst>
          </p:cNvPr>
          <p:cNvSpPr txBox="1"/>
          <p:nvPr/>
        </p:nvSpPr>
        <p:spPr>
          <a:xfrm>
            <a:off x="945164" y="4412770"/>
            <a:ext cx="10960528" cy="1938992"/>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t>Team members :</a:t>
            </a:r>
          </a:p>
          <a:p>
            <a:pPr marL="742950" lvl="1" indent="-285750">
              <a:buFont typeface="Arial" panose="020B0604020202020204" pitchFamily="34" charset="0"/>
              <a:buChar char="•"/>
            </a:pPr>
            <a:r>
              <a:rPr lang="en-GB" sz="2000" dirty="0"/>
              <a:t>Helps each other to accomplish company’s goals;</a:t>
            </a:r>
          </a:p>
          <a:p>
            <a:pPr marL="742950" lvl="1" indent="-285750">
              <a:buFont typeface="Arial" panose="020B0604020202020204" pitchFamily="34" charset="0"/>
              <a:buChar char="•"/>
            </a:pPr>
            <a:r>
              <a:rPr lang="en-GB" sz="2000" dirty="0"/>
              <a:t>increased efficiency;</a:t>
            </a:r>
          </a:p>
          <a:p>
            <a:pPr marL="742950" lvl="1" indent="-285750">
              <a:buFont typeface="Arial" panose="020B0604020202020204" pitchFamily="34" charset="0"/>
              <a:buChar char="•"/>
            </a:pPr>
            <a:r>
              <a:rPr lang="en-GB" sz="2000" dirty="0"/>
              <a:t>ability to focus different minds on the same problem and mutual support;</a:t>
            </a:r>
          </a:p>
          <a:p>
            <a:pPr marL="742950" lvl="1" indent="-285750">
              <a:buFont typeface="Arial" panose="020B0604020202020204" pitchFamily="34" charset="0"/>
              <a:buChar char="•"/>
            </a:pPr>
            <a:r>
              <a:rPr lang="en-GB" sz="2000" dirty="0"/>
              <a:t> accomplish more than individuals can do alone.</a:t>
            </a:r>
          </a:p>
          <a:p>
            <a:pPr marL="742950" lvl="1" indent="-285750">
              <a:buFont typeface="Arial" panose="020B0604020202020204" pitchFamily="34" charset="0"/>
              <a:buChar char="•"/>
            </a:pPr>
            <a:endParaRPr lang="en-GB" sz="2000" dirty="0"/>
          </a:p>
        </p:txBody>
      </p:sp>
      <p:sp>
        <p:nvSpPr>
          <p:cNvPr id="5" name="TextBox 4">
            <a:extLst>
              <a:ext uri="{FF2B5EF4-FFF2-40B4-BE49-F238E27FC236}">
                <a16:creationId xmlns:a16="http://schemas.microsoft.com/office/drawing/2014/main" id="{3E76B2B6-E5D8-4B71-BF9C-A99C5F2C0A5D}"/>
              </a:ext>
            </a:extLst>
          </p:cNvPr>
          <p:cNvSpPr txBox="1"/>
          <p:nvPr/>
        </p:nvSpPr>
        <p:spPr>
          <a:xfrm>
            <a:off x="1303764" y="1663363"/>
            <a:ext cx="4696691" cy="1015663"/>
          </a:xfrm>
          <a:prstGeom prst="rect">
            <a:avLst/>
          </a:prstGeom>
          <a:noFill/>
        </p:spPr>
        <p:txBody>
          <a:bodyPr wrap="square" rtlCol="0">
            <a:spAutoFit/>
          </a:bodyPr>
          <a:lstStyle/>
          <a:p>
            <a:r>
              <a:rPr lang="en-GB" sz="2000" dirty="0"/>
              <a:t>      Most companies encourage team environment. Each group has specific roles and is generally systematically organised.</a:t>
            </a:r>
          </a:p>
        </p:txBody>
      </p:sp>
      <p:pic>
        <p:nvPicPr>
          <p:cNvPr id="6" name="Picture 5">
            <a:extLst>
              <a:ext uri="{FF2B5EF4-FFF2-40B4-BE49-F238E27FC236}">
                <a16:creationId xmlns:a16="http://schemas.microsoft.com/office/drawing/2014/main" id="{DBAD87C6-593C-4C63-9FB2-9CE537DE8028}"/>
              </a:ext>
            </a:extLst>
          </p:cNvPr>
          <p:cNvPicPr>
            <a:picLocks noChangeAspect="1"/>
          </p:cNvPicPr>
          <p:nvPr/>
        </p:nvPicPr>
        <p:blipFill>
          <a:blip r:embed="rId2"/>
          <a:stretch>
            <a:fillRect/>
          </a:stretch>
        </p:blipFill>
        <p:spPr>
          <a:xfrm>
            <a:off x="7832024" y="1663363"/>
            <a:ext cx="3172751" cy="23622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127048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5180D-9A6C-4FEB-9420-83C6A3F6223D}"/>
              </a:ext>
            </a:extLst>
          </p:cNvPr>
          <p:cNvSpPr>
            <a:spLocks noGrp="1"/>
          </p:cNvSpPr>
          <p:nvPr>
            <p:ph type="title"/>
          </p:nvPr>
        </p:nvSpPr>
        <p:spPr>
          <a:xfrm>
            <a:off x="838200" y="365125"/>
            <a:ext cx="10515600" cy="1325563"/>
          </a:xfrm>
        </p:spPr>
        <p:txBody>
          <a:bodyPr>
            <a:normAutofit/>
          </a:bodyPr>
          <a:lstStyle/>
          <a:p>
            <a:r>
              <a:rPr lang="en-GB" dirty="0"/>
              <a:t>Belbin Team Roles </a:t>
            </a:r>
          </a:p>
        </p:txBody>
      </p:sp>
      <p:graphicFrame>
        <p:nvGraphicFramePr>
          <p:cNvPr id="5" name="Content Placeholder 2">
            <a:extLst>
              <a:ext uri="{FF2B5EF4-FFF2-40B4-BE49-F238E27FC236}">
                <a16:creationId xmlns:a16="http://schemas.microsoft.com/office/drawing/2014/main" id="{BDC6D55B-CED7-4928-A204-5E30ED464DD3}"/>
              </a:ext>
            </a:extLst>
          </p:cNvPr>
          <p:cNvGraphicFramePr>
            <a:graphicFrameLocks noGrp="1"/>
          </p:cNvGraphicFramePr>
          <p:nvPr>
            <p:ph idx="1"/>
          </p:nvPr>
        </p:nvGraphicFramePr>
        <p:xfrm>
          <a:off x="805543" y="1509939"/>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206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22C47-8C37-40A2-BF8F-3C98C56E61BB}"/>
              </a:ext>
            </a:extLst>
          </p:cNvPr>
          <p:cNvSpPr>
            <a:spLocks noGrp="1"/>
          </p:cNvSpPr>
          <p:nvPr>
            <p:ph type="title"/>
          </p:nvPr>
        </p:nvSpPr>
        <p:spPr>
          <a:xfrm>
            <a:off x="841248" y="768868"/>
            <a:ext cx="6208776" cy="1344168"/>
          </a:xfrm>
        </p:spPr>
        <p:txBody>
          <a:bodyPr>
            <a:normAutofit/>
          </a:bodyPr>
          <a:lstStyle/>
          <a:p>
            <a:r>
              <a:rPr lang="en-GB" b="1">
                <a:latin typeface="+mn-lt"/>
              </a:rPr>
              <a:t>Thought Oriented Roles</a:t>
            </a:r>
            <a:br>
              <a:rPr lang="en-GB" dirty="0"/>
            </a:br>
            <a:endParaRPr lang="en-GB" dirty="0"/>
          </a:p>
        </p:txBody>
      </p:sp>
      <p:sp>
        <p:nvSpPr>
          <p:cNvPr id="3" name="Content Placeholder 2">
            <a:extLst>
              <a:ext uri="{FF2B5EF4-FFF2-40B4-BE49-F238E27FC236}">
                <a16:creationId xmlns:a16="http://schemas.microsoft.com/office/drawing/2014/main" id="{E23F97F7-4F4B-4D6E-B10B-87E0AF28BAF6}"/>
              </a:ext>
            </a:extLst>
          </p:cNvPr>
          <p:cNvSpPr>
            <a:spLocks noGrp="1"/>
          </p:cNvSpPr>
          <p:nvPr>
            <p:ph idx="1"/>
          </p:nvPr>
        </p:nvSpPr>
        <p:spPr>
          <a:xfrm>
            <a:off x="838200" y="2250196"/>
            <a:ext cx="6208776" cy="3967724"/>
          </a:xfrm>
        </p:spPr>
        <p:txBody>
          <a:bodyPr>
            <a:normAutofit/>
          </a:bodyPr>
          <a:lstStyle/>
          <a:p>
            <a:pPr marL="0" indent="0">
              <a:buNone/>
            </a:pPr>
            <a:r>
              <a:rPr lang="en-GB" sz="2000" dirty="0">
                <a:latin typeface="Arial" panose="020B0604020202020204" pitchFamily="34" charset="0"/>
                <a:cs typeface="Arial" panose="020B0604020202020204" pitchFamily="34" charset="0"/>
              </a:rPr>
              <a:t>Specialist:</a:t>
            </a:r>
          </a:p>
          <a:p>
            <a:pPr lvl="1"/>
            <a:r>
              <a:rPr lang="en-GB" sz="2000" dirty="0">
                <a:latin typeface="Arial" panose="020B0604020202020204" pitchFamily="34" charset="0"/>
                <a:cs typeface="Arial" panose="020B0604020202020204" pitchFamily="34" charset="0"/>
              </a:rPr>
              <a:t>have specialized knowledge</a:t>
            </a:r>
          </a:p>
          <a:p>
            <a:pPr lvl="1"/>
            <a:r>
              <a:rPr lang="en-GB" sz="2000" dirty="0">
                <a:latin typeface="Arial" panose="020B0604020202020204" pitchFamily="34" charset="0"/>
                <a:cs typeface="Arial" panose="020B0604020202020204" pitchFamily="34" charset="0"/>
              </a:rPr>
              <a:t>work to maintain their professional status</a:t>
            </a:r>
          </a:p>
          <a:p>
            <a:pPr lvl="1"/>
            <a:r>
              <a:rPr lang="en-GB" sz="2000" dirty="0">
                <a:latin typeface="Arial" panose="020B0604020202020204" pitchFamily="34" charset="0"/>
                <a:cs typeface="Arial" panose="020B0604020202020204" pitchFamily="34" charset="0"/>
              </a:rPr>
              <a:t>expert in the area</a:t>
            </a:r>
          </a:p>
          <a:p>
            <a:endParaRPr lang="en-GB" sz="2400" dirty="0"/>
          </a:p>
        </p:txBody>
      </p:sp>
      <p:pic>
        <p:nvPicPr>
          <p:cNvPr id="6" name="Graphic 5" descr="Group brainstorm">
            <a:extLst>
              <a:ext uri="{FF2B5EF4-FFF2-40B4-BE49-F238E27FC236}">
                <a16:creationId xmlns:a16="http://schemas.microsoft.com/office/drawing/2014/main" id="{F28AF967-55DE-49A5-B485-DD66A34F3F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43217" y="310896"/>
            <a:ext cx="2286000" cy="2286000"/>
          </a:xfrm>
          <a:prstGeom prst="rect">
            <a:avLst/>
          </a:prstGeom>
        </p:spPr>
      </p:pic>
      <p:pic>
        <p:nvPicPr>
          <p:cNvPr id="4" name="Picture 3">
            <a:extLst>
              <a:ext uri="{FF2B5EF4-FFF2-40B4-BE49-F238E27FC236}">
                <a16:creationId xmlns:a16="http://schemas.microsoft.com/office/drawing/2014/main" id="{7D94B849-F576-44C2-A48C-2C9AF95B336A}"/>
              </a:ext>
            </a:extLst>
          </p:cNvPr>
          <p:cNvPicPr>
            <a:picLocks noChangeAspect="1"/>
          </p:cNvPicPr>
          <p:nvPr/>
        </p:nvPicPr>
        <p:blipFill rotWithShape="1">
          <a:blip r:embed="rId4"/>
          <a:srcRect l="-1" t="4512" r="174" b="8798"/>
          <a:stretch/>
        </p:blipFill>
        <p:spPr>
          <a:xfrm>
            <a:off x="7759923" y="2825496"/>
            <a:ext cx="3652587" cy="3392424"/>
          </a:xfrm>
          <a:prstGeom prst="rect">
            <a:avLst/>
          </a:prstGeom>
        </p:spPr>
      </p:pic>
    </p:spTree>
    <p:extLst>
      <p:ext uri="{BB962C8B-B14F-4D97-AF65-F5344CB8AC3E}">
        <p14:creationId xmlns:p14="http://schemas.microsoft.com/office/powerpoint/2010/main" val="15939501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78389E9-91CD-4072-9C91-62770C68A4EE}"/>
              </a:ext>
            </a:extLst>
          </p:cNvPr>
          <p:cNvPicPr>
            <a:picLocks noChangeAspect="1"/>
          </p:cNvPicPr>
          <p:nvPr/>
        </p:nvPicPr>
        <p:blipFill rotWithShape="1">
          <a:blip r:embed="rId2"/>
          <a:srcRect l="22893" r="-2" b="-2"/>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9B633FE-9DE3-46CE-9635-C3F327068313}"/>
              </a:ext>
            </a:extLst>
          </p:cNvPr>
          <p:cNvSpPr>
            <a:spLocks noGrp="1"/>
          </p:cNvSpPr>
          <p:nvPr>
            <p:ph type="ctrTitle"/>
          </p:nvPr>
        </p:nvSpPr>
        <p:spPr>
          <a:xfrm>
            <a:off x="677333" y="609600"/>
            <a:ext cx="3851123" cy="1320800"/>
          </a:xfrm>
        </p:spPr>
        <p:txBody>
          <a:bodyPr vert="horz" lIns="91440" tIns="45720" rIns="91440" bIns="45720" rtlCol="0" anchor="t">
            <a:normAutofit/>
          </a:bodyPr>
          <a:lstStyle/>
          <a:p>
            <a:pPr algn="l"/>
            <a:r>
              <a:rPr lang="en-US" sz="3600"/>
              <a:t>Managing conflicts</a:t>
            </a:r>
          </a:p>
        </p:txBody>
      </p:sp>
      <p:sp>
        <p:nvSpPr>
          <p:cNvPr id="3" name="Subtitle 2">
            <a:extLst>
              <a:ext uri="{FF2B5EF4-FFF2-40B4-BE49-F238E27FC236}">
                <a16:creationId xmlns:a16="http://schemas.microsoft.com/office/drawing/2014/main" id="{FC3E36D9-381B-4B62-AB05-CBBE005B69A3}"/>
              </a:ext>
            </a:extLst>
          </p:cNvPr>
          <p:cNvSpPr>
            <a:spLocks noGrp="1"/>
          </p:cNvSpPr>
          <p:nvPr>
            <p:ph type="subTitle" idx="1"/>
          </p:nvPr>
        </p:nvSpPr>
        <p:spPr>
          <a:xfrm>
            <a:off x="677334" y="2160589"/>
            <a:ext cx="3851122" cy="3880773"/>
          </a:xfrm>
        </p:spPr>
        <p:txBody>
          <a:bodyPr vert="horz" lIns="91440" tIns="45720" rIns="91440" bIns="45720" rtlCol="0">
            <a:normAutofit lnSpcReduction="10000"/>
          </a:bodyPr>
          <a:lstStyle/>
          <a:p>
            <a:pPr marL="342900" indent="-342900" algn="l">
              <a:buFont typeface="Wingdings 3" charset="2"/>
              <a:buChar char=""/>
            </a:pPr>
            <a:r>
              <a:rPr lang="en-US" sz="2000" dirty="0">
                <a:solidFill>
                  <a:schemeClr val="tx1">
                    <a:lumMod val="75000"/>
                    <a:lumOff val="25000"/>
                  </a:schemeClr>
                </a:solidFill>
              </a:rPr>
              <a:t>According to Oxford dictionary (dictionary, 2019) conflict is a disagreement or argument between two or more parties.</a:t>
            </a:r>
          </a:p>
          <a:p>
            <a:pPr marL="457200" indent="-457200" algn="l">
              <a:buFont typeface="Wingdings 3" charset="2"/>
              <a:buChar char=""/>
            </a:pPr>
            <a:r>
              <a:rPr lang="en-US" sz="2000" dirty="0">
                <a:solidFill>
                  <a:schemeClr val="tx1">
                    <a:lumMod val="75000"/>
                    <a:lumOff val="25000"/>
                  </a:schemeClr>
                </a:solidFill>
              </a:rPr>
              <a:t>Conflict is inevitable in any </a:t>
            </a:r>
            <a:r>
              <a:rPr lang="en-US" sz="2000" dirty="0" err="1">
                <a:solidFill>
                  <a:schemeClr val="tx1">
                    <a:lumMod val="75000"/>
                    <a:lumOff val="25000"/>
                  </a:schemeClr>
                </a:solidFill>
              </a:rPr>
              <a:t>organisations</a:t>
            </a:r>
            <a:r>
              <a:rPr lang="en-US" sz="2000" dirty="0">
                <a:solidFill>
                  <a:schemeClr val="tx1">
                    <a:lumMod val="75000"/>
                    <a:lumOff val="25000"/>
                  </a:schemeClr>
                </a:solidFill>
              </a:rPr>
              <a:t> or teams</a:t>
            </a:r>
          </a:p>
          <a:p>
            <a:pPr marL="457200" indent="-457200" algn="l">
              <a:buFont typeface="Wingdings 3" charset="2"/>
              <a:buChar char=""/>
            </a:pPr>
            <a:r>
              <a:rPr lang="en-US" sz="2000" dirty="0">
                <a:solidFill>
                  <a:schemeClr val="tx1">
                    <a:lumMod val="75000"/>
                    <a:lumOff val="25000"/>
                  </a:schemeClr>
                </a:solidFill>
              </a:rPr>
              <a:t>Conflicts can have some benefits: can help with solutions, can encourage creativity and innovation (Rahim, 2011).</a:t>
            </a:r>
          </a:p>
          <a:p>
            <a:pPr marL="457200" indent="-457200" algn="l">
              <a:buFont typeface="Wingdings 3" charset="2"/>
              <a:buChar char=""/>
            </a:pPr>
            <a:endParaRPr lang="en-US" dirty="0">
              <a:solidFill>
                <a:schemeClr val="tx1">
                  <a:lumMod val="75000"/>
                  <a:lumOff val="25000"/>
                </a:schemeClr>
              </a:solidFill>
            </a:endParaRPr>
          </a:p>
          <a:p>
            <a:pPr algn="l">
              <a:buFont typeface="Wingdings 3" charset="2"/>
              <a:buChar char=""/>
            </a:pPr>
            <a:endParaRPr lang="en-US" dirty="0">
              <a:solidFill>
                <a:schemeClr val="tx1">
                  <a:lumMod val="75000"/>
                  <a:lumOff val="25000"/>
                </a:schemeClr>
              </a:solidFill>
            </a:endParaRPr>
          </a:p>
          <a:p>
            <a:pPr algn="l">
              <a:buFont typeface="Wingdings 3" charset="2"/>
              <a:buChar char=""/>
            </a:pPr>
            <a:endParaRPr lang="en-US" dirty="0">
              <a:solidFill>
                <a:schemeClr val="tx1">
                  <a:lumMod val="75000"/>
                  <a:lumOff val="25000"/>
                </a:schemeClr>
              </a:solidFill>
            </a:endParaRPr>
          </a:p>
          <a:p>
            <a:pPr algn="l">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536765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0B41-9B61-4BD8-8C52-41A9343E528D}"/>
              </a:ext>
            </a:extLst>
          </p:cNvPr>
          <p:cNvSpPr>
            <a:spLocks noGrp="1"/>
          </p:cNvSpPr>
          <p:nvPr>
            <p:ph type="title"/>
          </p:nvPr>
        </p:nvSpPr>
        <p:spPr>
          <a:xfrm>
            <a:off x="5536734" y="609600"/>
            <a:ext cx="3737268" cy="1320800"/>
          </a:xfrm>
        </p:spPr>
        <p:txBody>
          <a:bodyPr>
            <a:normAutofit/>
          </a:bodyPr>
          <a:lstStyle/>
          <a:p>
            <a:r>
              <a:rPr lang="en-GB"/>
              <a:t>Conflict Management</a:t>
            </a:r>
          </a:p>
        </p:txBody>
      </p:sp>
      <p:sp>
        <p:nvSpPr>
          <p:cNvPr id="3" name="Content Placeholder 2">
            <a:extLst>
              <a:ext uri="{FF2B5EF4-FFF2-40B4-BE49-F238E27FC236}">
                <a16:creationId xmlns:a16="http://schemas.microsoft.com/office/drawing/2014/main" id="{EDEA0F17-A4A5-42BE-846E-8EAA58F56728}"/>
              </a:ext>
            </a:extLst>
          </p:cNvPr>
          <p:cNvSpPr>
            <a:spLocks noGrp="1"/>
          </p:cNvSpPr>
          <p:nvPr>
            <p:ph idx="1"/>
          </p:nvPr>
        </p:nvSpPr>
        <p:spPr>
          <a:xfrm>
            <a:off x="4810978" y="2367627"/>
            <a:ext cx="7381022" cy="3880773"/>
          </a:xfrm>
        </p:spPr>
        <p:txBody>
          <a:bodyPr>
            <a:normAutofit/>
          </a:bodyPr>
          <a:lstStyle/>
          <a:p>
            <a:pPr marL="0" indent="0">
              <a:buNone/>
            </a:pPr>
            <a:r>
              <a:rPr lang="en-GB" dirty="0"/>
              <a:t>	</a:t>
            </a:r>
            <a:r>
              <a:rPr lang="en-GB" sz="2000" dirty="0"/>
              <a:t>Conflict in a working environment can take 3 forms:</a:t>
            </a:r>
          </a:p>
          <a:p>
            <a:pPr marL="0" indent="0">
              <a:buNone/>
            </a:pPr>
            <a:r>
              <a:rPr lang="en-GB" sz="2000" dirty="0"/>
              <a:t>1.Task conflict	 2.Process conflict 	3.Relational conflict                         </a:t>
            </a:r>
          </a:p>
          <a:p>
            <a:pPr marL="0" indent="0">
              <a:buNone/>
            </a:pPr>
            <a:r>
              <a:rPr lang="en-GB" sz="2000" dirty="0"/>
              <a:t>	In the warehouse environment , when managing conflict it is for the best to: </a:t>
            </a:r>
          </a:p>
          <a:p>
            <a:r>
              <a:rPr lang="en-GB" sz="2000" dirty="0"/>
              <a:t>Deal with it when it appears</a:t>
            </a:r>
          </a:p>
          <a:p>
            <a:r>
              <a:rPr lang="en-GB" sz="2000" dirty="0"/>
              <a:t>Discover the reason of the conflict </a:t>
            </a:r>
          </a:p>
          <a:p>
            <a:r>
              <a:rPr lang="en-GB" sz="2000" dirty="0"/>
              <a:t>Never take sides</a:t>
            </a:r>
          </a:p>
          <a:p>
            <a:r>
              <a:rPr lang="en-GB" sz="2000" dirty="0"/>
              <a:t>Find solutions to make all sides happy</a:t>
            </a:r>
          </a:p>
          <a:p>
            <a:endParaRPr lang="en-GB" dirty="0"/>
          </a:p>
          <a:p>
            <a:endParaRPr lang="en-GB" sz="2400" dirty="0"/>
          </a:p>
        </p:txBody>
      </p:sp>
      <p:pic>
        <p:nvPicPr>
          <p:cNvPr id="5" name="Picture 4">
            <a:extLst>
              <a:ext uri="{FF2B5EF4-FFF2-40B4-BE49-F238E27FC236}">
                <a16:creationId xmlns:a16="http://schemas.microsoft.com/office/drawing/2014/main" id="{C52160F4-9E4E-4C8C-B3D6-2B6055D55D5E}"/>
              </a:ext>
            </a:extLst>
          </p:cNvPr>
          <p:cNvPicPr>
            <a:picLocks noChangeAspect="1"/>
          </p:cNvPicPr>
          <p:nvPr/>
        </p:nvPicPr>
        <p:blipFill rotWithShape="1">
          <a:blip r:embed="rId2"/>
          <a:srcRect l="27314" r="20765" b="-1"/>
          <a:stretch/>
        </p:blipFill>
        <p:spPr>
          <a:xfrm>
            <a:off x="20" y="-1"/>
            <a:ext cx="5394940" cy="6858001"/>
          </a:xfrm>
          <a:custGeom>
            <a:avLst/>
            <a:gdLst>
              <a:gd name="connsiteX0" fmla="*/ 842596 w 5394960"/>
              <a:gd name="connsiteY0" fmla="*/ 0 h 6858000"/>
              <a:gd name="connsiteX1" fmla="*/ 5394960 w 5394960"/>
              <a:gd name="connsiteY1" fmla="*/ 0 h 6858000"/>
              <a:gd name="connsiteX2" fmla="*/ 5394960 w 5394960"/>
              <a:gd name="connsiteY2" fmla="*/ 21851 h 6858000"/>
              <a:gd name="connsiteX3" fmla="*/ 4365943 w 5394960"/>
              <a:gd name="connsiteY3" fmla="*/ 6858000 h 6858000"/>
              <a:gd name="connsiteX4" fmla="*/ 0 w 5394960"/>
              <a:gd name="connsiteY4" fmla="*/ 6858000 h 6858000"/>
              <a:gd name="connsiteX5" fmla="*/ 0 w 5394960"/>
              <a:gd name="connsiteY5" fmla="*/ 566615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631487547"/>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370CAB9-84CC-4523-945E-41803EEB8D73}"/>
              </a:ext>
            </a:extLst>
          </p:cNvPr>
          <p:cNvPicPr>
            <a:picLocks noChangeAspect="1"/>
          </p:cNvPicPr>
          <p:nvPr/>
        </p:nvPicPr>
        <p:blipFill rotWithShape="1">
          <a:blip r:embed="rId2"/>
          <a:srcRect l="797" r="22384"/>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309C42E-B995-4BBD-A11E-9B5078AA043B}"/>
              </a:ext>
            </a:extLst>
          </p:cNvPr>
          <p:cNvSpPr>
            <a:spLocks noGrp="1"/>
          </p:cNvSpPr>
          <p:nvPr>
            <p:ph type="title"/>
          </p:nvPr>
        </p:nvSpPr>
        <p:spPr>
          <a:xfrm>
            <a:off x="677333" y="609600"/>
            <a:ext cx="3851123" cy="1320800"/>
          </a:xfrm>
        </p:spPr>
        <p:txBody>
          <a:bodyPr>
            <a:normAutofit/>
          </a:bodyPr>
          <a:lstStyle/>
          <a:p>
            <a:r>
              <a:rPr lang="en-US" dirty="0"/>
              <a:t>Tips to avoid conflicts</a:t>
            </a:r>
            <a:endParaRPr lang="en-GB"/>
          </a:p>
        </p:txBody>
      </p:sp>
      <p:sp>
        <p:nvSpPr>
          <p:cNvPr id="3" name="Content Placeholder 2">
            <a:extLst>
              <a:ext uri="{FF2B5EF4-FFF2-40B4-BE49-F238E27FC236}">
                <a16:creationId xmlns:a16="http://schemas.microsoft.com/office/drawing/2014/main" id="{40716414-8D27-4F97-9AA5-6ED82774639A}"/>
              </a:ext>
            </a:extLst>
          </p:cNvPr>
          <p:cNvSpPr>
            <a:spLocks noGrp="1"/>
          </p:cNvSpPr>
          <p:nvPr>
            <p:ph idx="1"/>
          </p:nvPr>
        </p:nvSpPr>
        <p:spPr>
          <a:xfrm>
            <a:off x="275947" y="2174657"/>
            <a:ext cx="5027573" cy="4252647"/>
          </a:xfrm>
        </p:spPr>
        <p:txBody>
          <a:bodyPr>
            <a:normAutofit/>
          </a:bodyPr>
          <a:lstStyle/>
          <a:p>
            <a:r>
              <a:rPr lang="en-US" sz="2000" dirty="0"/>
              <a:t>Create ground rules	</a:t>
            </a:r>
          </a:p>
          <a:p>
            <a:r>
              <a:rPr lang="en-GB" sz="2000" dirty="0"/>
              <a:t>Always express yourself in a polite manner</a:t>
            </a:r>
          </a:p>
          <a:p>
            <a:r>
              <a:rPr lang="en-GB" sz="2000" dirty="0"/>
              <a:t>Deal with small problems before they escalade</a:t>
            </a:r>
          </a:p>
          <a:p>
            <a:r>
              <a:rPr lang="en-GB" sz="2000" dirty="0"/>
              <a:t>Listen carefully at any opinion someone might have</a:t>
            </a:r>
          </a:p>
          <a:p>
            <a:r>
              <a:rPr lang="en-GB" sz="2000" dirty="0"/>
              <a:t>Never take rush decisions</a:t>
            </a:r>
          </a:p>
          <a:p>
            <a:r>
              <a:rPr lang="en-GB" sz="2000" dirty="0"/>
              <a:t>Don’t use blame , accusations or guild when a problem occurs</a:t>
            </a:r>
          </a:p>
          <a:p>
            <a:r>
              <a:rPr lang="en-GB" sz="2000" dirty="0"/>
              <a:t>Keep control of your emotions</a:t>
            </a:r>
          </a:p>
          <a:p>
            <a:endParaRPr lang="en-GB" dirty="0"/>
          </a:p>
          <a:p>
            <a:endParaRPr lang="en-GB" dirty="0"/>
          </a:p>
          <a:p>
            <a:endParaRPr lang="en-GB" dirty="0"/>
          </a:p>
          <a:p>
            <a:endParaRPr lang="en-GB" dirty="0"/>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097488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13F3A-34B2-4FBF-8F7B-E047B80DAC11}"/>
              </a:ext>
            </a:extLst>
          </p:cNvPr>
          <p:cNvSpPr>
            <a:spLocks noGrp="1"/>
          </p:cNvSpPr>
          <p:nvPr>
            <p:ph type="title"/>
          </p:nvPr>
        </p:nvSpPr>
        <p:spPr>
          <a:xfrm>
            <a:off x="677334" y="609600"/>
            <a:ext cx="8596668" cy="490330"/>
          </a:xfrm>
        </p:spPr>
        <p:txBody>
          <a:bodyPr>
            <a:normAutofit fontScale="90000"/>
          </a:bodyPr>
          <a:lstStyle/>
          <a:p>
            <a:r>
              <a:rPr lang="it-IT" dirty="0"/>
              <a:t>            Succesfull Team Development</a:t>
            </a:r>
            <a:br>
              <a:rPr lang="it-IT" dirty="0"/>
            </a:br>
            <a:br>
              <a:rPr lang="it-IT" dirty="0"/>
            </a:br>
            <a:br>
              <a:rPr lang="it-IT" dirty="0"/>
            </a:br>
            <a:endParaRPr lang="en-US" dirty="0"/>
          </a:p>
        </p:txBody>
      </p:sp>
      <p:sp>
        <p:nvSpPr>
          <p:cNvPr id="3" name="Content Placeholder 2">
            <a:extLst>
              <a:ext uri="{FF2B5EF4-FFF2-40B4-BE49-F238E27FC236}">
                <a16:creationId xmlns:a16="http://schemas.microsoft.com/office/drawing/2014/main" id="{4732796A-3D8B-49B3-ADF6-A9AFF4B1A1DF}"/>
              </a:ext>
            </a:extLst>
          </p:cNvPr>
          <p:cNvSpPr>
            <a:spLocks noGrp="1"/>
          </p:cNvSpPr>
          <p:nvPr>
            <p:ph idx="1"/>
          </p:nvPr>
        </p:nvSpPr>
        <p:spPr>
          <a:xfrm>
            <a:off x="185530" y="1311965"/>
            <a:ext cx="9088472" cy="5234609"/>
          </a:xfrm>
        </p:spPr>
        <p:txBody>
          <a:bodyPr>
            <a:normAutofit/>
          </a:bodyPr>
          <a:lstStyle/>
          <a:p>
            <a:endParaRPr lang="it-IT" dirty="0"/>
          </a:p>
          <a:p>
            <a:endParaRPr lang="en-US" dirty="0"/>
          </a:p>
          <a:p>
            <a:pPr marL="0" indent="0">
              <a:buNone/>
            </a:pPr>
            <a:r>
              <a:rPr lang="en-US" dirty="0"/>
              <a:t>              Any organization depends on well developed teams to achieve their goals. A   well developed team translates into a strong and successful organization.</a:t>
            </a:r>
          </a:p>
          <a:p>
            <a:pPr marL="0" indent="0">
              <a:buNone/>
            </a:pPr>
            <a:r>
              <a:rPr lang="en-US" dirty="0"/>
              <a:t>                                  </a:t>
            </a:r>
            <a:r>
              <a:rPr lang="en-US" sz="2000" dirty="0"/>
              <a:t>The path towards a successful team:</a:t>
            </a:r>
            <a:endParaRPr lang="en-US" dirty="0"/>
          </a:p>
          <a:p>
            <a:pPr marL="0" indent="0">
              <a:buNone/>
            </a:pPr>
            <a:r>
              <a:rPr lang="en-US" dirty="0"/>
              <a:t>       </a:t>
            </a:r>
          </a:p>
          <a:p>
            <a:pPr marL="0" indent="0">
              <a:buNone/>
            </a:pPr>
            <a:r>
              <a:rPr lang="en-US" dirty="0"/>
              <a:t>            </a:t>
            </a:r>
          </a:p>
        </p:txBody>
      </p:sp>
      <p:graphicFrame>
        <p:nvGraphicFramePr>
          <p:cNvPr id="4" name="Diagram 3">
            <a:extLst>
              <a:ext uri="{FF2B5EF4-FFF2-40B4-BE49-F238E27FC236}">
                <a16:creationId xmlns:a16="http://schemas.microsoft.com/office/drawing/2014/main" id="{63ADE03A-60B7-459F-B161-5E4A07A9945E}"/>
              </a:ext>
            </a:extLst>
          </p:cNvPr>
          <p:cNvGraphicFramePr/>
          <p:nvPr>
            <p:extLst>
              <p:ext uri="{D42A27DB-BD31-4B8C-83A1-F6EECF244321}">
                <p14:modId xmlns:p14="http://schemas.microsoft.com/office/powerpoint/2010/main" val="3086011689"/>
              </p:ext>
            </p:extLst>
          </p:nvPr>
        </p:nvGraphicFramePr>
        <p:xfrm>
          <a:off x="185530" y="3253411"/>
          <a:ext cx="3829879" cy="2100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Diagram 14">
            <a:extLst>
              <a:ext uri="{FF2B5EF4-FFF2-40B4-BE49-F238E27FC236}">
                <a16:creationId xmlns:a16="http://schemas.microsoft.com/office/drawing/2014/main" id="{6D16504D-D750-49CD-9C47-06B3AF545AB4}"/>
              </a:ext>
            </a:extLst>
          </p:cNvPr>
          <p:cNvGraphicFramePr/>
          <p:nvPr/>
        </p:nvGraphicFramePr>
        <p:xfrm>
          <a:off x="4240696" y="3253410"/>
          <a:ext cx="4452730" cy="21004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6" name="Diagram 15">
            <a:extLst>
              <a:ext uri="{FF2B5EF4-FFF2-40B4-BE49-F238E27FC236}">
                <a16:creationId xmlns:a16="http://schemas.microsoft.com/office/drawing/2014/main" id="{269F7E17-D21C-4E0E-BFD4-A91DEE262294}"/>
              </a:ext>
            </a:extLst>
          </p:cNvPr>
          <p:cNvGraphicFramePr/>
          <p:nvPr/>
        </p:nvGraphicFramePr>
        <p:xfrm>
          <a:off x="2252869" y="4969565"/>
          <a:ext cx="4373218" cy="196794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25503891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AB733-6BEB-4336-A899-77AE25257692}"/>
              </a:ext>
            </a:extLst>
          </p:cNvPr>
          <p:cNvSpPr>
            <a:spLocks noGrp="1"/>
          </p:cNvSpPr>
          <p:nvPr>
            <p:ph type="title"/>
          </p:nvPr>
        </p:nvSpPr>
        <p:spPr>
          <a:xfrm>
            <a:off x="677334" y="609600"/>
            <a:ext cx="8596668" cy="477078"/>
          </a:xfrm>
        </p:spPr>
        <p:txBody>
          <a:bodyPr>
            <a:normAutofit fontScale="90000"/>
          </a:bodyPr>
          <a:lstStyle/>
          <a:p>
            <a:r>
              <a:rPr lang="it-IT" dirty="0"/>
              <a:t>          Succesful Team Development</a:t>
            </a:r>
            <a:endParaRPr lang="en-US" dirty="0"/>
          </a:p>
        </p:txBody>
      </p:sp>
      <p:sp>
        <p:nvSpPr>
          <p:cNvPr id="3" name="Content Placeholder 2">
            <a:extLst>
              <a:ext uri="{FF2B5EF4-FFF2-40B4-BE49-F238E27FC236}">
                <a16:creationId xmlns:a16="http://schemas.microsoft.com/office/drawing/2014/main" id="{D0832EF3-3979-458D-962F-7E486AC5C5E8}"/>
              </a:ext>
            </a:extLst>
          </p:cNvPr>
          <p:cNvSpPr>
            <a:spLocks noGrp="1"/>
          </p:cNvSpPr>
          <p:nvPr>
            <p:ph idx="1"/>
          </p:nvPr>
        </p:nvSpPr>
        <p:spPr>
          <a:xfrm>
            <a:off x="543339" y="1550506"/>
            <a:ext cx="9395791" cy="5307494"/>
          </a:xfrm>
        </p:spPr>
        <p:txBody>
          <a:bodyPr>
            <a:normAutofit fontScale="25000" lnSpcReduction="20000"/>
          </a:bodyPr>
          <a:lstStyle/>
          <a:p>
            <a:pPr algn="just"/>
            <a:r>
              <a:rPr lang="it-IT" sz="7200" b="1" dirty="0"/>
              <a:t>Common goals</a:t>
            </a:r>
            <a:r>
              <a:rPr lang="it-IT" sz="7200" dirty="0"/>
              <a:t>:        </a:t>
            </a:r>
            <a:r>
              <a:rPr lang="en-US" sz="7200" dirty="0"/>
              <a:t>- Brings the team together</a:t>
            </a:r>
          </a:p>
          <a:p>
            <a:pPr marL="0" indent="0" algn="just">
              <a:buNone/>
            </a:pPr>
            <a:r>
              <a:rPr lang="en-US" sz="7200" dirty="0"/>
              <a:t>                                     - Encourage communication</a:t>
            </a:r>
          </a:p>
          <a:p>
            <a:pPr marL="0" indent="0" algn="just">
              <a:buNone/>
            </a:pPr>
            <a:r>
              <a:rPr lang="en-US" sz="7200" dirty="0"/>
              <a:t>                                     - Develops commitment</a:t>
            </a:r>
            <a:endParaRPr lang="it-IT" sz="7200" dirty="0"/>
          </a:p>
          <a:p>
            <a:pPr algn="just"/>
            <a:r>
              <a:rPr lang="it-IT" sz="7200" b="1" dirty="0"/>
              <a:t>Defined Roles:         </a:t>
            </a:r>
            <a:r>
              <a:rPr lang="it-IT" sz="7200" dirty="0"/>
              <a:t>- Creates organized development</a:t>
            </a:r>
          </a:p>
          <a:p>
            <a:pPr marL="0" indent="0" algn="just">
              <a:buNone/>
            </a:pPr>
            <a:r>
              <a:rPr lang="it-IT" sz="7200" dirty="0"/>
              <a:t>                                     - Makes use of personal skills</a:t>
            </a:r>
          </a:p>
          <a:p>
            <a:pPr marL="0" indent="0" algn="just">
              <a:buNone/>
            </a:pPr>
            <a:r>
              <a:rPr lang="it-IT" sz="7200" dirty="0"/>
              <a:t>                                     - Optimizies the use of resources</a:t>
            </a:r>
          </a:p>
          <a:p>
            <a:pPr algn="just"/>
            <a:r>
              <a:rPr lang="it-IT" sz="7200" b="1" dirty="0"/>
              <a:t>Shared information and Clear communication:</a:t>
            </a:r>
          </a:p>
          <a:p>
            <a:pPr marL="0" indent="0" algn="just">
              <a:buNone/>
            </a:pPr>
            <a:r>
              <a:rPr lang="it-IT" sz="7200" dirty="0"/>
              <a:t>                                       - Ensures progress</a:t>
            </a:r>
          </a:p>
          <a:p>
            <a:pPr marL="0" indent="0" algn="just">
              <a:buNone/>
            </a:pPr>
            <a:r>
              <a:rPr lang="it-IT" sz="7200" dirty="0"/>
              <a:t>                                       - Avoids conflict</a:t>
            </a:r>
          </a:p>
          <a:p>
            <a:pPr marL="0" indent="0" algn="just">
              <a:buNone/>
            </a:pPr>
            <a:r>
              <a:rPr lang="en-US" sz="7200" dirty="0"/>
              <a:t>                                       - Develops creativity</a:t>
            </a:r>
            <a:endParaRPr lang="it-IT" sz="7200" dirty="0"/>
          </a:p>
          <a:p>
            <a:pPr algn="just"/>
            <a:r>
              <a:rPr lang="it-IT" sz="7200" b="1" dirty="0"/>
              <a:t>Opened to changes :  </a:t>
            </a:r>
            <a:r>
              <a:rPr lang="it-IT" sz="7200" dirty="0"/>
              <a:t>- Encourage new ideas</a:t>
            </a:r>
          </a:p>
          <a:p>
            <a:pPr marL="0" indent="0" algn="just">
              <a:buNone/>
            </a:pPr>
            <a:r>
              <a:rPr lang="it-IT" sz="7200" dirty="0"/>
              <a:t>                                       - Creates flexibilty</a:t>
            </a:r>
          </a:p>
          <a:p>
            <a:pPr marL="0" indent="0" algn="just">
              <a:buNone/>
            </a:pPr>
            <a:r>
              <a:rPr lang="it-IT" sz="7200" dirty="0"/>
              <a:t>                                       - increases competitivity</a:t>
            </a:r>
          </a:p>
          <a:p>
            <a:pPr algn="just"/>
            <a:r>
              <a:rPr lang="it-IT" sz="7200" b="1" dirty="0"/>
              <a:t>Show commitment:    </a:t>
            </a:r>
            <a:r>
              <a:rPr lang="it-IT" sz="7200" dirty="0"/>
              <a:t>- Builds trust inside the team</a:t>
            </a:r>
          </a:p>
          <a:p>
            <a:pPr marL="0" indent="0" algn="just">
              <a:buNone/>
            </a:pPr>
            <a:r>
              <a:rPr lang="it-IT" sz="7200" dirty="0"/>
              <a:t>                                       - Helps to inspire the team</a:t>
            </a:r>
          </a:p>
          <a:p>
            <a:pPr marL="0" indent="0">
              <a:buNone/>
            </a:pPr>
            <a:r>
              <a:rPr lang="it-IT" sz="2300" dirty="0"/>
              <a:t>                                    </a:t>
            </a:r>
          </a:p>
          <a:p>
            <a:pPr marL="0" indent="0">
              <a:buNone/>
            </a:pPr>
            <a:r>
              <a:rPr lang="it-IT" sz="2300" dirty="0"/>
              <a:t>                             </a:t>
            </a:r>
          </a:p>
          <a:p>
            <a:pPr marL="0" indent="0">
              <a:buNone/>
            </a:pPr>
            <a:r>
              <a:rPr lang="it-IT" sz="2300" dirty="0"/>
              <a:t>                                      </a:t>
            </a:r>
            <a:endParaRPr lang="en-US" dirty="0"/>
          </a:p>
          <a:p>
            <a:pPr marL="0" indent="0">
              <a:buNone/>
            </a:pPr>
            <a:r>
              <a:rPr lang="en-US" dirty="0"/>
              <a:t>        </a:t>
            </a:r>
          </a:p>
          <a:p>
            <a:pPr marL="0" indent="0">
              <a:buNone/>
            </a:pPr>
            <a:r>
              <a:rPr lang="en-US" dirty="0"/>
              <a:t>                             </a:t>
            </a:r>
          </a:p>
        </p:txBody>
      </p:sp>
    </p:spTree>
    <p:extLst>
      <p:ext uri="{BB962C8B-B14F-4D97-AF65-F5344CB8AC3E}">
        <p14:creationId xmlns:p14="http://schemas.microsoft.com/office/powerpoint/2010/main" val="20566041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7471-EC91-4C95-A88E-52CF4EED89A7}"/>
              </a:ext>
            </a:extLst>
          </p:cNvPr>
          <p:cNvSpPr>
            <a:spLocks noGrp="1"/>
          </p:cNvSpPr>
          <p:nvPr>
            <p:ph type="title"/>
          </p:nvPr>
        </p:nvSpPr>
        <p:spPr>
          <a:xfrm>
            <a:off x="677334" y="609600"/>
            <a:ext cx="8596668" cy="609600"/>
          </a:xfrm>
        </p:spPr>
        <p:txBody>
          <a:bodyPr>
            <a:normAutofit fontScale="90000"/>
          </a:bodyPr>
          <a:lstStyle/>
          <a:p>
            <a:r>
              <a:rPr lang="en-US" dirty="0"/>
              <a:t>       Successful Team development</a:t>
            </a:r>
          </a:p>
        </p:txBody>
      </p:sp>
      <p:sp>
        <p:nvSpPr>
          <p:cNvPr id="3" name="Content Placeholder 2">
            <a:extLst>
              <a:ext uri="{FF2B5EF4-FFF2-40B4-BE49-F238E27FC236}">
                <a16:creationId xmlns:a16="http://schemas.microsoft.com/office/drawing/2014/main" id="{D118820C-3865-4101-8B5C-DA78CF4D493C}"/>
              </a:ext>
            </a:extLst>
          </p:cNvPr>
          <p:cNvSpPr>
            <a:spLocks noGrp="1"/>
          </p:cNvSpPr>
          <p:nvPr>
            <p:ph idx="1"/>
          </p:nvPr>
        </p:nvSpPr>
        <p:spPr>
          <a:xfrm>
            <a:off x="902621" y="1219200"/>
            <a:ext cx="8596668" cy="5128591"/>
          </a:xfrm>
        </p:spPr>
        <p:txBody>
          <a:bodyPr>
            <a:normAutofit fontScale="92500" lnSpcReduction="20000"/>
          </a:bodyPr>
          <a:lstStyle/>
          <a:p>
            <a:endParaRPr lang="en-US" dirty="0"/>
          </a:p>
          <a:p>
            <a:r>
              <a:rPr lang="en-US" sz="1900" b="1" dirty="0"/>
              <a:t>Deal with Conflict and Good relationships</a:t>
            </a:r>
            <a:r>
              <a:rPr lang="en-US" sz="1900" dirty="0"/>
              <a:t>:</a:t>
            </a:r>
          </a:p>
          <a:p>
            <a:pPr marL="0" indent="0">
              <a:buNone/>
            </a:pPr>
            <a:r>
              <a:rPr lang="en-US" sz="1900" dirty="0"/>
              <a:t>                          - Helps to create a friendly and constructive atmosphere</a:t>
            </a:r>
          </a:p>
          <a:p>
            <a:pPr marL="0" indent="0">
              <a:buNone/>
            </a:pPr>
            <a:r>
              <a:rPr lang="en-US" sz="1900" dirty="0"/>
              <a:t>                          - Helps the team to achieve its goals on time</a:t>
            </a:r>
          </a:p>
          <a:p>
            <a:pPr marL="0" indent="0">
              <a:buNone/>
            </a:pPr>
            <a:r>
              <a:rPr lang="en-US" sz="1900" dirty="0"/>
              <a:t>                          - Good relationships inside a team makes dealing with conflict   </a:t>
            </a:r>
          </a:p>
          <a:p>
            <a:pPr marL="0" indent="0">
              <a:buNone/>
            </a:pPr>
            <a:r>
              <a:rPr lang="en-US" sz="1900" dirty="0"/>
              <a:t>                             easier </a:t>
            </a:r>
          </a:p>
          <a:p>
            <a:r>
              <a:rPr lang="en-US" sz="1900" b="1" dirty="0"/>
              <a:t>Success:        </a:t>
            </a:r>
            <a:r>
              <a:rPr lang="en-US" sz="1900" dirty="0"/>
              <a:t>- Creates opportunities</a:t>
            </a:r>
          </a:p>
          <a:p>
            <a:pPr marL="0" indent="0">
              <a:buNone/>
            </a:pPr>
            <a:r>
              <a:rPr lang="en-US" sz="1900" dirty="0"/>
              <a:t>                          - Increases confidence</a:t>
            </a:r>
          </a:p>
          <a:p>
            <a:pPr marL="0" indent="0">
              <a:buNone/>
            </a:pPr>
            <a:r>
              <a:rPr lang="en-US" sz="1900" dirty="0"/>
              <a:t>                          - Brings rewards</a:t>
            </a:r>
          </a:p>
          <a:p>
            <a:pPr marL="0" indent="0">
              <a:buNone/>
            </a:pPr>
            <a:r>
              <a:rPr lang="en-US" sz="1900" dirty="0"/>
              <a:t>               Successful Teams rely on a trust guided environment where all the members are willing to participate and work towards the same goal. Team members must be flexible, adapt and cooperate to make goals and targets easier to reach with a higher rate of success.</a:t>
            </a:r>
          </a:p>
          <a:p>
            <a:pPr marL="0" indent="0">
              <a:buNone/>
            </a:pPr>
            <a:r>
              <a:rPr lang="en-US" sz="1900" dirty="0"/>
              <a:t>                           </a:t>
            </a:r>
          </a:p>
          <a:p>
            <a:pPr marL="0" indent="0">
              <a:buNone/>
            </a:pPr>
            <a:r>
              <a:rPr lang="en-US" dirty="0"/>
              <a:t>                      </a:t>
            </a:r>
          </a:p>
        </p:txBody>
      </p:sp>
    </p:spTree>
    <p:extLst>
      <p:ext uri="{BB962C8B-B14F-4D97-AF65-F5344CB8AC3E}">
        <p14:creationId xmlns:p14="http://schemas.microsoft.com/office/powerpoint/2010/main" val="27807183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7C67-D0FB-46BD-B598-5C96A3C975F6}"/>
              </a:ext>
            </a:extLst>
          </p:cNvPr>
          <p:cNvSpPr>
            <a:spLocks noGrp="1"/>
          </p:cNvSpPr>
          <p:nvPr>
            <p:ph type="title"/>
          </p:nvPr>
        </p:nvSpPr>
        <p:spPr>
          <a:xfrm>
            <a:off x="677334" y="609598"/>
            <a:ext cx="8596668" cy="4717776"/>
          </a:xfrm>
        </p:spPr>
        <p:txBody>
          <a:bodyPr>
            <a:normAutofit/>
          </a:bodyPr>
          <a:lstStyle/>
          <a:p>
            <a:pPr algn="ctr"/>
            <a:r>
              <a:rPr lang="en-US" dirty="0">
                <a:solidFill>
                  <a:schemeClr val="accent2"/>
                </a:solidFill>
              </a:rPr>
              <a:t>Thank for your time</a:t>
            </a:r>
            <a:br>
              <a:rPr lang="en-US" dirty="0">
                <a:solidFill>
                  <a:schemeClr val="accent2"/>
                </a:solidFill>
              </a:rPr>
            </a:br>
            <a:br>
              <a:rPr lang="en-US" dirty="0">
                <a:solidFill>
                  <a:schemeClr val="accent2"/>
                </a:solidFill>
              </a:rPr>
            </a:br>
            <a:br>
              <a:rPr lang="en-US" dirty="0">
                <a:solidFill>
                  <a:schemeClr val="accent2"/>
                </a:solidFill>
              </a:rPr>
            </a:br>
            <a:br>
              <a:rPr lang="en-US" dirty="0">
                <a:solidFill>
                  <a:schemeClr val="accent2"/>
                </a:solidFill>
              </a:rPr>
            </a:br>
            <a:r>
              <a:rPr lang="en-US" dirty="0">
                <a:solidFill>
                  <a:schemeClr val="accent2"/>
                </a:solidFill>
              </a:rPr>
              <a:t>If you have any question, please don’t hesitate to ask !!! </a:t>
            </a:r>
            <a:endParaRPr lang="en-GB" dirty="0">
              <a:solidFill>
                <a:schemeClr val="accent2"/>
              </a:solidFill>
            </a:endParaRPr>
          </a:p>
        </p:txBody>
      </p:sp>
    </p:spTree>
    <p:extLst>
      <p:ext uri="{BB962C8B-B14F-4D97-AF65-F5344CB8AC3E}">
        <p14:creationId xmlns:p14="http://schemas.microsoft.com/office/powerpoint/2010/main" val="40796765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37C67-D0FB-46BD-B598-5C96A3C975F6}"/>
              </a:ext>
            </a:extLst>
          </p:cNvPr>
          <p:cNvSpPr>
            <a:spLocks noGrp="1"/>
          </p:cNvSpPr>
          <p:nvPr>
            <p:ph type="title"/>
          </p:nvPr>
        </p:nvSpPr>
        <p:spPr>
          <a:xfrm>
            <a:off x="677334" y="609600"/>
            <a:ext cx="8596668" cy="609600"/>
          </a:xfrm>
        </p:spPr>
        <p:txBody>
          <a:bodyPr>
            <a:normAutofit fontScale="90000"/>
          </a:bodyPr>
          <a:lstStyle/>
          <a:p>
            <a:pPr algn="ctr"/>
            <a:r>
              <a:rPr lang="en-US" dirty="0"/>
              <a:t>References</a:t>
            </a:r>
            <a:endParaRPr lang="en-GB" dirty="0"/>
          </a:p>
        </p:txBody>
      </p:sp>
      <p:sp>
        <p:nvSpPr>
          <p:cNvPr id="3" name="Content Placeholder 2">
            <a:extLst>
              <a:ext uri="{FF2B5EF4-FFF2-40B4-BE49-F238E27FC236}">
                <a16:creationId xmlns:a16="http://schemas.microsoft.com/office/drawing/2014/main" id="{3DDE9A6D-AC2A-4813-951B-544AD4BD7C0A}"/>
              </a:ext>
            </a:extLst>
          </p:cNvPr>
          <p:cNvSpPr>
            <a:spLocks noGrp="1"/>
          </p:cNvSpPr>
          <p:nvPr>
            <p:ph idx="1"/>
          </p:nvPr>
        </p:nvSpPr>
        <p:spPr>
          <a:xfrm>
            <a:off x="677334" y="1352205"/>
            <a:ext cx="8596668" cy="5353395"/>
          </a:xfrm>
        </p:spPr>
        <p:txBody>
          <a:bodyPr>
            <a:normAutofit/>
          </a:bodyPr>
          <a:lstStyle/>
          <a:p>
            <a:r>
              <a:rPr lang="en-US" dirty="0">
                <a:latin typeface="+mj-lt"/>
              </a:rPr>
              <a:t>Dictionary, O. l., 2019. Conflict. [Online] Available at: https://www.oxfordlearnersdictionaries.com/definition/american_english/conflict_1[Accessed 04 12 2019].</a:t>
            </a:r>
          </a:p>
          <a:p>
            <a:r>
              <a:rPr lang="en-GB" dirty="0">
                <a:solidFill>
                  <a:schemeClr val="tx1"/>
                </a:solidFill>
                <a:latin typeface="+mj-lt"/>
                <a:cs typeface="Times New Roman" panose="02020603050405020304" pitchFamily="18" charset="0"/>
              </a:rPr>
              <a:t>Maund, A., M, </a:t>
            </a:r>
            <a:r>
              <a:rPr lang="en-GB" dirty="0" err="1">
                <a:solidFill>
                  <a:schemeClr val="tx1"/>
                </a:solidFill>
                <a:latin typeface="+mj-lt"/>
                <a:cs typeface="Times New Roman" panose="02020603050405020304" pitchFamily="18" charset="0"/>
              </a:rPr>
              <a:t>Schriek</a:t>
            </a:r>
            <a:r>
              <a:rPr lang="en-GB" dirty="0">
                <a:solidFill>
                  <a:schemeClr val="tx1"/>
                </a:solidFill>
                <a:latin typeface="+mj-lt"/>
                <a:cs typeface="Times New Roman" panose="02020603050405020304" pitchFamily="18" charset="0"/>
              </a:rPr>
              <a:t>. and P. K. </a:t>
            </a:r>
            <a:r>
              <a:rPr lang="en-GB" dirty="0" err="1">
                <a:solidFill>
                  <a:schemeClr val="tx1"/>
                </a:solidFill>
                <a:latin typeface="+mj-lt"/>
                <a:cs typeface="Times New Roman" panose="02020603050405020304" pitchFamily="18" charset="0"/>
              </a:rPr>
              <a:t>Tinkler</a:t>
            </a:r>
            <a:r>
              <a:rPr lang="en-GB" dirty="0">
                <a:solidFill>
                  <a:schemeClr val="tx1"/>
                </a:solidFill>
                <a:latin typeface="+mj-lt"/>
                <a:cs typeface="Times New Roman" panose="02020603050405020304" pitchFamily="18" charset="0"/>
              </a:rPr>
              <a:t> .,2019 </a:t>
            </a:r>
            <a:r>
              <a:rPr lang="en-GB" i="1" dirty="0">
                <a:solidFill>
                  <a:schemeClr val="tx1"/>
                </a:solidFill>
                <a:latin typeface="+mj-lt"/>
                <a:cs typeface="Times New Roman" panose="02020603050405020304" pitchFamily="18" charset="0"/>
              </a:rPr>
              <a:t>Certificate in Higher Education</a:t>
            </a:r>
            <a:r>
              <a:rPr lang="en-GB" b="1" i="1" dirty="0">
                <a:solidFill>
                  <a:schemeClr val="tx1"/>
                </a:solidFill>
                <a:latin typeface="+mj-lt"/>
                <a:cs typeface="Times New Roman" panose="02020603050405020304" pitchFamily="18" charset="0"/>
              </a:rPr>
              <a:t>, </a:t>
            </a:r>
            <a:r>
              <a:rPr lang="en-GB" dirty="0">
                <a:solidFill>
                  <a:schemeClr val="tx1"/>
                </a:solidFill>
                <a:latin typeface="+mj-lt"/>
                <a:cs typeface="Times New Roman" panose="02020603050405020304" pitchFamily="18" charset="0"/>
              </a:rPr>
              <a:t>Skills for the Workplace Student Yearbook</a:t>
            </a:r>
            <a:r>
              <a:rPr lang="en-GB" b="1" i="1" dirty="0">
                <a:solidFill>
                  <a:schemeClr val="tx1"/>
                </a:solidFill>
                <a:latin typeface="+mj-lt"/>
                <a:cs typeface="Times New Roman" panose="02020603050405020304" pitchFamily="18" charset="0"/>
              </a:rPr>
              <a:t>,</a:t>
            </a:r>
            <a:r>
              <a:rPr lang="en-GB" dirty="0">
                <a:solidFill>
                  <a:schemeClr val="tx1"/>
                </a:solidFill>
                <a:latin typeface="+mj-lt"/>
                <a:cs typeface="Times New Roman" panose="02020603050405020304" pitchFamily="18" charset="0"/>
              </a:rPr>
              <a:t> SAGE, pp.2-20.</a:t>
            </a:r>
          </a:p>
          <a:p>
            <a:r>
              <a:rPr lang="en-GB" dirty="0">
                <a:solidFill>
                  <a:schemeClr val="tx1"/>
                </a:solidFill>
                <a:latin typeface="+mj-lt"/>
                <a:cs typeface="Times New Roman" panose="02020603050405020304" pitchFamily="18" charset="0"/>
              </a:rPr>
              <a:t> Morgan, P.. </a:t>
            </a:r>
            <a:r>
              <a:rPr lang="en-GB">
                <a:solidFill>
                  <a:schemeClr val="tx1"/>
                </a:solidFill>
                <a:latin typeface="+mj-lt"/>
                <a:cs typeface="Times New Roman" panose="02020603050405020304" pitchFamily="18" charset="0"/>
              </a:rPr>
              <a:t>2017. </a:t>
            </a:r>
            <a:r>
              <a:rPr lang="en-GB" i="1" dirty="0">
                <a:solidFill>
                  <a:schemeClr val="tx1"/>
                </a:solidFill>
                <a:latin typeface="+mj-lt"/>
                <a:cs typeface="Times New Roman" panose="02020603050405020304" pitchFamily="18" charset="0"/>
              </a:rPr>
              <a:t>Business student's guide to study and employability</a:t>
            </a:r>
            <a:r>
              <a:rPr lang="en-GB" dirty="0">
                <a:solidFill>
                  <a:schemeClr val="tx1"/>
                </a:solidFill>
                <a:latin typeface="+mj-lt"/>
                <a:cs typeface="Times New Roman" panose="02020603050405020304" pitchFamily="18" charset="0"/>
              </a:rPr>
              <a:t>. SAGE, pp.202-218.</a:t>
            </a:r>
            <a:endParaRPr lang="en-US" dirty="0">
              <a:latin typeface="+mj-lt"/>
            </a:endParaRPr>
          </a:p>
          <a:p>
            <a:r>
              <a:rPr lang="en-US" dirty="0">
                <a:latin typeface="+mj-lt"/>
              </a:rPr>
              <a:t>Rahim, M. A., 2011. Managing Conflict in Organizations. 4th ed. New York: Routledge.</a:t>
            </a:r>
          </a:p>
          <a:p>
            <a:r>
              <a:rPr lang="en-GB" dirty="0">
                <a:latin typeface="+mj-lt"/>
              </a:rPr>
              <a:t> </a:t>
            </a:r>
            <a:r>
              <a:rPr lang="en-GB" dirty="0" err="1">
                <a:latin typeface="+mj-lt"/>
              </a:rPr>
              <a:t>Stup</a:t>
            </a:r>
            <a:r>
              <a:rPr lang="en-GB" dirty="0">
                <a:latin typeface="+mj-lt"/>
              </a:rPr>
              <a:t>, R.,2019.Building Your Team.</a:t>
            </a:r>
            <a:r>
              <a:rPr lang="en-GB" dirty="0">
                <a:latin typeface="+mj-lt"/>
                <a:cs typeface="Times New Roman" panose="02020603050405020304" pitchFamily="18" charset="0"/>
              </a:rPr>
              <a:t> </a:t>
            </a:r>
          </a:p>
          <a:p>
            <a:r>
              <a:rPr lang="en-GB" dirty="0">
                <a:latin typeface="+mj-lt"/>
                <a:cs typeface="Times New Roman" panose="02020603050405020304" pitchFamily="18" charset="0"/>
              </a:rPr>
              <a:t>Understanding Teamwork: 2016. </a:t>
            </a:r>
            <a:r>
              <a:rPr lang="en-GB" i="1" dirty="0">
                <a:latin typeface="+mj-lt"/>
                <a:cs typeface="Times New Roman" panose="02020603050405020304" pitchFamily="18" charset="0"/>
              </a:rPr>
              <a:t>https://www.youtube.com/watch?v=CmNunjibRhg</a:t>
            </a:r>
            <a:r>
              <a:rPr lang="en-GB" dirty="0">
                <a:latin typeface="+mj-lt"/>
                <a:cs typeface="Times New Roman" panose="02020603050405020304" pitchFamily="18" charset="0"/>
              </a:rPr>
              <a:t>. [Accessed: 2019- 11- 29].</a:t>
            </a:r>
            <a:endParaRPr lang="en-GB" dirty="0">
              <a:latin typeface="+mj-lt"/>
            </a:endParaRPr>
          </a:p>
          <a:p>
            <a:r>
              <a:rPr lang="en-GB" dirty="0">
                <a:latin typeface="+mj-lt"/>
              </a:rPr>
              <a:t>Zhen, J., 2017,September. Application of Tuckman’s Model in the Community Education  . In </a:t>
            </a:r>
            <a:r>
              <a:rPr lang="en-GB" i="1" dirty="0">
                <a:latin typeface="+mj-lt"/>
              </a:rPr>
              <a:t>3</a:t>
            </a:r>
            <a:r>
              <a:rPr lang="en-GB" i="1" baseline="30000" dirty="0">
                <a:latin typeface="+mj-lt"/>
              </a:rPr>
              <a:t>rd</a:t>
            </a:r>
            <a:r>
              <a:rPr lang="en-GB" i="1" dirty="0">
                <a:latin typeface="+mj-lt"/>
              </a:rPr>
              <a:t>  Annual international Conference on Social Science and Contemporary Humanity Development (SSCHD 2017</a:t>
            </a:r>
            <a:r>
              <a:rPr lang="en-GB" dirty="0">
                <a:latin typeface="+mj-lt"/>
              </a:rPr>
              <a:t>).Atlantis Press</a:t>
            </a:r>
          </a:p>
          <a:p>
            <a:endParaRPr lang="en-GB" dirty="0"/>
          </a:p>
        </p:txBody>
      </p:sp>
    </p:spTree>
    <p:extLst>
      <p:ext uri="{BB962C8B-B14F-4D97-AF65-F5344CB8AC3E}">
        <p14:creationId xmlns:p14="http://schemas.microsoft.com/office/powerpoint/2010/main" val="38503352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1174</Words>
  <Application>Microsoft Office PowerPoint</Application>
  <PresentationFormat>Widescreen</PresentationFormat>
  <Paragraphs>188</Paragraphs>
  <Slides>24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Calibri Light</vt:lpstr>
      <vt:lpstr>Times New Roman</vt:lpstr>
      <vt:lpstr>Trebuchet MS</vt:lpstr>
      <vt:lpstr>Wingdings</vt:lpstr>
      <vt:lpstr>Wingdings 3</vt:lpstr>
      <vt:lpstr>Facet</vt:lpstr>
      <vt:lpstr>Effective team working  </vt:lpstr>
      <vt:lpstr>Created by</vt:lpstr>
      <vt:lpstr>Benefits of team working</vt:lpstr>
      <vt:lpstr>      Benefits of team working</vt:lpstr>
      <vt:lpstr>        Benefits of team working</vt:lpstr>
      <vt:lpstr>                 DISC Model</vt:lpstr>
      <vt:lpstr>PowerPoint Presentation</vt:lpstr>
      <vt:lpstr>Stages of Team Development</vt:lpstr>
      <vt:lpstr>PowerPoint Presentation</vt:lpstr>
      <vt:lpstr>PowerPoint Presentation</vt:lpstr>
      <vt:lpstr>PowerPoint Presentation</vt:lpstr>
      <vt:lpstr>PowerPoint Presentation</vt:lpstr>
      <vt:lpstr>PowerPoint Presentation</vt:lpstr>
      <vt:lpstr>PowerPoint Presentation</vt:lpstr>
      <vt:lpstr>Belbin Team Roles </vt:lpstr>
      <vt:lpstr>Thought Oriented Roles </vt:lpstr>
      <vt:lpstr>Managing conflicts</vt:lpstr>
      <vt:lpstr>Conflict Management</vt:lpstr>
      <vt:lpstr>Tips to avoid conflicts</vt:lpstr>
      <vt:lpstr>            Succesfull Team Development   </vt:lpstr>
      <vt:lpstr>          Succesful Team Development</vt:lpstr>
      <vt:lpstr>       Successful Team development</vt:lpstr>
      <vt:lpstr>Thank for your time    If you have any question, please don’t hesitate to ask !!!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dc:title>
  <dc:creator>Andrei Nistor (1818628)</dc:creator>
  <cp:lastModifiedBy>ost</cp:lastModifiedBy>
  <cp:revision>10</cp:revision>
  <dcterms:created xsi:type="dcterms:W3CDTF">2019-12-18T16:28:58Z</dcterms:created>
  <dcterms:modified xsi:type="dcterms:W3CDTF">2019-12-19T09:58:56Z</dcterms:modified>
</cp:coreProperties>
</file>