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65" r:id="rId3"/>
    <p:sldId id="269" r:id="rId4"/>
    <p:sldId id="270" r:id="rId5"/>
    <p:sldId id="266" r:id="rId6"/>
    <p:sldId id="272" r:id="rId7"/>
    <p:sldId id="273" r:id="rId8"/>
    <p:sldId id="274" r:id="rId9"/>
    <p:sldId id="267" r:id="rId10"/>
    <p:sldId id="268" r:id="rId11"/>
    <p:sldId id="277" r:id="rId12"/>
    <p:sldId id="257" r:id="rId13"/>
    <p:sldId id="258" r:id="rId14"/>
    <p:sldId id="259" r:id="rId15"/>
    <p:sldId id="260" r:id="rId16"/>
    <p:sldId id="261" r:id="rId17"/>
    <p:sldId id="262" r:id="rId18"/>
    <p:sldId id="263" r:id="rId19"/>
    <p:sldId id="264" r:id="rId20"/>
    <p:sldId id="271"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A5C96-27B4-4B4C-B73C-CB5B677BBC8F}" v="1" dt="2026-05-22T16:01:42.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75" d="100"/>
          <a:sy n="75" d="100"/>
        </p:scale>
        <p:origin x="132" y="-3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5/21/2026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39276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t>5/21/2026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65281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5/21/2026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29483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t>5/21/2026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41493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t>5/21/2026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27096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5/21/2026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47148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5/21/2026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21544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5/21/2026</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96059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5/21/2026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0005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t>5/21/2026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33693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t>5/21/2026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42970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5/21/2026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7585312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nhdVzUuv-Dw" TargetMode="External"/><Relationship Id="rId2" Type="http://schemas.openxmlformats.org/officeDocument/2006/relationships/hyperlink" Target="https://aestheticamagazine.com/interview-writer-pomona-alistair-mcdowall-orange-tree-theatre/" TargetMode="External"/><Relationship Id="rId1" Type="http://schemas.openxmlformats.org/officeDocument/2006/relationships/slideLayout" Target="../slideLayouts/slideLayout2.xml"/><Relationship Id="rId6" Type="http://schemas.openxmlformats.org/officeDocument/2006/relationships/hyperlink" Target="https://www.tumblr.com/orangetreetheatre/101570309190/pomona-writer-alistair-mcdowall-in-discussion-with?redirect_to=%2Forangetreetheatre%2F101570309190%2Fpomona-writer-alistair-mcdowall-in-discussion-with&amp;source=blog_view_login_wall" TargetMode="External"/><Relationship Id="rId5" Type="http://schemas.openxmlformats.org/officeDocument/2006/relationships/hyperlink" Target="https://www.youtube.com/watch?v=pbcI3fW1_6Y" TargetMode="External"/><Relationship Id="rId4" Type="http://schemas.openxmlformats.org/officeDocument/2006/relationships/hyperlink" Target="https://www.youtube.com/watch?v=a-f4DDnGSBc&amp;t=50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nhdVzUuv-Dw" TargetMode="External"/><Relationship Id="rId2" Type="http://schemas.openxmlformats.org/officeDocument/2006/relationships/hyperlink" Target="https://aestheticamagazine.com/interview-writer-pomona-alistair-mcdowall-orange-tree-theatre/" TargetMode="External"/><Relationship Id="rId1" Type="http://schemas.openxmlformats.org/officeDocument/2006/relationships/slideLayout" Target="../slideLayouts/slideLayout2.xml"/><Relationship Id="rId6" Type="http://schemas.openxmlformats.org/officeDocument/2006/relationships/hyperlink" Target="https://www.tumblr.com/orangetreetheatre/101570309190/pomona-writer-alistair-mcdowall-in-discussion-with?redirect_to=%2Forangetreetheatre%2F101570309190%2Fpomona-writer-alistair-mcdowall-in-discussion-with&amp;source=blog_view_login_wall" TargetMode="External"/><Relationship Id="rId5" Type="http://schemas.openxmlformats.org/officeDocument/2006/relationships/hyperlink" Target="https://www.youtube.com/watch?v=pbcI3fW1_6Y" TargetMode="External"/><Relationship Id="rId4" Type="http://schemas.openxmlformats.org/officeDocument/2006/relationships/hyperlink" Target="https://www.youtube.com/watch?v=a-f4DDnGSBc&amp;t=50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Specialised</a:t>
            </a:r>
            <a:r>
              <a:rPr lang="en-US" dirty="0"/>
              <a:t> Performance Practice</a:t>
            </a:r>
          </a:p>
        </p:txBody>
      </p:sp>
      <p:sp>
        <p:nvSpPr>
          <p:cNvPr id="3" name="Subtitle 2"/>
          <p:cNvSpPr>
            <a:spLocks noGrp="1"/>
          </p:cNvSpPr>
          <p:nvPr>
            <p:ph type="subTitle" idx="1"/>
          </p:nvPr>
        </p:nvSpPr>
        <p:spPr/>
        <p:txBody>
          <a:bodyPr vert="horz" lIns="91440" tIns="45720" rIns="91440" bIns="45720" rtlCol="0" anchor="t">
            <a:normAutofit fontScale="92500" lnSpcReduction="20000"/>
          </a:bodyPr>
          <a:lstStyle/>
          <a:p>
            <a:r>
              <a:rPr lang="en-US"/>
              <a:t>Lecturer: Seren Vickers</a:t>
            </a:r>
          </a:p>
          <a:p>
            <a:r>
              <a:rPr lang="en-US"/>
              <a:t>Internal Verifier: Andrew Fillis</a:t>
            </a:r>
            <a:endParaRPr lang="en-US" dirty="0"/>
          </a:p>
          <a:p>
            <a:r>
              <a:rPr lang="en-US"/>
              <a:t>Module Code: ADPB5014</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0BE9-91BD-5C10-ECDF-A19CADA12C6D}"/>
              </a:ext>
            </a:extLst>
          </p:cNvPr>
          <p:cNvSpPr>
            <a:spLocks noGrp="1"/>
          </p:cNvSpPr>
          <p:nvPr>
            <p:ph type="title"/>
          </p:nvPr>
        </p:nvSpPr>
        <p:spPr/>
        <p:txBody>
          <a:bodyPr/>
          <a:lstStyle/>
          <a:p>
            <a:r>
              <a:rPr lang="en-US" dirty="0"/>
              <a:t>Katie Mitchell</a:t>
            </a:r>
          </a:p>
        </p:txBody>
      </p:sp>
      <p:sp>
        <p:nvSpPr>
          <p:cNvPr id="3" name="Content Placeholder 2">
            <a:extLst>
              <a:ext uri="{FF2B5EF4-FFF2-40B4-BE49-F238E27FC236}">
                <a16:creationId xmlns:a16="http://schemas.microsoft.com/office/drawing/2014/main" id="{FBDB9C8E-FCEC-8310-E23B-3821D49BB4EC}"/>
              </a:ext>
            </a:extLst>
          </p:cNvPr>
          <p:cNvSpPr>
            <a:spLocks noGrp="1"/>
          </p:cNvSpPr>
          <p:nvPr>
            <p:ph idx="1"/>
          </p:nvPr>
        </p:nvSpPr>
        <p:spPr/>
        <p:txBody>
          <a:bodyPr>
            <a:normAutofit fontScale="92500" lnSpcReduction="10000"/>
          </a:bodyPr>
          <a:lstStyle/>
          <a:p>
            <a:pPr marL="0" indent="0">
              <a:buNone/>
            </a:pPr>
            <a:r>
              <a:rPr lang="en-US" dirty="0"/>
              <a:t>I’d briefly touched on Katie Mitchell’s uniting and </a:t>
            </a:r>
            <a:r>
              <a:rPr lang="en-US" dirty="0" err="1"/>
              <a:t>eventing</a:t>
            </a:r>
            <a:r>
              <a:rPr lang="en-US" dirty="0"/>
              <a:t> in my course’s Script Rehearsal and Performance module, but I only had a basic understanding of how to </a:t>
            </a:r>
            <a:r>
              <a:rPr lang="en-US" dirty="0" err="1"/>
              <a:t>utlilise</a:t>
            </a:r>
            <a:r>
              <a:rPr lang="en-US" dirty="0"/>
              <a:t> both these and Mitchell’s other techniques. When it came to Alistair McDowall’s </a:t>
            </a:r>
            <a:r>
              <a:rPr lang="en-US" i="1" dirty="0"/>
              <a:t>Pomona</a:t>
            </a:r>
            <a:r>
              <a:rPr lang="en-US" dirty="0"/>
              <a:t> (2014), I decided delve deeper into McDowall, as Mitchell encourages creatives discover details about playwrights that are relevant to their plays (Mitchell, K. 2008, pp.45), events that transpired at the time of writing the play (Mitchell, K. 2008, pp.46), and states that:</a:t>
            </a:r>
          </a:p>
          <a:p>
            <a:pPr marL="0" indent="0">
              <a:buNone/>
            </a:pPr>
            <a:r>
              <a:rPr lang="en-US" i="1" dirty="0"/>
              <a:t>“Remember that the attempt to create some sort of picture of the person who wrote the play – and why they wrote it – is essential, even if, like Shakespeare, very little factual information is known about the writer” </a:t>
            </a:r>
            <a:r>
              <a:rPr lang="en-US" dirty="0"/>
              <a:t>(Mitchell, 2008, pp.46)</a:t>
            </a:r>
          </a:p>
          <a:p>
            <a:pPr marL="0" indent="0">
              <a:buNone/>
            </a:pPr>
            <a:r>
              <a:rPr lang="en-US" dirty="0"/>
              <a:t>With this in mind, I tried looking for relevant information. Many of McDowall’s interviews did not discuss Pomona, but from one that did, McDowall says that the idea for Pomona arose from a late night drive around Manchester’s M60, and that the road was empty, which unsettled him, thus Pomona arose from fears that McDowall had gained from commuting from Manchester to London (</a:t>
            </a:r>
            <a:r>
              <a:rPr lang="en-US" dirty="0" err="1"/>
              <a:t>Aesthetica</a:t>
            </a:r>
            <a:r>
              <a:rPr lang="en-US" dirty="0"/>
              <a:t>, 2014).</a:t>
            </a:r>
          </a:p>
        </p:txBody>
      </p:sp>
    </p:spTree>
    <p:extLst>
      <p:ext uri="{BB962C8B-B14F-4D97-AF65-F5344CB8AC3E}">
        <p14:creationId xmlns:p14="http://schemas.microsoft.com/office/powerpoint/2010/main" val="182470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76C9E-A34F-558A-8072-26C8CAA3D7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9F1C1E-5B62-152B-BC56-C7408FC0FE36}"/>
              </a:ext>
            </a:extLst>
          </p:cNvPr>
          <p:cNvSpPr>
            <a:spLocks noGrp="1"/>
          </p:cNvSpPr>
          <p:nvPr>
            <p:ph type="title"/>
          </p:nvPr>
        </p:nvSpPr>
        <p:spPr/>
        <p:txBody>
          <a:bodyPr/>
          <a:lstStyle/>
          <a:p>
            <a:r>
              <a:rPr lang="en-US" dirty="0"/>
              <a:t>Katie Mitchell</a:t>
            </a:r>
          </a:p>
        </p:txBody>
      </p:sp>
      <p:sp>
        <p:nvSpPr>
          <p:cNvPr id="3" name="Content Placeholder 2">
            <a:extLst>
              <a:ext uri="{FF2B5EF4-FFF2-40B4-BE49-F238E27FC236}">
                <a16:creationId xmlns:a16="http://schemas.microsoft.com/office/drawing/2014/main" id="{84C26D55-F8D8-8201-5DF8-424F15F2F4A7}"/>
              </a:ext>
            </a:extLst>
          </p:cNvPr>
          <p:cNvSpPr>
            <a:spLocks noGrp="1"/>
          </p:cNvSpPr>
          <p:nvPr>
            <p:ph idx="1"/>
          </p:nvPr>
        </p:nvSpPr>
        <p:spPr/>
        <p:txBody>
          <a:bodyPr>
            <a:normAutofit/>
          </a:bodyPr>
          <a:lstStyle/>
          <a:p>
            <a:pPr marL="0" indent="0">
              <a:buNone/>
            </a:pPr>
            <a:r>
              <a:rPr lang="en-US" dirty="0"/>
              <a:t>McDowall also claims that he was “feeling a bit down” when he wrote Pomona (Tumblr, 2014). This information, although not much as Mitchell had prescribed, was enough for me to gain a base understanding of what Pomona was truly about. Although some scenes were amusing and comical, especially my scene, I could see that Pomona was not a chaotic rollercoaster of amusement, but a complex almost other-worldly story of hopelessness, which goes round in a loop while other look on and watch the injustices of the play unfold. Although useful, as I now understood what Pomona was about, Mitchell’s ‘</a:t>
            </a:r>
            <a:r>
              <a:rPr lang="en-US" dirty="0" err="1"/>
              <a:t>eventing</a:t>
            </a:r>
            <a:r>
              <a:rPr lang="en-US" dirty="0"/>
              <a:t>’ technique was what helped me understand both of my scenes much better. Mitchell (2008) defined an event as:</a:t>
            </a:r>
          </a:p>
          <a:p>
            <a:pPr marL="0" indent="0">
              <a:buNone/>
            </a:pPr>
            <a:r>
              <a:rPr lang="en-US" i="1" dirty="0"/>
              <a:t>“the moment in the action when a change occurs and this change affects everyone present. ‘Event’ is really just a simple word for something that happens regularly in life.” </a:t>
            </a:r>
            <a:r>
              <a:rPr lang="en-US" dirty="0"/>
              <a:t>(Mitchell, 2008, pp.55)</a:t>
            </a:r>
          </a:p>
        </p:txBody>
      </p:sp>
    </p:spTree>
    <p:extLst>
      <p:ext uri="{BB962C8B-B14F-4D97-AF65-F5344CB8AC3E}">
        <p14:creationId xmlns:p14="http://schemas.microsoft.com/office/powerpoint/2010/main" val="300412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94B1F-2A48-0379-ADF4-9900614413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0AA64B-2759-5978-6D20-9C9A6FFFEF6C}"/>
              </a:ext>
            </a:extLst>
          </p:cNvPr>
          <p:cNvSpPr>
            <a:spLocks noGrp="1"/>
          </p:cNvSpPr>
          <p:nvPr>
            <p:ph type="title"/>
          </p:nvPr>
        </p:nvSpPr>
        <p:spPr/>
        <p:txBody>
          <a:bodyPr/>
          <a:lstStyle/>
          <a:p>
            <a:r>
              <a:rPr lang="en-US" dirty="0"/>
              <a:t>Katie Mitchell</a:t>
            </a:r>
          </a:p>
        </p:txBody>
      </p:sp>
      <p:sp>
        <p:nvSpPr>
          <p:cNvPr id="3" name="Content Placeholder 2">
            <a:extLst>
              <a:ext uri="{FF2B5EF4-FFF2-40B4-BE49-F238E27FC236}">
                <a16:creationId xmlns:a16="http://schemas.microsoft.com/office/drawing/2014/main" id="{7591C7C4-0285-C09E-D97B-F36583EBF7E7}"/>
              </a:ext>
            </a:extLst>
          </p:cNvPr>
          <p:cNvSpPr>
            <a:spLocks noGrp="1"/>
          </p:cNvSpPr>
          <p:nvPr>
            <p:ph idx="1"/>
          </p:nvPr>
        </p:nvSpPr>
        <p:spPr/>
        <p:txBody>
          <a:bodyPr>
            <a:normAutofit fontScale="85000" lnSpcReduction="10000"/>
          </a:bodyPr>
          <a:lstStyle/>
          <a:p>
            <a:pPr marL="0" indent="0">
              <a:buNone/>
            </a:pPr>
            <a:r>
              <a:rPr lang="en-US" dirty="0"/>
              <a:t>On our third day, my class, together with Seren, our lecturer, used this principle to event and unit Pomona’s scene 7 (see </a:t>
            </a:r>
            <a:r>
              <a:rPr lang="en-US" dirty="0" err="1"/>
              <a:t>Apendix</a:t>
            </a:r>
            <a:r>
              <a:rPr lang="en-US" dirty="0"/>
              <a:t> 9). Using this, I was able to understand the subtext behind what was being said, and therefore, when the time came to rehearse scene 7, I was able to yell the lines with the correct intention. We also labelled the pages seen in </a:t>
            </a:r>
            <a:r>
              <a:rPr lang="en-US" dirty="0" err="1"/>
              <a:t>Apendix</a:t>
            </a:r>
            <a:r>
              <a:rPr lang="en-US" dirty="0"/>
              <a:t> 9 with titles for each unit. I initially did not understand labelling the pages, but Mitchell says:</a:t>
            </a:r>
          </a:p>
          <a:p>
            <a:pPr marL="0" indent="0">
              <a:buNone/>
            </a:pPr>
            <a:r>
              <a:rPr lang="en-US" i="1" dirty="0"/>
              <a:t>“Invent a new title for each act or scene that describes what actually happens during the action and that immediately gives the actor something concrete to play” </a:t>
            </a:r>
            <a:r>
              <a:rPr lang="en-US" dirty="0"/>
              <a:t>(Mitchell, 2008, pp.54)</a:t>
            </a:r>
          </a:p>
          <a:p>
            <a:pPr marL="0" indent="0">
              <a:buNone/>
            </a:pPr>
            <a:r>
              <a:rPr lang="en-US" dirty="0"/>
              <a:t>And when me and Vincent, my scene partner, started practicing our lines from scene 18, we proceeded and stopped to mark where different units started and ended, and we also wrote labels on the units (See Appendix 10). Once scene 18 was actioned, I could easily see that Zeppo was </a:t>
            </a:r>
            <a:r>
              <a:rPr lang="en-US" dirty="0" err="1"/>
              <a:t>tryi</a:t>
            </a:r>
            <a:r>
              <a:rPr lang="en-US" dirty="0"/>
              <a:t> ng to look cool in front of Charlie, and that he was almost looking down with disgust at Charlie for being a hypocrite – before this, I had interpreted that Zeppo was unhappy with being a Seagull, but the subtext of the scene revealed by the units revealed that he was, more than anything, free and much happier as a seagull. With regards to Mitchell’s ‘</a:t>
            </a:r>
            <a:r>
              <a:rPr lang="en-US" dirty="0" err="1"/>
              <a:t>eventing</a:t>
            </a:r>
            <a:r>
              <a:rPr lang="en-US" dirty="0"/>
              <a:t>’, the thing I will take away the most from this is that in-depth analysis of any future scene, using </a:t>
            </a:r>
            <a:r>
              <a:rPr lang="en-US" dirty="0" err="1"/>
              <a:t>eventing</a:t>
            </a:r>
            <a:r>
              <a:rPr lang="en-US" dirty="0"/>
              <a:t> and labelling, is vital, not only in understanding what the playwright wants the character to be, but also what the character could be interpreted as through subtext.</a:t>
            </a:r>
          </a:p>
        </p:txBody>
      </p:sp>
    </p:spTree>
    <p:extLst>
      <p:ext uri="{BB962C8B-B14F-4D97-AF65-F5344CB8AC3E}">
        <p14:creationId xmlns:p14="http://schemas.microsoft.com/office/powerpoint/2010/main" val="2264295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3FB4F-1946-3CA6-B0C4-E769780296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5A063C-606C-D01E-BA16-C7A72BAA183C}"/>
              </a:ext>
            </a:extLst>
          </p:cNvPr>
          <p:cNvSpPr>
            <a:spLocks noGrp="1"/>
          </p:cNvSpPr>
          <p:nvPr>
            <p:ph type="title"/>
          </p:nvPr>
        </p:nvSpPr>
        <p:spPr/>
        <p:txBody>
          <a:bodyPr/>
          <a:lstStyle/>
          <a:p>
            <a:r>
              <a:rPr lang="en-US" dirty="0"/>
              <a:t>VIEWPOINTS</a:t>
            </a:r>
          </a:p>
        </p:txBody>
      </p:sp>
      <p:sp>
        <p:nvSpPr>
          <p:cNvPr id="3" name="Content Placeholder 2">
            <a:extLst>
              <a:ext uri="{FF2B5EF4-FFF2-40B4-BE49-F238E27FC236}">
                <a16:creationId xmlns:a16="http://schemas.microsoft.com/office/drawing/2014/main" id="{E9100F04-BA26-3307-6757-E71F46436067}"/>
              </a:ext>
            </a:extLst>
          </p:cNvPr>
          <p:cNvSpPr>
            <a:spLocks noGrp="1"/>
          </p:cNvSpPr>
          <p:nvPr>
            <p:ph idx="1"/>
          </p:nvPr>
        </p:nvSpPr>
        <p:spPr/>
        <p:txBody>
          <a:bodyPr>
            <a:normAutofit lnSpcReduction="10000"/>
          </a:bodyPr>
          <a:lstStyle/>
          <a:p>
            <a:pPr marL="0" indent="0">
              <a:buNone/>
            </a:pPr>
            <a:r>
              <a:rPr lang="en-US" dirty="0"/>
              <a:t>The Second Part of the specialized performance practice involved Anne Bogart and Tina </a:t>
            </a:r>
            <a:r>
              <a:rPr lang="en-US" dirty="0" err="1"/>
              <a:t>Landau’r</a:t>
            </a:r>
            <a:r>
              <a:rPr lang="en-US" dirty="0"/>
              <a:t> Viewpoints. For most actors, this mostly applied only to scene 7, but I incorporated Viewpoints into my </a:t>
            </a:r>
            <a:r>
              <a:rPr lang="en-US" dirty="0" err="1"/>
              <a:t>dualogue</a:t>
            </a:r>
            <a:r>
              <a:rPr lang="en-US" dirty="0"/>
              <a:t> scene as well. I initially had no idea what viewpoints entailed, as I had not really covered them in any previous lectures. Luckily, Bogart and Landau laid out that the nine viewpoints were Tempo, Duration, Kinesthetic Response, Repetition, Shapes, Gestures(behavioral and expressive, Architecture, </a:t>
            </a:r>
            <a:r>
              <a:rPr lang="en-US" dirty="0" err="1"/>
              <a:t>Spacial</a:t>
            </a:r>
            <a:r>
              <a:rPr lang="en-US" dirty="0"/>
              <a:t> Relationships and Topography (Bogart, Landau, 2005, pp 8-12). At first, when doing the ‘grid’ exercises in the mornings, I struggled to imagine how to utilize them for Zeppo. When instructed to improvise using viewpoints for five minutes, I couldn’t improvise my expressive gestures or topography very well. But then I remembered that:</a:t>
            </a:r>
          </a:p>
          <a:p>
            <a:pPr marL="0" indent="0">
              <a:buNone/>
            </a:pPr>
            <a:r>
              <a:rPr lang="en-US" i="1" dirty="0"/>
              <a:t>“Viewpoints leads to greater awareness, which leads to greater choice, which leads to greater freedom. Once you are aware of a full spectrum, you do not need to chose all of it all the time, but you are free to,” </a:t>
            </a:r>
            <a:r>
              <a:rPr lang="en-US" dirty="0"/>
              <a:t>(Bogart, Landau, 2005, pp.19)</a:t>
            </a:r>
          </a:p>
        </p:txBody>
      </p:sp>
    </p:spTree>
    <p:extLst>
      <p:ext uri="{BB962C8B-B14F-4D97-AF65-F5344CB8AC3E}">
        <p14:creationId xmlns:p14="http://schemas.microsoft.com/office/powerpoint/2010/main" val="595503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A5772-0F2C-2804-5085-03EABADB28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91A30-4931-18CC-152F-C0536B262E4D}"/>
              </a:ext>
            </a:extLst>
          </p:cNvPr>
          <p:cNvSpPr>
            <a:spLocks noGrp="1"/>
          </p:cNvSpPr>
          <p:nvPr>
            <p:ph type="title"/>
          </p:nvPr>
        </p:nvSpPr>
        <p:spPr/>
        <p:txBody>
          <a:bodyPr/>
          <a:lstStyle/>
          <a:p>
            <a:r>
              <a:rPr lang="en-US" dirty="0"/>
              <a:t>VIEWPOINTS</a:t>
            </a:r>
          </a:p>
        </p:txBody>
      </p:sp>
      <p:sp>
        <p:nvSpPr>
          <p:cNvPr id="3" name="Content Placeholder 2">
            <a:extLst>
              <a:ext uri="{FF2B5EF4-FFF2-40B4-BE49-F238E27FC236}">
                <a16:creationId xmlns:a16="http://schemas.microsoft.com/office/drawing/2014/main" id="{67BBDB53-B897-AC26-9416-CD542D9C20D5}"/>
              </a:ext>
            </a:extLst>
          </p:cNvPr>
          <p:cNvSpPr>
            <a:spLocks noGrp="1"/>
          </p:cNvSpPr>
          <p:nvPr>
            <p:ph idx="1"/>
          </p:nvPr>
        </p:nvSpPr>
        <p:spPr/>
        <p:txBody>
          <a:bodyPr>
            <a:normAutofit fontScale="85000" lnSpcReduction="20000"/>
          </a:bodyPr>
          <a:lstStyle/>
          <a:p>
            <a:pPr marL="0" indent="0">
              <a:buNone/>
            </a:pPr>
            <a:r>
              <a:rPr lang="en-US" dirty="0"/>
              <a:t>Once I realized that Zeppo’s physical viewpoints could be whatever my interpretation was, Improvising his movements became much easier. By not thinking about what I was going to do both in the morning movement segments and for Zeppo’s movement, I was able to create a unique movement style that complimented Zeppo’s ‘cool’ persona and that of his seagull self. During mine and Vincent’s refinement of Scene 18, Seren advised me to look at footage of Seagulls to see how they moved, and so I watched Seagull footage, and discovered that Seagulls lead movement from their heads (this was my observation) (Animal Antics, 2018). This caused me to slightly alter my in-character walk on the grid in the morning and in scene 7, as I then lead all movement with my head, such as turning my head first. I also decided against ‘flapping’ my arms, as the clips mostly showed the seagulls hovering like planes rather than flap their wings. Additionally, I decided to add some levels into scene 7, as several seagulls in the video were seen ducking in the background, so levels were added in to add to the seagull aesthetic. The addition of </a:t>
            </a:r>
            <a:r>
              <a:rPr lang="en-US" dirty="0" err="1"/>
              <a:t>tweking</a:t>
            </a:r>
            <a:r>
              <a:rPr lang="en-US" dirty="0"/>
              <a:t> my performance to mimic real seagulls felt liberating as I was able to draw upon real world inspiration to help fill in the blanks where I did not know what to do. I was still often confused as to what I was doing, but I was again </a:t>
            </a:r>
            <a:r>
              <a:rPr lang="en-US" i="1" dirty="0"/>
              <a:t>reminded:</a:t>
            </a:r>
          </a:p>
          <a:p>
            <a:pPr marL="0" indent="0">
              <a:buNone/>
            </a:pPr>
            <a:r>
              <a:rPr lang="en-US" i="1" dirty="0"/>
              <a:t>“The problem with knowing what you are playing is that it just doesn’t work. We can know what we are playing till we are blue in the face, and still feel dead” </a:t>
            </a:r>
            <a:r>
              <a:rPr lang="en-US" dirty="0"/>
              <a:t>(Donnellan, 2002, pp.210)</a:t>
            </a:r>
          </a:p>
          <a:p>
            <a:pPr marL="0" indent="0">
              <a:buNone/>
            </a:pPr>
            <a:r>
              <a:rPr lang="en-US" dirty="0"/>
              <a:t>This advice reminded me to continue doing what I felt was right for the character without thinking too much about it.</a:t>
            </a:r>
          </a:p>
        </p:txBody>
      </p:sp>
    </p:spTree>
    <p:extLst>
      <p:ext uri="{BB962C8B-B14F-4D97-AF65-F5344CB8AC3E}">
        <p14:creationId xmlns:p14="http://schemas.microsoft.com/office/powerpoint/2010/main" val="335281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1801F-28DF-941B-0BB0-234205FDB8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5615BE-EB7C-9F81-27E9-16153AAA1D3C}"/>
              </a:ext>
            </a:extLst>
          </p:cNvPr>
          <p:cNvSpPr>
            <a:spLocks noGrp="1"/>
          </p:cNvSpPr>
          <p:nvPr>
            <p:ph type="title"/>
          </p:nvPr>
        </p:nvSpPr>
        <p:spPr/>
        <p:txBody>
          <a:bodyPr/>
          <a:lstStyle/>
          <a:p>
            <a:r>
              <a:rPr lang="en-US" dirty="0"/>
              <a:t>Creating ‘Zeppo’</a:t>
            </a:r>
          </a:p>
        </p:txBody>
      </p:sp>
      <p:sp>
        <p:nvSpPr>
          <p:cNvPr id="3" name="Content Placeholder 2">
            <a:extLst>
              <a:ext uri="{FF2B5EF4-FFF2-40B4-BE49-F238E27FC236}">
                <a16:creationId xmlns:a16="http://schemas.microsoft.com/office/drawing/2014/main" id="{32BB8649-2F08-DB90-2E80-54B8E9FDF458}"/>
              </a:ext>
            </a:extLst>
          </p:cNvPr>
          <p:cNvSpPr>
            <a:spLocks noGrp="1"/>
          </p:cNvSpPr>
          <p:nvPr>
            <p:ph idx="1"/>
          </p:nvPr>
        </p:nvSpPr>
        <p:spPr/>
        <p:txBody>
          <a:bodyPr>
            <a:normAutofit fontScale="85000" lnSpcReduction="10000"/>
          </a:bodyPr>
          <a:lstStyle/>
          <a:p>
            <a:pPr marL="0" indent="0">
              <a:buNone/>
            </a:pPr>
            <a:r>
              <a:rPr lang="en-US" dirty="0"/>
              <a:t>When I was given the character of ‘Zeppo’, I was beyond delighted. In prior modules, I had played mostly villainous and violent characters, which had become easy to do as a result. Additionally, I felt that I could not make people laugh easily, whereas I could easily make people feel uncomfortable. Therefore, I wanted to push myself much further in a different direction, and to give myself a challenge that I had not faced in a while. Zeppo seemed like a breath of fresh air from the previous character types , and neither Moe nor Gale would give me anything new to work with. My initial analysis of Zeppo, before applying uniting and actioning, was a tad incorrect. I had initially assumed that Zeppo was unhappy about being a Seagull in scene 18. However, upon re-analysis using Mitchell’s </a:t>
            </a:r>
            <a:r>
              <a:rPr lang="en-US" dirty="0" err="1"/>
              <a:t>eventing</a:t>
            </a:r>
            <a:r>
              <a:rPr lang="en-US" dirty="0"/>
              <a:t> techniques, it became clear to me that Zeppo was a Seagull by choice, and did not mind his Seagull body, in fact, he prefers his Seagull form. However, in order to understand Zeppo’s character, I felt that I was in need of a guide to follow. I decided to build a character biography to solidify Zeppo’s character, taking inspiration from Famous Actor Viola </a:t>
            </a:r>
            <a:r>
              <a:rPr lang="en-US" dirty="0" err="1"/>
              <a:t>Davis’</a:t>
            </a:r>
            <a:r>
              <a:rPr lang="en-US" dirty="0"/>
              <a:t> words:</a:t>
            </a:r>
          </a:p>
          <a:p>
            <a:pPr marL="0" indent="0">
              <a:buNone/>
            </a:pPr>
            <a:r>
              <a:rPr lang="en-US" i="1" dirty="0"/>
              <a:t>“Then I try to build a bio of the character. I try to build it up as much as possible – what are her memories? Does she have brothers and sisters…” </a:t>
            </a:r>
            <a:r>
              <a:rPr lang="en-US" dirty="0"/>
              <a:t>(BAFTA Guru, 2017, 1:28),</a:t>
            </a:r>
          </a:p>
          <a:p>
            <a:pPr marL="0" indent="0">
              <a:buNone/>
            </a:pPr>
            <a:r>
              <a:rPr lang="en-US" dirty="0"/>
              <a:t>And Mitchell states that Character Biographies are unavoidable when rehearsing and that working on biographies earlier will address internal questions by rehearsal time (Mitchell, 2008, pp.156), so I went ahead and created by character biography (See Appendix 11)</a:t>
            </a:r>
          </a:p>
        </p:txBody>
      </p:sp>
    </p:spTree>
    <p:extLst>
      <p:ext uri="{BB962C8B-B14F-4D97-AF65-F5344CB8AC3E}">
        <p14:creationId xmlns:p14="http://schemas.microsoft.com/office/powerpoint/2010/main" val="4064742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E528E-FF80-A0C6-9395-453DC2338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AF679C-6CA7-0CC3-D32C-4EF6F8A855ED}"/>
              </a:ext>
            </a:extLst>
          </p:cNvPr>
          <p:cNvSpPr>
            <a:spLocks noGrp="1"/>
          </p:cNvSpPr>
          <p:nvPr>
            <p:ph type="title"/>
          </p:nvPr>
        </p:nvSpPr>
        <p:spPr/>
        <p:txBody>
          <a:bodyPr/>
          <a:lstStyle/>
          <a:p>
            <a:r>
              <a:rPr lang="en-US" dirty="0"/>
              <a:t>Creating ‘Zeppo’</a:t>
            </a:r>
          </a:p>
        </p:txBody>
      </p:sp>
      <p:sp>
        <p:nvSpPr>
          <p:cNvPr id="3" name="Content Placeholder 2">
            <a:extLst>
              <a:ext uri="{FF2B5EF4-FFF2-40B4-BE49-F238E27FC236}">
                <a16:creationId xmlns:a16="http://schemas.microsoft.com/office/drawing/2014/main" id="{3A7B8940-4D1B-C9EB-144A-2A6FF268F6D8}"/>
              </a:ext>
            </a:extLst>
          </p:cNvPr>
          <p:cNvSpPr>
            <a:spLocks noGrp="1"/>
          </p:cNvSpPr>
          <p:nvPr>
            <p:ph idx="1"/>
          </p:nvPr>
        </p:nvSpPr>
        <p:spPr/>
        <p:txBody>
          <a:bodyPr>
            <a:normAutofit fontScale="92500" lnSpcReduction="20000"/>
          </a:bodyPr>
          <a:lstStyle/>
          <a:p>
            <a:pPr marL="0" indent="0">
              <a:buNone/>
            </a:pPr>
            <a:r>
              <a:rPr lang="en-US" dirty="0"/>
              <a:t>Wanting to characterize Zeppo further, I decided to look for fictional character that could match his bravado and need to be cool. I had initially thought that Zeppo was quite similar to Vector from 2010’s Despicable me, as Zeppo’s boasting of his poo-plan reminded me heavily of Vector’s boasting when he meets Gru (Movie Parts, 2020). However, I still wanted to come up with my original interpretation of Zeppo rather than copying another character, so I turned to Stanislavski and Uta Hagen’s techniques to further clarify who Zeppo was. I was already with Stanislavski’s technique which ranged from External Circumstances to the </a:t>
            </a:r>
            <a:r>
              <a:rPr lang="en-US" dirty="0" err="1"/>
              <a:t>Superobjective</a:t>
            </a:r>
            <a:r>
              <a:rPr lang="en-US" dirty="0"/>
              <a:t> (Stanislavski, 1961, pp 12-81), but I mainly utilized Uta Hagen’s ‘six steps’ for the next stage of character building. Hagen states that:</a:t>
            </a:r>
          </a:p>
          <a:p>
            <a:pPr marL="0" indent="0">
              <a:buNone/>
            </a:pPr>
            <a:r>
              <a:rPr lang="en-US" i="1" dirty="0"/>
              <a:t>“Scoring the role, which I now propose, is founded on the exploration of all the </a:t>
            </a:r>
            <a:r>
              <a:rPr lang="en-US" i="1" dirty="0" err="1"/>
              <a:t>whos</a:t>
            </a:r>
            <a:r>
              <a:rPr lang="en-US" i="1" dirty="0"/>
              <a:t>, </a:t>
            </a:r>
            <a:r>
              <a:rPr lang="en-US" i="1" dirty="0" err="1"/>
              <a:t>whens</a:t>
            </a:r>
            <a:r>
              <a:rPr lang="en-US" i="1" dirty="0"/>
              <a:t>, whys, </a:t>
            </a:r>
            <a:r>
              <a:rPr lang="en-US" i="1" dirty="0" err="1"/>
              <a:t>whats</a:t>
            </a:r>
            <a:r>
              <a:rPr lang="en-US" i="1" dirty="0"/>
              <a:t>, and </a:t>
            </a:r>
            <a:r>
              <a:rPr lang="en-US" i="1" dirty="0" err="1"/>
              <a:t>hows</a:t>
            </a:r>
            <a:r>
              <a:rPr lang="en-US" i="1" dirty="0"/>
              <a:t> that are inherent in the Six Steps as they now relate to the role,” </a:t>
            </a:r>
            <a:r>
              <a:rPr lang="en-US" dirty="0"/>
              <a:t>(Hagen, 1991, pp.257)</a:t>
            </a:r>
          </a:p>
          <a:p>
            <a:pPr marL="0" indent="0">
              <a:buNone/>
            </a:pPr>
            <a:r>
              <a:rPr lang="en-US" dirty="0"/>
              <a:t>By using her six steps, and thinking of the immediate answers when performing my scene with Vincent, I was gradually able to make the abstract, expressive gestures that Zeppo was making, such as the hovering wings, feel much more realistic, more natural, and much more like someone who thinks that he is extremely cool. </a:t>
            </a:r>
          </a:p>
        </p:txBody>
      </p:sp>
    </p:spTree>
    <p:extLst>
      <p:ext uri="{BB962C8B-B14F-4D97-AF65-F5344CB8AC3E}">
        <p14:creationId xmlns:p14="http://schemas.microsoft.com/office/powerpoint/2010/main" val="2084966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F1010-05DF-FBB0-CC7B-3D25A1A975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7FE672-8833-14C8-D5CD-F72B28747CB5}"/>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F5ACF651-EB8B-B5CA-1328-577A7224ED81}"/>
              </a:ext>
            </a:extLst>
          </p:cNvPr>
          <p:cNvSpPr>
            <a:spLocks noGrp="1"/>
          </p:cNvSpPr>
          <p:nvPr>
            <p:ph idx="1"/>
          </p:nvPr>
        </p:nvSpPr>
        <p:spPr/>
        <p:txBody>
          <a:bodyPr>
            <a:normAutofit fontScale="92500" lnSpcReduction="10000"/>
          </a:bodyPr>
          <a:lstStyle/>
          <a:p>
            <a:pPr marL="0" indent="0">
              <a:buNone/>
            </a:pPr>
            <a:r>
              <a:rPr lang="en-US" dirty="0"/>
              <a:t>On assessment day, a ‘fun run’ of the performance helped greatly to ease me into a ‘don’t panic’ mindset for the assessment. During the assessment itself, a few things initially went wrong. One of my lines during scene 7 was slightly delayed due to missed cues from other actors, and before scene 18 there was a slight technical difficulty which briefly delayed my entrance into my scene. However, I capitalized on the audience’s positive reaction to my Seagull movements; As soon as I heard the audience laughing at my performance, getting through the rest of my scene with Vincent was easy. In fact, when Zeppo defecated at the start of scene 18, the lack of laughter initially made me a little hesitant, but as soon as Vincent came in with the opening line with strong, confident energy, I matched with his energy and felt ‘confident Zeppo’ come back to me, and even incorporated further defecation that was performed in the fun run. By the end of the performance, I was beyond pleased with how scene 18 flowed, mostly due to the audience’s commendations after the bows. If I could take one thing from this module to apply to future projects, it would be to divide a script into emotional and physical events before performing it, rather than perform it like a sight-reading. This module has taught me, above anything, that understanding the text is key to understanding character, and thus the key to act authentically.</a:t>
            </a:r>
          </a:p>
        </p:txBody>
      </p:sp>
    </p:spTree>
    <p:extLst>
      <p:ext uri="{BB962C8B-B14F-4D97-AF65-F5344CB8AC3E}">
        <p14:creationId xmlns:p14="http://schemas.microsoft.com/office/powerpoint/2010/main" val="2677636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94524-FAF7-589C-9780-E08452D114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DCB970-B908-52C6-3A4D-C75D53B7C07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E7F15F3B-CF09-7266-C1AF-9CDE304E6A03}"/>
              </a:ext>
            </a:extLst>
          </p:cNvPr>
          <p:cNvSpPr>
            <a:spLocks noGrp="1"/>
          </p:cNvSpPr>
          <p:nvPr>
            <p:ph idx="1"/>
          </p:nvPr>
        </p:nvSpPr>
        <p:spPr/>
        <p:txBody>
          <a:bodyPr>
            <a:normAutofit fontScale="62500" lnSpcReduction="20000"/>
          </a:bodyPr>
          <a:lstStyle/>
          <a:p>
            <a:pPr marL="0" indent="0">
              <a:buNone/>
            </a:pPr>
            <a:r>
              <a:rPr lang="en-US" dirty="0" err="1"/>
              <a:t>Aesthetica</a:t>
            </a:r>
            <a:r>
              <a:rPr lang="en-US" dirty="0"/>
              <a:t> (2014) ‘</a:t>
            </a:r>
            <a:r>
              <a:rPr lang="en-US" dirty="0" err="1"/>
              <a:t>Aesthetica</a:t>
            </a:r>
            <a:r>
              <a:rPr lang="en-US" dirty="0"/>
              <a:t> Magazine – Interview with writer of Pomona, Alistair McDowall, at Orange Tree Theatre’. </a:t>
            </a:r>
            <a:r>
              <a:rPr lang="en-US" i="1" dirty="0"/>
              <a:t>Aesthetic Magazine</a:t>
            </a:r>
            <a:r>
              <a:rPr lang="en-US" dirty="0"/>
              <a:t>. Available at: </a:t>
            </a:r>
            <a:r>
              <a:rPr lang="en-US" dirty="0">
                <a:hlinkClick r:id="rId2"/>
              </a:rPr>
              <a:t>https://aestheticamagazine.com/interview-writer-pomona-alistair-mcdowall-orange-tree-theatre/</a:t>
            </a:r>
            <a:r>
              <a:rPr lang="en-US" dirty="0"/>
              <a:t> (Accessed May 7</a:t>
            </a:r>
            <a:r>
              <a:rPr lang="en-US" baseline="30000" dirty="0"/>
              <a:t>th</a:t>
            </a:r>
            <a:r>
              <a:rPr lang="en-US" dirty="0"/>
              <a:t>, 2026)</a:t>
            </a:r>
          </a:p>
          <a:p>
            <a:pPr marL="0" indent="0">
              <a:buNone/>
            </a:pPr>
            <a:r>
              <a:rPr lang="en-US" dirty="0"/>
              <a:t>Animal Antics (2018) </a:t>
            </a:r>
            <a:r>
              <a:rPr lang="en-GB" i="1" dirty="0"/>
              <a:t>Seagulls are Evil | Seagulls Being Jerks Compilation 2018. </a:t>
            </a:r>
            <a:r>
              <a:rPr lang="en-GB" dirty="0"/>
              <a:t>September 10</a:t>
            </a:r>
            <a:r>
              <a:rPr lang="en-GB" baseline="30000" dirty="0"/>
              <a:t>th</a:t>
            </a:r>
            <a:r>
              <a:rPr lang="en-GB" dirty="0"/>
              <a:t> . Available at: </a:t>
            </a:r>
            <a:r>
              <a:rPr lang="en-GB" dirty="0">
                <a:hlinkClick r:id="rId3"/>
              </a:rPr>
              <a:t>https://www.youtube.com/watch?v=nhdVzUuv-Dw</a:t>
            </a:r>
            <a:r>
              <a:rPr lang="en-GB" dirty="0"/>
              <a:t> (Accessed 13</a:t>
            </a:r>
            <a:r>
              <a:rPr lang="en-GB" baseline="30000" dirty="0"/>
              <a:t>th</a:t>
            </a:r>
            <a:r>
              <a:rPr lang="en-GB" dirty="0"/>
              <a:t> of May, 2026)</a:t>
            </a:r>
          </a:p>
          <a:p>
            <a:pPr marL="0" indent="0">
              <a:buNone/>
            </a:pPr>
            <a:r>
              <a:rPr lang="en-US" dirty="0"/>
              <a:t>BAFTA Guru (2017) </a:t>
            </a:r>
            <a:r>
              <a:rPr lang="en-US" i="1" dirty="0"/>
              <a:t>Viola Davis on Acting. </a:t>
            </a:r>
            <a:r>
              <a:rPr lang="en-US" dirty="0"/>
              <a:t>February 1</a:t>
            </a:r>
            <a:r>
              <a:rPr lang="en-US" baseline="30000" dirty="0"/>
              <a:t>st</a:t>
            </a:r>
            <a:r>
              <a:rPr lang="en-US" dirty="0"/>
              <a:t> . Available at: </a:t>
            </a:r>
            <a:r>
              <a:rPr lang="en-US" dirty="0">
                <a:hlinkClick r:id="rId4"/>
              </a:rPr>
              <a:t>https://www.youtube.com/watch?v=a-f4DDnGSBc&amp;t=50s</a:t>
            </a:r>
            <a:r>
              <a:rPr lang="en-US" dirty="0"/>
              <a:t> (Accessed May 9</a:t>
            </a:r>
            <a:r>
              <a:rPr lang="en-US" baseline="30000" dirty="0"/>
              <a:t>th</a:t>
            </a:r>
            <a:r>
              <a:rPr lang="en-US" dirty="0"/>
              <a:t> 2026)</a:t>
            </a:r>
          </a:p>
          <a:p>
            <a:pPr marL="0" indent="0">
              <a:buNone/>
            </a:pPr>
            <a:r>
              <a:rPr lang="en-US" dirty="0"/>
              <a:t>Bogart, A. Landau, T. (2005) </a:t>
            </a:r>
            <a:r>
              <a:rPr lang="en-US" i="1" dirty="0"/>
              <a:t>The Viewpoints Book: A Practical Guide to Viewpoints and Composition. </a:t>
            </a:r>
            <a:r>
              <a:rPr lang="en-US" dirty="0"/>
              <a:t>Theatre Communications Group.</a:t>
            </a:r>
          </a:p>
          <a:p>
            <a:pPr marL="0" indent="0">
              <a:buNone/>
            </a:pPr>
            <a:r>
              <a:rPr lang="en-US" dirty="0"/>
              <a:t>Donnellan, D. (2002) </a:t>
            </a:r>
            <a:r>
              <a:rPr lang="en-US" i="1" dirty="0"/>
              <a:t>The Actor and the Target</a:t>
            </a:r>
            <a:r>
              <a:rPr lang="en-US" dirty="0"/>
              <a:t>. Nick Hern Books.</a:t>
            </a:r>
          </a:p>
          <a:p>
            <a:pPr marL="0" indent="0">
              <a:buNone/>
            </a:pPr>
            <a:r>
              <a:rPr lang="en-US" dirty="0"/>
              <a:t>Hagen, U. (1991) </a:t>
            </a:r>
            <a:r>
              <a:rPr lang="en-US" i="1" dirty="0"/>
              <a:t>A Challenge For The Actor. </a:t>
            </a:r>
            <a:r>
              <a:rPr lang="en-US" dirty="0"/>
              <a:t>Simon &amp; Schuster.</a:t>
            </a:r>
          </a:p>
          <a:p>
            <a:pPr marL="0" indent="0">
              <a:buNone/>
            </a:pPr>
            <a:r>
              <a:rPr lang="en-US" dirty="0"/>
              <a:t>Mitchell, K. (2008) </a:t>
            </a:r>
            <a:r>
              <a:rPr lang="en-US" i="1" dirty="0"/>
              <a:t>The Director’s Craft: A Handbook for the Theatre</a:t>
            </a:r>
            <a:r>
              <a:rPr lang="en-US" dirty="0"/>
              <a:t>. Routledge.</a:t>
            </a:r>
          </a:p>
          <a:p>
            <a:pPr marL="0" indent="0">
              <a:buNone/>
            </a:pPr>
            <a:r>
              <a:rPr lang="en-US" dirty="0"/>
              <a:t>Movie Parts (2020) </a:t>
            </a:r>
            <a:r>
              <a:rPr lang="en-GB" i="1" dirty="0"/>
              <a:t>Gru Meet the Vector | Despicable Me ( 2010 ) | HD | </a:t>
            </a:r>
            <a:r>
              <a:rPr lang="en-GB" i="1" dirty="0" err="1"/>
              <a:t>MovieParts</a:t>
            </a:r>
            <a:r>
              <a:rPr lang="en-GB" i="1" dirty="0"/>
              <a:t> | Best Movie Clips |. </a:t>
            </a:r>
            <a:r>
              <a:rPr lang="en-GB" dirty="0"/>
              <a:t>August 24</a:t>
            </a:r>
            <a:r>
              <a:rPr lang="en-GB" baseline="30000" dirty="0"/>
              <a:t>th</a:t>
            </a:r>
            <a:r>
              <a:rPr lang="en-GB" dirty="0"/>
              <a:t> . Available at: </a:t>
            </a:r>
            <a:r>
              <a:rPr lang="en-GB" dirty="0">
                <a:hlinkClick r:id="rId5"/>
              </a:rPr>
              <a:t>https://www.youtube.com/watch?v=pbcI3fW1_6Y</a:t>
            </a:r>
            <a:r>
              <a:rPr lang="en-GB" dirty="0"/>
              <a:t> (Accessed May 15</a:t>
            </a:r>
            <a:r>
              <a:rPr lang="en-GB" baseline="30000" dirty="0"/>
              <a:t>th</a:t>
            </a:r>
            <a:r>
              <a:rPr lang="en-GB" dirty="0"/>
              <a:t> 2026)</a:t>
            </a:r>
          </a:p>
          <a:p>
            <a:pPr marL="0" indent="0">
              <a:buNone/>
            </a:pPr>
            <a:r>
              <a:rPr lang="en-GB" dirty="0"/>
              <a:t>Stanislavski, K. (1961) </a:t>
            </a:r>
            <a:r>
              <a:rPr lang="en-GB" i="1" dirty="0"/>
              <a:t>Creating a Role. </a:t>
            </a:r>
            <a:r>
              <a:rPr lang="en-GB" dirty="0"/>
              <a:t>Theatre Arts Books</a:t>
            </a:r>
            <a:endParaRPr lang="en-US" dirty="0"/>
          </a:p>
          <a:p>
            <a:pPr marL="0" indent="0">
              <a:buNone/>
            </a:pPr>
            <a:r>
              <a:rPr lang="en-US" dirty="0"/>
              <a:t>Tumblr. (2014) </a:t>
            </a:r>
            <a:r>
              <a:rPr lang="en-US" i="1" dirty="0"/>
              <a:t>Pomona writer Alistair McDowall in Discussion with Literary Associate Guy Jones. </a:t>
            </a:r>
            <a:r>
              <a:rPr lang="en-US" dirty="0"/>
              <a:t>Available at: </a:t>
            </a:r>
            <a:r>
              <a:rPr lang="en-US" dirty="0">
                <a:hlinkClick r:id="rId6"/>
              </a:rPr>
              <a:t>https://www.tumblr.com/orangetreetheatre/101570309190/pomona-writer-alistair-mcdowall-in-discussion-with?redirect_to=%2Forangetreetheatre%2F101570309190%2Fpomona-writer-alistair-mcdowall-in-discussion-with&amp;source=blog_view_login_wall</a:t>
            </a:r>
            <a:r>
              <a:rPr lang="en-US" dirty="0"/>
              <a:t> (Accessed 9</a:t>
            </a:r>
            <a:r>
              <a:rPr lang="en-US" baseline="30000" dirty="0"/>
              <a:t>th</a:t>
            </a:r>
            <a:r>
              <a:rPr lang="en-US" dirty="0"/>
              <a:t> of May 2026)</a:t>
            </a:r>
          </a:p>
        </p:txBody>
      </p:sp>
    </p:spTree>
    <p:extLst>
      <p:ext uri="{BB962C8B-B14F-4D97-AF65-F5344CB8AC3E}">
        <p14:creationId xmlns:p14="http://schemas.microsoft.com/office/powerpoint/2010/main" val="870163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DB193-3714-712A-7FCF-20719D2C1C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CB1BF-0C57-78DB-91D3-EC783EA3DF31}"/>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2B2B4C66-4BF7-AD79-EAD8-D778D027917C}"/>
              </a:ext>
            </a:extLst>
          </p:cNvPr>
          <p:cNvSpPr>
            <a:spLocks noGrp="1"/>
          </p:cNvSpPr>
          <p:nvPr>
            <p:ph idx="1"/>
          </p:nvPr>
        </p:nvSpPr>
        <p:spPr/>
        <p:txBody>
          <a:bodyPr>
            <a:normAutofit fontScale="55000" lnSpcReduction="20000"/>
          </a:bodyPr>
          <a:lstStyle/>
          <a:p>
            <a:pPr marL="0" indent="0">
              <a:buNone/>
            </a:pPr>
            <a:r>
              <a:rPr lang="en-US" dirty="0" err="1"/>
              <a:t>Aesthetica</a:t>
            </a:r>
            <a:r>
              <a:rPr lang="en-US" dirty="0"/>
              <a:t> (2014) ‘</a:t>
            </a:r>
            <a:r>
              <a:rPr lang="en-US" dirty="0" err="1"/>
              <a:t>Aesthetica</a:t>
            </a:r>
            <a:r>
              <a:rPr lang="en-US" dirty="0"/>
              <a:t> Magazine – Interview with writer of Pomona, Alistair McDowall, at Orange Tree Theatre’. </a:t>
            </a:r>
            <a:r>
              <a:rPr lang="en-US" i="1" dirty="0"/>
              <a:t>Aesthetic Magazine</a:t>
            </a:r>
            <a:r>
              <a:rPr lang="en-US" dirty="0"/>
              <a:t>. Available at: </a:t>
            </a:r>
            <a:r>
              <a:rPr lang="en-US" dirty="0">
                <a:hlinkClick r:id="rId2"/>
              </a:rPr>
              <a:t>https://aestheticamagazine.com/interview-writer-pomona-alistair-mcdowall-orange-tree-theatre/</a:t>
            </a:r>
            <a:r>
              <a:rPr lang="en-US" dirty="0"/>
              <a:t> (Accessed May 7</a:t>
            </a:r>
            <a:r>
              <a:rPr lang="en-US" baseline="30000" dirty="0"/>
              <a:t>th</a:t>
            </a:r>
            <a:r>
              <a:rPr lang="en-US" dirty="0"/>
              <a:t>, 2026)</a:t>
            </a:r>
          </a:p>
          <a:p>
            <a:pPr marL="0" indent="0">
              <a:buNone/>
            </a:pPr>
            <a:r>
              <a:rPr lang="en-US" dirty="0"/>
              <a:t>Animal Antics (2018) </a:t>
            </a:r>
            <a:r>
              <a:rPr lang="en-GB" i="1" dirty="0"/>
              <a:t>Seagulls are Evil | Seagulls Being Jerks Compilation 2018. </a:t>
            </a:r>
            <a:r>
              <a:rPr lang="en-GB" dirty="0"/>
              <a:t>September 10</a:t>
            </a:r>
            <a:r>
              <a:rPr lang="en-GB" baseline="30000" dirty="0"/>
              <a:t>th</a:t>
            </a:r>
            <a:r>
              <a:rPr lang="en-GB" dirty="0"/>
              <a:t> . Available at: </a:t>
            </a:r>
            <a:r>
              <a:rPr lang="en-GB" dirty="0">
                <a:hlinkClick r:id="rId3"/>
              </a:rPr>
              <a:t>https://www.youtube.com/watch?v=nhdVzUuv-Dw</a:t>
            </a:r>
            <a:r>
              <a:rPr lang="en-GB" dirty="0"/>
              <a:t> (Accessed 13</a:t>
            </a:r>
            <a:r>
              <a:rPr lang="en-GB" baseline="30000" dirty="0"/>
              <a:t>th</a:t>
            </a:r>
            <a:r>
              <a:rPr lang="en-GB" dirty="0"/>
              <a:t> of May, 2026)</a:t>
            </a:r>
          </a:p>
          <a:p>
            <a:pPr marL="0" indent="0">
              <a:buNone/>
            </a:pPr>
            <a:r>
              <a:rPr lang="en-US" dirty="0"/>
              <a:t>BAFTA Guru (2017) </a:t>
            </a:r>
            <a:r>
              <a:rPr lang="en-US" i="1" dirty="0"/>
              <a:t>Viola Davis on Acting. </a:t>
            </a:r>
            <a:r>
              <a:rPr lang="en-US" dirty="0"/>
              <a:t>February 1</a:t>
            </a:r>
            <a:r>
              <a:rPr lang="en-US" baseline="30000" dirty="0"/>
              <a:t>st</a:t>
            </a:r>
            <a:r>
              <a:rPr lang="en-US" dirty="0"/>
              <a:t> . Available at: </a:t>
            </a:r>
            <a:r>
              <a:rPr lang="en-US" dirty="0">
                <a:hlinkClick r:id="rId4"/>
              </a:rPr>
              <a:t>https://www.youtube.com/watch?v=a-f4DDnGSBc&amp;t=50s</a:t>
            </a:r>
            <a:r>
              <a:rPr lang="en-US" dirty="0"/>
              <a:t> (Accessed May 9</a:t>
            </a:r>
            <a:r>
              <a:rPr lang="en-US" baseline="30000" dirty="0"/>
              <a:t>th</a:t>
            </a:r>
            <a:r>
              <a:rPr lang="en-US" dirty="0"/>
              <a:t> 2026)</a:t>
            </a:r>
          </a:p>
          <a:p>
            <a:pPr marL="0" indent="0">
              <a:buNone/>
            </a:pPr>
            <a:r>
              <a:rPr lang="en-US" dirty="0"/>
              <a:t>Barker, C. (1977) </a:t>
            </a:r>
            <a:r>
              <a:rPr lang="en-US" i="1" dirty="0"/>
              <a:t>Theatre Games: A New Approach To Drama Training. </a:t>
            </a:r>
            <a:r>
              <a:rPr lang="en-US" dirty="0"/>
              <a:t>Eyre Methuen ltd.</a:t>
            </a:r>
          </a:p>
          <a:p>
            <a:pPr marL="0" indent="0">
              <a:buNone/>
            </a:pPr>
            <a:r>
              <a:rPr lang="en-US" dirty="0"/>
              <a:t>Bogart, A. Landau, T. (2005) </a:t>
            </a:r>
            <a:r>
              <a:rPr lang="en-US" i="1" dirty="0"/>
              <a:t>The Viewpoints Book: A Practical Guide to Viewpoints and Composition. </a:t>
            </a:r>
            <a:r>
              <a:rPr lang="en-US" dirty="0"/>
              <a:t>Theatre Communications Group.</a:t>
            </a:r>
          </a:p>
          <a:p>
            <a:pPr marL="0" indent="0">
              <a:buNone/>
            </a:pPr>
            <a:r>
              <a:rPr lang="en-US" dirty="0"/>
              <a:t>Donnellan, D. (2002) </a:t>
            </a:r>
            <a:r>
              <a:rPr lang="en-US" i="1" dirty="0"/>
              <a:t>The Actor and the Target</a:t>
            </a:r>
            <a:r>
              <a:rPr lang="en-US" dirty="0"/>
              <a:t>. Nick Hern Books.</a:t>
            </a:r>
          </a:p>
          <a:p>
            <a:pPr marL="0" indent="0">
              <a:buNone/>
            </a:pPr>
            <a:r>
              <a:rPr lang="en-US" dirty="0"/>
              <a:t>Hagen, U. (1991) </a:t>
            </a:r>
            <a:r>
              <a:rPr lang="en-US" i="1" dirty="0"/>
              <a:t>A Challenge For The Actor. </a:t>
            </a:r>
            <a:r>
              <a:rPr lang="en-US" dirty="0"/>
              <a:t>Simon &amp; Schuster.</a:t>
            </a:r>
          </a:p>
          <a:p>
            <a:pPr marL="0" indent="0">
              <a:buNone/>
            </a:pPr>
            <a:r>
              <a:rPr lang="en-US" dirty="0"/>
              <a:t>Mitchell, K. (2008) </a:t>
            </a:r>
            <a:r>
              <a:rPr lang="en-US" i="1" dirty="0"/>
              <a:t>The Director’s Craft: A Handbook for the Theatre</a:t>
            </a:r>
            <a:r>
              <a:rPr lang="en-US" dirty="0"/>
              <a:t>. Routledge.</a:t>
            </a:r>
          </a:p>
          <a:p>
            <a:pPr marL="0" indent="0">
              <a:buNone/>
            </a:pPr>
            <a:r>
              <a:rPr lang="en-US" dirty="0" err="1"/>
              <a:t>Nagrin</a:t>
            </a:r>
            <a:r>
              <a:rPr lang="en-US" dirty="0"/>
              <a:t>, D. (1997) </a:t>
            </a:r>
            <a:r>
              <a:rPr lang="en-US" i="1" dirty="0"/>
              <a:t>The Six Questions: Acting Technique For Dance Performance</a:t>
            </a:r>
            <a:r>
              <a:rPr lang="en-US" dirty="0"/>
              <a:t>. University of Pittsburgh Press</a:t>
            </a:r>
          </a:p>
          <a:p>
            <a:pPr marL="0" indent="0">
              <a:buNone/>
            </a:pPr>
            <a:r>
              <a:rPr lang="en-US" dirty="0"/>
              <a:t>Movie Parts (2020) </a:t>
            </a:r>
            <a:r>
              <a:rPr lang="en-GB" i="1" dirty="0"/>
              <a:t>Gru Meet the Vector | Despicable Me ( 2010 ) | HD | </a:t>
            </a:r>
            <a:r>
              <a:rPr lang="en-GB" i="1" dirty="0" err="1"/>
              <a:t>MovieParts</a:t>
            </a:r>
            <a:r>
              <a:rPr lang="en-GB" i="1" dirty="0"/>
              <a:t> | Best Movie Clips |. </a:t>
            </a:r>
            <a:r>
              <a:rPr lang="en-GB" dirty="0"/>
              <a:t>August 24</a:t>
            </a:r>
            <a:r>
              <a:rPr lang="en-GB" baseline="30000" dirty="0"/>
              <a:t>th</a:t>
            </a:r>
            <a:r>
              <a:rPr lang="en-GB" dirty="0"/>
              <a:t> . Available at: </a:t>
            </a:r>
            <a:r>
              <a:rPr lang="en-GB" dirty="0">
                <a:hlinkClick r:id="rId5"/>
              </a:rPr>
              <a:t>https://www.youtube.com/watch?v=pbcI3fW1_6Y</a:t>
            </a:r>
            <a:r>
              <a:rPr lang="en-GB" dirty="0"/>
              <a:t> (Accessed May 15</a:t>
            </a:r>
            <a:r>
              <a:rPr lang="en-GB" baseline="30000" dirty="0"/>
              <a:t>th</a:t>
            </a:r>
            <a:r>
              <a:rPr lang="en-GB" dirty="0"/>
              <a:t> 2026)</a:t>
            </a:r>
          </a:p>
          <a:p>
            <a:pPr marL="0" indent="0">
              <a:buNone/>
            </a:pPr>
            <a:r>
              <a:rPr lang="en-GB" dirty="0"/>
              <a:t>Stanislavski, K. (1961) </a:t>
            </a:r>
            <a:r>
              <a:rPr lang="en-GB" i="1" dirty="0"/>
              <a:t>Creating a Role. </a:t>
            </a:r>
            <a:r>
              <a:rPr lang="en-GB" dirty="0"/>
              <a:t>Theatre Arts Books</a:t>
            </a:r>
            <a:endParaRPr lang="en-US" dirty="0"/>
          </a:p>
          <a:p>
            <a:pPr marL="0" indent="0">
              <a:buNone/>
            </a:pPr>
            <a:r>
              <a:rPr lang="en-US" dirty="0"/>
              <a:t>Tumblr. (2014) </a:t>
            </a:r>
            <a:r>
              <a:rPr lang="en-US" i="1" dirty="0"/>
              <a:t>Pomona writer Alistair McDowall in Discussion with Literary Associate Guy Jones. </a:t>
            </a:r>
            <a:r>
              <a:rPr lang="en-US" dirty="0"/>
              <a:t>Available at: </a:t>
            </a:r>
            <a:r>
              <a:rPr lang="en-US" dirty="0">
                <a:hlinkClick r:id="rId6"/>
              </a:rPr>
              <a:t>https://www.tumblr.com/orangetreetheatre/101570309190/pomona-writer-alistair-mcdowall-in-discussion-with?redirect_to=%2Forangetreetheatre%2F101570309190%2Fpomona-writer-alistair-mcdowall-in-discussion-with&amp;source=blog_view_login_wall</a:t>
            </a:r>
            <a:r>
              <a:rPr lang="en-US" dirty="0"/>
              <a:t> (Accessed 9</a:t>
            </a:r>
            <a:r>
              <a:rPr lang="en-US" baseline="30000" dirty="0"/>
              <a:t>th</a:t>
            </a:r>
            <a:r>
              <a:rPr lang="en-US" dirty="0"/>
              <a:t> of May 2026)</a:t>
            </a:r>
          </a:p>
        </p:txBody>
      </p:sp>
    </p:spTree>
    <p:extLst>
      <p:ext uri="{BB962C8B-B14F-4D97-AF65-F5344CB8AC3E}">
        <p14:creationId xmlns:p14="http://schemas.microsoft.com/office/powerpoint/2010/main" val="310559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80439-DDB3-8EDE-9E8E-80FF618D1BC5}"/>
              </a:ext>
            </a:extLst>
          </p:cNvPr>
          <p:cNvSpPr>
            <a:spLocks noGrp="1"/>
          </p:cNvSpPr>
          <p:nvPr>
            <p:ph type="title"/>
          </p:nvPr>
        </p:nvSpPr>
        <p:spPr/>
        <p:txBody>
          <a:bodyPr/>
          <a:lstStyle/>
          <a:p>
            <a:r>
              <a:rPr lang="en-US">
                <a:latin typeface="Rockwell Condensed"/>
              </a:rPr>
              <a:t>Appendix 1:</a:t>
            </a:r>
            <a:endParaRPr lang="en-US" dirty="0">
              <a:latin typeface="Rockwell Condensed"/>
            </a:endParaRPr>
          </a:p>
        </p:txBody>
      </p:sp>
      <p:pic>
        <p:nvPicPr>
          <p:cNvPr id="4" name="Content Placeholder 3" descr="A map of the world with many sticky notes&#10;&#10;AI-generated content may be incorrect.">
            <a:extLst>
              <a:ext uri="{FF2B5EF4-FFF2-40B4-BE49-F238E27FC236}">
                <a16:creationId xmlns:a16="http://schemas.microsoft.com/office/drawing/2014/main" id="{47374F3B-668F-27DD-FA71-1C6D492C70C5}"/>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1725942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6895-13F9-F9DD-A94B-8A909E02586A}"/>
              </a:ext>
            </a:extLst>
          </p:cNvPr>
          <p:cNvSpPr>
            <a:spLocks noGrp="1"/>
          </p:cNvSpPr>
          <p:nvPr>
            <p:ph type="title"/>
          </p:nvPr>
        </p:nvSpPr>
        <p:spPr/>
        <p:txBody>
          <a:bodyPr/>
          <a:lstStyle/>
          <a:p>
            <a:r>
              <a:rPr lang="en-US"/>
              <a:t>Appendix 2:</a:t>
            </a:r>
          </a:p>
        </p:txBody>
      </p:sp>
      <p:pic>
        <p:nvPicPr>
          <p:cNvPr id="4" name="Content Placeholder 3" descr="A group of sticky notes on a wall&#10;&#10;AI-generated content may be incorrect.">
            <a:extLst>
              <a:ext uri="{FF2B5EF4-FFF2-40B4-BE49-F238E27FC236}">
                <a16:creationId xmlns:a16="http://schemas.microsoft.com/office/drawing/2014/main" id="{70BE2464-18F0-8161-7617-BF44CB1CBE2C}"/>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811478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62EB-BBF9-F785-3812-9929B0693C5C}"/>
              </a:ext>
            </a:extLst>
          </p:cNvPr>
          <p:cNvSpPr>
            <a:spLocks noGrp="1"/>
          </p:cNvSpPr>
          <p:nvPr>
            <p:ph type="title"/>
          </p:nvPr>
        </p:nvSpPr>
        <p:spPr/>
        <p:txBody>
          <a:bodyPr/>
          <a:lstStyle/>
          <a:p>
            <a:r>
              <a:rPr lang="en-US"/>
              <a:t>Appendix 3:</a:t>
            </a:r>
          </a:p>
        </p:txBody>
      </p:sp>
      <p:pic>
        <p:nvPicPr>
          <p:cNvPr id="4" name="Content Placeholder 3" descr="A group of post-it notes on a white board&#10;&#10;AI-generated content may be incorrect.">
            <a:extLst>
              <a:ext uri="{FF2B5EF4-FFF2-40B4-BE49-F238E27FC236}">
                <a16:creationId xmlns:a16="http://schemas.microsoft.com/office/drawing/2014/main" id="{DE3AF823-3314-9C08-4BF2-C8AA8EE08A4E}"/>
              </a:ext>
            </a:extLst>
          </p:cNvPr>
          <p:cNvPicPr>
            <a:picLocks noGrp="1" noChangeAspect="1"/>
          </p:cNvPicPr>
          <p:nvPr>
            <p:ph idx="1"/>
          </p:nvPr>
        </p:nvPicPr>
        <p:blipFill>
          <a:blip r:embed="rId2"/>
          <a:stretch>
            <a:fillRect/>
          </a:stretch>
        </p:blipFill>
        <p:spPr>
          <a:xfrm>
            <a:off x="4579469" y="2121408"/>
            <a:ext cx="3039157" cy="4050792"/>
          </a:xfrm>
          <a:prstGeom prst="rect">
            <a:avLst/>
          </a:prstGeom>
        </p:spPr>
      </p:pic>
    </p:spTree>
    <p:extLst>
      <p:ext uri="{BB962C8B-B14F-4D97-AF65-F5344CB8AC3E}">
        <p14:creationId xmlns:p14="http://schemas.microsoft.com/office/powerpoint/2010/main" val="4202435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4BE17-F1AA-BE82-8DCC-0A8A8C80DD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4EC437-76DF-4F04-9E65-4B8805AC9624}"/>
              </a:ext>
            </a:extLst>
          </p:cNvPr>
          <p:cNvSpPr>
            <a:spLocks noGrp="1"/>
          </p:cNvSpPr>
          <p:nvPr>
            <p:ph type="title"/>
          </p:nvPr>
        </p:nvSpPr>
        <p:spPr/>
        <p:txBody>
          <a:bodyPr/>
          <a:lstStyle/>
          <a:p>
            <a:r>
              <a:rPr lang="en-US"/>
              <a:t>Appendix 4:</a:t>
            </a:r>
          </a:p>
        </p:txBody>
      </p:sp>
      <p:pic>
        <p:nvPicPr>
          <p:cNvPr id="6" name="Content Placeholder 5" descr="A piece of paper with writing on it&#10;&#10;AI-generated content may be incorrect.">
            <a:extLst>
              <a:ext uri="{FF2B5EF4-FFF2-40B4-BE49-F238E27FC236}">
                <a16:creationId xmlns:a16="http://schemas.microsoft.com/office/drawing/2014/main" id="{86AACB28-5474-2CBB-5D9B-CE9EF7F3A51D}"/>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2371636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E81E0-9046-47D7-14CC-4E22DC5CE7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668306-1D18-6377-4B8C-0AE5FEB62F9E}"/>
              </a:ext>
            </a:extLst>
          </p:cNvPr>
          <p:cNvSpPr>
            <a:spLocks noGrp="1"/>
          </p:cNvSpPr>
          <p:nvPr>
            <p:ph type="title"/>
          </p:nvPr>
        </p:nvSpPr>
        <p:spPr/>
        <p:txBody>
          <a:bodyPr/>
          <a:lstStyle/>
          <a:p>
            <a:r>
              <a:rPr lang="en-US"/>
              <a:t>Appendix 5:</a:t>
            </a:r>
          </a:p>
        </p:txBody>
      </p:sp>
      <p:pic>
        <p:nvPicPr>
          <p:cNvPr id="5" name="Content Placeholder 4" descr="A piece of paper with writing on it&#10;&#10;AI-generated content may be incorrect.">
            <a:extLst>
              <a:ext uri="{FF2B5EF4-FFF2-40B4-BE49-F238E27FC236}">
                <a16:creationId xmlns:a16="http://schemas.microsoft.com/office/drawing/2014/main" id="{C00CBDA2-E625-41CF-666B-24C6B3B4A7A7}"/>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164422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8569C-5EF0-9CE4-6172-EAB07B8735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8AEC6-06CC-1236-77CE-75C37D38BD38}"/>
              </a:ext>
            </a:extLst>
          </p:cNvPr>
          <p:cNvSpPr>
            <a:spLocks noGrp="1"/>
          </p:cNvSpPr>
          <p:nvPr>
            <p:ph type="title"/>
          </p:nvPr>
        </p:nvSpPr>
        <p:spPr/>
        <p:txBody>
          <a:bodyPr/>
          <a:lstStyle/>
          <a:p>
            <a:r>
              <a:rPr lang="en-US"/>
              <a:t>Appendix 6:</a:t>
            </a:r>
          </a:p>
        </p:txBody>
      </p:sp>
      <p:pic>
        <p:nvPicPr>
          <p:cNvPr id="6" name="Content Placeholder 5" descr="A note on a wall&#10;&#10;AI-generated content may be incorrect.">
            <a:extLst>
              <a:ext uri="{FF2B5EF4-FFF2-40B4-BE49-F238E27FC236}">
                <a16:creationId xmlns:a16="http://schemas.microsoft.com/office/drawing/2014/main" id="{6CDB5E62-2011-EC46-DCF9-32E6433E5726}"/>
              </a:ext>
            </a:extLst>
          </p:cNvPr>
          <p:cNvPicPr>
            <a:picLocks noGrp="1" noChangeAspect="1"/>
          </p:cNvPicPr>
          <p:nvPr>
            <p:ph idx="1"/>
          </p:nvPr>
        </p:nvPicPr>
        <p:blipFill>
          <a:blip r:embed="rId2"/>
          <a:stretch>
            <a:fillRect/>
          </a:stretch>
        </p:blipFill>
        <p:spPr>
          <a:xfrm>
            <a:off x="4579469" y="2121408"/>
            <a:ext cx="3039157" cy="4050792"/>
          </a:xfrm>
          <a:prstGeom prst="rect">
            <a:avLst/>
          </a:prstGeom>
        </p:spPr>
      </p:pic>
    </p:spTree>
    <p:extLst>
      <p:ext uri="{BB962C8B-B14F-4D97-AF65-F5344CB8AC3E}">
        <p14:creationId xmlns:p14="http://schemas.microsoft.com/office/powerpoint/2010/main" val="3708271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60B2E-C91D-E4A9-E22D-964F67EC5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2783F8-2E65-5452-0E69-96E807B6BEAD}"/>
              </a:ext>
            </a:extLst>
          </p:cNvPr>
          <p:cNvSpPr>
            <a:spLocks noGrp="1"/>
          </p:cNvSpPr>
          <p:nvPr>
            <p:ph type="title"/>
          </p:nvPr>
        </p:nvSpPr>
        <p:spPr/>
        <p:txBody>
          <a:bodyPr/>
          <a:lstStyle/>
          <a:p>
            <a:r>
              <a:rPr lang="en-US"/>
              <a:t>Appendix 7:</a:t>
            </a:r>
          </a:p>
        </p:txBody>
      </p:sp>
      <p:pic>
        <p:nvPicPr>
          <p:cNvPr id="5" name="Content Placeholder 4" descr="A white paper with writing on it&#10;&#10;AI-generated content may be incorrect.">
            <a:extLst>
              <a:ext uri="{FF2B5EF4-FFF2-40B4-BE49-F238E27FC236}">
                <a16:creationId xmlns:a16="http://schemas.microsoft.com/office/drawing/2014/main" id="{19E988F3-0CA6-84BB-F7E0-6E761F05432D}"/>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307193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B303D-87DD-AF6E-EA49-443812679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1F86AA-C3D2-3014-FD8B-BB747167BACB}"/>
              </a:ext>
            </a:extLst>
          </p:cNvPr>
          <p:cNvSpPr>
            <a:spLocks noGrp="1"/>
          </p:cNvSpPr>
          <p:nvPr>
            <p:ph type="title"/>
          </p:nvPr>
        </p:nvSpPr>
        <p:spPr/>
        <p:txBody>
          <a:bodyPr/>
          <a:lstStyle/>
          <a:p>
            <a:r>
              <a:rPr lang="en-US"/>
              <a:t>Appendix 8:</a:t>
            </a:r>
          </a:p>
        </p:txBody>
      </p:sp>
      <p:pic>
        <p:nvPicPr>
          <p:cNvPr id="6" name="Content Placeholder 5" descr="A wall with white paper with writing on it&#10;&#10;AI-generated content may be incorrect.">
            <a:extLst>
              <a:ext uri="{FF2B5EF4-FFF2-40B4-BE49-F238E27FC236}">
                <a16:creationId xmlns:a16="http://schemas.microsoft.com/office/drawing/2014/main" id="{01BCE176-7677-884C-C844-6F156F8FB563}"/>
              </a:ext>
            </a:extLst>
          </p:cNvPr>
          <p:cNvPicPr>
            <a:picLocks noGrp="1" noChangeAspect="1"/>
          </p:cNvPicPr>
          <p:nvPr>
            <p:ph idx="1"/>
          </p:nvPr>
        </p:nvPicPr>
        <p:blipFill>
          <a:blip r:embed="rId2"/>
          <a:stretch>
            <a:fillRect/>
          </a:stretch>
        </p:blipFill>
        <p:spPr>
          <a:xfrm>
            <a:off x="3397811" y="2121408"/>
            <a:ext cx="5402473" cy="4050792"/>
          </a:xfrm>
          <a:prstGeom prst="rect">
            <a:avLst/>
          </a:prstGeom>
        </p:spPr>
      </p:pic>
    </p:spTree>
    <p:extLst>
      <p:ext uri="{BB962C8B-B14F-4D97-AF65-F5344CB8AC3E}">
        <p14:creationId xmlns:p14="http://schemas.microsoft.com/office/powerpoint/2010/main" val="51630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06BFA-227D-776F-185F-D903537A3D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C1E785-F9CF-43A1-2856-EB7184F3DC65}"/>
              </a:ext>
            </a:extLst>
          </p:cNvPr>
          <p:cNvSpPr>
            <a:spLocks noGrp="1"/>
          </p:cNvSpPr>
          <p:nvPr>
            <p:ph type="title"/>
          </p:nvPr>
        </p:nvSpPr>
        <p:spPr/>
        <p:txBody>
          <a:bodyPr/>
          <a:lstStyle/>
          <a:p>
            <a:r>
              <a:rPr lang="en-US" dirty="0"/>
              <a:t>Appendix 9:</a:t>
            </a:r>
          </a:p>
        </p:txBody>
      </p:sp>
      <p:sp>
        <p:nvSpPr>
          <p:cNvPr id="4" name="Content Placeholder 3">
            <a:extLst>
              <a:ext uri="{FF2B5EF4-FFF2-40B4-BE49-F238E27FC236}">
                <a16:creationId xmlns:a16="http://schemas.microsoft.com/office/drawing/2014/main" id="{A49578CC-B092-4584-437E-390257FC46CC}"/>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B5D97634-BFDD-564D-C7F2-B44E7CB5007B}"/>
              </a:ext>
            </a:extLst>
          </p:cNvPr>
          <p:cNvPicPr>
            <a:picLocks noChangeAspect="1"/>
          </p:cNvPicPr>
          <p:nvPr/>
        </p:nvPicPr>
        <p:blipFill>
          <a:blip r:embed="rId2"/>
          <a:stretch>
            <a:fillRect/>
          </a:stretch>
        </p:blipFill>
        <p:spPr>
          <a:xfrm>
            <a:off x="1357022" y="2013668"/>
            <a:ext cx="2572727" cy="3428999"/>
          </a:xfrm>
          <a:prstGeom prst="rect">
            <a:avLst/>
          </a:prstGeom>
        </p:spPr>
      </p:pic>
      <p:pic>
        <p:nvPicPr>
          <p:cNvPr id="10" name="Picture 9">
            <a:extLst>
              <a:ext uri="{FF2B5EF4-FFF2-40B4-BE49-F238E27FC236}">
                <a16:creationId xmlns:a16="http://schemas.microsoft.com/office/drawing/2014/main" id="{F11B9B5B-989F-8A80-5B16-6571289A7D39}"/>
              </a:ext>
            </a:extLst>
          </p:cNvPr>
          <p:cNvPicPr>
            <a:picLocks noChangeAspect="1"/>
          </p:cNvPicPr>
          <p:nvPr/>
        </p:nvPicPr>
        <p:blipFill>
          <a:blip r:embed="rId3"/>
          <a:stretch>
            <a:fillRect/>
          </a:stretch>
        </p:blipFill>
        <p:spPr>
          <a:xfrm>
            <a:off x="5402672" y="1757237"/>
            <a:ext cx="2765122" cy="3685429"/>
          </a:xfrm>
          <a:prstGeom prst="rect">
            <a:avLst/>
          </a:prstGeom>
        </p:spPr>
      </p:pic>
    </p:spTree>
    <p:extLst>
      <p:ext uri="{BB962C8B-B14F-4D97-AF65-F5344CB8AC3E}">
        <p14:creationId xmlns:p14="http://schemas.microsoft.com/office/powerpoint/2010/main" val="2662391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CB6DA-F84F-76B4-3EA1-E241876F8E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74BDB-5758-438D-5829-B4BBC47E1DE9}"/>
              </a:ext>
            </a:extLst>
          </p:cNvPr>
          <p:cNvSpPr>
            <a:spLocks noGrp="1"/>
          </p:cNvSpPr>
          <p:nvPr>
            <p:ph type="title"/>
          </p:nvPr>
        </p:nvSpPr>
        <p:spPr/>
        <p:txBody>
          <a:bodyPr/>
          <a:lstStyle/>
          <a:p>
            <a:r>
              <a:rPr lang="en-US" dirty="0"/>
              <a:t>Appendix 10:</a:t>
            </a:r>
          </a:p>
        </p:txBody>
      </p:sp>
      <p:sp>
        <p:nvSpPr>
          <p:cNvPr id="4" name="Content Placeholder 3">
            <a:extLst>
              <a:ext uri="{FF2B5EF4-FFF2-40B4-BE49-F238E27FC236}">
                <a16:creationId xmlns:a16="http://schemas.microsoft.com/office/drawing/2014/main" id="{918F6A9C-E901-2D07-60D7-6C7D467ED71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80DEDFA-423E-53C0-F55B-641219811A39}"/>
              </a:ext>
            </a:extLst>
          </p:cNvPr>
          <p:cNvPicPr>
            <a:picLocks noChangeAspect="1"/>
          </p:cNvPicPr>
          <p:nvPr/>
        </p:nvPicPr>
        <p:blipFill>
          <a:blip r:embed="rId2"/>
          <a:stretch>
            <a:fillRect/>
          </a:stretch>
        </p:blipFill>
        <p:spPr>
          <a:xfrm>
            <a:off x="1063752" y="1783807"/>
            <a:ext cx="3620552" cy="4825569"/>
          </a:xfrm>
          <a:prstGeom prst="rect">
            <a:avLst/>
          </a:prstGeom>
        </p:spPr>
      </p:pic>
      <p:pic>
        <p:nvPicPr>
          <p:cNvPr id="7" name="Picture 6">
            <a:extLst>
              <a:ext uri="{FF2B5EF4-FFF2-40B4-BE49-F238E27FC236}">
                <a16:creationId xmlns:a16="http://schemas.microsoft.com/office/drawing/2014/main" id="{A60187F3-AEB8-1A25-FF48-9C9276F6293D}"/>
              </a:ext>
            </a:extLst>
          </p:cNvPr>
          <p:cNvPicPr>
            <a:picLocks noChangeAspect="1"/>
          </p:cNvPicPr>
          <p:nvPr/>
        </p:nvPicPr>
        <p:blipFill>
          <a:blip r:embed="rId3"/>
          <a:stretch>
            <a:fillRect/>
          </a:stretch>
        </p:blipFill>
        <p:spPr>
          <a:xfrm>
            <a:off x="6567777" y="1783807"/>
            <a:ext cx="3620552" cy="4825569"/>
          </a:xfrm>
          <a:prstGeom prst="rect">
            <a:avLst/>
          </a:prstGeom>
        </p:spPr>
      </p:pic>
    </p:spTree>
    <p:extLst>
      <p:ext uri="{BB962C8B-B14F-4D97-AF65-F5344CB8AC3E}">
        <p14:creationId xmlns:p14="http://schemas.microsoft.com/office/powerpoint/2010/main" val="39062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3861F-A843-BB13-4373-11B14A6D38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74A69-B1E4-BC96-612B-F120064B7911}"/>
              </a:ext>
            </a:extLst>
          </p:cNvPr>
          <p:cNvSpPr>
            <a:spLocks noGrp="1"/>
          </p:cNvSpPr>
          <p:nvPr>
            <p:ph type="title"/>
          </p:nvPr>
        </p:nvSpPr>
        <p:spPr/>
        <p:txBody>
          <a:bodyPr/>
          <a:lstStyle/>
          <a:p>
            <a:r>
              <a:rPr lang="en-US" dirty="0"/>
              <a:t>Appendix 11:</a:t>
            </a:r>
          </a:p>
        </p:txBody>
      </p:sp>
      <p:sp>
        <p:nvSpPr>
          <p:cNvPr id="4" name="Content Placeholder 3">
            <a:extLst>
              <a:ext uri="{FF2B5EF4-FFF2-40B4-BE49-F238E27FC236}">
                <a16:creationId xmlns:a16="http://schemas.microsoft.com/office/drawing/2014/main" id="{F791A4CB-CF94-419F-E0C2-6541FCE64BA2}"/>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EC10DF02-E051-74E2-56B2-FC195B9BF7E3}"/>
              </a:ext>
            </a:extLst>
          </p:cNvPr>
          <p:cNvPicPr>
            <a:picLocks noChangeAspect="1"/>
          </p:cNvPicPr>
          <p:nvPr/>
        </p:nvPicPr>
        <p:blipFill>
          <a:blip r:embed="rId2"/>
          <a:stretch>
            <a:fillRect/>
          </a:stretch>
        </p:blipFill>
        <p:spPr>
          <a:xfrm>
            <a:off x="5183444" y="1812856"/>
            <a:ext cx="4614675" cy="4560512"/>
          </a:xfrm>
          <a:prstGeom prst="rect">
            <a:avLst/>
          </a:prstGeom>
        </p:spPr>
      </p:pic>
      <p:pic>
        <p:nvPicPr>
          <p:cNvPr id="9" name="Picture 8">
            <a:extLst>
              <a:ext uri="{FF2B5EF4-FFF2-40B4-BE49-F238E27FC236}">
                <a16:creationId xmlns:a16="http://schemas.microsoft.com/office/drawing/2014/main" id="{F1B9CB7D-883C-9B68-BA1A-6CA4F5FD170E}"/>
              </a:ext>
            </a:extLst>
          </p:cNvPr>
          <p:cNvPicPr>
            <a:picLocks noChangeAspect="1"/>
          </p:cNvPicPr>
          <p:nvPr/>
        </p:nvPicPr>
        <p:blipFill>
          <a:blip r:embed="rId3"/>
          <a:stretch>
            <a:fillRect/>
          </a:stretch>
        </p:blipFill>
        <p:spPr>
          <a:xfrm>
            <a:off x="1022210" y="1644558"/>
            <a:ext cx="3841890" cy="4998014"/>
          </a:xfrm>
          <a:prstGeom prst="rect">
            <a:avLst/>
          </a:prstGeom>
        </p:spPr>
      </p:pic>
    </p:spTree>
    <p:extLst>
      <p:ext uri="{BB962C8B-B14F-4D97-AF65-F5344CB8AC3E}">
        <p14:creationId xmlns:p14="http://schemas.microsoft.com/office/powerpoint/2010/main" val="659927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TotalTime>1488</TotalTime>
  <Words>2906</Words>
  <Application>Microsoft Office PowerPoint</Application>
  <PresentationFormat>Widescreen</PresentationFormat>
  <Paragraphs>67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Rockwell</vt:lpstr>
      <vt:lpstr>Rockwell Condensed</vt:lpstr>
      <vt:lpstr>Wingdings</vt:lpstr>
      <vt:lpstr>Wood Type</vt:lpstr>
      <vt:lpstr>Specialised Performance Practice</vt:lpstr>
      <vt:lpstr>Katie Mitchell</vt:lpstr>
      <vt:lpstr>Katie Mitchell</vt:lpstr>
      <vt:lpstr>Katie Mitchell</vt:lpstr>
      <vt:lpstr>VIEWPOINTS</vt:lpstr>
      <vt:lpstr>VIEWPOINTS</vt:lpstr>
      <vt:lpstr>Creating ‘Zeppo’</vt:lpstr>
      <vt:lpstr>Creating ‘Zeppo’</vt:lpstr>
      <vt:lpstr>Evaluation</vt:lpstr>
      <vt:lpstr>Reference List:</vt:lpstr>
      <vt:lpstr>Bibliography:</vt:lpstr>
      <vt:lpstr>Appendix 1:</vt:lpstr>
      <vt:lpstr>Appendix 2:</vt:lpstr>
      <vt:lpstr>Appendix 3:</vt:lpstr>
      <vt:lpstr>Appendix 4:</vt:lpstr>
      <vt:lpstr>Appendix 5:</vt:lpstr>
      <vt:lpstr>Appendix 6:</vt:lpstr>
      <vt:lpstr>Appendix 7:</vt:lpstr>
      <vt:lpstr>Appendix 8:</vt:lpstr>
      <vt:lpstr>Appendix 9:</vt:lpstr>
      <vt:lpstr>Appendix 10:</vt:lpstr>
      <vt:lpstr>Appendix 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Gruffydd Roberts</dc:creator>
  <cp:lastModifiedBy>Gruff Roberts (2306134)</cp:lastModifiedBy>
  <cp:revision>47</cp:revision>
  <dcterms:created xsi:type="dcterms:W3CDTF">2026-05-07T16:11:01Z</dcterms:created>
  <dcterms:modified xsi:type="dcterms:W3CDTF">2026-05-22T16:03:27Z</dcterms:modified>
</cp:coreProperties>
</file>