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5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3559FA-7C29-2AC7-1BD0-4FF60D51CBF0}" v="124" dt="2024-05-09T20:31:13.445"/>
    <p1510:client id="{7E680801-D0F3-601E-001E-0889947104F5}" v="895" dt="2024-05-09T18:57:26.2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9600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389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5/9/2024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703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170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24074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991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86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446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006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220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093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59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74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well-being-of-future-generations-wales" TargetMode="External"/><Relationship Id="rId2" Type="http://schemas.openxmlformats.org/officeDocument/2006/relationships/hyperlink" Target="https://hwb.gov.wales/curriculum-for-wales/designing-your-curriculum/developing-a-vision-for-curriculum-design/#curriculum-design-and-the-four-purpos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utdoorlearningmadeeasy.co.uk/teachers-sample-categories/sample_lks2/" TargetMode="External"/><Relationship Id="rId5" Type="http://schemas.openxmlformats.org/officeDocument/2006/relationships/hyperlink" Target="https://www.harveymaps.co.uk/acatalog/Outdoor-Learning-Cards-MOLC.html" TargetMode="External"/><Relationship Id="rId4" Type="http://schemas.openxmlformats.org/officeDocument/2006/relationships/hyperlink" Target="https://naturalresources.wales/guidance-and-advice/business-sectors/education-and-skills/looking-for-learning-resources/?lang=e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0531" y="1346268"/>
            <a:ext cx="5274860" cy="3066706"/>
          </a:xfrm>
        </p:spPr>
        <p:txBody>
          <a:bodyPr anchor="b"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Outdoor Learning Resources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1420" y="4412974"/>
            <a:ext cx="4909971" cy="15761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An independent project by Ed Petcher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7D887A3-61AD-4674-BC53-8DFA8CF7B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79F0FB3-8461-462D-84A2-53106FBF4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53480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1E3C311-4E8A-45D9-97BF-07F5FD346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88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Blanket on the earth">
            <a:extLst>
              <a:ext uri="{FF2B5EF4-FFF2-40B4-BE49-F238E27FC236}">
                <a16:creationId xmlns:a16="http://schemas.microsoft.com/office/drawing/2014/main" id="{D2B02CF9-DC97-CDE5-2F94-4CDB6680A8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73" r="21193" b="-3"/>
          <a:stretch/>
        </p:blipFill>
        <p:spPr>
          <a:xfrm>
            <a:off x="7187979" y="10"/>
            <a:ext cx="5004021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8FB94-B119-A438-A309-7B0E782AB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F8F38-07B7-3786-27AB-BC92982E8D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Creation of six outdoor learning resources for teachers</a:t>
            </a:r>
            <a:endParaRPr lang="en-US" dirty="0"/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Made worksheets to accompany these sessions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Followed the theme 'the life of a bug'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One for each 'Area of Learning and Experience'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Linked directly to the 'Four Purposes'</a:t>
            </a:r>
          </a:p>
        </p:txBody>
      </p:sp>
    </p:spTree>
    <p:extLst>
      <p:ext uri="{BB962C8B-B14F-4D97-AF65-F5344CB8AC3E}">
        <p14:creationId xmlns:p14="http://schemas.microsoft.com/office/powerpoint/2010/main" val="77133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ECDFF-73EB-52A6-39FB-F9A9ED9E0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Key Research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1B93D-81E6-0E71-71DB-9981427E7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312276"/>
            <a:ext cx="9347219" cy="4197260"/>
          </a:xfrm>
        </p:spPr>
        <p:txBody>
          <a:bodyPr vert="horz" lIns="109728" tIns="109728" rIns="109728" bIns="91440" rtlCol="0" anchor="t">
            <a:normAutofit fontScale="85000" lnSpcReduction="10000"/>
          </a:bodyPr>
          <a:lstStyle/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French </a:t>
            </a:r>
            <a:r>
              <a:rPr lang="en-US" dirty="0" err="1">
                <a:ea typeface="Meiryo"/>
              </a:rPr>
              <a:t>et.al's</a:t>
            </a:r>
            <a:r>
              <a:rPr lang="en-US" dirty="0">
                <a:ea typeface="Meiryo"/>
              </a:rPr>
              <a:t> (2022) 'State of Outdoor education report'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+mn-lt"/>
                <a:cs typeface="+mn-lt"/>
              </a:rPr>
              <a:t>'Outdoor learning in early childhood education: exploring benefits and challenges' (Kiviranta et.al, 2024)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'The Well-being of Future Generations Act (Wales)' (2015)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'The Four Purposes' (</a:t>
            </a:r>
            <a:r>
              <a:rPr lang="en-US" err="1">
                <a:ea typeface="+mn-lt"/>
                <a:cs typeface="+mn-lt"/>
              </a:rPr>
              <a:t>gov.wales</a:t>
            </a:r>
            <a:r>
              <a:rPr lang="en-US" dirty="0">
                <a:ea typeface="+mn-lt"/>
                <a:cs typeface="+mn-lt"/>
              </a:rPr>
              <a:t>, 2015)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The 'Curriculum for Wales Guidance' (2020)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endParaRPr lang="en-US" dirty="0">
              <a:ea typeface="Meiryo"/>
            </a:endParaRP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Harveys OL Cards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NRW OL  Cards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'Outdoor Learning Made Easy' OL Cards</a:t>
            </a:r>
          </a:p>
        </p:txBody>
      </p:sp>
    </p:spTree>
    <p:extLst>
      <p:ext uri="{BB962C8B-B14F-4D97-AF65-F5344CB8AC3E}">
        <p14:creationId xmlns:p14="http://schemas.microsoft.com/office/powerpoint/2010/main" val="1019661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04BD-6359-E656-AD7A-C817732AC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Process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65A21-80D9-477A-070E-0A09151F7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Decided it would be an interesting area to explore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Researched existing resources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Developed understanding of Curriculum for Wales (2022)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Looked at literature surrounding OL in Wales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Researched wider barriers to OL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Developed a rationale based on these findings</a:t>
            </a:r>
          </a:p>
        </p:txBody>
      </p:sp>
    </p:spTree>
    <p:extLst>
      <p:ext uri="{BB962C8B-B14F-4D97-AF65-F5344CB8AC3E}">
        <p14:creationId xmlns:p14="http://schemas.microsoft.com/office/powerpoint/2010/main" val="4227796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008A2-2464-346A-01FE-CD0CEEC18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Results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13164-8189-F480-B15D-27ACF98E27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Limited resources that address the new curriculum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No tips offered in the resources addressing delivery styles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Teachers are not trained to teach outdoors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The curriculum advises outdoor learning as a mode of delivery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Socioeconomic status and teacher willingness are barriers to outdoor learning</a:t>
            </a:r>
          </a:p>
        </p:txBody>
      </p:sp>
    </p:spTree>
    <p:extLst>
      <p:ext uri="{BB962C8B-B14F-4D97-AF65-F5344CB8AC3E}">
        <p14:creationId xmlns:p14="http://schemas.microsoft.com/office/powerpoint/2010/main" val="819135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45659-533C-4F5D-A202-2CF76A79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3" y="-564"/>
            <a:ext cx="3941139" cy="1561512"/>
          </a:xfrm>
        </p:spPr>
        <p:txBody>
          <a:bodyPr/>
          <a:lstStyle/>
          <a:p>
            <a:r>
              <a:rPr lang="en-US" dirty="0">
                <a:ea typeface="Meiryo"/>
              </a:rPr>
              <a:t>Resources</a:t>
            </a:r>
            <a:endParaRPr lang="en-US" dirty="0"/>
          </a:p>
        </p:txBody>
      </p:sp>
      <p:pic>
        <p:nvPicPr>
          <p:cNvPr id="4" name="Content Placeholder 3" descr="A close up of a paper&#10;&#10;Description automatically generated">
            <a:extLst>
              <a:ext uri="{FF2B5EF4-FFF2-40B4-BE49-F238E27FC236}">
                <a16:creationId xmlns:a16="http://schemas.microsoft.com/office/drawing/2014/main" id="{36910705-882E-34FE-2931-CCA748D352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18895" y="575"/>
            <a:ext cx="2870127" cy="6853882"/>
          </a:xfrm>
        </p:spPr>
      </p:pic>
      <p:pic>
        <p:nvPicPr>
          <p:cNvPr id="5" name="Picture 4" descr="A close up of a paper&#10;&#10;Description automatically generated">
            <a:extLst>
              <a:ext uri="{FF2B5EF4-FFF2-40B4-BE49-F238E27FC236}">
                <a16:creationId xmlns:a16="http://schemas.microsoft.com/office/drawing/2014/main" id="{F197ED06-00E3-25CC-7E76-3C031AC700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335" y="2060"/>
            <a:ext cx="2757003" cy="68538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9C89BD-4B41-918A-6F34-7CD7E01C7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1477" y="2060"/>
            <a:ext cx="2981019" cy="685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158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EBFF9-8945-7E54-0FE8-AF4509A62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24" y="261746"/>
            <a:ext cx="8770571" cy="1345269"/>
          </a:xfrm>
        </p:spPr>
        <p:txBody>
          <a:bodyPr/>
          <a:lstStyle/>
          <a:p>
            <a:r>
              <a:rPr lang="en-US" dirty="0">
                <a:ea typeface="Meiryo"/>
              </a:rPr>
              <a:t>Worksheets</a:t>
            </a:r>
            <a:endParaRPr lang="en-US" dirty="0"/>
          </a:p>
        </p:txBody>
      </p:sp>
      <p:pic>
        <p:nvPicPr>
          <p:cNvPr id="4" name="Content Placeholder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C60D9F4-4F3B-0226-18FC-A89857A93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05839" y="-3412"/>
            <a:ext cx="2721798" cy="6859534"/>
          </a:xfrm>
        </p:spPr>
      </p:pic>
      <p:pic>
        <p:nvPicPr>
          <p:cNvPr id="5" name="Picture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5F261EA4-569E-9245-67DF-3072902E28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3958" y="0"/>
            <a:ext cx="2827558" cy="6858000"/>
          </a:xfrm>
          <a:prstGeom prst="rect">
            <a:avLst/>
          </a:prstGeom>
        </p:spPr>
      </p:pic>
      <p:pic>
        <p:nvPicPr>
          <p:cNvPr id="6" name="Picture 5" descr="Inserting image...">
            <a:extLst>
              <a:ext uri="{FF2B5EF4-FFF2-40B4-BE49-F238E27FC236}">
                <a16:creationId xmlns:a16="http://schemas.microsoft.com/office/drawing/2014/main" id="{A418502A-D42B-F88D-76C9-DD2A4BFC5E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406" y="0"/>
            <a:ext cx="2788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63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98B35-9BC0-F220-E33E-CD3A0E884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Justification for Resources</a:t>
            </a:r>
          </a:p>
        </p:txBody>
      </p:sp>
      <p:pic>
        <p:nvPicPr>
          <p:cNvPr id="4" name="Content Placeholder 3" descr="A close up of a text&#10;&#10;Description automatically generated">
            <a:extLst>
              <a:ext uri="{FF2B5EF4-FFF2-40B4-BE49-F238E27FC236}">
                <a16:creationId xmlns:a16="http://schemas.microsoft.com/office/drawing/2014/main" id="{4120DA53-F45D-A3CB-2A55-FEB6AE199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0" y="2212642"/>
            <a:ext cx="3171569" cy="2182609"/>
          </a:xfrm>
        </p:spPr>
      </p:pic>
      <p:pic>
        <p:nvPicPr>
          <p:cNvPr id="5" name="Picture 4" descr="A close-up of a paper&#10;&#10;Description automatically generated">
            <a:extLst>
              <a:ext uri="{FF2B5EF4-FFF2-40B4-BE49-F238E27FC236}">
                <a16:creationId xmlns:a16="http://schemas.microsoft.com/office/drawing/2014/main" id="{97ED422C-9BCD-4ECF-4E71-8AB72BAAD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5730" y="2844671"/>
            <a:ext cx="5550243" cy="3104549"/>
          </a:xfrm>
          <a:prstGeom prst="rect">
            <a:avLst/>
          </a:prstGeom>
        </p:spPr>
      </p:pic>
      <p:pic>
        <p:nvPicPr>
          <p:cNvPr id="6" name="Picture 5" descr="A close up of a text&#10;&#10;Description automatically generated">
            <a:extLst>
              <a:ext uri="{FF2B5EF4-FFF2-40B4-BE49-F238E27FC236}">
                <a16:creationId xmlns:a16="http://schemas.microsoft.com/office/drawing/2014/main" id="{01640FFD-DFCA-EBC7-E8C5-0E58AC152A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0555" y="2215978"/>
            <a:ext cx="3171323" cy="2178909"/>
          </a:xfrm>
          <a:prstGeom prst="rect">
            <a:avLst/>
          </a:prstGeom>
        </p:spPr>
      </p:pic>
      <p:pic>
        <p:nvPicPr>
          <p:cNvPr id="7" name="Picture 6" descr="A close-up of a newspaper&#10;&#10;Description automatically generated">
            <a:extLst>
              <a:ext uri="{FF2B5EF4-FFF2-40B4-BE49-F238E27FC236}">
                <a16:creationId xmlns:a16="http://schemas.microsoft.com/office/drawing/2014/main" id="{F334E9C9-8704-738C-71F7-36125ED718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5037233"/>
            <a:ext cx="3171568" cy="1798315"/>
          </a:xfrm>
          <a:prstGeom prst="rect">
            <a:avLst/>
          </a:prstGeom>
        </p:spPr>
      </p:pic>
      <p:pic>
        <p:nvPicPr>
          <p:cNvPr id="8" name="Picture 7" descr="A close-up of a text&#10;&#10;Description automatically generated">
            <a:extLst>
              <a:ext uri="{FF2B5EF4-FFF2-40B4-BE49-F238E27FC236}">
                <a16:creationId xmlns:a16="http://schemas.microsoft.com/office/drawing/2014/main" id="{1B32CB96-6A82-87A0-26B1-479173BB5E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0432" y="4998529"/>
            <a:ext cx="3171568" cy="183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93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38B06-3C0C-C2A0-732F-E2B057625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Reflections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491E0-5E91-C752-3B59-4C0A5FD021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Project felt more involved than a narrative review might have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Allowed for creativity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US" dirty="0">
                <a:ea typeface="Meiryo"/>
              </a:rPr>
              <a:t>Required time and effort to develop the resources</a:t>
            </a:r>
          </a:p>
        </p:txBody>
      </p:sp>
    </p:spTree>
    <p:extLst>
      <p:ext uri="{BB962C8B-B14F-4D97-AF65-F5344CB8AC3E}">
        <p14:creationId xmlns:p14="http://schemas.microsoft.com/office/powerpoint/2010/main" val="1187789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02783-8B16-83AF-ABF4-97E1FA8AD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Thanks for Listening!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6F827-F110-4A91-BA5F-0E72963A0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r>
              <a:rPr lang="en-US" dirty="0">
                <a:ea typeface="Meiryo"/>
              </a:rPr>
              <a:t>Any Questions...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451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D2F24-8322-C5A4-26C8-00F9579DB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Meiryo"/>
              </a:rPr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56B12-B578-3924-0E36-4628B098CD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 fontScale="40000" lnSpcReduction="20000"/>
          </a:bodyPr>
          <a:lstStyle/>
          <a:p>
            <a:r>
              <a:rPr lang="en-US" i="1" dirty="0">
                <a:ea typeface="+mn-lt"/>
                <a:cs typeface="+mn-lt"/>
              </a:rPr>
              <a:t>Curriculum  for Wales Guidance</a:t>
            </a:r>
            <a:r>
              <a:rPr lang="en-US" dirty="0">
                <a:ea typeface="+mn-lt"/>
                <a:cs typeface="+mn-lt"/>
              </a:rPr>
              <a:t> (2020). Cardiff: Education Wales. </a:t>
            </a:r>
            <a:endParaRPr lang="en-US"/>
          </a:p>
          <a:p>
            <a:r>
              <a:rPr lang="en-US" i="1" dirty="0">
                <a:ea typeface="+mn-lt"/>
                <a:cs typeface="+mn-lt"/>
              </a:rPr>
              <a:t>Developing a vision for curriculum design</a:t>
            </a:r>
            <a:r>
              <a:rPr lang="en-US" dirty="0">
                <a:ea typeface="+mn-lt"/>
                <a:cs typeface="+mn-lt"/>
              </a:rPr>
              <a:t> (2022a) </a:t>
            </a:r>
            <a:r>
              <a:rPr lang="en-US" i="1" dirty="0">
                <a:ea typeface="+mn-lt"/>
                <a:cs typeface="+mn-lt"/>
              </a:rPr>
              <a:t>Hwb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2"/>
              </a:rPr>
              <a:t>https://hwb.gov.wales/curriculum-for-wales/designing-your-curriculum/developing-a-vision-for-curriculum-design/#curriculum-design-and-the-four-purposes</a:t>
            </a:r>
            <a:r>
              <a:rPr lang="en-US" dirty="0">
                <a:ea typeface="+mn-lt"/>
                <a:cs typeface="+mn-lt"/>
              </a:rPr>
              <a:t> (Accessed: 01 March 2024). </a:t>
            </a:r>
          </a:p>
          <a:p>
            <a:r>
              <a:rPr lang="en-US" dirty="0">
                <a:ea typeface="+mn-lt"/>
                <a:cs typeface="+mn-lt"/>
              </a:rPr>
              <a:t>French, G. </a:t>
            </a:r>
            <a:r>
              <a:rPr lang="en-US" i="1" dirty="0">
                <a:ea typeface="+mn-lt"/>
                <a:cs typeface="+mn-lt"/>
              </a:rPr>
              <a:t>et al.</a:t>
            </a:r>
            <a:r>
              <a:rPr lang="en-US" dirty="0">
                <a:ea typeface="+mn-lt"/>
                <a:cs typeface="+mn-lt"/>
              </a:rPr>
              <a:t> (2022) </a:t>
            </a:r>
            <a:r>
              <a:rPr lang="en-US" i="1" dirty="0">
                <a:ea typeface="+mn-lt"/>
                <a:cs typeface="+mn-lt"/>
              </a:rPr>
              <a:t>Teaching and learning in the outdoors: the  current state of outdoor learning in schools in  Wales</a:t>
            </a:r>
            <a:r>
              <a:rPr lang="en-US" dirty="0">
                <a:ea typeface="+mn-lt"/>
                <a:cs typeface="+mn-lt"/>
              </a:rPr>
              <a:t>. Bangor: Welsh Government.</a:t>
            </a:r>
          </a:p>
          <a:p>
            <a:r>
              <a:rPr lang="en-US" i="1" dirty="0">
                <a:ea typeface="+mn-lt"/>
                <a:cs typeface="+mn-lt"/>
              </a:rPr>
              <a:t>The well-being of future generations</a:t>
            </a:r>
            <a:r>
              <a:rPr lang="en-US" dirty="0">
                <a:ea typeface="+mn-lt"/>
                <a:cs typeface="+mn-lt"/>
              </a:rPr>
              <a:t> (2015) </a:t>
            </a:r>
            <a:r>
              <a:rPr lang="en-US" i="1" dirty="0">
                <a:ea typeface="+mn-lt"/>
                <a:cs typeface="+mn-lt"/>
              </a:rPr>
              <a:t>GOV.WALES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3"/>
              </a:rPr>
              <a:t>https://www.gov.wales/well-being-of-future-generations-wales</a:t>
            </a:r>
            <a:r>
              <a:rPr lang="en-US" dirty="0">
                <a:ea typeface="+mn-lt"/>
                <a:cs typeface="+mn-lt"/>
              </a:rPr>
              <a:t> (Accessed: 19 April 2024). </a:t>
            </a:r>
            <a:endParaRPr lang="en-US" dirty="0">
              <a:ea typeface="Meiryo"/>
            </a:endParaRPr>
          </a:p>
          <a:p>
            <a:r>
              <a:rPr lang="en-US" sz="1700" dirty="0">
                <a:ea typeface="+mn-lt"/>
                <a:cs typeface="+mn-lt"/>
              </a:rPr>
              <a:t>Kiviranta, L. </a:t>
            </a:r>
            <a:r>
              <a:rPr lang="en-US" sz="1700" i="1" dirty="0">
                <a:ea typeface="+mn-lt"/>
                <a:cs typeface="+mn-lt"/>
              </a:rPr>
              <a:t>et al.</a:t>
            </a:r>
            <a:r>
              <a:rPr lang="en-US" sz="1700" dirty="0">
                <a:ea typeface="+mn-lt"/>
                <a:cs typeface="+mn-lt"/>
              </a:rPr>
              <a:t> (2023) ‘Outdoor learning in early childhood education: Exploring benefits and challenges’, </a:t>
            </a:r>
            <a:r>
              <a:rPr lang="en-US" sz="1700" i="1" dirty="0">
                <a:ea typeface="+mn-lt"/>
                <a:cs typeface="+mn-lt"/>
              </a:rPr>
              <a:t>Educational Research</a:t>
            </a:r>
            <a:r>
              <a:rPr lang="en-US" sz="1700" dirty="0">
                <a:ea typeface="+mn-lt"/>
                <a:cs typeface="+mn-lt"/>
              </a:rPr>
              <a:t>, 66(1), pp. 102–119. doi:10.1080/00131881.2023.2285762. </a:t>
            </a:r>
            <a:endParaRPr lang="en-US" dirty="0"/>
          </a:p>
          <a:p>
            <a:r>
              <a:rPr lang="en-US" sz="1700" i="1" dirty="0">
                <a:ea typeface="+mn-lt"/>
                <a:cs typeface="+mn-lt"/>
              </a:rPr>
              <a:t>Natural Resources Wales / resources for educators and teachers</a:t>
            </a:r>
            <a:r>
              <a:rPr lang="en-US" sz="1700" dirty="0">
                <a:ea typeface="+mn-lt"/>
                <a:cs typeface="+mn-lt"/>
              </a:rPr>
              <a:t> (no date) </a:t>
            </a:r>
            <a:r>
              <a:rPr lang="en-US" sz="1700" i="1" dirty="0">
                <a:ea typeface="+mn-lt"/>
                <a:cs typeface="+mn-lt"/>
              </a:rPr>
              <a:t>Natural Resources Wales /</a:t>
            </a:r>
            <a:r>
              <a:rPr lang="en-US" sz="1700" dirty="0">
                <a:ea typeface="+mn-lt"/>
                <a:cs typeface="+mn-lt"/>
              </a:rPr>
              <a:t>. Available at: </a:t>
            </a:r>
            <a:r>
              <a:rPr lang="en-US" sz="1700" dirty="0">
                <a:ea typeface="+mn-lt"/>
                <a:cs typeface="+mn-lt"/>
                <a:hlinkClick r:id="rId4"/>
              </a:rPr>
              <a:t>https://naturalresources.wales/guidance-and-advice/business-sectors/education-and-skills/looking-for-learning-resources/?lang=en</a:t>
            </a:r>
            <a:r>
              <a:rPr lang="en-US" sz="1700" dirty="0">
                <a:ea typeface="+mn-lt"/>
                <a:cs typeface="+mn-lt"/>
              </a:rPr>
              <a:t> (Accessed: 19 April 2024). </a:t>
            </a:r>
            <a:endParaRPr lang="en-US">
              <a:ea typeface="+mn-lt"/>
              <a:cs typeface="+mn-lt"/>
            </a:endParaRPr>
          </a:p>
          <a:p>
            <a:r>
              <a:rPr lang="en-US" i="1" dirty="0">
                <a:ea typeface="+mn-lt"/>
                <a:cs typeface="+mn-lt"/>
              </a:rPr>
              <a:t>Outdoor Learning Handbook &amp; Cards</a:t>
            </a:r>
            <a:r>
              <a:rPr lang="en-US" dirty="0">
                <a:ea typeface="+mn-lt"/>
                <a:cs typeface="+mn-lt"/>
              </a:rPr>
              <a:t> (2024) </a:t>
            </a:r>
            <a:r>
              <a:rPr lang="en-US" i="1" dirty="0">
                <a:ea typeface="+mn-lt"/>
                <a:cs typeface="+mn-lt"/>
              </a:rPr>
              <a:t>HARVEY Maps - for walking, hiking, cycling and fell running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5"/>
              </a:rPr>
              <a:t>https://www.harveymaps.co.uk/acatalog/Outdoor-Learning-Cards-MOLC.html</a:t>
            </a:r>
            <a:r>
              <a:rPr lang="en-US" dirty="0">
                <a:ea typeface="+mn-lt"/>
                <a:cs typeface="+mn-lt"/>
              </a:rPr>
              <a:t> (Accessed: 19 April 2024). </a:t>
            </a:r>
          </a:p>
          <a:p>
            <a:r>
              <a:rPr lang="en-US" i="1" dirty="0">
                <a:ea typeface="+mn-lt"/>
                <a:cs typeface="+mn-lt"/>
              </a:rPr>
              <a:t>Sample LKS2 activities (7-9 </a:t>
            </a:r>
            <a:r>
              <a:rPr lang="en-US" i="1" err="1">
                <a:ea typeface="+mn-lt"/>
                <a:cs typeface="+mn-lt"/>
              </a:rPr>
              <a:t>yrs</a:t>
            </a:r>
            <a:r>
              <a:rPr lang="en-US" i="1" dirty="0">
                <a:ea typeface="+mn-lt"/>
                <a:cs typeface="+mn-lt"/>
              </a:rPr>
              <a:t>)</a:t>
            </a:r>
            <a:r>
              <a:rPr lang="en-US" dirty="0">
                <a:ea typeface="+mn-lt"/>
                <a:cs typeface="+mn-lt"/>
              </a:rPr>
              <a:t> (2024) </a:t>
            </a:r>
            <a:r>
              <a:rPr lang="en-US" i="1" dirty="0">
                <a:ea typeface="+mn-lt"/>
                <a:cs typeface="+mn-lt"/>
              </a:rPr>
              <a:t>Outdoor Learning Made Easy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6"/>
              </a:rPr>
              <a:t>https://www.outdoorlearningmadeeasy.co.uk/teachers-sample-categories/sample_lks2/</a:t>
            </a:r>
            <a:r>
              <a:rPr lang="en-US" dirty="0">
                <a:ea typeface="+mn-lt"/>
                <a:cs typeface="+mn-lt"/>
              </a:rPr>
              <a:t> (Accessed: 19 April 2024). </a:t>
            </a:r>
            <a:endParaRPr lang="en-US" dirty="0"/>
          </a:p>
          <a:p>
            <a:r>
              <a:rPr lang="en-US" i="1" dirty="0">
                <a:ea typeface="+mn-lt"/>
                <a:cs typeface="+mn-lt"/>
              </a:rPr>
              <a:t>The well-being of future generations</a:t>
            </a:r>
            <a:r>
              <a:rPr lang="en-US" dirty="0">
                <a:ea typeface="+mn-lt"/>
                <a:cs typeface="+mn-lt"/>
              </a:rPr>
              <a:t> (2015) </a:t>
            </a:r>
            <a:r>
              <a:rPr lang="en-US" i="1" dirty="0">
                <a:ea typeface="+mn-lt"/>
                <a:cs typeface="+mn-lt"/>
              </a:rPr>
              <a:t>GOV.WALES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3"/>
              </a:rPr>
              <a:t>https://www.gov.wales/well-being-of-future-generations-wales</a:t>
            </a:r>
            <a:r>
              <a:rPr lang="en-US" dirty="0">
                <a:ea typeface="+mn-lt"/>
                <a:cs typeface="+mn-lt"/>
              </a:rPr>
              <a:t> (Accessed: 19 April 2024). </a:t>
            </a:r>
            <a:endParaRPr lang="en-US"/>
          </a:p>
          <a:p>
            <a:endParaRPr lang="en-US" dirty="0">
              <a:ea typeface="Meiryo"/>
            </a:endParaRPr>
          </a:p>
          <a:p>
            <a:endParaRPr lang="en-US" dirty="0">
              <a:ea typeface="Meiryo"/>
            </a:endParaRPr>
          </a:p>
          <a:p>
            <a:endParaRPr lang="en-US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1064297194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AnalogousFromDarkSeedLeftStep">
      <a:dk1>
        <a:srgbClr val="000000"/>
      </a:dk1>
      <a:lt1>
        <a:srgbClr val="FFFFFF"/>
      </a:lt1>
      <a:dk2>
        <a:srgbClr val="34371F"/>
      </a:dk2>
      <a:lt2>
        <a:srgbClr val="E8E2E6"/>
      </a:lt2>
      <a:accent1>
        <a:srgbClr val="2DB761"/>
      </a:accent1>
      <a:accent2>
        <a:srgbClr val="28B821"/>
      </a:accent2>
      <a:accent3>
        <a:srgbClr val="69B12C"/>
      </a:accent3>
      <a:accent4>
        <a:srgbClr val="98A91F"/>
      </a:accent4>
      <a:accent5>
        <a:srgbClr val="C59931"/>
      </a:accent5>
      <a:accent6>
        <a:srgbClr val="C85424"/>
      </a:accent6>
      <a:hlink>
        <a:srgbClr val="8E822F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SketchLinesVTI</vt:lpstr>
      <vt:lpstr>Outdoor Learning Resources</vt:lpstr>
      <vt:lpstr>Introduction</vt:lpstr>
      <vt:lpstr>Key Research</vt:lpstr>
      <vt:lpstr>Process</vt:lpstr>
      <vt:lpstr>Results</vt:lpstr>
      <vt:lpstr>Resources</vt:lpstr>
      <vt:lpstr>Worksheets</vt:lpstr>
      <vt:lpstr>Justification for Resources</vt:lpstr>
      <vt:lpstr>Reflections</vt:lpstr>
      <vt:lpstr>Thanks for Listening!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274</cp:revision>
  <dcterms:created xsi:type="dcterms:W3CDTF">2024-05-09T17:59:46Z</dcterms:created>
  <dcterms:modified xsi:type="dcterms:W3CDTF">2024-05-09T20:51:56Z</dcterms:modified>
</cp:coreProperties>
</file>