
<file path=[Content_Types].xml><?xml version="1.0" encoding="utf-8"?>
<Types xmlns="http://schemas.openxmlformats.org/package/2006/content-types">
  <Default ContentType="image/jpeg" Extension="jpg"/>
  <Default ContentType="application/x-fontdata" Extension="fntdata"/>
  <Default ContentType="image/gif" Extension="gif"/>
  <Default ContentType="application/xml" Extension="xml"/>
  <Default ContentType="image/png" Extension="png"/>
  <Default ContentType="application/vnd.openxmlformats-officedocument.obfuscatedFont" Extension="odttf"/>
  <Default ContentType="application/vnd.openxmlformats-package.relationships+xml" Extension="rels"/>
  <Override ContentType="application/vnd.openxmlformats-officedocument.presentationml.notesSlide+xml" PartName="/ppt/notesSlides/notesSlide18.xml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13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22.xml"/>
  <Override ContentType="application/vnd.openxmlformats-officedocument.presentationml.notesSlide+xml" PartName="/ppt/notesSlides/notesSlide9.xml"/>
  <Override ContentType="application/vnd.openxmlformats-officedocument.presentationml.notesSlide+xml" PartName="/ppt/notesSlides/notesSlide15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11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12.xml"/>
  <Override ContentType="application/vnd.openxmlformats-officedocument.presentationml.notesSlide+xml" PartName="/ppt/notesSlides/notesSlide20.xml"/>
  <Override ContentType="application/vnd.openxmlformats-officedocument.presentationml.notesSlide+xml" PartName="/ppt/notesSlides/notesSlide17.xml"/>
  <Override ContentType="application/vnd.openxmlformats-officedocument.presentationml.notesSlide+xml" PartName="/ppt/notesSlides/notesSlide19.xml"/>
  <Override ContentType="application/vnd.openxmlformats-officedocument.presentationml.notesSlide+xml" PartName="/ppt/notesSlides/notesSlide16.xml"/>
  <Override ContentType="application/vnd.openxmlformats-officedocument.presentationml.notesSlide+xml" PartName="/ppt/notesSlides/notesSlide21.xml"/>
  <Override ContentType="application/vnd.openxmlformats-officedocument.presentationml.notesSlide+xml" PartName="/ppt/notesSlides/notesSlide8.xml"/>
  <Override ContentType="application/vnd.openxmlformats-officedocument.presentationml.notesSlide+xml" PartName="/ppt/notesSlides/notesSlide14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4.xml"/>
  <Override ContentType="application/vnd.openxmlformats-officedocument.presentationml.notesSlide+xml" PartName="/ppt/notesSlides/notesSlide10.xml"/>
  <Override ContentType="application/vnd.openxmlformats-officedocument.presentationml.tableStyles+xml" PartName="/ppt/tableStyles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4.xml"/>
  <Override ContentType="application/vnd.openxmlformats-officedocument.presentationml.slide+xml" PartName="/ppt/slides/slide18.xml"/>
  <Override ContentType="application/vnd.openxmlformats-officedocument.presentationml.slide+xml" PartName="/ppt/slides/slide11.xml"/>
  <Override ContentType="application/vnd.openxmlformats-officedocument.presentationml.slide+xml" PartName="/ppt/slides/slide22.xml"/>
  <Override ContentType="application/vnd.openxmlformats-officedocument.presentationml.slide+xml" PartName="/ppt/slides/slide1.xml"/>
  <Override ContentType="application/vnd.openxmlformats-officedocument.presentationml.slide+xml" PartName="/ppt/slides/slide19.xml"/>
  <Override ContentType="application/vnd.openxmlformats-officedocument.presentationml.slide+xml" PartName="/ppt/slides/slide3.xml"/>
  <Override ContentType="application/vnd.openxmlformats-officedocument.presentationml.slide+xml" PartName="/ppt/slides/slide9.xml"/>
  <Override ContentType="application/vnd.openxmlformats-officedocument.presentationml.slide+xml" PartName="/ppt/slides/slide13.xml"/>
  <Override ContentType="application/vnd.openxmlformats-officedocument.presentationml.slide+xml" PartName="/ppt/slides/slide5.xml"/>
  <Override ContentType="application/vnd.openxmlformats-officedocument.presentationml.slide+xml" PartName="/ppt/slides/slide7.xml"/>
  <Override ContentType="application/vnd.openxmlformats-officedocument.presentationml.slide+xml" PartName="/ppt/slides/slide15.xml"/>
  <Override ContentType="application/vnd.openxmlformats-officedocument.presentationml.slide+xml" PartName="/ppt/slides/slide12.xml"/>
  <Override ContentType="application/vnd.openxmlformats-officedocument.presentationml.slide+xml" PartName="/ppt/slides/slide17.xml"/>
  <Override ContentType="application/vnd.openxmlformats-officedocument.presentationml.slide+xml" PartName="/ppt/slides/slide20.xml"/>
  <Override ContentType="application/vnd.openxmlformats-officedocument.presentationml.slide+xml" PartName="/ppt/slides/slide21.xml"/>
  <Override ContentType="application/vnd.openxmlformats-officedocument.presentationml.slide+xml" PartName="/ppt/slides/slide10.xml"/>
  <Override ContentType="application/vnd.openxmlformats-officedocument.presentationml.slide+xml" PartName="/ppt/slides/slide2.xml"/>
  <Override ContentType="application/vnd.openxmlformats-officedocument.presentationml.slide+xml" PartName="/ppt/slides/slide6.xml"/>
  <Override ContentType="application/vnd.openxmlformats-officedocument.presentationml.slide+xml" PartName="/ppt/slides/slide16.xml"/>
  <Override ContentType="application/vnd.openxmlformats-officedocument.presentationml.slide+xml" PartName="/ppt/slides/slide8.xml"/>
  <Override ContentType="application/vnd.openxmlformats-officedocument.presentationml.slide+xml" PartName="/ppt/slides/slide14.xml"/>
  <Override ContentType="application/vnd.openxmlformats-officedocument.presentationml.notesMaster+xml" PartName="/ppt/notesMasters/notesMaster1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  <Override ContentType="application/vnd.openxmlformats-officedocument.presentationml.viewProps+xml" PartName="/ppt/viewProps.xml"/>
</Types>
</file>

<file path=_rels/.rels><?xml version="1.0" encoding="UTF-8" standalone="yes"?><Relationships xmlns="http://schemas.openxmlformats.org/package/2006/relationships"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autoCompressPictures="0" embedTrueTypeFonts="1" strictFirstAndLastChars="0" saveSubsetFonts="1">
  <p:sldMasterIdLst>
    <p:sldMasterId id="2147483659" r:id="rId5"/>
  </p:sldMasterIdLst>
  <p:notesMasterIdLst>
    <p:notesMasterId r:id="rId6"/>
  </p:notesMasterIdLst>
  <p:sldIdLst>
    <p:sldId id="256" r:id="rId7"/>
    <p:sldId id="257" r:id="rId8"/>
    <p:sldId id="258" r:id="rId9"/>
    <p:sldId id="259" r:id="rId10"/>
    <p:sldId id="260" r:id="rId11"/>
    <p:sldId id="261" r:id="rId12"/>
    <p:sldId id="262" r:id="rId13"/>
    <p:sldId id="263" r:id="rId14"/>
    <p:sldId id="264" r:id="rId15"/>
    <p:sldId id="265" r:id="rId16"/>
    <p:sldId id="266" r:id="rId17"/>
    <p:sldId id="267" r:id="rId18"/>
    <p:sldId id="268" r:id="rId19"/>
    <p:sldId id="269" r:id="rId20"/>
    <p:sldId id="270" r:id="rId21"/>
    <p:sldId id="271" r:id="rId22"/>
    <p:sldId id="272" r:id="rId23"/>
    <p:sldId id="273" r:id="rId24"/>
    <p:sldId id="274" r:id="rId25"/>
    <p:sldId id="275" r:id="rId26"/>
    <p:sldId id="276" r:id="rId27"/>
    <p:sldId id="277" r:id="rId28"/>
  </p:sldIdLst>
  <p:sldSz cy="5143500" cx="9144000"/>
  <p:notesSz cx="6858000" cy="9144000"/>
  <p:embeddedFontLst>
    <p:embeddedFont>
      <p:font typeface="Bellota"/>
      <p:regular r:id="rId29"/>
      <p:bold r:id="rId30"/>
      <p:italic r:id="rId31"/>
      <p:boldItalic r:id="rId32"/>
    </p:embeddedFont>
    <p:embeddedFont>
      <p:font typeface="Zilla Slab Highlight"/>
      <p:regular r:id="rId33"/>
    </p:embeddedFont>
  </p:embeddedFontLst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>
        <p15:guide id="1" orient="horz" pos="1620">
          <p15:clr>
            <a:srgbClr val="747775"/>
          </p15:clr>
        </p15:guide>
        <p15:guide id="2" pos="2880">
          <p15:clr>
            <a:srgbClr val="747775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/>
</file>

<file path=ppt/tableStyles.xml><?xml version="1.0" encoding="utf-8"?>
<a:tblStyleLst xmlns:a="http://schemas.openxmlformats.org/drawingml/2006/main" xmlns:r="http://schemas.openxmlformats.org/officeDocument/2006/relationships" def="{F8A42B6A-B0B8-48B1-9604-965E50C23259}">
  <a:tblStyle styleId="{F8A42B6A-B0B8-48B1-9604-965E50C23259}" styleName="Table_0">
    <a:wholeTbl>
      <a:tcTxStyle>
        <a:font>
          <a:latin typeface="Arial"/>
          <a:ea typeface="Arial"/>
          <a:cs typeface="Arial"/>
        </a:font>
        <a:srgbClr val="000000"/>
      </a:tcTxStyle>
      <a:tcStyle>
        <a:tcBdr>
          <a:left>
            <a:ln cap="flat" cmpd="sng" w="9525">
              <a:solidFill>
                <a:srgbClr val="9E9E9E"/>
              </a:solidFill>
              <a:prstDash val="solid"/>
              <a:round/>
              <a:headEnd len="sm" w="sm" type="none"/>
              <a:tailEnd len="sm" w="sm" type="none"/>
            </a:ln>
          </a:left>
          <a:right>
            <a:ln cap="flat" cmpd="sng" w="9525">
              <a:solidFill>
                <a:srgbClr val="9E9E9E"/>
              </a:solidFill>
              <a:prstDash val="solid"/>
              <a:round/>
              <a:headEnd len="sm" w="sm" type="none"/>
              <a:tailEnd len="sm" w="sm" type="none"/>
            </a:ln>
          </a:right>
          <a:top>
            <a:ln cap="flat" cmpd="sng" w="9525">
              <a:solidFill>
                <a:srgbClr val="9E9E9E"/>
              </a:solidFill>
              <a:prstDash val="solid"/>
              <a:round/>
              <a:headEnd len="sm" w="sm" type="none"/>
              <a:tailEnd len="sm" w="sm" type="none"/>
            </a:ln>
          </a:top>
          <a:bottom>
            <a:ln cap="flat" cmpd="sng" w="9525">
              <a:solidFill>
                <a:srgbClr val="9E9E9E"/>
              </a:solidFill>
              <a:prstDash val="solid"/>
              <a:round/>
              <a:headEnd len="sm" w="sm" type="none"/>
              <a:tailEnd len="sm" w="sm" type="none"/>
            </a:ln>
          </a:bottom>
          <a:insideH>
            <a:ln cap="flat" cmpd="sng" w="9525">
              <a:solidFill>
                <a:srgbClr val="9E9E9E"/>
              </a:solidFill>
              <a:prstDash val="solid"/>
              <a:round/>
              <a:headEnd len="sm" w="sm" type="none"/>
              <a:tailEnd len="sm" w="sm" type="none"/>
            </a:ln>
          </a:insideH>
          <a:insideV>
            <a:ln cap="flat" cmpd="sng" w="9525">
              <a:solidFill>
                <a:srgbClr val="9E9E9E"/>
              </a:solidFill>
              <a:prstDash val="solid"/>
              <a:round/>
              <a:headEnd len="sm" w="sm" type="none"/>
              <a:tailEnd len="sm" w="sm" type="none"/>
            </a:ln>
          </a:insideV>
        </a:tcBdr>
      </a:tcStyle>
    </a:wholeTbl>
    <a:band1H>
      <a:tcTxStyle/>
    </a:band1H>
    <a:band2H>
      <a:tcTxStyle/>
    </a:band2H>
    <a:band1V>
      <a:tcTxStyle/>
    </a:band1V>
    <a:band2V>
      <a:tcTxStyle/>
    </a:band2V>
    <a:lastCol>
      <a:tcTxStyle/>
    </a:lastCol>
    <a:firstCol>
      <a:tcTxStyle/>
    </a:firstCol>
    <a:lastRow>
      <a:tcTxStyle/>
    </a:lastRow>
    <a:seCell>
      <a:tcTxStyle/>
    </a:seCell>
    <a:swCell>
      <a:tcTxStyle/>
    </a:swCell>
    <a:firstRow>
      <a:tcTxStyle/>
    </a:firstRow>
    <a:neCell>
      <a:tcTxStyle/>
    </a:neCell>
    <a:nwCell>
      <a:tcTxStyle/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Comments="0">
  <p:slideViewPr>
    <p:cSldViewPr snapToGrid="0">
      <p:cViewPr varScale="1">
        <p:scale>
          <a:sx n="100" d="100"/>
          <a:sy n="100" d="100"/>
        </p:scale>
        <p:origin x="0" y="0"/>
      </p:cViewPr>
      <p:guideLst>
        <p:guide pos="1620" orient="horz"/>
        <p:guide pos="2880"/>
      </p:guideLst>
    </p:cSldViewPr>
  </p:slideViewPr>
</p:viewPr>
</file>

<file path=ppt/_rels/presentation.xml.rels><?xml version="1.0" encoding="UTF-8" standalone="yes"?><Relationships xmlns="http://schemas.openxmlformats.org/package/2006/relationships"><Relationship Id="rId20" Type="http://schemas.openxmlformats.org/officeDocument/2006/relationships/slide" Target="slides/slide14.xml"/><Relationship Id="rId22" Type="http://schemas.openxmlformats.org/officeDocument/2006/relationships/slide" Target="slides/slide16.xml"/><Relationship Id="rId21" Type="http://schemas.openxmlformats.org/officeDocument/2006/relationships/slide" Target="slides/slide15.xml"/><Relationship Id="rId24" Type="http://schemas.openxmlformats.org/officeDocument/2006/relationships/slide" Target="slides/slide18.xml"/><Relationship Id="rId23" Type="http://schemas.openxmlformats.org/officeDocument/2006/relationships/slide" Target="slides/slide17.xml"/><Relationship Id="rId1" Type="http://schemas.openxmlformats.org/officeDocument/2006/relationships/theme" Target="theme/theme1.xml"/><Relationship Id="rId2" Type="http://schemas.openxmlformats.org/officeDocument/2006/relationships/viewProps" Target="viewProps.xml"/><Relationship Id="rId3" Type="http://schemas.openxmlformats.org/officeDocument/2006/relationships/presProps" Target="presProps.xml"/><Relationship Id="rId4" Type="http://schemas.openxmlformats.org/officeDocument/2006/relationships/tableStyles" Target="tableStyles.xml"/><Relationship Id="rId9" Type="http://schemas.openxmlformats.org/officeDocument/2006/relationships/slide" Target="slides/slide3.xml"/><Relationship Id="rId26" Type="http://schemas.openxmlformats.org/officeDocument/2006/relationships/slide" Target="slides/slide20.xml"/><Relationship Id="rId25" Type="http://schemas.openxmlformats.org/officeDocument/2006/relationships/slide" Target="slides/slide19.xml"/><Relationship Id="rId28" Type="http://schemas.openxmlformats.org/officeDocument/2006/relationships/slide" Target="slides/slide22.xml"/><Relationship Id="rId27" Type="http://schemas.openxmlformats.org/officeDocument/2006/relationships/slide" Target="slides/slide21.xml"/><Relationship Id="rId5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29" Type="http://schemas.openxmlformats.org/officeDocument/2006/relationships/font" Target="fonts/Bellota-regular.fntdata"/><Relationship Id="rId7" Type="http://schemas.openxmlformats.org/officeDocument/2006/relationships/slide" Target="slides/slide1.xml"/><Relationship Id="rId8" Type="http://schemas.openxmlformats.org/officeDocument/2006/relationships/slide" Target="slides/slide2.xml"/><Relationship Id="rId31" Type="http://schemas.openxmlformats.org/officeDocument/2006/relationships/font" Target="fonts/Bellota-italic.fntdata"/><Relationship Id="rId30" Type="http://schemas.openxmlformats.org/officeDocument/2006/relationships/font" Target="fonts/Bellota-bold.fntdata"/><Relationship Id="rId11" Type="http://schemas.openxmlformats.org/officeDocument/2006/relationships/slide" Target="slides/slide5.xml"/><Relationship Id="rId33" Type="http://schemas.openxmlformats.org/officeDocument/2006/relationships/font" Target="fonts/ZillaSlabHighlight-regular.fntdata"/><Relationship Id="rId10" Type="http://schemas.openxmlformats.org/officeDocument/2006/relationships/slide" Target="slides/slide4.xml"/><Relationship Id="rId32" Type="http://schemas.openxmlformats.org/officeDocument/2006/relationships/font" Target="fonts/Bellota-boldItalic.fntdata"/><Relationship Id="rId13" Type="http://schemas.openxmlformats.org/officeDocument/2006/relationships/slide" Target="slides/slide7.xml"/><Relationship Id="rId12" Type="http://schemas.openxmlformats.org/officeDocument/2006/relationships/slide" Target="slides/slide6.xml"/><Relationship Id="rId15" Type="http://schemas.openxmlformats.org/officeDocument/2006/relationships/slide" Target="slides/slide9.xml"/><Relationship Id="rId14" Type="http://schemas.openxmlformats.org/officeDocument/2006/relationships/slide" Target="slides/slide8.xml"/><Relationship Id="rId17" Type="http://schemas.openxmlformats.org/officeDocument/2006/relationships/slide" Target="slides/slide11.xml"/><Relationship Id="rId16" Type="http://schemas.openxmlformats.org/officeDocument/2006/relationships/slide" Target="slides/slide10.xml"/><Relationship Id="rId19" Type="http://schemas.openxmlformats.org/officeDocument/2006/relationships/slide" Target="slides/slide13.xml"/><Relationship Id="rId18" Type="http://schemas.openxmlformats.org/officeDocument/2006/relationships/slide" Target="slides/slide12.xml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" name="Google Shape;4;n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298450" lvl="0" marL="4572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0" name="Shape 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Google Shape;51;g3b581a73f84_0_65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2" name="Google Shape;52;g3b581a73f84_0_6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71" name="Shape 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Google Shape;72;g3b581a73f84_0_13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3" name="Google Shape;73;g3b581a73f84_0_13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120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6" name="Shape 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" name="Google Shape;87;g3b581a73f84_0_189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8" name="Google Shape;88;g3b581a73f84_0_18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120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99" name="Shape 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" name="Google Shape;100;g3b581a73f84_0_246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1" name="Google Shape;101;g3b581a73f84_0_24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11" name="Shape 1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" name="Google Shape;112;g3b581a73f84_0_302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3" name="Google Shape;113;g3b581a73f84_0_30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24" name="Shape 1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" name="Google Shape;125;g3b581a73f84_0_359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6" name="Google Shape;126;g3b581a73f84_0_35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34" name="Shape 1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" name="Google Shape;135;g3b581a73f84_0_413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6" name="Google Shape;136;g3b581a73f84_0_41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44" name="Shape 1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5" name="Google Shape;145;g3b581a73f84_0_467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46" name="Google Shape;146;g3b581a73f84_0_46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53" name="Shape 1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4" name="Google Shape;154;g3b581a73f84_0_52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55" name="Google Shape;155;g3b581a73f84_0_52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chemeClr val="dk1"/>
              </a:solidFill>
            </a:endParaRP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60" name="Shape 1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1" name="Google Shape;161;g3b581a73f84_0_571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62" name="Google Shape;162;g3b581a73f84_0_57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74" name="Shape 1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5" name="Google Shape;175;g3b581a73f84_0_629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76" name="Google Shape;176;g3b581a73f84_0_62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87" name="Shape 1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8" name="Google Shape;188;g3b581a73f84_0_686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89" name="Google Shape;189;g3b581a73f84_0_68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97" name="Shape 1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8" name="Google Shape;198;g3b581a73f84_0_74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99" name="Google Shape;199;g3b581a73f84_0_74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120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06" name="Shape 2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7" name="Google Shape;207;g3b581a73f84_0_793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08" name="Google Shape;208;g3b581a73f84_0_79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20" name="Shape 2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1" name="Google Shape;221;g3b581a73f84_0_851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22" name="Google Shape;222;g3b581a73f84_0_85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25" name="Shape 2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6" name="Google Shape;226;g3b581a73f84_0_90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27" name="Google Shape;227;g3b581a73f84_0_90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31" name="Shape 2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2" name="Google Shape;232;g3b581a73f84_0_95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33" name="Google Shape;233;g3b581a73f84_0_95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120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>
              <a:solidFill>
                <a:schemeClr val="dk1"/>
              </a:solidFill>
            </a:endParaRPr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41" name="Shape 2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2" name="Google Shape;242;g3b581a73f84_0_1004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43" name="Google Shape;243;g3b581a73f84_0_100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47" name="Shape 2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8" name="Google Shape;248;g3b581a73f84_0_1054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49" name="Google Shape;249;g3b581a73f84_0_105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53" name="Shape 2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4" name="Google Shape;254;g3b581a73f84_0_1154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55" name="Google Shape;255;g3b581a73f84_0_115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joint</a:t>
            </a:r>
            <a:endParaRPr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61" name="Shape 2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2" name="Google Shape;262;g3b581a73f84_0_1206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63" name="Google Shape;263;g3b581a73f84_0_120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67" name="Shape 2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8" name="Google Shape;268;g3b581a73f84_0_1256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69" name="Google Shape;269;g3b581a73f84_0_125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" type="title">
  <p:cSld name="TITLE">
    <p:spTree>
      <p:nvGrpSpPr>
        <p:cNvPr id="9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2"/>
          <p:cNvSpPr txBox="1"/>
          <p:nvPr>
            <p:ph type="ctrTitle"/>
          </p:nvPr>
        </p:nvSpPr>
        <p:spPr>
          <a:xfrm>
            <a:off x="311708" y="744575"/>
            <a:ext cx="8520600" cy="20526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1pPr>
            <a:lvl2pPr lvl="1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/>
        </p:txBody>
      </p:sp>
      <p:sp>
        <p:nvSpPr>
          <p:cNvPr id="11" name="Google Shape;11;p2"/>
          <p:cNvSpPr txBox="1"/>
          <p:nvPr>
            <p:ph idx="1" type="subTitle"/>
          </p:nvPr>
        </p:nvSpPr>
        <p:spPr>
          <a:xfrm>
            <a:off x="311700" y="2834125"/>
            <a:ext cx="8520600" cy="792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9pPr>
          </a:lstStyle>
          <a:p/>
        </p:txBody>
      </p:sp>
      <p:sp>
        <p:nvSpPr>
          <p:cNvPr id="12" name="Google Shape;12;p2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header" type="secHead">
  <p:cSld name="SECTION_HEADER">
    <p:spTree>
      <p:nvGrpSpPr>
        <p:cNvPr id="13" name="Shape 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Google Shape;14;p3"/>
          <p:cNvSpPr txBox="1"/>
          <p:nvPr>
            <p:ph type="title"/>
          </p:nvPr>
        </p:nvSpPr>
        <p:spPr>
          <a:xfrm>
            <a:off x="311700" y="2150850"/>
            <a:ext cx="8520600" cy="841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1pPr>
            <a:lvl2pPr lvl="1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/>
        </p:txBody>
      </p:sp>
      <p:sp>
        <p:nvSpPr>
          <p:cNvPr id="15" name="Google Shape;15;p3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body" type="tx">
  <p:cSld name="TITLE_AND_BODY">
    <p:spTree>
      <p:nvGrpSpPr>
        <p:cNvPr id="16" name="Shape 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Google Shape;17;p4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18" name="Google Shape;18;p4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42900" lvl="0" marL="4572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19" name="Google Shape;19;p4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two columns" type="twoColTx">
  <p:cSld name="TITLE_AND_TWO_COLUMNS">
    <p:spTree>
      <p:nvGrpSpPr>
        <p:cNvPr id="20" name="Shape 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Google Shape;21;p5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22" name="Google Shape;22;p5"/>
          <p:cNvSpPr txBox="1"/>
          <p:nvPr>
            <p:ph idx="1" type="body"/>
          </p:nvPr>
        </p:nvSpPr>
        <p:spPr>
          <a:xfrm>
            <a:off x="311700" y="1152475"/>
            <a:ext cx="39999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23" name="Google Shape;23;p5"/>
          <p:cNvSpPr txBox="1"/>
          <p:nvPr>
            <p:ph idx="2" type="body"/>
          </p:nvPr>
        </p:nvSpPr>
        <p:spPr>
          <a:xfrm>
            <a:off x="4832400" y="1152475"/>
            <a:ext cx="39999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24" name="Google Shape;24;p5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" type="titleOnly">
  <p:cSld name="TITLE_ONLY">
    <p:spTree>
      <p:nvGrpSpPr>
        <p:cNvPr id="25" name="Shape 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Google Shape;26;p6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27" name="Google Shape;27;p6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One column text">
  <p:cSld name="ONE_COLUMN_TEXT">
    <p:spTree>
      <p:nvGrpSpPr>
        <p:cNvPr id="28" name="Shape 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Google Shape;29;p7"/>
          <p:cNvSpPr txBox="1"/>
          <p:nvPr>
            <p:ph type="title"/>
          </p:nvPr>
        </p:nvSpPr>
        <p:spPr>
          <a:xfrm>
            <a:off x="311700" y="555600"/>
            <a:ext cx="2808000" cy="755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/>
        </p:txBody>
      </p:sp>
      <p:sp>
        <p:nvSpPr>
          <p:cNvPr id="30" name="Google Shape;30;p7"/>
          <p:cNvSpPr txBox="1"/>
          <p:nvPr>
            <p:ph idx="1" type="body"/>
          </p:nvPr>
        </p:nvSpPr>
        <p:spPr>
          <a:xfrm>
            <a:off x="311700" y="1389600"/>
            <a:ext cx="2808000" cy="3179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04800" lvl="0" marL="4572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31" name="Google Shape;31;p7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Main point">
  <p:cSld name="MAIN_POINT">
    <p:spTree>
      <p:nvGrpSpPr>
        <p:cNvPr id="32" name="Shape 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Google Shape;33;p8"/>
          <p:cNvSpPr txBox="1"/>
          <p:nvPr>
            <p:ph type="title"/>
          </p:nvPr>
        </p:nvSpPr>
        <p:spPr>
          <a:xfrm>
            <a:off x="490250" y="450150"/>
            <a:ext cx="6367800" cy="4090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1pPr>
            <a:lvl2pPr lvl="1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/>
        </p:txBody>
      </p:sp>
      <p:sp>
        <p:nvSpPr>
          <p:cNvPr id="34" name="Google Shape;34;p8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title and description">
  <p:cSld name="SECTION_TITLE_AND_DESCRIPTION">
    <p:spTree>
      <p:nvGrpSpPr>
        <p:cNvPr id="35" name="Shape 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Google Shape;36;p9"/>
          <p:cNvSpPr/>
          <p:nvPr/>
        </p:nvSpPr>
        <p:spPr>
          <a:xfrm>
            <a:off x="4572000" y="-125"/>
            <a:ext cx="4572000" cy="51435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7" name="Google Shape;37;p9"/>
          <p:cNvSpPr txBox="1"/>
          <p:nvPr>
            <p:ph type="title"/>
          </p:nvPr>
        </p:nvSpPr>
        <p:spPr>
          <a:xfrm>
            <a:off x="265500" y="1233175"/>
            <a:ext cx="4045200" cy="14823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1pPr>
            <a:lvl2pPr lvl="1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/>
        </p:txBody>
      </p:sp>
      <p:sp>
        <p:nvSpPr>
          <p:cNvPr id="38" name="Google Shape;38;p9"/>
          <p:cNvSpPr txBox="1"/>
          <p:nvPr>
            <p:ph idx="1" type="subTitle"/>
          </p:nvPr>
        </p:nvSpPr>
        <p:spPr>
          <a:xfrm>
            <a:off x="265500" y="2803075"/>
            <a:ext cx="4045200" cy="1235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/>
        </p:txBody>
      </p:sp>
      <p:sp>
        <p:nvSpPr>
          <p:cNvPr id="39" name="Google Shape;39;p9"/>
          <p:cNvSpPr txBox="1"/>
          <p:nvPr>
            <p:ph idx="2" type="body"/>
          </p:nvPr>
        </p:nvSpPr>
        <p:spPr>
          <a:xfrm>
            <a:off x="4939500" y="724075"/>
            <a:ext cx="3837000" cy="3695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indent="-342900" lvl="0" marL="4572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40" name="Google Shape;40;p9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aption">
  <p:cSld name="CAPTION_ONLY">
    <p:spTree>
      <p:nvGrpSpPr>
        <p:cNvPr id="41" name="Shape 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Google Shape;42;p10"/>
          <p:cNvSpPr txBox="1"/>
          <p:nvPr>
            <p:ph idx="1" type="body"/>
          </p:nvPr>
        </p:nvSpPr>
        <p:spPr>
          <a:xfrm>
            <a:off x="311700" y="4230575"/>
            <a:ext cx="5998800" cy="605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indent="-228600" lvl="0" marL="457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1pPr>
          </a:lstStyle>
          <a:p/>
        </p:txBody>
      </p:sp>
      <p:sp>
        <p:nvSpPr>
          <p:cNvPr id="43" name="Google Shape;43;p10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ig number">
  <p:cSld name="BIG_NUMBER">
    <p:spTree>
      <p:nvGrpSpPr>
        <p:cNvPr id="44" name="Shape 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Google Shape;45;p11"/>
          <p:cNvSpPr txBox="1"/>
          <p:nvPr>
            <p:ph hasCustomPrompt="1" type="title"/>
          </p:nvPr>
        </p:nvSpPr>
        <p:spPr>
          <a:xfrm>
            <a:off x="311700" y="1106125"/>
            <a:ext cx="8520600" cy="19635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1pPr>
            <a:lvl2pPr lvl="1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2pPr>
            <a:lvl3pPr lvl="2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3pPr>
            <a:lvl4pPr lvl="3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4pPr>
            <a:lvl5pPr lvl="4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5pPr>
            <a:lvl6pPr lvl="5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6pPr>
            <a:lvl7pPr lvl="6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7pPr>
            <a:lvl8pPr lvl="7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8pPr>
            <a:lvl9pPr lvl="8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9pPr>
          </a:lstStyle>
          <a:p>
            <a:r>
              <a:t>xx%</a:t>
            </a:r>
          </a:p>
        </p:txBody>
      </p:sp>
      <p:sp>
        <p:nvSpPr>
          <p:cNvPr id="46" name="Google Shape;46;p11"/>
          <p:cNvSpPr txBox="1"/>
          <p:nvPr>
            <p:ph idx="1" type="body"/>
          </p:nvPr>
        </p:nvSpPr>
        <p:spPr>
          <a:xfrm>
            <a:off x="311700" y="3152225"/>
            <a:ext cx="8520600" cy="1300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42900" lvl="0" marL="457200" algn="ctr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 algn="ct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 algn="ct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47" name="Google Shape;47;p11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lank" type="blank">
  <p:cSld name="BLANK">
    <p:spTree>
      <p:nvGrpSpPr>
        <p:cNvPr id="48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Google Shape;49;p12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2" Type="http://schemas.openxmlformats.org/officeDocument/2006/relationships/theme" Target="../theme/theme1.xml"/><Relationship Id="rId9" Type="http://schemas.openxmlformats.org/officeDocument/2006/relationships/slideLayout" Target="../slideLayouts/slideLayout9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 name="simple-light-2">
    <p:bg>
      <p:bgPr>
        <a:solidFill>
          <a:schemeClr val="lt1"/>
        </a:solidFill>
      </p:bgPr>
    </p:bg>
    <p:spTree>
      <p:nvGrpSpPr>
        <p:cNvPr id="5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9pPr>
          </a:lstStyle>
          <a:p/>
        </p:txBody>
      </p:sp>
      <p:sp>
        <p:nvSpPr>
          <p:cNvPr id="7" name="Google Shape;7;p1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indent="-342900" lvl="0" marL="457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Char char="●"/>
              <a:defRPr sz="1800">
                <a:solidFill>
                  <a:schemeClr val="dk2"/>
                </a:solidFill>
              </a:defRPr>
            </a:lvl1pPr>
            <a:lvl2pPr indent="-317500" lvl="1" marL="914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2pPr>
            <a:lvl3pPr indent="-317500" lvl="2" marL="1371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3pPr>
            <a:lvl4pPr indent="-317500" lvl="3" marL="1828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●"/>
              <a:defRPr>
                <a:solidFill>
                  <a:schemeClr val="dk2"/>
                </a:solidFill>
              </a:defRPr>
            </a:lvl4pPr>
            <a:lvl5pPr indent="-317500" lvl="4" marL="22860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5pPr>
            <a:lvl6pPr indent="-317500" lvl="5" marL="2743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6pPr>
            <a:lvl7pPr indent="-317500" lvl="6" marL="3200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●"/>
              <a:defRPr>
                <a:solidFill>
                  <a:schemeClr val="dk2"/>
                </a:solidFill>
              </a:defRPr>
            </a:lvl7pPr>
            <a:lvl8pPr indent="-317500" lvl="7" marL="3657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8pPr>
            <a:lvl9pPr indent="-317500" lvl="8" marL="4114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9pPr>
          </a:lstStyle>
          <a:p/>
        </p:txBody>
      </p:sp>
      <p:sp>
        <p:nvSpPr>
          <p:cNvPr id="8" name="Google Shape;8;p1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r">
              <a:buNone/>
              <a:defRPr sz="1000">
                <a:solidFill>
                  <a:schemeClr val="dk2"/>
                </a:solidFill>
              </a:defRPr>
            </a:lvl1pPr>
            <a:lvl2pPr lvl="1" algn="r">
              <a:buNone/>
              <a:defRPr sz="1000">
                <a:solidFill>
                  <a:schemeClr val="dk2"/>
                </a:solidFill>
              </a:defRPr>
            </a:lvl2pPr>
            <a:lvl3pPr lvl="2" algn="r">
              <a:buNone/>
              <a:defRPr sz="1000">
                <a:solidFill>
                  <a:schemeClr val="dk2"/>
                </a:solidFill>
              </a:defRPr>
            </a:lvl3pPr>
            <a:lvl4pPr lvl="3" algn="r">
              <a:buNone/>
              <a:defRPr sz="1000">
                <a:solidFill>
                  <a:schemeClr val="dk2"/>
                </a:solidFill>
              </a:defRPr>
            </a:lvl4pPr>
            <a:lvl5pPr lvl="4" algn="r">
              <a:buNone/>
              <a:defRPr sz="1000">
                <a:solidFill>
                  <a:schemeClr val="dk2"/>
                </a:solidFill>
              </a:defRPr>
            </a:lvl5pPr>
            <a:lvl6pPr lvl="5" algn="r">
              <a:buNone/>
              <a:defRPr sz="1000">
                <a:solidFill>
                  <a:schemeClr val="dk2"/>
                </a:solidFill>
              </a:defRPr>
            </a:lvl6pPr>
            <a:lvl7pPr lvl="6" algn="r">
              <a:buNone/>
              <a:defRPr sz="1000">
                <a:solidFill>
                  <a:schemeClr val="dk2"/>
                </a:solidFill>
              </a:defRPr>
            </a:lvl7pPr>
            <a:lvl8pPr lvl="7" algn="r">
              <a:buNone/>
              <a:defRPr sz="1000">
                <a:solidFill>
                  <a:schemeClr val="dk2"/>
                </a:solidFill>
              </a:defRPr>
            </a:lvl8pPr>
            <a:lvl9pPr lvl="8" algn="r">
              <a:buNone/>
              <a:defRPr sz="1000">
                <a:solidFill>
                  <a:schemeClr val="dk2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1" Type="http://schemas.openxmlformats.org/officeDocument/2006/relationships/image" Target="../media/image1.png"/><Relationship Id="rId10" Type="http://schemas.openxmlformats.org/officeDocument/2006/relationships/image" Target="../media/image11.png"/><Relationship Id="rId13" Type="http://schemas.openxmlformats.org/officeDocument/2006/relationships/image" Target="../media/image6.png"/><Relationship Id="rId1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Relationship Id="rId3" Type="http://schemas.openxmlformats.org/officeDocument/2006/relationships/image" Target="../media/image4.png"/><Relationship Id="rId4" Type="http://schemas.openxmlformats.org/officeDocument/2006/relationships/image" Target="../media/image14.png"/><Relationship Id="rId9" Type="http://schemas.openxmlformats.org/officeDocument/2006/relationships/image" Target="../media/image31.png"/><Relationship Id="rId5" Type="http://schemas.openxmlformats.org/officeDocument/2006/relationships/image" Target="../media/image13.png"/><Relationship Id="rId6" Type="http://schemas.openxmlformats.org/officeDocument/2006/relationships/image" Target="../media/image25.png"/><Relationship Id="rId7" Type="http://schemas.openxmlformats.org/officeDocument/2006/relationships/image" Target="../media/image28.png"/><Relationship Id="rId8" Type="http://schemas.openxmlformats.org/officeDocument/2006/relationships/image" Target="../media/image15.png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2.xml"/><Relationship Id="rId3" Type="http://schemas.openxmlformats.org/officeDocument/2006/relationships/image" Target="../media/image4.png"/><Relationship Id="rId4" Type="http://schemas.openxmlformats.org/officeDocument/2006/relationships/image" Target="../media/image7.gif"/><Relationship Id="rId5" Type="http://schemas.openxmlformats.org/officeDocument/2006/relationships/image" Target="../media/image10.png"/><Relationship Id="rId6" Type="http://schemas.openxmlformats.org/officeDocument/2006/relationships/image" Target="../media/image1.png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3.xml"/><Relationship Id="rId3" Type="http://schemas.openxmlformats.org/officeDocument/2006/relationships/image" Target="../media/image4.png"/><Relationship Id="rId4" Type="http://schemas.openxmlformats.org/officeDocument/2006/relationships/image" Target="../media/image11.png"/><Relationship Id="rId5" Type="http://schemas.openxmlformats.org/officeDocument/2006/relationships/image" Target="../media/image7.gif"/><Relationship Id="rId6" Type="http://schemas.openxmlformats.org/officeDocument/2006/relationships/image" Target="../media/image1.png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4.xml"/><Relationship Id="rId3" Type="http://schemas.openxmlformats.org/officeDocument/2006/relationships/image" Target="../media/image12.png"/><Relationship Id="rId4" Type="http://schemas.openxmlformats.org/officeDocument/2006/relationships/image" Target="../media/image11.png"/><Relationship Id="rId5" Type="http://schemas.openxmlformats.org/officeDocument/2006/relationships/image" Target="../media/image9.png"/><Relationship Id="rId6" Type="http://schemas.openxmlformats.org/officeDocument/2006/relationships/image" Target="../media/image1.png"/><Relationship Id="rId7" Type="http://schemas.openxmlformats.org/officeDocument/2006/relationships/image" Target="../media/image8.png"/></Relationships>
</file>

<file path=ppt/slides/_rels/slide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5.xml"/><Relationship Id="rId3" Type="http://schemas.openxmlformats.org/officeDocument/2006/relationships/image" Target="../media/image12.png"/><Relationship Id="rId4" Type="http://schemas.openxmlformats.org/officeDocument/2006/relationships/image" Target="../media/image11.png"/><Relationship Id="rId5" Type="http://schemas.openxmlformats.org/officeDocument/2006/relationships/image" Target="../media/image23.gif"/></Relationships>
</file>

<file path=ppt/slides/_rels/slide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6.xml"/><Relationship Id="rId3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7.xml"/><Relationship Id="rId3" Type="http://schemas.openxmlformats.org/officeDocument/2006/relationships/image" Target="../media/image12.png"/><Relationship Id="rId4" Type="http://schemas.openxmlformats.org/officeDocument/2006/relationships/image" Target="../media/image11.png"/><Relationship Id="rId5" Type="http://schemas.openxmlformats.org/officeDocument/2006/relationships/image" Target="../media/image21.png"/><Relationship Id="rId6" Type="http://schemas.openxmlformats.org/officeDocument/2006/relationships/image" Target="../media/image17.png"/></Relationships>
</file>

<file path=ppt/slides/_rels/slide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8.xml"/><Relationship Id="rId3" Type="http://schemas.openxmlformats.org/officeDocument/2006/relationships/image" Target="../media/image12.png"/><Relationship Id="rId4" Type="http://schemas.openxmlformats.org/officeDocument/2006/relationships/image" Target="../media/image38.png"/><Relationship Id="rId5" Type="http://schemas.openxmlformats.org/officeDocument/2006/relationships/hyperlink" Target="http://oktoberfest.de" TargetMode="External"/><Relationship Id="rId6" Type="http://schemas.openxmlformats.org/officeDocument/2006/relationships/image" Target="../media/image20.png"/></Relationships>
</file>

<file path=ppt/slides/_rels/slide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9.xml"/><Relationship Id="rId3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1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0.xml"/><Relationship Id="rId3" Type="http://schemas.openxmlformats.org/officeDocument/2006/relationships/image" Target="../media/image12.png"/><Relationship Id="rId4" Type="http://schemas.openxmlformats.org/officeDocument/2006/relationships/image" Target="../media/image26.gif"/><Relationship Id="rId5" Type="http://schemas.openxmlformats.org/officeDocument/2006/relationships/image" Target="../media/image11.png"/></Relationships>
</file>

<file path=ppt/slides/_rels/slide1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1.xml"/><Relationship Id="rId3" Type="http://schemas.openxmlformats.org/officeDocument/2006/relationships/image" Target="../media/image18.png"/><Relationship Id="rId4" Type="http://schemas.openxmlformats.org/officeDocument/2006/relationships/image" Target="../media/image29.gif"/><Relationship Id="rId5" Type="http://schemas.openxmlformats.org/officeDocument/2006/relationships/image" Target="../media/image40.png"/></Relationships>
</file>

<file path=ppt/slides/_rels/slide1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2.xml"/><Relationship Id="rId3" Type="http://schemas.openxmlformats.org/officeDocument/2006/relationships/image" Target="../media/image12.png"/><Relationship Id="rId4" Type="http://schemas.openxmlformats.org/officeDocument/2006/relationships/image" Target="../media/image24.png"/><Relationship Id="rId5" Type="http://schemas.openxmlformats.org/officeDocument/2006/relationships/image" Target="../media/image16.png"/><Relationship Id="rId6" Type="http://schemas.openxmlformats.org/officeDocument/2006/relationships/image" Target="../media/image37.png"/></Relationships>
</file>

<file path=ppt/slides/_rels/slide1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3.xml"/><Relationship Id="rId3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1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4.xml"/><Relationship Id="rId3" Type="http://schemas.openxmlformats.org/officeDocument/2006/relationships/image" Target="../media/image12.png"/><Relationship Id="rId4" Type="http://schemas.openxmlformats.org/officeDocument/2006/relationships/image" Target="../media/image36.png"/><Relationship Id="rId5" Type="http://schemas.openxmlformats.org/officeDocument/2006/relationships/image" Target="../media/image7.gif"/><Relationship Id="rId6" Type="http://schemas.openxmlformats.org/officeDocument/2006/relationships/hyperlink" Target="http://gov.uk" TargetMode="External"/></Relationships>
</file>

<file path=ppt/slides/_rels/slide1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5.xml"/><Relationship Id="rId3" Type="http://schemas.openxmlformats.org/officeDocument/2006/relationships/image" Target="../media/image12.png"/><Relationship Id="rId4" Type="http://schemas.openxmlformats.org/officeDocument/2006/relationships/image" Target="../media/image19.png"/></Relationships>
</file>

<file path=ppt/slides/_rels/slide1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6.xml"/><Relationship Id="rId3" Type="http://schemas.openxmlformats.org/officeDocument/2006/relationships/image" Target="../media/image12.png"/><Relationship Id="rId4" Type="http://schemas.openxmlformats.org/officeDocument/2006/relationships/image" Target="../media/image30.png"/><Relationship Id="rId5" Type="http://schemas.openxmlformats.org/officeDocument/2006/relationships/hyperlink" Target="https://uowtsd-my.sharepoint.com/:w:/r/personal/2400525_student_uwtsd_ac_uk/Documents/Risk_assessment_Berlin_ArwenGarland.docx?d=wdc1e5655ffc8449e99c38798f8d9e242&amp;csf=1&amp;web=1&amp;e=WsLfXr" TargetMode="External"/></Relationships>
</file>

<file path=ppt/slides/_rels/slide1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7.xml"/><Relationship Id="rId3" Type="http://schemas.openxmlformats.org/officeDocument/2006/relationships/image" Target="../media/image12.png"/><Relationship Id="rId4" Type="http://schemas.openxmlformats.org/officeDocument/2006/relationships/image" Target="../media/image36.png"/><Relationship Id="rId5" Type="http://schemas.openxmlformats.org/officeDocument/2006/relationships/image" Target="../media/image27.png"/></Relationships>
</file>

<file path=ppt/slides/_rels/slide1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8.xml"/><Relationship Id="rId3" Type="http://schemas.openxmlformats.org/officeDocument/2006/relationships/image" Target="../media/image12.png"/><Relationship Id="rId4" Type="http://schemas.openxmlformats.org/officeDocument/2006/relationships/image" Target="../media/image32.gif"/></Relationships>
</file>

<file path=ppt/slides/_rels/slide1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9.xml"/><Relationship Id="rId3" Type="http://schemas.openxmlformats.org/officeDocument/2006/relationships/hyperlink" Target="http://drive.google.com/file/d/1lq2epDX5DvgzpyUApvEcpnhIPL1U-ot4/view" TargetMode="External"/><Relationship Id="rId4" Type="http://schemas.openxmlformats.org/officeDocument/2006/relationships/image" Target="../media/image34.jpg"/></Relationships>
</file>

<file path=ppt/slides/_rels/slide2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20.xml"/><Relationship Id="rId3" Type="http://schemas.openxmlformats.org/officeDocument/2006/relationships/image" Target="../media/image12.png"/><Relationship Id="rId4" Type="http://schemas.openxmlformats.org/officeDocument/2006/relationships/image" Target="../media/image39.png"/><Relationship Id="rId5" Type="http://schemas.openxmlformats.org/officeDocument/2006/relationships/image" Target="../media/image35.gif"/></Relationships>
</file>

<file path=ppt/slides/_rels/slide2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21.xml"/><Relationship Id="rId3" Type="http://schemas.openxmlformats.org/officeDocument/2006/relationships/hyperlink" Target="https://www.atol.org/" TargetMode="External"/><Relationship Id="rId4" Type="http://schemas.openxmlformats.org/officeDocument/2006/relationships/hyperlink" Target="https://www.abta.com/welcome-to-abta" TargetMode="External"/><Relationship Id="rId5" Type="http://schemas.openxmlformats.org/officeDocument/2006/relationships/hyperlink" Target="https://www.citizensadvice.org.uk/consumer/insurance/types-of-insurance/travel-insurance1/travel-insurance/" TargetMode="External"/></Relationships>
</file>

<file path=ppt/slides/_rels/slide2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22.xml"/><Relationship Id="rId3" Type="http://schemas.openxmlformats.org/officeDocument/2006/relationships/hyperlink" Target="https://www.oecd.org/content/dam/oecd/en/publications/reports/2018/06/the-future-of-education-and-skills_5424dd26/54ac7020-en.pdf" TargetMode="External"/><Relationship Id="rId4" Type="http://schemas.openxmlformats.org/officeDocument/2006/relationships/hyperlink" Target="https://www.oktoberfest.de/en/information/service-for-visitors/does-it-cost-money-to-go-into-oktoberfest" TargetMode="External"/><Relationship Id="rId5" Type="http://schemas.openxmlformats.org/officeDocument/2006/relationships/hyperlink" Target="https://doi.org/10.1016/0045-6535(92)90573-a" TargetMode="External"/><Relationship Id="rId6" Type="http://schemas.openxmlformats.org/officeDocument/2006/relationships/hyperlink" Target="https://uowtsd-my.sharepoint.com/:w:/r/personal/2400525_student_uwtsd_ac_uk/Documents/Risk_assessment_Berlin_ArwenGarland.docx?d=wdc1e5655ffc8449e99c38798f8d9e242&amp;csf=1&amp;web=1&amp;e=WsLfXr" TargetMode="External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blipFill>
          <a:blip r:embed="rId3">
            <a:alphaModFix/>
          </a:blip>
          <a:stretch>
            <a:fillRect/>
          </a:stretch>
        </a:blipFill>
      </p:bgPr>
    </p:bg>
    <p:spTree>
      <p:nvGrpSpPr>
        <p:cNvPr id="53" name="Shape 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" name="Google Shape;54;p13"/>
          <p:cNvSpPr txBox="1"/>
          <p:nvPr>
            <p:ph idx="1" type="subTitle"/>
          </p:nvPr>
        </p:nvSpPr>
        <p:spPr>
          <a:xfrm>
            <a:off x="125950" y="4369125"/>
            <a:ext cx="1770900" cy="708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62500" lnSpcReduction="10000"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>
                <a:solidFill>
                  <a:schemeClr val="lt1"/>
                </a:solidFill>
                <a:latin typeface="Bellota"/>
                <a:ea typeface="Bellota"/>
                <a:cs typeface="Bellota"/>
                <a:sym typeface="Bellota"/>
              </a:rPr>
              <a:t>Arwen Garland</a:t>
            </a:r>
            <a:endParaRPr b="1">
              <a:solidFill>
                <a:schemeClr val="lt1"/>
              </a:solidFill>
              <a:latin typeface="Bellota"/>
              <a:ea typeface="Bellota"/>
              <a:cs typeface="Bellota"/>
              <a:sym typeface="Bellota"/>
            </a:endParaRPr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>
                <a:solidFill>
                  <a:schemeClr val="lt1"/>
                </a:solidFill>
                <a:latin typeface="Bellota"/>
                <a:ea typeface="Bellota"/>
                <a:cs typeface="Bellota"/>
                <a:sym typeface="Bellota"/>
              </a:rPr>
              <a:t>Nia Mugford</a:t>
            </a:r>
            <a:endParaRPr b="1">
              <a:solidFill>
                <a:schemeClr val="lt1"/>
              </a:solidFill>
              <a:latin typeface="Bellota"/>
              <a:ea typeface="Bellota"/>
              <a:cs typeface="Bellota"/>
              <a:sym typeface="Bellota"/>
            </a:endParaRPr>
          </a:p>
        </p:txBody>
      </p:sp>
      <p:pic>
        <p:nvPicPr>
          <p:cNvPr id="55" name="Google Shape;55;p13"/>
          <p:cNvPicPr preferRelativeResize="0"/>
          <p:nvPr/>
        </p:nvPicPr>
        <p:blipFill rotWithShape="1">
          <a:blip r:embed="rId4">
            <a:alphaModFix amt="75000"/>
          </a:blip>
          <a:srcRect b="10205" l="35804" r="55516" t="10743"/>
          <a:stretch/>
        </p:blipFill>
        <p:spPr>
          <a:xfrm>
            <a:off x="3274200" y="552550"/>
            <a:ext cx="793500" cy="4065900"/>
          </a:xfrm>
          <a:prstGeom prst="rect">
            <a:avLst/>
          </a:prstGeom>
          <a:noFill/>
          <a:ln>
            <a:noFill/>
          </a:ln>
        </p:spPr>
      </p:pic>
      <p:pic>
        <p:nvPicPr>
          <p:cNvPr id="56" name="Google Shape;56;p13"/>
          <p:cNvPicPr preferRelativeResize="0"/>
          <p:nvPr/>
        </p:nvPicPr>
        <p:blipFill rotWithShape="1">
          <a:blip r:embed="rId5">
            <a:alphaModFix amt="80000"/>
          </a:blip>
          <a:srcRect b="3546" l="45235" r="45228" t="3117"/>
          <a:stretch/>
        </p:blipFill>
        <p:spPr>
          <a:xfrm>
            <a:off x="4136350" y="160675"/>
            <a:ext cx="872100" cy="4800600"/>
          </a:xfrm>
          <a:prstGeom prst="rect">
            <a:avLst/>
          </a:prstGeom>
          <a:noFill/>
          <a:ln>
            <a:noFill/>
          </a:ln>
        </p:spPr>
      </p:pic>
      <p:pic>
        <p:nvPicPr>
          <p:cNvPr id="57" name="Google Shape;57;p13"/>
          <p:cNvPicPr preferRelativeResize="0"/>
          <p:nvPr/>
        </p:nvPicPr>
        <p:blipFill rotWithShape="1">
          <a:blip r:embed="rId6">
            <a:alphaModFix amt="84000"/>
          </a:blip>
          <a:srcRect b="7160" l="55524" r="34938" t="6669"/>
          <a:stretch/>
        </p:blipFill>
        <p:spPr>
          <a:xfrm>
            <a:off x="5077100" y="342825"/>
            <a:ext cx="872100" cy="4432200"/>
          </a:xfrm>
          <a:prstGeom prst="rect">
            <a:avLst/>
          </a:prstGeom>
          <a:noFill/>
          <a:ln>
            <a:noFill/>
          </a:ln>
        </p:spPr>
      </p:pic>
      <p:pic>
        <p:nvPicPr>
          <p:cNvPr id="58" name="Google Shape;58;p13"/>
          <p:cNvPicPr preferRelativeResize="0"/>
          <p:nvPr/>
        </p:nvPicPr>
        <p:blipFill rotWithShape="1">
          <a:blip r:embed="rId7">
            <a:alphaModFix amt="89000"/>
          </a:blip>
          <a:srcRect b="14018" l="65812" r="24013" t="11885"/>
          <a:stretch/>
        </p:blipFill>
        <p:spPr>
          <a:xfrm>
            <a:off x="6017850" y="611350"/>
            <a:ext cx="930300" cy="3811200"/>
          </a:xfrm>
          <a:prstGeom prst="rect">
            <a:avLst/>
          </a:prstGeom>
          <a:noFill/>
          <a:ln>
            <a:noFill/>
          </a:ln>
        </p:spPr>
      </p:pic>
      <p:pic>
        <p:nvPicPr>
          <p:cNvPr id="59" name="Google Shape;59;p13"/>
          <p:cNvPicPr preferRelativeResize="0"/>
          <p:nvPr/>
        </p:nvPicPr>
        <p:blipFill rotWithShape="1">
          <a:blip r:embed="rId8">
            <a:alphaModFix amt="89000"/>
          </a:blip>
          <a:srcRect b="3547" l="76737" r="13088" t="2352"/>
          <a:stretch/>
        </p:blipFill>
        <p:spPr>
          <a:xfrm>
            <a:off x="7016800" y="121475"/>
            <a:ext cx="930300" cy="4839900"/>
          </a:xfrm>
          <a:prstGeom prst="rect">
            <a:avLst/>
          </a:prstGeom>
          <a:noFill/>
          <a:ln>
            <a:noFill/>
          </a:ln>
        </p:spPr>
      </p:pic>
      <p:pic>
        <p:nvPicPr>
          <p:cNvPr id="60" name="Google Shape;60;p13"/>
          <p:cNvPicPr preferRelativeResize="0"/>
          <p:nvPr/>
        </p:nvPicPr>
        <p:blipFill rotWithShape="1">
          <a:blip r:embed="rId9">
            <a:alphaModFix amt="91000"/>
          </a:blip>
          <a:srcRect b="9256" l="87662" r="974" t="7500"/>
          <a:stretch/>
        </p:blipFill>
        <p:spPr>
          <a:xfrm>
            <a:off x="8015750" y="386000"/>
            <a:ext cx="1038900" cy="4281300"/>
          </a:xfrm>
          <a:prstGeom prst="rect">
            <a:avLst/>
          </a:prstGeom>
          <a:noFill/>
          <a:ln>
            <a:noFill/>
          </a:ln>
        </p:spPr>
      </p:pic>
      <p:sp>
        <p:nvSpPr>
          <p:cNvPr id="61" name="Google Shape;61;p13"/>
          <p:cNvSpPr txBox="1"/>
          <p:nvPr/>
        </p:nvSpPr>
        <p:spPr>
          <a:xfrm>
            <a:off x="3591375" y="4716600"/>
            <a:ext cx="5552700" cy="4269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50000"/>
              </a:lnSpc>
              <a:spcBef>
                <a:spcPts val="0"/>
              </a:spcBef>
              <a:spcAft>
                <a:spcPts val="120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 sz="1200">
                <a:solidFill>
                  <a:schemeClr val="lt1"/>
                </a:solidFill>
              </a:rPr>
              <a:t>(Atol, 2024)</a:t>
            </a:r>
            <a:r>
              <a:rPr lang="en-GB" sz="1200">
                <a:solidFill>
                  <a:schemeClr val="dk1"/>
                </a:solidFill>
              </a:rPr>
              <a:t>.</a:t>
            </a:r>
            <a:r>
              <a:rPr lang="en-GB" sz="1200">
                <a:solidFill>
                  <a:schemeClr val="lt1"/>
                </a:solidFill>
              </a:rPr>
              <a:t>(ABTA, 2025)</a:t>
            </a:r>
            <a:r>
              <a:rPr lang="en-GB" sz="1200">
                <a:solidFill>
                  <a:schemeClr val="dk1"/>
                </a:solidFill>
              </a:rPr>
              <a:t> </a:t>
            </a:r>
            <a:r>
              <a:rPr lang="en-GB" sz="1200">
                <a:solidFill>
                  <a:schemeClr val="lt1"/>
                </a:solidFill>
              </a:rPr>
              <a:t>(bluejayphoto, 2025)  (</a:t>
            </a:r>
            <a:r>
              <a:rPr lang="en-GB" sz="1150">
                <a:solidFill>
                  <a:schemeClr val="lt1"/>
                </a:solidFill>
              </a:rPr>
              <a:t>Rugaiyah, 2022) </a:t>
            </a:r>
            <a:r>
              <a:rPr lang="en-GB" sz="1200">
                <a:solidFill>
                  <a:schemeClr val="lt1"/>
                </a:solidFill>
              </a:rPr>
              <a:t>(Taith, 2024)</a:t>
            </a:r>
            <a:endParaRPr sz="1800">
              <a:solidFill>
                <a:schemeClr val="lt1"/>
              </a:solidFill>
            </a:endParaRPr>
          </a:p>
        </p:txBody>
      </p:sp>
      <p:pic>
        <p:nvPicPr>
          <p:cNvPr id="62" name="Google Shape;62;p13"/>
          <p:cNvPicPr preferRelativeResize="0"/>
          <p:nvPr/>
        </p:nvPicPr>
        <p:blipFill>
          <a:blip r:embed="rId10">
            <a:alphaModFix amt="30000"/>
          </a:blip>
          <a:stretch>
            <a:fillRect/>
          </a:stretch>
        </p:blipFill>
        <p:spPr>
          <a:xfrm>
            <a:off x="172075" y="1710525"/>
            <a:ext cx="2169225" cy="426900"/>
          </a:xfrm>
          <a:prstGeom prst="rect">
            <a:avLst/>
          </a:prstGeom>
          <a:noFill/>
          <a:ln>
            <a:noFill/>
          </a:ln>
        </p:spPr>
      </p:pic>
      <p:pic>
        <p:nvPicPr>
          <p:cNvPr id="63" name="Google Shape;63;p13"/>
          <p:cNvPicPr preferRelativeResize="0"/>
          <p:nvPr/>
        </p:nvPicPr>
        <p:blipFill>
          <a:blip r:embed="rId10">
            <a:alphaModFix amt="30000"/>
          </a:blip>
          <a:stretch>
            <a:fillRect/>
          </a:stretch>
        </p:blipFill>
        <p:spPr>
          <a:xfrm>
            <a:off x="172075" y="2281200"/>
            <a:ext cx="1812801" cy="453400"/>
          </a:xfrm>
          <a:prstGeom prst="rect">
            <a:avLst/>
          </a:prstGeom>
          <a:noFill/>
          <a:ln>
            <a:noFill/>
          </a:ln>
        </p:spPr>
      </p:pic>
      <p:pic>
        <p:nvPicPr>
          <p:cNvPr id="64" name="Google Shape;64;p13"/>
          <p:cNvPicPr preferRelativeResize="0"/>
          <p:nvPr/>
        </p:nvPicPr>
        <p:blipFill>
          <a:blip r:embed="rId10">
            <a:alphaModFix amt="30000"/>
          </a:blip>
          <a:stretch>
            <a:fillRect/>
          </a:stretch>
        </p:blipFill>
        <p:spPr>
          <a:xfrm>
            <a:off x="172075" y="2878375"/>
            <a:ext cx="2894350" cy="453400"/>
          </a:xfrm>
          <a:prstGeom prst="rect">
            <a:avLst/>
          </a:prstGeom>
          <a:noFill/>
          <a:ln>
            <a:noFill/>
          </a:ln>
        </p:spPr>
      </p:pic>
      <p:pic>
        <p:nvPicPr>
          <p:cNvPr id="65" name="Google Shape;65;p13"/>
          <p:cNvPicPr preferRelativeResize="0"/>
          <p:nvPr/>
        </p:nvPicPr>
        <p:blipFill>
          <a:blip r:embed="rId10">
            <a:alphaModFix amt="30000"/>
          </a:blip>
          <a:stretch>
            <a:fillRect/>
          </a:stretch>
        </p:blipFill>
        <p:spPr>
          <a:xfrm>
            <a:off x="172075" y="3475550"/>
            <a:ext cx="1663225" cy="478825"/>
          </a:xfrm>
          <a:prstGeom prst="rect">
            <a:avLst/>
          </a:prstGeom>
          <a:noFill/>
          <a:ln>
            <a:noFill/>
          </a:ln>
        </p:spPr>
      </p:pic>
      <p:pic>
        <p:nvPicPr>
          <p:cNvPr id="66" name="Google Shape;66;p13"/>
          <p:cNvPicPr preferRelativeResize="0"/>
          <p:nvPr/>
        </p:nvPicPr>
        <p:blipFill>
          <a:blip r:embed="rId10">
            <a:alphaModFix amt="30000"/>
          </a:blip>
          <a:stretch>
            <a:fillRect/>
          </a:stretch>
        </p:blipFill>
        <p:spPr>
          <a:xfrm>
            <a:off x="172075" y="1139850"/>
            <a:ext cx="1955924" cy="426900"/>
          </a:xfrm>
          <a:prstGeom prst="rect">
            <a:avLst/>
          </a:prstGeom>
          <a:noFill/>
          <a:ln>
            <a:noFill/>
          </a:ln>
        </p:spPr>
      </p:pic>
      <p:sp>
        <p:nvSpPr>
          <p:cNvPr id="67" name="Google Shape;67;p13"/>
          <p:cNvSpPr txBox="1"/>
          <p:nvPr>
            <p:ph type="ctrTitle"/>
          </p:nvPr>
        </p:nvSpPr>
        <p:spPr>
          <a:xfrm>
            <a:off x="76800" y="894913"/>
            <a:ext cx="3274200" cy="3183900"/>
          </a:xfrm>
          <a:prstGeom prst="rect">
            <a:avLst/>
          </a:prstGeom>
          <a:noFill/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SzPts val="990"/>
              <a:buNone/>
            </a:pPr>
            <a:r>
              <a:rPr b="1" lang="en-GB" sz="3880" u="sng">
                <a:solidFill>
                  <a:schemeClr val="lt1"/>
                </a:solidFill>
                <a:latin typeface="Zilla Slab Highlight"/>
                <a:ea typeface="Zilla Slab Highlight"/>
                <a:cs typeface="Zilla Slab Highlight"/>
                <a:sym typeface="Zilla Slab Highlight"/>
              </a:rPr>
              <a:t>Discover Germany: History, innovation &amp; Culture</a:t>
            </a:r>
            <a:endParaRPr b="1" sz="3880" u="sng">
              <a:solidFill>
                <a:schemeClr val="lt1"/>
              </a:solidFill>
              <a:latin typeface="Zilla Slab Highlight"/>
              <a:ea typeface="Zilla Slab Highlight"/>
              <a:cs typeface="Zilla Slab Highlight"/>
              <a:sym typeface="Zilla Slab Highlight"/>
            </a:endParaRPr>
          </a:p>
        </p:txBody>
      </p:sp>
      <p:pic>
        <p:nvPicPr>
          <p:cNvPr id="68" name="Google Shape;68;p13"/>
          <p:cNvPicPr preferRelativeResize="0"/>
          <p:nvPr/>
        </p:nvPicPr>
        <p:blipFill>
          <a:blip r:embed="rId11">
            <a:alphaModFix/>
          </a:blip>
          <a:stretch>
            <a:fillRect/>
          </a:stretch>
        </p:blipFill>
        <p:spPr>
          <a:xfrm>
            <a:off x="7404600" y="552543"/>
            <a:ext cx="1196525" cy="708900"/>
          </a:xfrm>
          <a:prstGeom prst="rect">
            <a:avLst/>
          </a:prstGeom>
          <a:noFill/>
          <a:ln>
            <a:noFill/>
          </a:ln>
        </p:spPr>
      </p:pic>
      <p:pic>
        <p:nvPicPr>
          <p:cNvPr id="69" name="Google Shape;69;p13"/>
          <p:cNvPicPr preferRelativeResize="0"/>
          <p:nvPr/>
        </p:nvPicPr>
        <p:blipFill>
          <a:blip r:embed="rId12">
            <a:alphaModFix/>
          </a:blip>
          <a:stretch>
            <a:fillRect/>
          </a:stretch>
        </p:blipFill>
        <p:spPr>
          <a:xfrm>
            <a:off x="7404600" y="1376775"/>
            <a:ext cx="1196525" cy="465323"/>
          </a:xfrm>
          <a:prstGeom prst="rect">
            <a:avLst/>
          </a:prstGeom>
          <a:noFill/>
          <a:ln>
            <a:noFill/>
          </a:ln>
        </p:spPr>
      </p:pic>
      <p:pic>
        <p:nvPicPr>
          <p:cNvPr id="70" name="Google Shape;70;p13"/>
          <p:cNvPicPr preferRelativeResize="0"/>
          <p:nvPr/>
        </p:nvPicPr>
        <p:blipFill rotWithShape="1">
          <a:blip r:embed="rId13">
            <a:alphaModFix/>
          </a:blip>
          <a:srcRect b="0" l="0" r="0" t="0"/>
          <a:stretch/>
        </p:blipFill>
        <p:spPr>
          <a:xfrm>
            <a:off x="7404600" y="1957418"/>
            <a:ext cx="1196525" cy="598263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blipFill>
          <a:blip r:embed="rId3">
            <a:alphaModFix/>
          </a:blip>
          <a:stretch>
            <a:fillRect/>
          </a:stretch>
        </a:blipFill>
      </p:bgPr>
    </p:bg>
    <p:spTree>
      <p:nvGrpSpPr>
        <p:cNvPr id="74" name="Shape 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a red yellow and black flag is waving in the wind (provided by Tenor)" id="75" name="Google Shape;75;p14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-33312" y="263775"/>
            <a:ext cx="4010675" cy="2255000"/>
          </a:xfrm>
          <a:prstGeom prst="rect">
            <a:avLst/>
          </a:prstGeom>
          <a:noFill/>
          <a:ln>
            <a:noFill/>
          </a:ln>
        </p:spPr>
      </p:pic>
      <p:sp>
        <p:nvSpPr>
          <p:cNvPr id="76" name="Google Shape;76;p14"/>
          <p:cNvSpPr txBox="1"/>
          <p:nvPr>
            <p:ph type="title"/>
          </p:nvPr>
        </p:nvSpPr>
        <p:spPr>
          <a:xfrm>
            <a:off x="116013" y="263775"/>
            <a:ext cx="3588600" cy="2424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SzPts val="990"/>
              <a:buNone/>
            </a:pPr>
            <a:r>
              <a:rPr lang="en-GB" sz="6819">
                <a:solidFill>
                  <a:schemeClr val="lt1"/>
                </a:solidFill>
                <a:latin typeface="Zilla Slab Highlight"/>
                <a:ea typeface="Zilla Slab Highlight"/>
                <a:cs typeface="Zilla Slab Highlight"/>
                <a:sym typeface="Zilla Slab Highlight"/>
              </a:rPr>
              <a:t>Target </a:t>
            </a:r>
            <a:endParaRPr sz="6819">
              <a:solidFill>
                <a:schemeClr val="lt1"/>
              </a:solidFill>
              <a:latin typeface="Zilla Slab Highlight"/>
              <a:ea typeface="Zilla Slab Highlight"/>
              <a:cs typeface="Zilla Slab Highlight"/>
              <a:sym typeface="Zilla Slab Highlight"/>
            </a:endParaRPr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SzPts val="990"/>
              <a:buNone/>
            </a:pPr>
            <a:r>
              <a:rPr lang="en-GB" sz="6819">
                <a:solidFill>
                  <a:schemeClr val="lt1"/>
                </a:solidFill>
                <a:latin typeface="Zilla Slab Highlight"/>
                <a:ea typeface="Zilla Slab Highlight"/>
                <a:cs typeface="Zilla Slab Highlight"/>
                <a:sym typeface="Zilla Slab Highlight"/>
              </a:rPr>
              <a:t> Group </a:t>
            </a:r>
            <a:endParaRPr sz="6819">
              <a:solidFill>
                <a:schemeClr val="lt1"/>
              </a:solidFill>
              <a:latin typeface="Zilla Slab Highlight"/>
              <a:ea typeface="Zilla Slab Highlight"/>
              <a:cs typeface="Zilla Slab Highlight"/>
              <a:sym typeface="Zilla Slab Highlight"/>
            </a:endParaRPr>
          </a:p>
        </p:txBody>
      </p:sp>
      <p:sp>
        <p:nvSpPr>
          <p:cNvPr id="77" name="Google Shape;77;p14"/>
          <p:cNvSpPr/>
          <p:nvPr/>
        </p:nvSpPr>
        <p:spPr>
          <a:xfrm>
            <a:off x="-12" y="160500"/>
            <a:ext cx="4010700" cy="267300"/>
          </a:xfrm>
          <a:prstGeom prst="rect">
            <a:avLst/>
          </a:prstGeom>
          <a:solidFill>
            <a:schemeClr val="lt1"/>
          </a:solidFill>
          <a:ln cap="flat" cmpd="sng" w="9525">
            <a:solidFill>
              <a:schemeClr val="lt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78" name="Google Shape;78;p14"/>
          <p:cNvSpPr/>
          <p:nvPr/>
        </p:nvSpPr>
        <p:spPr>
          <a:xfrm rot="5400000">
            <a:off x="2568125" y="1054825"/>
            <a:ext cx="2212200" cy="672900"/>
          </a:xfrm>
          <a:prstGeom prst="rect">
            <a:avLst/>
          </a:prstGeom>
          <a:solidFill>
            <a:schemeClr val="lt1"/>
          </a:solidFill>
          <a:ln cap="flat" cmpd="sng" w="9525">
            <a:solidFill>
              <a:schemeClr val="lt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79" name="Google Shape;79;p14"/>
          <p:cNvSpPr/>
          <p:nvPr/>
        </p:nvSpPr>
        <p:spPr>
          <a:xfrm>
            <a:off x="-33300" y="2340525"/>
            <a:ext cx="4077300" cy="214500"/>
          </a:xfrm>
          <a:prstGeom prst="rect">
            <a:avLst/>
          </a:prstGeom>
          <a:solidFill>
            <a:schemeClr val="lt1"/>
          </a:solidFill>
          <a:ln cap="flat" cmpd="sng" w="9525">
            <a:solidFill>
              <a:schemeClr val="lt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80" name="Google Shape;80;p14"/>
          <p:cNvSpPr/>
          <p:nvPr/>
        </p:nvSpPr>
        <p:spPr>
          <a:xfrm rot="-5400000">
            <a:off x="-787525" y="984675"/>
            <a:ext cx="2176200" cy="734400"/>
          </a:xfrm>
          <a:prstGeom prst="rect">
            <a:avLst/>
          </a:prstGeom>
          <a:solidFill>
            <a:schemeClr val="lt1"/>
          </a:solidFill>
          <a:ln cap="flat" cmpd="sng" w="9525">
            <a:solidFill>
              <a:schemeClr val="lt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pic>
        <p:nvPicPr>
          <p:cNvPr id="81" name="Google Shape;81;p14"/>
          <p:cNvPicPr preferRelativeResize="0"/>
          <p:nvPr/>
        </p:nvPicPr>
        <p:blipFill>
          <a:blip r:embed="rId5">
            <a:alphaModFix amt="44000"/>
          </a:blip>
          <a:stretch>
            <a:fillRect/>
          </a:stretch>
        </p:blipFill>
        <p:spPr>
          <a:xfrm>
            <a:off x="4800600" y="1115203"/>
            <a:ext cx="3588600" cy="3772900"/>
          </a:xfrm>
          <a:prstGeom prst="rect">
            <a:avLst/>
          </a:prstGeom>
          <a:noFill/>
          <a:ln>
            <a:noFill/>
          </a:ln>
          <a:effectLst>
            <a:outerShdw blurRad="1042988" rotWithShape="0" algn="bl" dir="5040000" dist="19050">
              <a:srgbClr val="000000">
                <a:alpha val="73000"/>
              </a:srgbClr>
            </a:outerShdw>
          </a:effectLst>
        </p:spPr>
      </p:pic>
      <p:sp>
        <p:nvSpPr>
          <p:cNvPr id="82" name="Google Shape;82;p14"/>
          <p:cNvSpPr txBox="1"/>
          <p:nvPr>
            <p:ph idx="1" type="body"/>
          </p:nvPr>
        </p:nvSpPr>
        <p:spPr>
          <a:xfrm>
            <a:off x="4970700" y="1291650"/>
            <a:ext cx="3248400" cy="3420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lnSpcReduction="2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1600">
                <a:solidFill>
                  <a:schemeClr val="lt1"/>
                </a:solidFill>
                <a:latin typeface="Bellota"/>
                <a:ea typeface="Bellota"/>
                <a:cs typeface="Bellota"/>
                <a:sym typeface="Bellota"/>
              </a:rPr>
              <a:t>Target Group;</a:t>
            </a:r>
            <a:endParaRPr b="1" sz="1600">
              <a:solidFill>
                <a:schemeClr val="lt1"/>
              </a:solidFill>
              <a:latin typeface="Bellota"/>
              <a:ea typeface="Bellota"/>
              <a:cs typeface="Bellota"/>
              <a:sym typeface="Bellota"/>
            </a:endParaRPr>
          </a:p>
          <a:p>
            <a:pPr indent="-330200" lvl="0" marL="457200" rtl="0" algn="l">
              <a:spcBef>
                <a:spcPts val="120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Bellota"/>
              <a:buChar char="●"/>
            </a:pPr>
            <a:r>
              <a:rPr b="1" lang="en-GB" sz="1600">
                <a:solidFill>
                  <a:schemeClr val="lt1"/>
                </a:solidFill>
                <a:latin typeface="Bellota"/>
                <a:ea typeface="Bellota"/>
                <a:cs typeface="Bellota"/>
                <a:sym typeface="Bellota"/>
              </a:rPr>
              <a:t>College / university students</a:t>
            </a:r>
            <a:endParaRPr b="1" sz="1600">
              <a:solidFill>
                <a:schemeClr val="lt1"/>
              </a:solidFill>
              <a:latin typeface="Bellota"/>
              <a:ea typeface="Bellota"/>
              <a:cs typeface="Bellota"/>
              <a:sym typeface="Bellota"/>
            </a:endParaRPr>
          </a:p>
          <a:p>
            <a:pPr indent="-330200" lvl="0" marL="457200" rt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Bellota"/>
              <a:buChar char="●"/>
            </a:pPr>
            <a:r>
              <a:rPr b="1" lang="en-GB" sz="1600">
                <a:solidFill>
                  <a:schemeClr val="lt1"/>
                </a:solidFill>
                <a:latin typeface="Bellota"/>
                <a:ea typeface="Bellota"/>
                <a:cs typeface="Bellota"/>
                <a:sym typeface="Bellota"/>
              </a:rPr>
              <a:t>Taith funding for uni students</a:t>
            </a:r>
            <a:endParaRPr b="1" sz="1600">
              <a:solidFill>
                <a:schemeClr val="lt1"/>
              </a:solidFill>
              <a:latin typeface="Bellota"/>
              <a:ea typeface="Bellota"/>
              <a:cs typeface="Bellota"/>
              <a:sym typeface="Bellota"/>
            </a:endParaRPr>
          </a:p>
          <a:p>
            <a:pPr indent="-330200" lvl="0" marL="457200" rt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Bellota"/>
              <a:buChar char="●"/>
            </a:pPr>
            <a:r>
              <a:rPr b="1" lang="en-GB" sz="1600">
                <a:solidFill>
                  <a:schemeClr val="lt1"/>
                </a:solidFill>
                <a:latin typeface="Bellota"/>
                <a:ea typeface="Bellota"/>
                <a:cs typeface="Bellota"/>
                <a:sym typeface="Bellota"/>
              </a:rPr>
              <a:t>20 students + 2 lecturers</a:t>
            </a:r>
            <a:endParaRPr b="1" sz="1600">
              <a:solidFill>
                <a:schemeClr val="lt1"/>
              </a:solidFill>
              <a:latin typeface="Bellota"/>
              <a:ea typeface="Bellota"/>
              <a:cs typeface="Bellota"/>
              <a:sym typeface="Bellota"/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b="1" lang="en-GB" sz="1600">
                <a:solidFill>
                  <a:schemeClr val="lt1"/>
                </a:solidFill>
                <a:latin typeface="Bellota"/>
                <a:ea typeface="Bellota"/>
                <a:cs typeface="Bellota"/>
                <a:sym typeface="Bellota"/>
              </a:rPr>
              <a:t>Taith funding based on;</a:t>
            </a:r>
            <a:endParaRPr b="1" sz="1600">
              <a:solidFill>
                <a:schemeClr val="lt1"/>
              </a:solidFill>
              <a:latin typeface="Bellota"/>
              <a:ea typeface="Bellota"/>
              <a:cs typeface="Bellota"/>
              <a:sym typeface="Bellota"/>
            </a:endParaRPr>
          </a:p>
          <a:p>
            <a:pPr indent="-330200" lvl="0" marL="457200" rtl="0" algn="l">
              <a:spcBef>
                <a:spcPts val="120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Bellota"/>
              <a:buChar char="●"/>
            </a:pPr>
            <a:r>
              <a:rPr b="1" lang="en-GB" sz="1600">
                <a:solidFill>
                  <a:schemeClr val="lt1"/>
                </a:solidFill>
                <a:latin typeface="Bellota"/>
                <a:ea typeface="Bellota"/>
                <a:cs typeface="Bellota"/>
                <a:sym typeface="Bellota"/>
              </a:rPr>
              <a:t>Destination country</a:t>
            </a:r>
            <a:endParaRPr b="1" sz="1600">
              <a:solidFill>
                <a:schemeClr val="lt1"/>
              </a:solidFill>
              <a:latin typeface="Bellota"/>
              <a:ea typeface="Bellota"/>
              <a:cs typeface="Bellota"/>
              <a:sym typeface="Bellota"/>
            </a:endParaRPr>
          </a:p>
          <a:p>
            <a:pPr indent="-330200" lvl="0" marL="457200" rt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Bellota"/>
              <a:buChar char="●"/>
            </a:pPr>
            <a:r>
              <a:rPr b="1" lang="en-GB" sz="1600">
                <a:solidFill>
                  <a:schemeClr val="lt1"/>
                </a:solidFill>
                <a:latin typeface="Bellota"/>
                <a:ea typeface="Bellota"/>
                <a:cs typeface="Bellota"/>
                <a:sym typeface="Bellota"/>
              </a:rPr>
              <a:t>Length of trip</a:t>
            </a:r>
            <a:endParaRPr b="1" sz="1600">
              <a:solidFill>
                <a:schemeClr val="lt1"/>
              </a:solidFill>
              <a:latin typeface="Bellota"/>
              <a:ea typeface="Bellota"/>
              <a:cs typeface="Bellota"/>
              <a:sym typeface="Bellota"/>
            </a:endParaRPr>
          </a:p>
          <a:p>
            <a:pPr indent="-330200" lvl="0" marL="457200" rt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Bellota"/>
              <a:buChar char="●"/>
            </a:pPr>
            <a:r>
              <a:rPr b="1" lang="en-GB" sz="1600">
                <a:solidFill>
                  <a:schemeClr val="lt1"/>
                </a:solidFill>
                <a:latin typeface="Bellota"/>
                <a:ea typeface="Bellota"/>
                <a:cs typeface="Bellota"/>
                <a:sym typeface="Bellota"/>
              </a:rPr>
              <a:t>Travel Distance (for travel grant)</a:t>
            </a:r>
            <a:endParaRPr b="1" sz="1600">
              <a:solidFill>
                <a:schemeClr val="lt1"/>
              </a:solidFill>
              <a:latin typeface="Bellota"/>
              <a:ea typeface="Bellota"/>
              <a:cs typeface="Bellota"/>
              <a:sym typeface="Bellota"/>
            </a:endParaRPr>
          </a:p>
        </p:txBody>
      </p:sp>
      <p:pic>
        <p:nvPicPr>
          <p:cNvPr id="83" name="Google Shape;83;p14"/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8087106" y="160498"/>
            <a:ext cx="973550" cy="576796"/>
          </a:xfrm>
          <a:prstGeom prst="rect">
            <a:avLst/>
          </a:prstGeom>
          <a:noFill/>
          <a:ln>
            <a:noFill/>
          </a:ln>
        </p:spPr>
      </p:pic>
      <p:sp>
        <p:nvSpPr>
          <p:cNvPr id="84" name="Google Shape;84;p14"/>
          <p:cNvSpPr txBox="1"/>
          <p:nvPr/>
        </p:nvSpPr>
        <p:spPr>
          <a:xfrm>
            <a:off x="7046600" y="4741200"/>
            <a:ext cx="2097600" cy="4023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50000"/>
              </a:lnSpc>
              <a:spcBef>
                <a:spcPts val="0"/>
              </a:spcBef>
              <a:spcAft>
                <a:spcPts val="120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 sz="1200">
                <a:solidFill>
                  <a:schemeClr val="lt1"/>
                </a:solidFill>
              </a:rPr>
              <a:t>(Taith, 2025) (Taith, 2024).</a:t>
            </a:r>
            <a:endParaRPr sz="1800">
              <a:solidFill>
                <a:schemeClr val="lt1"/>
              </a:solidFill>
            </a:endParaRPr>
          </a:p>
        </p:txBody>
      </p:sp>
      <p:graphicFrame>
        <p:nvGraphicFramePr>
          <p:cNvPr id="85" name="Google Shape;85;p14"/>
          <p:cNvGraphicFramePr/>
          <p:nvPr/>
        </p:nvGraphicFramePr>
        <p:xfrm>
          <a:off x="302950" y="3156388"/>
          <a:ext cx="3000000" cy="3000000"/>
        </p:xfrm>
        <a:graphic>
          <a:graphicData uri="http://schemas.openxmlformats.org/drawingml/2006/table">
            <a:tbl>
              <a:tblPr>
                <a:noFill/>
                <a:tableStyleId>{F8A42B6A-B0B8-48B1-9604-965E50C23259}</a:tableStyleId>
              </a:tblPr>
              <a:tblGrid>
                <a:gridCol w="1702400"/>
                <a:gridCol w="1702400"/>
              </a:tblGrid>
              <a:tr h="381000"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/>
                        <a:t>Funding type</a:t>
                      </a:r>
                      <a:endParaRPr/>
                    </a:p>
                  </a:txBody>
                  <a:tcPr marT="91425" marB="91425" marR="91425" marL="91425">
                    <a:solidFill>
                      <a:schemeClr val="lt1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/>
                        <a:t>Estimated amount</a:t>
                      </a:r>
                      <a:endParaRPr/>
                    </a:p>
                  </a:txBody>
                  <a:tcPr marT="91425" marB="91425" marR="91425" marL="91425">
                    <a:solidFill>
                      <a:schemeClr val="lt1"/>
                    </a:solidFill>
                  </a:tcPr>
                </a:tc>
              </a:tr>
              <a:tr h="381000"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/>
                        <a:t>Travel Grant</a:t>
                      </a:r>
                      <a:endParaRPr/>
                    </a:p>
                  </a:txBody>
                  <a:tcPr marT="91425" marB="91425" marR="91425" marL="91425">
                    <a:solidFill>
                      <a:srgbClr val="C9DAF8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/>
                        <a:t>£230</a:t>
                      </a:r>
                      <a:endParaRPr/>
                    </a:p>
                  </a:txBody>
                  <a:tcPr marT="91425" marB="91425" marR="91425" marL="91425">
                    <a:solidFill>
                      <a:srgbClr val="C9DAF8"/>
                    </a:solidFill>
                  </a:tcPr>
                </a:tc>
              </a:tr>
              <a:tr h="381000"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/>
                        <a:t>Subsistence</a:t>
                      </a:r>
                      <a:endParaRPr/>
                    </a:p>
                  </a:txBody>
                  <a:tcPr marT="91425" marB="91425" marR="91425" marL="91425">
                    <a:solidFill>
                      <a:srgbClr val="A4C2F4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/>
                        <a:t>£144</a:t>
                      </a:r>
                      <a:endParaRPr/>
                    </a:p>
                  </a:txBody>
                  <a:tcPr marT="91425" marB="91425" marR="91425" marL="91425">
                    <a:solidFill>
                      <a:srgbClr val="A4C2F4"/>
                    </a:solidFill>
                  </a:tcPr>
                </a:tc>
              </a:tr>
              <a:tr h="381000"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/>
                        <a:t>Total</a:t>
                      </a:r>
                      <a:endParaRPr/>
                    </a:p>
                  </a:txBody>
                  <a:tcPr marT="91425" marB="91425" marR="91425" marL="91425">
                    <a:solidFill>
                      <a:srgbClr val="6D9EEB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/>
                        <a:t>£374pp</a:t>
                      </a:r>
                      <a:endParaRPr/>
                    </a:p>
                  </a:txBody>
                  <a:tcPr marT="91425" marB="91425" marR="91425" marL="91425">
                    <a:solidFill>
                      <a:srgbClr val="6D9EEB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 spd="med">
    <p:push/>
  </p:transition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blipFill>
          <a:blip r:embed="rId3">
            <a:alphaModFix/>
          </a:blip>
          <a:stretch>
            <a:fillRect/>
          </a:stretch>
        </a:blipFill>
      </p:bgPr>
    </p:bg>
    <p:spTree>
      <p:nvGrpSpPr>
        <p:cNvPr id="89" name="Shape 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0" name="Google Shape;90;p15"/>
          <p:cNvPicPr preferRelativeResize="0"/>
          <p:nvPr/>
        </p:nvPicPr>
        <p:blipFill>
          <a:blip r:embed="rId4">
            <a:alphaModFix amt="30000"/>
          </a:blip>
          <a:stretch>
            <a:fillRect/>
          </a:stretch>
        </p:blipFill>
        <p:spPr>
          <a:xfrm>
            <a:off x="4709863" y="1186575"/>
            <a:ext cx="3770075" cy="2445620"/>
          </a:xfrm>
          <a:prstGeom prst="rect">
            <a:avLst/>
          </a:prstGeom>
          <a:noFill/>
          <a:ln>
            <a:noFill/>
          </a:ln>
        </p:spPr>
      </p:pic>
      <p:pic>
        <p:nvPicPr>
          <p:cNvPr descr="a red yellow and black flag is waving in the wind (provided by Tenor)" id="91" name="Google Shape;91;p15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17875" y="2064900"/>
            <a:ext cx="4010675" cy="1069250"/>
          </a:xfrm>
          <a:prstGeom prst="rect">
            <a:avLst/>
          </a:prstGeom>
          <a:noFill/>
          <a:ln>
            <a:noFill/>
          </a:ln>
        </p:spPr>
      </p:pic>
      <p:sp>
        <p:nvSpPr>
          <p:cNvPr id="92" name="Google Shape;92;p15"/>
          <p:cNvSpPr txBox="1"/>
          <p:nvPr>
            <p:ph type="title"/>
          </p:nvPr>
        </p:nvSpPr>
        <p:spPr>
          <a:xfrm>
            <a:off x="455388" y="1954450"/>
            <a:ext cx="3033300" cy="1315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SzPts val="990"/>
              <a:buNone/>
            </a:pPr>
            <a:r>
              <a:rPr lang="en-GB" sz="6819">
                <a:solidFill>
                  <a:schemeClr val="lt1"/>
                </a:solidFill>
                <a:latin typeface="Zilla Slab Highlight"/>
                <a:ea typeface="Zilla Slab Highlight"/>
                <a:cs typeface="Zilla Slab Highlight"/>
                <a:sym typeface="Zilla Slab Highlight"/>
              </a:rPr>
              <a:t>Budget </a:t>
            </a:r>
            <a:endParaRPr sz="6819">
              <a:solidFill>
                <a:schemeClr val="lt1"/>
              </a:solidFill>
              <a:latin typeface="Zilla Slab Highlight"/>
              <a:ea typeface="Zilla Slab Highlight"/>
              <a:cs typeface="Zilla Slab Highlight"/>
              <a:sym typeface="Zilla Slab Highlight"/>
            </a:endParaRPr>
          </a:p>
        </p:txBody>
      </p:sp>
      <p:sp>
        <p:nvSpPr>
          <p:cNvPr id="93" name="Google Shape;93;p15"/>
          <p:cNvSpPr/>
          <p:nvPr/>
        </p:nvSpPr>
        <p:spPr>
          <a:xfrm>
            <a:off x="17850" y="1064900"/>
            <a:ext cx="4010700" cy="1013700"/>
          </a:xfrm>
          <a:prstGeom prst="rect">
            <a:avLst/>
          </a:prstGeom>
          <a:solidFill>
            <a:schemeClr val="lt1"/>
          </a:solidFill>
          <a:ln cap="flat" cmpd="sng" w="9525">
            <a:solidFill>
              <a:schemeClr val="lt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4" name="Google Shape;94;p15"/>
          <p:cNvSpPr/>
          <p:nvPr/>
        </p:nvSpPr>
        <p:spPr>
          <a:xfrm rot="5400000">
            <a:off x="2150550" y="2270000"/>
            <a:ext cx="3083100" cy="672900"/>
          </a:xfrm>
          <a:prstGeom prst="rect">
            <a:avLst/>
          </a:prstGeom>
          <a:solidFill>
            <a:schemeClr val="lt1"/>
          </a:solidFill>
          <a:ln cap="flat" cmpd="sng" w="9525">
            <a:solidFill>
              <a:schemeClr val="lt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5" name="Google Shape;95;p15"/>
          <p:cNvSpPr/>
          <p:nvPr/>
        </p:nvSpPr>
        <p:spPr>
          <a:xfrm>
            <a:off x="-122150" y="3134150"/>
            <a:ext cx="4077300" cy="1013700"/>
          </a:xfrm>
          <a:prstGeom prst="rect">
            <a:avLst/>
          </a:prstGeom>
          <a:solidFill>
            <a:schemeClr val="lt1"/>
          </a:solidFill>
          <a:ln cap="flat" cmpd="sng" w="9525">
            <a:solidFill>
              <a:schemeClr val="lt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6" name="Google Shape;96;p15"/>
          <p:cNvSpPr/>
          <p:nvPr/>
        </p:nvSpPr>
        <p:spPr>
          <a:xfrm rot="-5400000">
            <a:off x="-1289400" y="2287700"/>
            <a:ext cx="3069900" cy="624300"/>
          </a:xfrm>
          <a:prstGeom prst="rect">
            <a:avLst/>
          </a:prstGeom>
          <a:solidFill>
            <a:schemeClr val="lt1"/>
          </a:solidFill>
          <a:ln cap="flat" cmpd="sng" w="9525">
            <a:solidFill>
              <a:schemeClr val="lt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7" name="Google Shape;97;p15"/>
          <p:cNvSpPr txBox="1"/>
          <p:nvPr>
            <p:ph idx="1" type="body"/>
          </p:nvPr>
        </p:nvSpPr>
        <p:spPr>
          <a:xfrm>
            <a:off x="4970700" y="1747300"/>
            <a:ext cx="3248400" cy="1729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>
                <a:solidFill>
                  <a:schemeClr val="lt1"/>
                </a:solidFill>
              </a:rPr>
              <a:t>Under 500 pp BEFORE funding</a:t>
            </a:r>
            <a:endParaRPr>
              <a:solidFill>
                <a:schemeClr val="lt1"/>
              </a:solidFill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>
                <a:solidFill>
                  <a:schemeClr val="lt1"/>
                </a:solidFill>
              </a:rPr>
              <a:t>Taith covers a percentage </a:t>
            </a:r>
            <a:endParaRPr>
              <a:solidFill>
                <a:schemeClr val="lt1"/>
              </a:solidFill>
            </a:endParaRPr>
          </a:p>
          <a:p>
            <a:pPr indent="0" lvl="0" marL="0" rtl="0" algn="l">
              <a:spcBef>
                <a:spcPts val="1200"/>
              </a:spcBef>
              <a:spcAft>
                <a:spcPts val="1200"/>
              </a:spcAft>
              <a:buNone/>
            </a:pPr>
            <a:r>
              <a:t/>
            </a:r>
            <a:endParaRPr>
              <a:solidFill>
                <a:schemeClr val="dk1"/>
              </a:solidFill>
            </a:endParaRPr>
          </a:p>
        </p:txBody>
      </p:sp>
      <p:pic>
        <p:nvPicPr>
          <p:cNvPr id="98" name="Google Shape;98;p15"/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8009180" y="78923"/>
            <a:ext cx="1041700" cy="61717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 spd="med">
    <p:push/>
  </p:transition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blipFill>
          <a:blip r:embed="rId3">
            <a:alphaModFix/>
          </a:blip>
          <a:stretch>
            <a:fillRect/>
          </a:stretch>
        </a:blipFill>
      </p:bgPr>
    </p:bg>
    <p:spTree>
      <p:nvGrpSpPr>
        <p:cNvPr id="102" name="Shape 1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" name="Google Shape;103;p16"/>
          <p:cNvPicPr preferRelativeResize="0"/>
          <p:nvPr/>
        </p:nvPicPr>
        <p:blipFill>
          <a:blip r:embed="rId4">
            <a:alphaModFix amt="30000"/>
          </a:blip>
          <a:stretch>
            <a:fillRect/>
          </a:stretch>
        </p:blipFill>
        <p:spPr>
          <a:xfrm>
            <a:off x="7021750" y="4262975"/>
            <a:ext cx="1985175" cy="434550"/>
          </a:xfrm>
          <a:prstGeom prst="rect">
            <a:avLst/>
          </a:prstGeom>
          <a:noFill/>
          <a:ln>
            <a:noFill/>
          </a:ln>
        </p:spPr>
      </p:pic>
      <p:pic>
        <p:nvPicPr>
          <p:cNvPr id="104" name="Google Shape;104;p16"/>
          <p:cNvPicPr preferRelativeResize="0"/>
          <p:nvPr/>
        </p:nvPicPr>
        <p:blipFill rotWithShape="1">
          <a:blip r:embed="rId5">
            <a:alphaModFix amt="48000"/>
          </a:blip>
          <a:srcRect b="34524" l="0" r="25997" t="0"/>
          <a:stretch/>
        </p:blipFill>
        <p:spPr>
          <a:xfrm>
            <a:off x="252925" y="1426650"/>
            <a:ext cx="4657400" cy="1980375"/>
          </a:xfrm>
          <a:prstGeom prst="rect">
            <a:avLst/>
          </a:prstGeom>
          <a:noFill/>
          <a:ln>
            <a:noFill/>
          </a:ln>
        </p:spPr>
      </p:pic>
      <p:sp>
        <p:nvSpPr>
          <p:cNvPr id="105" name="Google Shape;105;p16"/>
          <p:cNvSpPr txBox="1"/>
          <p:nvPr>
            <p:ph idx="1" type="body"/>
          </p:nvPr>
        </p:nvSpPr>
        <p:spPr>
          <a:xfrm>
            <a:off x="380225" y="1426650"/>
            <a:ext cx="4402800" cy="2290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u="sng">
                <a:solidFill>
                  <a:schemeClr val="lt1"/>
                </a:solidFill>
              </a:rPr>
              <a:t>Purpose of trip?</a:t>
            </a:r>
            <a:endParaRPr b="1" u="sng">
              <a:solidFill>
                <a:schemeClr val="lt1"/>
              </a:solidFill>
            </a:endParaRPr>
          </a:p>
          <a:p>
            <a:pPr indent="-342900" lvl="0" marL="457200" rtl="0" algn="l">
              <a:spcBef>
                <a:spcPts val="1200"/>
              </a:spcBef>
              <a:spcAft>
                <a:spcPts val="0"/>
              </a:spcAft>
              <a:buClr>
                <a:schemeClr val="lt1"/>
              </a:buClr>
              <a:buSzPts val="1800"/>
              <a:buChar char="-"/>
            </a:pPr>
            <a:r>
              <a:rPr lang="en-GB">
                <a:solidFill>
                  <a:schemeClr val="lt1"/>
                </a:solidFill>
              </a:rPr>
              <a:t>Educational enrichment.</a:t>
            </a:r>
            <a:endParaRPr>
              <a:solidFill>
                <a:schemeClr val="lt1"/>
              </a:solidFill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Char char="-"/>
            </a:pPr>
            <a:r>
              <a:rPr lang="en-GB">
                <a:solidFill>
                  <a:schemeClr val="lt1"/>
                </a:solidFill>
              </a:rPr>
              <a:t>Cultural exposure.</a:t>
            </a:r>
            <a:endParaRPr>
              <a:solidFill>
                <a:schemeClr val="lt1"/>
              </a:solidFill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Char char="-"/>
            </a:pPr>
            <a:r>
              <a:rPr lang="en-GB">
                <a:solidFill>
                  <a:schemeClr val="lt1"/>
                </a:solidFill>
              </a:rPr>
              <a:t>Historical understanding.</a:t>
            </a:r>
            <a:endParaRPr>
              <a:solidFill>
                <a:schemeClr val="lt1"/>
              </a:solidFill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Char char="-"/>
            </a:pPr>
            <a:r>
              <a:rPr lang="en-GB">
                <a:solidFill>
                  <a:schemeClr val="lt1"/>
                </a:solidFill>
              </a:rPr>
              <a:t>Exploration of STEM and innovation.</a:t>
            </a:r>
            <a:endParaRPr/>
          </a:p>
        </p:txBody>
      </p:sp>
      <p:sp>
        <p:nvSpPr>
          <p:cNvPr id="106" name="Google Shape;106;p16"/>
          <p:cNvSpPr txBox="1"/>
          <p:nvPr/>
        </p:nvSpPr>
        <p:spPr>
          <a:xfrm>
            <a:off x="125525" y="4697525"/>
            <a:ext cx="4657500" cy="368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120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 sz="1150">
                <a:solidFill>
                  <a:schemeClr val="lt1"/>
                </a:solidFill>
              </a:rPr>
              <a:t>(Kolb, D.A 2015) (</a:t>
            </a:r>
            <a:r>
              <a:rPr lang="en-GB" sz="1100">
                <a:solidFill>
                  <a:schemeClr val="lt1"/>
                </a:solidFill>
              </a:rPr>
              <a:t>OECD 2018).</a:t>
            </a:r>
            <a:r>
              <a:rPr lang="en-GB" sz="1150">
                <a:solidFill>
                  <a:schemeClr val="lt1"/>
                </a:solidFill>
              </a:rPr>
              <a:t> (</a:t>
            </a:r>
            <a:r>
              <a:rPr lang="en-GB" sz="1000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rPr>
              <a:t>SAHITO, SHAHID, H.W 2024)</a:t>
            </a:r>
            <a:endParaRPr sz="1150">
              <a:solidFill>
                <a:schemeClr val="lt1"/>
              </a:solidFill>
            </a:endParaRPr>
          </a:p>
        </p:txBody>
      </p:sp>
      <p:sp>
        <p:nvSpPr>
          <p:cNvPr id="107" name="Google Shape;107;p16"/>
          <p:cNvSpPr txBox="1"/>
          <p:nvPr/>
        </p:nvSpPr>
        <p:spPr>
          <a:xfrm>
            <a:off x="332350" y="601400"/>
            <a:ext cx="3766500" cy="553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3100">
                <a:solidFill>
                  <a:schemeClr val="lt1"/>
                </a:solidFill>
                <a:latin typeface="Bellota"/>
                <a:ea typeface="Bellota"/>
                <a:cs typeface="Bellota"/>
                <a:sym typeface="Bellota"/>
              </a:rPr>
              <a:t>Introduction</a:t>
            </a:r>
            <a:endParaRPr b="1" sz="3100">
              <a:solidFill>
                <a:schemeClr val="lt1"/>
              </a:solidFill>
              <a:latin typeface="Bellota"/>
              <a:ea typeface="Bellota"/>
              <a:cs typeface="Bellota"/>
              <a:sym typeface="Bellota"/>
            </a:endParaRPr>
          </a:p>
        </p:txBody>
      </p:sp>
      <p:pic>
        <p:nvPicPr>
          <p:cNvPr id="108" name="Google Shape;108;p16"/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7987080" y="102473"/>
            <a:ext cx="1019850" cy="604225"/>
          </a:xfrm>
          <a:prstGeom prst="rect">
            <a:avLst/>
          </a:prstGeom>
          <a:noFill/>
          <a:ln>
            <a:noFill/>
          </a:ln>
        </p:spPr>
      </p:pic>
      <p:pic>
        <p:nvPicPr>
          <p:cNvPr id="109" name="Google Shape;109;p16"/>
          <p:cNvPicPr preferRelativeResize="0"/>
          <p:nvPr/>
        </p:nvPicPr>
        <p:blipFill>
          <a:blip r:embed="rId7">
            <a:alphaModFix/>
          </a:blip>
          <a:stretch>
            <a:fillRect/>
          </a:stretch>
        </p:blipFill>
        <p:spPr>
          <a:xfrm>
            <a:off x="5078050" y="1155198"/>
            <a:ext cx="3928874" cy="3107783"/>
          </a:xfrm>
          <a:prstGeom prst="rect">
            <a:avLst/>
          </a:prstGeom>
          <a:noFill/>
          <a:ln>
            <a:noFill/>
          </a:ln>
        </p:spPr>
      </p:pic>
      <p:sp>
        <p:nvSpPr>
          <p:cNvPr id="110" name="Google Shape;110;p16"/>
          <p:cNvSpPr txBox="1"/>
          <p:nvPr/>
        </p:nvSpPr>
        <p:spPr>
          <a:xfrm>
            <a:off x="6006925" y="4262975"/>
            <a:ext cx="3000000" cy="400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en-GB">
                <a:solidFill>
                  <a:schemeClr val="lt1"/>
                </a:solidFill>
              </a:rPr>
              <a:t>(Lade and Arnold, n.d.)</a:t>
            </a:r>
            <a:endParaRPr>
              <a:solidFill>
                <a:schemeClr val="lt1"/>
              </a:solidFill>
            </a:endParaRPr>
          </a:p>
        </p:txBody>
      </p:sp>
    </p:spTree>
  </p:cSld>
  <p:clrMapOvr>
    <a:masterClrMapping/>
  </p:clrMapOvr>
  <p:transition spd="med">
    <p:push/>
  </p:transition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blipFill>
          <a:blip r:embed="rId3">
            <a:alphaModFix/>
          </a:blip>
          <a:stretch>
            <a:fillRect/>
          </a:stretch>
        </a:blipFill>
      </p:bgPr>
    </p:bg>
    <p:spTree>
      <p:nvGrpSpPr>
        <p:cNvPr id="114" name="Shape 1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5" name="Google Shape;115;p17"/>
          <p:cNvPicPr preferRelativeResize="0"/>
          <p:nvPr/>
        </p:nvPicPr>
        <p:blipFill>
          <a:blip r:embed="rId4">
            <a:alphaModFix amt="30000"/>
          </a:blip>
          <a:stretch>
            <a:fillRect/>
          </a:stretch>
        </p:blipFill>
        <p:spPr>
          <a:xfrm>
            <a:off x="4139726" y="1397325"/>
            <a:ext cx="4193699" cy="2445600"/>
          </a:xfrm>
          <a:prstGeom prst="rect">
            <a:avLst/>
          </a:prstGeom>
          <a:noFill/>
          <a:ln>
            <a:noFill/>
          </a:ln>
        </p:spPr>
      </p:pic>
      <p:pic>
        <p:nvPicPr>
          <p:cNvPr descr="the flag of germany is red , black and yellow and has a black background . (provided by Tenor)" id="116" name="Google Shape;116;p17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99700" y="1812525"/>
            <a:ext cx="2777900" cy="1615200"/>
          </a:xfrm>
          <a:prstGeom prst="rect">
            <a:avLst/>
          </a:prstGeom>
          <a:noFill/>
          <a:ln>
            <a:noFill/>
          </a:ln>
        </p:spPr>
      </p:pic>
      <p:sp>
        <p:nvSpPr>
          <p:cNvPr id="117" name="Google Shape;117;p17"/>
          <p:cNvSpPr txBox="1"/>
          <p:nvPr>
            <p:ph type="title"/>
          </p:nvPr>
        </p:nvSpPr>
        <p:spPr>
          <a:xfrm>
            <a:off x="231500" y="1735425"/>
            <a:ext cx="3276000" cy="1769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SzPts val="990"/>
              <a:buNone/>
            </a:pPr>
            <a:r>
              <a:rPr lang="en-GB" sz="5120">
                <a:solidFill>
                  <a:schemeClr val="lt1"/>
                </a:solidFill>
                <a:latin typeface="Zilla Slab Highlight"/>
                <a:ea typeface="Zilla Slab Highlight"/>
                <a:cs typeface="Zilla Slab Highlight"/>
                <a:sym typeface="Zilla Slab Highlight"/>
              </a:rPr>
              <a:t>Trip  </a:t>
            </a:r>
            <a:endParaRPr sz="5120">
              <a:solidFill>
                <a:schemeClr val="lt1"/>
              </a:solidFill>
              <a:latin typeface="Zilla Slab Highlight"/>
              <a:ea typeface="Zilla Slab Highlight"/>
              <a:cs typeface="Zilla Slab Highlight"/>
              <a:sym typeface="Zilla Slab Highlight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SzPts val="990"/>
              <a:buNone/>
            </a:pPr>
            <a:r>
              <a:rPr lang="en-GB" sz="5120">
                <a:solidFill>
                  <a:schemeClr val="lt1"/>
                </a:solidFill>
                <a:latin typeface="Zilla Slab Highlight"/>
                <a:ea typeface="Zilla Slab Highlight"/>
                <a:cs typeface="Zilla Slab Highlight"/>
                <a:sym typeface="Zilla Slab Highlight"/>
              </a:rPr>
              <a:t>overview</a:t>
            </a:r>
            <a:endParaRPr sz="5120">
              <a:solidFill>
                <a:schemeClr val="lt1"/>
              </a:solidFill>
              <a:latin typeface="Zilla Slab Highlight"/>
              <a:ea typeface="Zilla Slab Highlight"/>
              <a:cs typeface="Zilla Slab Highlight"/>
              <a:sym typeface="Zilla Slab Highlight"/>
            </a:endParaRPr>
          </a:p>
        </p:txBody>
      </p:sp>
      <p:sp>
        <p:nvSpPr>
          <p:cNvPr id="118" name="Google Shape;118;p17"/>
          <p:cNvSpPr/>
          <p:nvPr/>
        </p:nvSpPr>
        <p:spPr>
          <a:xfrm>
            <a:off x="0" y="1425050"/>
            <a:ext cx="3138900" cy="458100"/>
          </a:xfrm>
          <a:prstGeom prst="rect">
            <a:avLst/>
          </a:prstGeom>
          <a:solidFill>
            <a:schemeClr val="lt1"/>
          </a:solidFill>
          <a:ln cap="flat" cmpd="sng" w="9525">
            <a:solidFill>
              <a:schemeClr val="lt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highlight>
                <a:schemeClr val="lt1"/>
              </a:highlight>
            </a:endParaRPr>
          </a:p>
        </p:txBody>
      </p:sp>
      <p:sp>
        <p:nvSpPr>
          <p:cNvPr id="119" name="Google Shape;119;p17"/>
          <p:cNvSpPr/>
          <p:nvPr/>
        </p:nvSpPr>
        <p:spPr>
          <a:xfrm rot="5400000">
            <a:off x="1910250" y="2435400"/>
            <a:ext cx="2184600" cy="272700"/>
          </a:xfrm>
          <a:prstGeom prst="rect">
            <a:avLst/>
          </a:prstGeom>
          <a:solidFill>
            <a:schemeClr val="lt1"/>
          </a:solidFill>
          <a:ln cap="flat" cmpd="sng" w="9525">
            <a:solidFill>
              <a:schemeClr val="lt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highlight>
                <a:schemeClr val="lt1"/>
              </a:highlight>
            </a:endParaRPr>
          </a:p>
        </p:txBody>
      </p:sp>
      <p:sp>
        <p:nvSpPr>
          <p:cNvPr id="120" name="Google Shape;120;p17"/>
          <p:cNvSpPr/>
          <p:nvPr/>
        </p:nvSpPr>
        <p:spPr>
          <a:xfrm>
            <a:off x="0" y="3310725"/>
            <a:ext cx="3138900" cy="458100"/>
          </a:xfrm>
          <a:prstGeom prst="rect">
            <a:avLst/>
          </a:prstGeom>
          <a:solidFill>
            <a:schemeClr val="lt1"/>
          </a:solidFill>
          <a:ln cap="flat" cmpd="sng" w="9525">
            <a:solidFill>
              <a:schemeClr val="lt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highlight>
                <a:schemeClr val="lt1"/>
              </a:highlight>
            </a:endParaRPr>
          </a:p>
        </p:txBody>
      </p:sp>
      <p:sp>
        <p:nvSpPr>
          <p:cNvPr id="121" name="Google Shape;121;p17"/>
          <p:cNvSpPr/>
          <p:nvPr/>
        </p:nvSpPr>
        <p:spPr>
          <a:xfrm rot="-5400000">
            <a:off x="-940125" y="2349950"/>
            <a:ext cx="2145000" cy="404100"/>
          </a:xfrm>
          <a:prstGeom prst="rect">
            <a:avLst/>
          </a:prstGeom>
          <a:solidFill>
            <a:schemeClr val="lt1"/>
          </a:solidFill>
          <a:ln cap="flat" cmpd="sng" w="9525">
            <a:solidFill>
              <a:schemeClr val="lt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highlight>
                <a:schemeClr val="lt1"/>
              </a:highlight>
            </a:endParaRPr>
          </a:p>
        </p:txBody>
      </p:sp>
      <p:sp>
        <p:nvSpPr>
          <p:cNvPr id="122" name="Google Shape;122;p17"/>
          <p:cNvSpPr/>
          <p:nvPr/>
        </p:nvSpPr>
        <p:spPr>
          <a:xfrm>
            <a:off x="1686250" y="1735425"/>
            <a:ext cx="1340100" cy="995700"/>
          </a:xfrm>
          <a:prstGeom prst="rect">
            <a:avLst/>
          </a:prstGeom>
          <a:solidFill>
            <a:schemeClr val="lt1"/>
          </a:solidFill>
          <a:ln cap="flat" cmpd="sng" w="9525">
            <a:solidFill>
              <a:schemeClr val="lt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highlight>
                <a:schemeClr val="lt1"/>
              </a:highlight>
            </a:endParaRPr>
          </a:p>
        </p:txBody>
      </p:sp>
      <p:sp>
        <p:nvSpPr>
          <p:cNvPr id="123" name="Google Shape;123;p17"/>
          <p:cNvSpPr txBox="1"/>
          <p:nvPr>
            <p:ph idx="1" type="body"/>
          </p:nvPr>
        </p:nvSpPr>
        <p:spPr>
          <a:xfrm>
            <a:off x="4139713" y="1362225"/>
            <a:ext cx="4193700" cy="2515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Char char="-"/>
            </a:pPr>
            <a:r>
              <a:rPr lang="en-GB">
                <a:solidFill>
                  <a:schemeClr val="lt1"/>
                </a:solidFill>
              </a:rPr>
              <a:t>Total days and nights  - 6 days, 5 nights.</a:t>
            </a:r>
            <a:endParaRPr>
              <a:solidFill>
                <a:schemeClr val="lt1"/>
              </a:solidFill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Char char="-"/>
            </a:pPr>
            <a:r>
              <a:rPr lang="en-GB">
                <a:solidFill>
                  <a:schemeClr val="lt1"/>
                </a:solidFill>
              </a:rPr>
              <a:t>Accommodation type - Hostel.</a:t>
            </a:r>
            <a:endParaRPr>
              <a:solidFill>
                <a:schemeClr val="lt1"/>
              </a:solidFill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Char char="-"/>
            </a:pPr>
            <a:r>
              <a:rPr lang="en-GB">
                <a:solidFill>
                  <a:schemeClr val="lt1"/>
                </a:solidFill>
              </a:rPr>
              <a:t>Transportation flights from uk to Berlin.</a:t>
            </a:r>
            <a:endParaRPr>
              <a:solidFill>
                <a:schemeClr val="lt1"/>
              </a:solidFill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Char char="-"/>
            </a:pPr>
            <a:r>
              <a:rPr lang="en-GB">
                <a:solidFill>
                  <a:schemeClr val="lt1"/>
                </a:solidFill>
              </a:rPr>
              <a:t>Guided tours.</a:t>
            </a:r>
            <a:endParaRPr>
              <a:solidFill>
                <a:schemeClr val="lt1"/>
              </a:solidFill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Char char="-"/>
            </a:pPr>
            <a:r>
              <a:rPr lang="en-GB">
                <a:solidFill>
                  <a:schemeClr val="lt1"/>
                </a:solidFill>
              </a:rPr>
              <a:t>Educational visits.</a:t>
            </a:r>
            <a:endParaRPr>
              <a:solidFill>
                <a:schemeClr val="lt1"/>
              </a:solidFill>
            </a:endParaRPr>
          </a:p>
        </p:txBody>
      </p:sp>
    </p:spTree>
  </p:cSld>
  <p:clrMapOvr>
    <a:masterClrMapping/>
  </p:clrMapOvr>
  <p:transition spd="med">
    <p:push/>
  </p:transition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blipFill>
          <a:blip r:embed="rId3">
            <a:alphaModFix/>
          </a:blip>
          <a:stretch>
            <a:fillRect/>
          </a:stretch>
        </a:blipFill>
      </p:bgPr>
    </p:bg>
    <p:spTree>
      <p:nvGrpSpPr>
        <p:cNvPr id="127" name="Shape 1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" name="Google Shape;128;p18"/>
          <p:cNvSpPr txBox="1"/>
          <p:nvPr>
            <p:ph type="title"/>
          </p:nvPr>
        </p:nvSpPr>
        <p:spPr>
          <a:xfrm>
            <a:off x="222800" y="699025"/>
            <a:ext cx="3989100" cy="639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SzPts val="990"/>
              <a:buNone/>
            </a:pPr>
            <a:r>
              <a:rPr b="1" lang="en-GB" sz="3120">
                <a:solidFill>
                  <a:schemeClr val="lt1"/>
                </a:solidFill>
                <a:latin typeface="Bellota"/>
                <a:ea typeface="Bellota"/>
                <a:cs typeface="Bellota"/>
                <a:sym typeface="Bellota"/>
              </a:rPr>
              <a:t> Transport to Airport</a:t>
            </a:r>
            <a:endParaRPr b="1" sz="3120">
              <a:solidFill>
                <a:schemeClr val="lt1"/>
              </a:solidFill>
              <a:latin typeface="Bellota"/>
              <a:ea typeface="Bellota"/>
              <a:cs typeface="Bellota"/>
              <a:sym typeface="Bellota"/>
            </a:endParaRPr>
          </a:p>
        </p:txBody>
      </p:sp>
      <p:pic>
        <p:nvPicPr>
          <p:cNvPr id="129" name="Google Shape;129;p18"/>
          <p:cNvPicPr preferRelativeResize="0"/>
          <p:nvPr/>
        </p:nvPicPr>
        <p:blipFill>
          <a:blip r:embed="rId4">
            <a:alphaModFix amt="30000"/>
          </a:blip>
          <a:stretch>
            <a:fillRect/>
          </a:stretch>
        </p:blipFill>
        <p:spPr>
          <a:xfrm>
            <a:off x="222788" y="1570050"/>
            <a:ext cx="3770075" cy="2445620"/>
          </a:xfrm>
          <a:prstGeom prst="rect">
            <a:avLst/>
          </a:prstGeom>
          <a:noFill/>
          <a:ln>
            <a:noFill/>
          </a:ln>
        </p:spPr>
      </p:pic>
      <p:sp>
        <p:nvSpPr>
          <p:cNvPr id="130" name="Google Shape;130;p18"/>
          <p:cNvSpPr txBox="1"/>
          <p:nvPr>
            <p:ph idx="1" type="body"/>
          </p:nvPr>
        </p:nvSpPr>
        <p:spPr>
          <a:xfrm>
            <a:off x="260875" y="1635075"/>
            <a:ext cx="3693900" cy="2550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85000" lnSpcReduction="2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700">
                <a:solidFill>
                  <a:schemeClr val="lt1"/>
                </a:solidFill>
              </a:rPr>
              <a:t>Bucks Travel Coaches</a:t>
            </a:r>
            <a:endParaRPr sz="1700">
              <a:solidFill>
                <a:schemeClr val="lt1"/>
              </a:solidFill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1700">
                <a:solidFill>
                  <a:schemeClr val="lt1"/>
                </a:solidFill>
              </a:rPr>
              <a:t>Cost-effective and well-organised</a:t>
            </a:r>
            <a:endParaRPr sz="1700">
              <a:solidFill>
                <a:schemeClr val="lt1"/>
              </a:solidFill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1700">
                <a:solidFill>
                  <a:schemeClr val="lt1"/>
                </a:solidFill>
              </a:rPr>
              <a:t>Travel by coach from UWTSD SA1 LHR</a:t>
            </a:r>
            <a:endParaRPr sz="1700">
              <a:solidFill>
                <a:schemeClr val="lt1"/>
              </a:solidFill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1700">
                <a:solidFill>
                  <a:schemeClr val="lt1"/>
                </a:solidFill>
              </a:rPr>
              <a:t>4:30am Departure</a:t>
            </a:r>
            <a:endParaRPr sz="1700">
              <a:solidFill>
                <a:schemeClr val="lt1"/>
              </a:solidFill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1700">
                <a:solidFill>
                  <a:schemeClr val="lt1"/>
                </a:solidFill>
              </a:rPr>
              <a:t>Arrival between 8:45 and 9am for flight at 11:15am</a:t>
            </a:r>
            <a:endParaRPr sz="1700">
              <a:solidFill>
                <a:schemeClr val="lt1"/>
              </a:solidFill>
            </a:endParaRPr>
          </a:p>
          <a:p>
            <a:pPr indent="0" lvl="0" marL="0" rtl="0" algn="l">
              <a:spcBef>
                <a:spcPts val="1200"/>
              </a:spcBef>
              <a:spcAft>
                <a:spcPts val="1200"/>
              </a:spcAft>
              <a:buNone/>
            </a:pPr>
            <a:r>
              <a:t/>
            </a:r>
            <a:endParaRPr sz="1700">
              <a:solidFill>
                <a:schemeClr val="dk1"/>
              </a:solidFill>
            </a:endParaRPr>
          </a:p>
        </p:txBody>
      </p:sp>
      <p:sp>
        <p:nvSpPr>
          <p:cNvPr id="131" name="Google Shape;131;p18"/>
          <p:cNvSpPr txBox="1"/>
          <p:nvPr/>
        </p:nvSpPr>
        <p:spPr>
          <a:xfrm>
            <a:off x="7034425" y="4752925"/>
            <a:ext cx="2109600" cy="390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50000"/>
              </a:lnSpc>
              <a:spcBef>
                <a:spcPts val="0"/>
              </a:spcBef>
              <a:spcAft>
                <a:spcPts val="120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 sz="1200">
                <a:solidFill>
                  <a:schemeClr val="lt1"/>
                </a:solidFill>
              </a:rPr>
              <a:t>(Bucks Travel Ltd, 2025)</a:t>
            </a:r>
            <a:endParaRPr sz="1800">
              <a:solidFill>
                <a:schemeClr val="lt1"/>
              </a:solidFill>
            </a:endParaRPr>
          </a:p>
        </p:txBody>
      </p:sp>
      <p:pic>
        <p:nvPicPr>
          <p:cNvPr id="132" name="Google Shape;132;p18"/>
          <p:cNvPicPr preferRelativeResize="0"/>
          <p:nvPr/>
        </p:nvPicPr>
        <p:blipFill>
          <a:blip r:embed="rId4">
            <a:alphaModFix amt="30000"/>
          </a:blip>
          <a:stretch>
            <a:fillRect/>
          </a:stretch>
        </p:blipFill>
        <p:spPr>
          <a:xfrm>
            <a:off x="4938925" y="1299775"/>
            <a:ext cx="3770050" cy="2986175"/>
          </a:xfrm>
          <a:prstGeom prst="rect">
            <a:avLst/>
          </a:prstGeom>
          <a:noFill/>
          <a:ln>
            <a:noFill/>
          </a:ln>
        </p:spPr>
      </p:pic>
      <p:sp>
        <p:nvSpPr>
          <p:cNvPr id="133" name="Google Shape;133;p18"/>
          <p:cNvSpPr txBox="1"/>
          <p:nvPr/>
        </p:nvSpPr>
        <p:spPr>
          <a:xfrm>
            <a:off x="5118863" y="1338775"/>
            <a:ext cx="3286500" cy="2908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17500" lvl="0" marL="457200" rt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●"/>
            </a:pPr>
            <a:r>
              <a:rPr lang="en-GB">
                <a:solidFill>
                  <a:schemeClr val="lt1"/>
                </a:solidFill>
              </a:rPr>
              <a:t>If the total coach cost is £200, the per-student cost (based on 22 students) is approximately £9.10 each.</a:t>
            </a:r>
            <a:br>
              <a:rPr lang="en-GB">
                <a:solidFill>
                  <a:schemeClr val="lt1"/>
                </a:solidFill>
              </a:rPr>
            </a:br>
            <a:endParaRPr>
              <a:solidFill>
                <a:schemeClr val="lt1"/>
              </a:solidFill>
            </a:endParaRPr>
          </a:p>
          <a:p>
            <a:pPr indent="-317500" lvl="0" marL="457200" rt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●"/>
            </a:pPr>
            <a:r>
              <a:rPr lang="en-GB">
                <a:solidFill>
                  <a:schemeClr val="lt1"/>
                </a:solidFill>
              </a:rPr>
              <a:t>If the total cost is £250, the per-student cost is approximately £11.35 each.</a:t>
            </a:r>
            <a:br>
              <a:rPr lang="en-GB">
                <a:solidFill>
                  <a:schemeClr val="lt1"/>
                </a:solidFill>
              </a:rPr>
            </a:br>
            <a:endParaRPr>
              <a:solidFill>
                <a:schemeClr val="lt1"/>
              </a:solidFill>
            </a:endParaRPr>
          </a:p>
          <a:p>
            <a:pPr indent="-317500" lvl="0" marL="457200" rt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●"/>
            </a:pPr>
            <a:r>
              <a:rPr lang="en-GB">
                <a:solidFill>
                  <a:schemeClr val="lt1"/>
                </a:solidFill>
              </a:rPr>
              <a:t>At the upper estimate of £300, the per-student cost is approximately £13.65 each.</a:t>
            </a:r>
            <a:endParaRPr>
              <a:solidFill>
                <a:schemeClr val="lt1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2"/>
              </a:solidFill>
            </a:endParaRPr>
          </a:p>
        </p:txBody>
      </p:sp>
    </p:spTree>
  </p:cSld>
  <p:clrMapOvr>
    <a:masterClrMapping/>
  </p:clrMapOvr>
  <p:transition spd="med">
    <p:push/>
  </p:transition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blipFill>
          <a:blip r:embed="rId3">
            <a:alphaModFix/>
          </a:blip>
          <a:stretch>
            <a:fillRect/>
          </a:stretch>
        </a:blipFill>
      </p:bgPr>
    </p:bg>
    <p:spTree>
      <p:nvGrpSpPr>
        <p:cNvPr id="137" name="Shape 1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8" name="Google Shape;138;p19"/>
          <p:cNvSpPr txBox="1"/>
          <p:nvPr>
            <p:ph type="title"/>
          </p:nvPr>
        </p:nvSpPr>
        <p:spPr>
          <a:xfrm>
            <a:off x="222800" y="699025"/>
            <a:ext cx="32865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3100">
                <a:solidFill>
                  <a:schemeClr val="lt1"/>
                </a:solidFill>
                <a:latin typeface="Bellota"/>
                <a:ea typeface="Bellota"/>
                <a:cs typeface="Bellota"/>
                <a:sym typeface="Bellota"/>
              </a:rPr>
              <a:t>Flights</a:t>
            </a:r>
            <a:endParaRPr b="1" sz="3100">
              <a:solidFill>
                <a:schemeClr val="lt1"/>
              </a:solidFill>
              <a:latin typeface="Bellota"/>
              <a:ea typeface="Bellota"/>
              <a:cs typeface="Bellota"/>
              <a:sym typeface="Bellota"/>
            </a:endParaRPr>
          </a:p>
        </p:txBody>
      </p:sp>
      <p:pic>
        <p:nvPicPr>
          <p:cNvPr id="139" name="Google Shape;139;p19"/>
          <p:cNvPicPr preferRelativeResize="0"/>
          <p:nvPr/>
        </p:nvPicPr>
        <p:blipFill>
          <a:blip r:embed="rId4">
            <a:alphaModFix amt="30000"/>
          </a:blip>
          <a:stretch>
            <a:fillRect/>
          </a:stretch>
        </p:blipFill>
        <p:spPr>
          <a:xfrm>
            <a:off x="222788" y="1570050"/>
            <a:ext cx="3770075" cy="2445620"/>
          </a:xfrm>
          <a:prstGeom prst="rect">
            <a:avLst/>
          </a:prstGeom>
          <a:noFill/>
          <a:ln>
            <a:noFill/>
          </a:ln>
        </p:spPr>
      </p:pic>
      <p:sp>
        <p:nvSpPr>
          <p:cNvPr id="140" name="Google Shape;140;p19"/>
          <p:cNvSpPr txBox="1"/>
          <p:nvPr>
            <p:ph idx="1" type="body"/>
          </p:nvPr>
        </p:nvSpPr>
        <p:spPr>
          <a:xfrm>
            <a:off x="260875" y="1635075"/>
            <a:ext cx="3693900" cy="2154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700">
                <a:solidFill>
                  <a:schemeClr val="lt1"/>
                </a:solidFill>
              </a:rPr>
              <a:t>Cost-effective and well-organised</a:t>
            </a:r>
            <a:endParaRPr sz="1700">
              <a:solidFill>
                <a:schemeClr val="lt1"/>
              </a:solidFill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1700">
                <a:solidFill>
                  <a:schemeClr val="lt1"/>
                </a:solidFill>
              </a:rPr>
              <a:t>Travel by coach from UWTSD SA1 to LHR</a:t>
            </a:r>
            <a:endParaRPr sz="1700">
              <a:solidFill>
                <a:schemeClr val="lt1"/>
              </a:solidFill>
            </a:endParaRPr>
          </a:p>
          <a:p>
            <a:pPr indent="0" lvl="0" marL="0" rtl="0" algn="l">
              <a:spcBef>
                <a:spcPts val="1200"/>
              </a:spcBef>
              <a:spcAft>
                <a:spcPts val="1200"/>
              </a:spcAft>
              <a:buNone/>
            </a:pPr>
            <a:r>
              <a:rPr lang="en-GB" sz="1700">
                <a:solidFill>
                  <a:schemeClr val="lt1"/>
                </a:solidFill>
              </a:rPr>
              <a:t>BA flight Outbound and Return</a:t>
            </a:r>
            <a:endParaRPr sz="1700">
              <a:solidFill>
                <a:schemeClr val="lt1"/>
              </a:solidFill>
            </a:endParaRPr>
          </a:p>
        </p:txBody>
      </p:sp>
      <p:pic>
        <p:nvPicPr>
          <p:cNvPr id="141" name="Google Shape;141;p19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4259551" y="1021463"/>
            <a:ext cx="4597425" cy="3381825"/>
          </a:xfrm>
          <a:prstGeom prst="rect">
            <a:avLst/>
          </a:prstGeom>
          <a:noFill/>
          <a:ln>
            <a:noFill/>
          </a:ln>
        </p:spPr>
      </p:pic>
      <p:pic>
        <p:nvPicPr>
          <p:cNvPr id="142" name="Google Shape;142;p19"/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4259550" y="988337"/>
            <a:ext cx="4597425" cy="3448069"/>
          </a:xfrm>
          <a:prstGeom prst="rect">
            <a:avLst/>
          </a:prstGeom>
          <a:noFill/>
          <a:ln>
            <a:noFill/>
          </a:ln>
        </p:spPr>
      </p:pic>
      <p:sp>
        <p:nvSpPr>
          <p:cNvPr id="143" name="Google Shape;143;p19"/>
          <p:cNvSpPr txBox="1"/>
          <p:nvPr/>
        </p:nvSpPr>
        <p:spPr>
          <a:xfrm>
            <a:off x="7706725" y="4646225"/>
            <a:ext cx="1437300" cy="4269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50000"/>
              </a:lnSpc>
              <a:spcBef>
                <a:spcPts val="0"/>
              </a:spcBef>
              <a:spcAft>
                <a:spcPts val="120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 sz="1200">
                <a:solidFill>
                  <a:schemeClr val="lt1"/>
                </a:solidFill>
              </a:rPr>
              <a:t>(Scanner, 2025)</a:t>
            </a:r>
            <a:endParaRPr sz="1800">
              <a:solidFill>
                <a:schemeClr val="lt1"/>
              </a:solidFill>
            </a:endParaRPr>
          </a:p>
        </p:txBody>
      </p:sp>
    </p:spTree>
  </p:cSld>
  <p:clrMapOvr>
    <a:masterClrMapping/>
  </p:clrMapOvr>
  <p:transition spd="med">
    <p:push/>
  </p:transition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2" presetSubtype="2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1000"/>
                                        <p:tgtEl>
                                          <p:spTgt spid="1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2" presetSubtype="2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1000"/>
                                        <p:tgtEl>
                                          <p:spTgt spid="1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blipFill>
          <a:blip r:embed="rId3">
            <a:alphaModFix/>
          </a:blip>
          <a:stretch>
            <a:fillRect/>
          </a:stretch>
        </a:blipFill>
      </p:bgPr>
    </p:bg>
    <p:spTree>
      <p:nvGrpSpPr>
        <p:cNvPr id="147" name="Shape 1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8" name="Google Shape;148;p20"/>
          <p:cNvSpPr txBox="1"/>
          <p:nvPr>
            <p:ph type="title"/>
          </p:nvPr>
        </p:nvSpPr>
        <p:spPr>
          <a:xfrm>
            <a:off x="196850" y="3307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SzPts val="990"/>
              <a:buNone/>
            </a:pPr>
            <a:r>
              <a:rPr b="1" lang="en-GB" sz="3120">
                <a:solidFill>
                  <a:schemeClr val="lt1"/>
                </a:solidFill>
                <a:latin typeface="Bellota"/>
                <a:ea typeface="Bellota"/>
                <a:cs typeface="Bellota"/>
                <a:sym typeface="Bellota"/>
              </a:rPr>
              <a:t>Day By Day Itinerary</a:t>
            </a:r>
            <a:endParaRPr b="1" sz="3120">
              <a:solidFill>
                <a:schemeClr val="lt1"/>
              </a:solidFill>
              <a:latin typeface="Bellota"/>
              <a:ea typeface="Bellota"/>
              <a:cs typeface="Bellota"/>
              <a:sym typeface="Bellota"/>
            </a:endParaRPr>
          </a:p>
        </p:txBody>
      </p:sp>
      <p:pic>
        <p:nvPicPr>
          <p:cNvPr id="149" name="Google Shape;149;p20"/>
          <p:cNvPicPr preferRelativeResize="0"/>
          <p:nvPr/>
        </p:nvPicPr>
        <p:blipFill>
          <a:blip r:embed="rId4">
            <a:alphaModFix amt="44000"/>
          </a:blip>
          <a:stretch>
            <a:fillRect/>
          </a:stretch>
        </p:blipFill>
        <p:spPr>
          <a:xfrm>
            <a:off x="196850" y="1152475"/>
            <a:ext cx="8635450" cy="3781425"/>
          </a:xfrm>
          <a:prstGeom prst="rect">
            <a:avLst/>
          </a:prstGeom>
          <a:noFill/>
          <a:ln>
            <a:noFill/>
          </a:ln>
        </p:spPr>
      </p:pic>
      <p:sp>
        <p:nvSpPr>
          <p:cNvPr id="150" name="Google Shape;150;p20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lnSpc>
                <a:spcPct val="10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>
                <a:solidFill>
                  <a:schemeClr val="lt1"/>
                </a:solidFill>
              </a:rPr>
              <a:t>Day 1 - Departure and arrival.</a:t>
            </a:r>
            <a:endParaRPr>
              <a:solidFill>
                <a:schemeClr val="lt1"/>
              </a:solidFill>
            </a:endParaRPr>
          </a:p>
          <a:p>
            <a:pPr indent="-342900" lvl="0" marL="457200" rtl="0" algn="l">
              <a:lnSpc>
                <a:spcPct val="105000"/>
              </a:lnSpc>
              <a:spcBef>
                <a:spcPts val="1200"/>
              </a:spcBef>
              <a:spcAft>
                <a:spcPts val="0"/>
              </a:spcAft>
              <a:buClr>
                <a:schemeClr val="lt1"/>
              </a:buClr>
              <a:buSzPts val="1800"/>
              <a:buChar char="-"/>
            </a:pPr>
            <a:r>
              <a:rPr lang="en-GB">
                <a:solidFill>
                  <a:schemeClr val="lt1"/>
                </a:solidFill>
              </a:rPr>
              <a:t>Flight from uk to Berlin, check in, evening city walk.</a:t>
            </a:r>
            <a:endParaRPr>
              <a:solidFill>
                <a:schemeClr val="lt1"/>
              </a:solidFill>
            </a:endParaRPr>
          </a:p>
          <a:p>
            <a:pPr indent="0" lvl="0" marL="0" rtl="0" algn="l">
              <a:lnSpc>
                <a:spcPct val="105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-GB">
                <a:solidFill>
                  <a:schemeClr val="lt1"/>
                </a:solidFill>
              </a:rPr>
              <a:t>Day 2  - Historical landmarks/educational trip.</a:t>
            </a:r>
            <a:endParaRPr>
              <a:solidFill>
                <a:schemeClr val="lt1"/>
              </a:solidFill>
            </a:endParaRPr>
          </a:p>
          <a:p>
            <a:pPr indent="0" lvl="0" marL="0" rtl="0" algn="l">
              <a:lnSpc>
                <a:spcPct val="105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-GB">
                <a:solidFill>
                  <a:schemeClr val="lt1"/>
                </a:solidFill>
              </a:rPr>
              <a:t>Day 3 - Schnapps tasting (cultural, popular in Germany).</a:t>
            </a:r>
            <a:endParaRPr>
              <a:solidFill>
                <a:schemeClr val="lt1"/>
              </a:solidFill>
            </a:endParaRPr>
          </a:p>
          <a:p>
            <a:pPr indent="0" lvl="0" marL="0" rtl="0" algn="l">
              <a:lnSpc>
                <a:spcPct val="105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-GB">
                <a:solidFill>
                  <a:schemeClr val="lt1"/>
                </a:solidFill>
              </a:rPr>
              <a:t>Day 4 - Cultural experience (free day, old town, markets, workshops).</a:t>
            </a:r>
            <a:endParaRPr>
              <a:solidFill>
                <a:schemeClr val="lt1"/>
              </a:solidFill>
            </a:endParaRPr>
          </a:p>
          <a:p>
            <a:pPr indent="0" lvl="0" marL="0" rtl="0" algn="l">
              <a:lnSpc>
                <a:spcPct val="105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-GB">
                <a:solidFill>
                  <a:schemeClr val="lt1"/>
                </a:solidFill>
              </a:rPr>
              <a:t>Day 5 - Oktoberfest.</a:t>
            </a:r>
            <a:endParaRPr>
              <a:solidFill>
                <a:schemeClr val="lt1"/>
              </a:solidFill>
            </a:endParaRPr>
          </a:p>
          <a:p>
            <a:pPr indent="0" lvl="0" marL="0" rtl="0" algn="l">
              <a:lnSpc>
                <a:spcPct val="105000"/>
              </a:lnSpc>
              <a:spcBef>
                <a:spcPts val="1200"/>
              </a:spcBef>
              <a:spcAft>
                <a:spcPts val="1200"/>
              </a:spcAft>
              <a:buNone/>
            </a:pPr>
            <a:r>
              <a:rPr lang="en-GB">
                <a:solidFill>
                  <a:schemeClr val="lt1"/>
                </a:solidFill>
              </a:rPr>
              <a:t>Day 6 - Departure.</a:t>
            </a:r>
            <a:endParaRPr>
              <a:solidFill>
                <a:schemeClr val="lt1"/>
              </a:solidFill>
            </a:endParaRPr>
          </a:p>
        </p:txBody>
      </p:sp>
      <p:sp>
        <p:nvSpPr>
          <p:cNvPr id="151" name="Google Shape;151;p20"/>
          <p:cNvSpPr txBox="1"/>
          <p:nvPr/>
        </p:nvSpPr>
        <p:spPr>
          <a:xfrm>
            <a:off x="6235300" y="4814075"/>
            <a:ext cx="2861700" cy="2829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50000"/>
              </a:lnSpc>
              <a:spcBef>
                <a:spcPts val="0"/>
              </a:spcBef>
              <a:spcAft>
                <a:spcPts val="120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>
                <a:solidFill>
                  <a:schemeClr val="lt1"/>
                </a:solidFill>
              </a:rPr>
              <a:t>(</a:t>
            </a:r>
            <a:r>
              <a:rPr lang="en-GB" sz="1200" u="sng">
                <a:solidFill>
                  <a:schemeClr val="hlink"/>
                </a:solidFill>
                <a:hlinkClick r:id="rId5"/>
              </a:rPr>
              <a:t>oktoberfest.de</a:t>
            </a:r>
            <a:r>
              <a:rPr lang="en-GB" sz="1200">
                <a:solidFill>
                  <a:schemeClr val="lt1"/>
                </a:solidFill>
              </a:rPr>
              <a:t>, 2025) (Berlin, A 2018).</a:t>
            </a:r>
            <a:endParaRPr sz="1800">
              <a:solidFill>
                <a:schemeClr val="lt1"/>
              </a:solidFill>
            </a:endParaRPr>
          </a:p>
        </p:txBody>
      </p:sp>
      <p:pic>
        <p:nvPicPr>
          <p:cNvPr id="152" name="Google Shape;152;p20"/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6354772" y="95450"/>
            <a:ext cx="2622750" cy="26827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 spd="med">
    <p:push/>
  </p:transition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blipFill>
          <a:blip r:embed="rId3">
            <a:alphaModFix/>
          </a:blip>
          <a:stretch>
            <a:fillRect/>
          </a:stretch>
        </a:blipFill>
      </p:bgPr>
    </p:bg>
    <p:spTree>
      <p:nvGrpSpPr>
        <p:cNvPr id="156" name="Shape 1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7" name="Google Shape;157;p21"/>
          <p:cNvSpPr txBox="1"/>
          <p:nvPr>
            <p:ph type="title"/>
          </p:nvPr>
        </p:nvSpPr>
        <p:spPr>
          <a:xfrm>
            <a:off x="202775" y="89425"/>
            <a:ext cx="4633800" cy="677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SzPts val="990"/>
              <a:buNone/>
            </a:pPr>
            <a:r>
              <a:rPr b="1" lang="en-GB" sz="3120">
                <a:solidFill>
                  <a:schemeClr val="lt1"/>
                </a:solidFill>
                <a:latin typeface="Bellota"/>
                <a:ea typeface="Bellota"/>
                <a:cs typeface="Bellota"/>
                <a:sym typeface="Bellota"/>
              </a:rPr>
              <a:t>Schedule Breakdown</a:t>
            </a:r>
            <a:endParaRPr b="1" sz="3120">
              <a:solidFill>
                <a:schemeClr val="lt1"/>
              </a:solidFill>
              <a:latin typeface="Bellota"/>
              <a:ea typeface="Bellota"/>
              <a:cs typeface="Bellota"/>
              <a:sym typeface="Bellota"/>
            </a:endParaRPr>
          </a:p>
        </p:txBody>
      </p:sp>
      <p:pic>
        <p:nvPicPr>
          <p:cNvPr id="158" name="Google Shape;158;p21"/>
          <p:cNvPicPr preferRelativeResize="0"/>
          <p:nvPr/>
        </p:nvPicPr>
        <p:blipFill>
          <a:blip r:embed="rId4">
            <a:alphaModFix amt="30000"/>
          </a:blip>
          <a:stretch>
            <a:fillRect/>
          </a:stretch>
        </p:blipFill>
        <p:spPr>
          <a:xfrm>
            <a:off x="190338" y="789988"/>
            <a:ext cx="8763324" cy="4160425"/>
          </a:xfrm>
          <a:prstGeom prst="rect">
            <a:avLst/>
          </a:prstGeom>
          <a:noFill/>
          <a:ln>
            <a:noFill/>
          </a:ln>
        </p:spPr>
      </p:pic>
      <p:graphicFrame>
        <p:nvGraphicFramePr>
          <p:cNvPr id="159" name="Google Shape;159;p21"/>
          <p:cNvGraphicFramePr/>
          <p:nvPr/>
        </p:nvGraphicFramePr>
        <p:xfrm>
          <a:off x="202763" y="790000"/>
          <a:ext cx="3000000" cy="3000000"/>
        </p:xfrm>
        <a:graphic>
          <a:graphicData uri="http://schemas.openxmlformats.org/drawingml/2006/table">
            <a:tbl>
              <a:tblPr>
                <a:noFill/>
                <a:tableStyleId>{F8A42B6A-B0B8-48B1-9604-965E50C23259}</a:tableStyleId>
              </a:tblPr>
              <a:tblGrid>
                <a:gridCol w="1214625"/>
                <a:gridCol w="1744775"/>
                <a:gridCol w="1447875"/>
                <a:gridCol w="1447875"/>
                <a:gridCol w="1447875"/>
                <a:gridCol w="1447875"/>
              </a:tblGrid>
              <a:tr h="590225"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lang="en-GB" sz="1200">
                          <a:solidFill>
                            <a:schemeClr val="lt1"/>
                          </a:solidFill>
                        </a:rPr>
                        <a:t>Day 1</a:t>
                      </a:r>
                      <a:endParaRPr b="1" sz="1200">
                        <a:solidFill>
                          <a:schemeClr val="lt1"/>
                        </a:solidFill>
                      </a:endParaRPr>
                    </a:p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lang="en-GB" sz="1200">
                          <a:solidFill>
                            <a:schemeClr val="lt1"/>
                          </a:solidFill>
                        </a:rPr>
                        <a:t>21st Sep</a:t>
                      </a:r>
                      <a:endParaRPr b="1" sz="1200">
                        <a:solidFill>
                          <a:schemeClr val="lt1"/>
                        </a:solidFill>
                      </a:endParaRPr>
                    </a:p>
                  </a:txBody>
                  <a:tcPr marT="91425" marB="91425" marR="91425" marL="91425"/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lang="en-GB" sz="1200">
                          <a:solidFill>
                            <a:schemeClr val="lt1"/>
                          </a:solidFill>
                        </a:rPr>
                        <a:t>Day 2</a:t>
                      </a:r>
                      <a:endParaRPr b="1" sz="1200">
                        <a:solidFill>
                          <a:schemeClr val="lt1"/>
                        </a:solidFill>
                      </a:endParaRPr>
                    </a:p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lang="en-GB" sz="1200">
                          <a:solidFill>
                            <a:schemeClr val="lt1"/>
                          </a:solidFill>
                        </a:rPr>
                        <a:t>22nd Sep</a:t>
                      </a:r>
                      <a:endParaRPr b="1" sz="1200">
                        <a:solidFill>
                          <a:schemeClr val="lt1"/>
                        </a:solidFill>
                      </a:endParaRPr>
                    </a:p>
                  </a:txBody>
                  <a:tcPr marT="91425" marB="91425" marR="91425" marL="91425"/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lang="en-GB" sz="1200">
                          <a:solidFill>
                            <a:schemeClr val="lt1"/>
                          </a:solidFill>
                        </a:rPr>
                        <a:t>Day 3</a:t>
                      </a:r>
                      <a:endParaRPr b="1" sz="1200">
                        <a:solidFill>
                          <a:schemeClr val="lt1"/>
                        </a:solidFill>
                      </a:endParaRPr>
                    </a:p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lang="en-GB" sz="1200">
                          <a:solidFill>
                            <a:schemeClr val="lt1"/>
                          </a:solidFill>
                        </a:rPr>
                        <a:t>23rd Sep</a:t>
                      </a:r>
                      <a:endParaRPr b="1" sz="1200">
                        <a:solidFill>
                          <a:schemeClr val="lt1"/>
                        </a:solidFill>
                      </a:endParaRPr>
                    </a:p>
                  </a:txBody>
                  <a:tcPr marT="91425" marB="91425" marR="91425" marL="91425"/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lang="en-GB" sz="1200">
                          <a:solidFill>
                            <a:schemeClr val="lt1"/>
                          </a:solidFill>
                        </a:rPr>
                        <a:t>Day 4</a:t>
                      </a:r>
                      <a:endParaRPr b="1" sz="1200">
                        <a:solidFill>
                          <a:schemeClr val="lt1"/>
                        </a:solidFill>
                      </a:endParaRPr>
                    </a:p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lang="en-GB" sz="1200">
                          <a:solidFill>
                            <a:schemeClr val="lt1"/>
                          </a:solidFill>
                        </a:rPr>
                        <a:t>24th Sep</a:t>
                      </a:r>
                      <a:endParaRPr b="1" sz="1200">
                        <a:solidFill>
                          <a:schemeClr val="lt1"/>
                        </a:solidFill>
                      </a:endParaRPr>
                    </a:p>
                  </a:txBody>
                  <a:tcPr marT="91425" marB="91425" marR="91425" marL="91425"/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lang="en-GB" sz="1200">
                          <a:solidFill>
                            <a:schemeClr val="lt1"/>
                          </a:solidFill>
                        </a:rPr>
                        <a:t>Day 5</a:t>
                      </a:r>
                      <a:endParaRPr b="1" sz="1200">
                        <a:solidFill>
                          <a:schemeClr val="lt1"/>
                        </a:solidFill>
                      </a:endParaRPr>
                    </a:p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lang="en-GB" sz="1200">
                          <a:solidFill>
                            <a:schemeClr val="lt1"/>
                          </a:solidFill>
                        </a:rPr>
                        <a:t>25th Sep</a:t>
                      </a:r>
                      <a:endParaRPr b="1" sz="1200">
                        <a:solidFill>
                          <a:schemeClr val="lt1"/>
                        </a:solidFill>
                      </a:endParaRPr>
                    </a:p>
                  </a:txBody>
                  <a:tcPr marT="91425" marB="91425" marR="91425" marL="91425"/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lang="en-GB" sz="1200">
                          <a:solidFill>
                            <a:schemeClr val="lt1"/>
                          </a:solidFill>
                        </a:rPr>
                        <a:t>Day 6</a:t>
                      </a:r>
                      <a:endParaRPr b="1" sz="1200">
                        <a:solidFill>
                          <a:schemeClr val="lt1"/>
                        </a:solidFill>
                      </a:endParaRPr>
                    </a:p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lang="en-GB" sz="1200">
                          <a:solidFill>
                            <a:schemeClr val="lt1"/>
                          </a:solidFill>
                        </a:rPr>
                        <a:t>26th Sep</a:t>
                      </a:r>
                      <a:endParaRPr b="1" sz="1200">
                        <a:solidFill>
                          <a:schemeClr val="lt1"/>
                        </a:solidFill>
                      </a:endParaRPr>
                    </a:p>
                  </a:txBody>
                  <a:tcPr marT="91425" marB="91425" marR="91425" marL="91425"/>
                </a:tc>
              </a:tr>
              <a:tr h="3570200"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200">
                          <a:solidFill>
                            <a:schemeClr val="lt1"/>
                          </a:solidFill>
                        </a:rPr>
                        <a:t>-4:30am depart at UWTSD.</a:t>
                      </a:r>
                      <a:endParaRPr sz="1200">
                        <a:solidFill>
                          <a:schemeClr val="lt1"/>
                        </a:solidFill>
                      </a:endParaRPr>
                    </a:p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200">
                          <a:solidFill>
                            <a:schemeClr val="lt1"/>
                          </a:solidFill>
                        </a:rPr>
                        <a:t>-Arrival at 9am.</a:t>
                      </a:r>
                      <a:endParaRPr sz="1200">
                        <a:solidFill>
                          <a:schemeClr val="lt1"/>
                        </a:solidFill>
                      </a:endParaRPr>
                    </a:p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200">
                          <a:solidFill>
                            <a:schemeClr val="lt1"/>
                          </a:solidFill>
                        </a:rPr>
                        <a:t>-Flight at 11:15am.</a:t>
                      </a:r>
                      <a:endParaRPr sz="1200">
                        <a:solidFill>
                          <a:schemeClr val="lt1"/>
                        </a:solidFill>
                      </a:endParaRPr>
                    </a:p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200">
                          <a:solidFill>
                            <a:schemeClr val="lt1"/>
                          </a:solidFill>
                        </a:rPr>
                        <a:t>-Berlin arrival at 2:10pm local time.</a:t>
                      </a:r>
                      <a:endParaRPr sz="1200">
                        <a:solidFill>
                          <a:schemeClr val="lt1"/>
                        </a:solidFill>
                      </a:endParaRPr>
                    </a:p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200">
                          <a:solidFill>
                            <a:schemeClr val="lt1"/>
                          </a:solidFill>
                        </a:rPr>
                        <a:t>-Public transport to Hostel and check in.</a:t>
                      </a:r>
                      <a:endParaRPr sz="1200">
                        <a:solidFill>
                          <a:schemeClr val="lt1"/>
                        </a:solidFill>
                      </a:endParaRPr>
                    </a:p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200">
                          <a:solidFill>
                            <a:schemeClr val="lt1"/>
                          </a:solidFill>
                        </a:rPr>
                        <a:t>-Evening meal and City Walk.</a:t>
                      </a:r>
                      <a:endParaRPr sz="1200">
                        <a:solidFill>
                          <a:schemeClr val="lt1"/>
                        </a:solidFill>
                      </a:endParaRPr>
                    </a:p>
                  </a:txBody>
                  <a:tcPr marT="91425" marB="91425" marR="91425" marL="91425"/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100">
                          <a:solidFill>
                            <a:schemeClr val="lt1"/>
                          </a:solidFill>
                        </a:rPr>
                        <a:t>- Breakfast between 8:30am.</a:t>
                      </a:r>
                      <a:endParaRPr sz="1100">
                        <a:solidFill>
                          <a:schemeClr val="lt1"/>
                        </a:solidFill>
                      </a:endParaRPr>
                    </a:p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100">
                          <a:solidFill>
                            <a:schemeClr val="lt1"/>
                          </a:solidFill>
                        </a:rPr>
                        <a:t>- Group to meet by 10am in hostel foyer.</a:t>
                      </a:r>
                      <a:endParaRPr sz="1100">
                        <a:solidFill>
                          <a:schemeClr val="lt1"/>
                        </a:solidFill>
                      </a:endParaRPr>
                    </a:p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100">
                          <a:solidFill>
                            <a:schemeClr val="lt1"/>
                          </a:solidFill>
                        </a:rPr>
                        <a:t>- Group will utilise public transport to get into the city centre.</a:t>
                      </a:r>
                      <a:endParaRPr sz="1100">
                        <a:solidFill>
                          <a:schemeClr val="lt1"/>
                        </a:solidFill>
                      </a:endParaRPr>
                    </a:p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100">
                          <a:solidFill>
                            <a:schemeClr val="lt1"/>
                          </a:solidFill>
                        </a:rPr>
                        <a:t>- Students and staff will embark on a 2-4 hour guided tour of Berlin’s most popular landmarks and historical sites, before splitting for a free evening.</a:t>
                      </a:r>
                      <a:endParaRPr sz="1100">
                        <a:solidFill>
                          <a:schemeClr val="lt1"/>
                        </a:solidFill>
                      </a:endParaRPr>
                    </a:p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100">
                          <a:solidFill>
                            <a:schemeClr val="lt1"/>
                          </a:solidFill>
                        </a:rPr>
                        <a:t>- Utilising public transport to return to hostel in the evening after free time to shop &amp; dine.</a:t>
                      </a:r>
                      <a:endParaRPr sz="1100">
                        <a:solidFill>
                          <a:schemeClr val="lt1"/>
                        </a:solidFill>
                      </a:endParaRPr>
                    </a:p>
                  </a:txBody>
                  <a:tcPr marT="91425" marB="91425" marR="91425" marL="91425"/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100">
                          <a:solidFill>
                            <a:schemeClr val="lt1"/>
                          </a:solidFill>
                        </a:rPr>
                        <a:t>- Breakfast for 8:30am.</a:t>
                      </a:r>
                      <a:endParaRPr sz="1100">
                        <a:solidFill>
                          <a:schemeClr val="lt1"/>
                        </a:solidFill>
                      </a:endParaRPr>
                    </a:p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100">
                          <a:solidFill>
                            <a:schemeClr val="lt1"/>
                          </a:solidFill>
                        </a:rPr>
                        <a:t>- Group to meet by 10am outside hostel.</a:t>
                      </a:r>
                      <a:endParaRPr sz="1100">
                        <a:solidFill>
                          <a:schemeClr val="lt1"/>
                        </a:solidFill>
                      </a:endParaRPr>
                    </a:p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100">
                          <a:solidFill>
                            <a:schemeClr val="lt1"/>
                          </a:solidFill>
                        </a:rPr>
                        <a:t>- Group will use public transport to get to Mampe Spirituosen Manufaktur und Ladengeschäft for an afternoon of Schnapps tasting.</a:t>
                      </a:r>
                      <a:endParaRPr sz="1100">
                        <a:solidFill>
                          <a:schemeClr val="lt1"/>
                        </a:solidFill>
                      </a:endParaRPr>
                    </a:p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100">
                          <a:solidFill>
                            <a:schemeClr val="lt1"/>
                          </a:solidFill>
                        </a:rPr>
                        <a:t>- Students will travel with staff by public transport for a River Cruise down the River Spree and return to the hostel as a group.</a:t>
                      </a:r>
                      <a:endParaRPr sz="1100">
                        <a:solidFill>
                          <a:schemeClr val="lt1"/>
                        </a:solidFill>
                      </a:endParaRPr>
                    </a:p>
                  </a:txBody>
                  <a:tcPr marT="91425" marB="91425" marR="91425" marL="91425"/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200">
                          <a:solidFill>
                            <a:schemeClr val="lt1"/>
                          </a:solidFill>
                        </a:rPr>
                        <a:t>- Breakfast for 8:30am.</a:t>
                      </a:r>
                      <a:endParaRPr sz="1200">
                        <a:solidFill>
                          <a:schemeClr val="lt1"/>
                        </a:solidFill>
                      </a:endParaRPr>
                    </a:p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200">
                          <a:solidFill>
                            <a:schemeClr val="lt1"/>
                          </a:solidFill>
                        </a:rPr>
                        <a:t>- Students are free to do as they please for the day; public transportation may be used to access the city centre or surrounding areas for excursions, shopping, dining, sightseeing, and other cultural experiences.</a:t>
                      </a:r>
                      <a:endParaRPr sz="1200">
                        <a:solidFill>
                          <a:schemeClr val="lt1"/>
                        </a:solidFill>
                      </a:endParaRPr>
                    </a:p>
                  </a:txBody>
                  <a:tcPr marT="91425" marB="91425" marR="91425" marL="91425"/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200">
                          <a:solidFill>
                            <a:schemeClr val="lt1"/>
                          </a:solidFill>
                        </a:rPr>
                        <a:t>- Breakfast for 8:30am.</a:t>
                      </a:r>
                      <a:endParaRPr sz="1200">
                        <a:solidFill>
                          <a:schemeClr val="lt1"/>
                        </a:solidFill>
                      </a:endParaRPr>
                    </a:p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200">
                          <a:solidFill>
                            <a:schemeClr val="lt1"/>
                          </a:solidFill>
                        </a:rPr>
                        <a:t>- Public transport to train station.</a:t>
                      </a:r>
                      <a:endParaRPr sz="1200">
                        <a:solidFill>
                          <a:schemeClr val="lt1"/>
                        </a:solidFill>
                      </a:endParaRPr>
                    </a:p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200">
                          <a:solidFill>
                            <a:schemeClr val="lt1"/>
                          </a:solidFill>
                        </a:rPr>
                        <a:t>- Train at 9:36am.</a:t>
                      </a:r>
                      <a:endParaRPr sz="1200">
                        <a:solidFill>
                          <a:schemeClr val="lt1"/>
                        </a:solidFill>
                      </a:endParaRPr>
                    </a:p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200">
                          <a:solidFill>
                            <a:schemeClr val="lt1"/>
                          </a:solidFill>
                        </a:rPr>
                        <a:t>- Arrive at 1:43pm.</a:t>
                      </a:r>
                      <a:endParaRPr sz="1200">
                        <a:solidFill>
                          <a:schemeClr val="lt1"/>
                        </a:solidFill>
                      </a:endParaRPr>
                    </a:p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200">
                          <a:solidFill>
                            <a:schemeClr val="lt1"/>
                          </a:solidFill>
                        </a:rPr>
                        <a:t>- Public transport to Oktoberfest.</a:t>
                      </a:r>
                      <a:endParaRPr sz="1200">
                        <a:solidFill>
                          <a:schemeClr val="lt1"/>
                        </a:solidFill>
                      </a:endParaRPr>
                    </a:p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200">
                          <a:solidFill>
                            <a:schemeClr val="lt1"/>
                          </a:solidFill>
                        </a:rPr>
                        <a:t>- Split into groups and enjoy.</a:t>
                      </a:r>
                      <a:endParaRPr sz="1200">
                        <a:solidFill>
                          <a:schemeClr val="lt1"/>
                        </a:solidFill>
                      </a:endParaRPr>
                    </a:p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200">
                          <a:solidFill>
                            <a:schemeClr val="lt1"/>
                          </a:solidFill>
                        </a:rPr>
                        <a:t>- Public transport back to station.</a:t>
                      </a:r>
                      <a:endParaRPr sz="1200">
                        <a:solidFill>
                          <a:schemeClr val="lt1"/>
                        </a:solidFill>
                      </a:endParaRPr>
                    </a:p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200">
                          <a:solidFill>
                            <a:schemeClr val="lt1"/>
                          </a:solidFill>
                        </a:rPr>
                        <a:t>-train at 8:21pm.</a:t>
                      </a:r>
                      <a:endParaRPr sz="1200">
                        <a:solidFill>
                          <a:schemeClr val="lt1"/>
                        </a:solidFill>
                      </a:endParaRPr>
                    </a:p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200">
                          <a:solidFill>
                            <a:schemeClr val="lt1"/>
                          </a:solidFill>
                        </a:rPr>
                        <a:t>-Arrive at 12:23am and back to Hostel.</a:t>
                      </a:r>
                      <a:endParaRPr sz="1200">
                        <a:solidFill>
                          <a:schemeClr val="lt1"/>
                        </a:solidFill>
                      </a:endParaRPr>
                    </a:p>
                  </a:txBody>
                  <a:tcPr marT="91425" marB="91425" marR="91425" marL="91425"/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200">
                          <a:solidFill>
                            <a:schemeClr val="lt1"/>
                          </a:solidFill>
                        </a:rPr>
                        <a:t>- Check out for 11am.</a:t>
                      </a:r>
                      <a:endParaRPr sz="1200">
                        <a:solidFill>
                          <a:schemeClr val="lt1"/>
                        </a:solidFill>
                      </a:endParaRPr>
                    </a:p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200">
                          <a:solidFill>
                            <a:schemeClr val="lt1"/>
                          </a:solidFill>
                        </a:rPr>
                        <a:t>- Public transport to Berlin airport.</a:t>
                      </a:r>
                      <a:endParaRPr sz="1200">
                        <a:solidFill>
                          <a:schemeClr val="lt1"/>
                        </a:solidFill>
                      </a:endParaRPr>
                    </a:p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200">
                          <a:solidFill>
                            <a:schemeClr val="lt1"/>
                          </a:solidFill>
                        </a:rPr>
                        <a:t>- Flight at 7:55pm.</a:t>
                      </a:r>
                      <a:endParaRPr sz="1200">
                        <a:solidFill>
                          <a:schemeClr val="lt1"/>
                        </a:solidFill>
                      </a:endParaRPr>
                    </a:p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200">
                          <a:solidFill>
                            <a:schemeClr val="lt1"/>
                          </a:solidFill>
                        </a:rPr>
                        <a:t>- Arrive at Heathrow at 8:50pm.</a:t>
                      </a:r>
                      <a:endParaRPr sz="1200">
                        <a:solidFill>
                          <a:schemeClr val="lt1"/>
                        </a:solidFill>
                      </a:endParaRPr>
                    </a:p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200">
                          <a:solidFill>
                            <a:schemeClr val="lt1"/>
                          </a:solidFill>
                        </a:rPr>
                        <a:t>- Coach arrival at 9:30pm.</a:t>
                      </a:r>
                      <a:endParaRPr sz="1200">
                        <a:solidFill>
                          <a:schemeClr val="lt1"/>
                        </a:solidFill>
                      </a:endParaRPr>
                    </a:p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200">
                          <a:solidFill>
                            <a:schemeClr val="lt1"/>
                          </a:solidFill>
                        </a:rPr>
                        <a:t>- Arrival at Swansea for 1-1:30am.</a:t>
                      </a:r>
                      <a:endParaRPr sz="1200">
                        <a:solidFill>
                          <a:schemeClr val="lt1"/>
                        </a:solidFill>
                      </a:endParaRPr>
                    </a:p>
                  </a:txBody>
                  <a:tcPr marT="91425" marB="91425" marR="91425" marL="91425"/>
                </a:tc>
              </a:tr>
            </a:tbl>
          </a:graphicData>
        </a:graphic>
      </p:graphicFrame>
    </p:spTree>
  </p:cSld>
  <p:clrMapOvr>
    <a:masterClrMapping/>
  </p:clrMapOvr>
  <p:transition spd="med">
    <p:push/>
  </p:transition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blipFill>
          <a:blip r:embed="rId3">
            <a:alphaModFix/>
          </a:blip>
          <a:stretch>
            <a:fillRect/>
          </a:stretch>
        </a:blipFill>
      </p:bgPr>
    </p:bg>
    <p:spTree>
      <p:nvGrpSpPr>
        <p:cNvPr id="163" name="Shape 1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a yellow background with the words breaking news written in red (provided by Tenor)" id="164" name="Google Shape;164;p22"/>
          <p:cNvPicPr preferRelativeResize="0"/>
          <p:nvPr/>
        </p:nvPicPr>
        <p:blipFill rotWithShape="1">
          <a:blip r:embed="rId4">
            <a:alphaModFix/>
          </a:blip>
          <a:srcRect b="67518" l="0" r="75328" t="0"/>
          <a:stretch/>
        </p:blipFill>
        <p:spPr>
          <a:xfrm>
            <a:off x="172000" y="1830550"/>
            <a:ext cx="2779475" cy="1685575"/>
          </a:xfrm>
          <a:prstGeom prst="rect">
            <a:avLst/>
          </a:prstGeom>
          <a:noFill/>
          <a:ln>
            <a:noFill/>
          </a:ln>
        </p:spPr>
      </p:pic>
      <p:sp>
        <p:nvSpPr>
          <p:cNvPr id="165" name="Google Shape;165;p22"/>
          <p:cNvSpPr txBox="1"/>
          <p:nvPr>
            <p:ph type="title"/>
          </p:nvPr>
        </p:nvSpPr>
        <p:spPr>
          <a:xfrm>
            <a:off x="172000" y="1915400"/>
            <a:ext cx="2881200" cy="1515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SzPts val="990"/>
              <a:buNone/>
            </a:pPr>
            <a:r>
              <a:rPr lang="en-GB" sz="3820">
                <a:solidFill>
                  <a:schemeClr val="lt1"/>
                </a:solidFill>
                <a:latin typeface="Zilla Slab Highlight"/>
                <a:ea typeface="Zilla Slab Highlight"/>
                <a:cs typeface="Zilla Slab Highlight"/>
                <a:sym typeface="Zilla Slab Highlight"/>
              </a:rPr>
              <a:t>Educational outcomes</a:t>
            </a:r>
            <a:endParaRPr sz="3820">
              <a:solidFill>
                <a:schemeClr val="lt1"/>
              </a:solidFill>
              <a:latin typeface="Zilla Slab Highlight"/>
              <a:ea typeface="Zilla Slab Highlight"/>
              <a:cs typeface="Zilla Slab Highlight"/>
              <a:sym typeface="Zilla Slab Highlight"/>
            </a:endParaRPr>
          </a:p>
        </p:txBody>
      </p:sp>
      <p:sp>
        <p:nvSpPr>
          <p:cNvPr id="166" name="Google Shape;166;p22"/>
          <p:cNvSpPr/>
          <p:nvPr/>
        </p:nvSpPr>
        <p:spPr>
          <a:xfrm rot="5400000">
            <a:off x="1976975" y="2535675"/>
            <a:ext cx="1879500" cy="272700"/>
          </a:xfrm>
          <a:prstGeom prst="rect">
            <a:avLst/>
          </a:prstGeom>
          <a:solidFill>
            <a:schemeClr val="lt1"/>
          </a:solidFill>
          <a:ln cap="flat" cmpd="sng" w="9525">
            <a:solidFill>
              <a:schemeClr val="lt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highlight>
                <a:schemeClr val="lt1"/>
              </a:highlight>
            </a:endParaRPr>
          </a:p>
        </p:txBody>
      </p:sp>
      <p:sp>
        <p:nvSpPr>
          <p:cNvPr id="167" name="Google Shape;167;p22"/>
          <p:cNvSpPr/>
          <p:nvPr/>
        </p:nvSpPr>
        <p:spPr>
          <a:xfrm>
            <a:off x="-121925" y="3129275"/>
            <a:ext cx="3073500" cy="482400"/>
          </a:xfrm>
          <a:prstGeom prst="rect">
            <a:avLst/>
          </a:prstGeom>
          <a:solidFill>
            <a:schemeClr val="lt1"/>
          </a:solidFill>
          <a:ln cap="flat" cmpd="sng" w="9525">
            <a:solidFill>
              <a:schemeClr val="lt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highlight>
                <a:schemeClr val="lt1"/>
              </a:highlight>
            </a:endParaRPr>
          </a:p>
        </p:txBody>
      </p:sp>
      <p:sp>
        <p:nvSpPr>
          <p:cNvPr id="168" name="Google Shape;168;p22"/>
          <p:cNvSpPr/>
          <p:nvPr/>
        </p:nvSpPr>
        <p:spPr>
          <a:xfrm>
            <a:off x="-121925" y="1615100"/>
            <a:ext cx="3175200" cy="482400"/>
          </a:xfrm>
          <a:prstGeom prst="rect">
            <a:avLst/>
          </a:prstGeom>
          <a:solidFill>
            <a:schemeClr val="lt1"/>
          </a:solidFill>
          <a:ln cap="flat" cmpd="sng" w="9525">
            <a:solidFill>
              <a:schemeClr val="lt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highlight>
                <a:schemeClr val="lt1"/>
              </a:highlight>
            </a:endParaRPr>
          </a:p>
        </p:txBody>
      </p:sp>
      <p:pic>
        <p:nvPicPr>
          <p:cNvPr id="169" name="Google Shape;169;p22"/>
          <p:cNvPicPr preferRelativeResize="0"/>
          <p:nvPr/>
        </p:nvPicPr>
        <p:blipFill>
          <a:blip r:embed="rId5">
            <a:alphaModFix amt="30000"/>
          </a:blip>
          <a:stretch>
            <a:fillRect/>
          </a:stretch>
        </p:blipFill>
        <p:spPr>
          <a:xfrm>
            <a:off x="3505800" y="1230900"/>
            <a:ext cx="5190400" cy="2882250"/>
          </a:xfrm>
          <a:prstGeom prst="rect">
            <a:avLst/>
          </a:prstGeom>
          <a:noFill/>
          <a:ln>
            <a:noFill/>
          </a:ln>
        </p:spPr>
      </p:pic>
      <p:sp>
        <p:nvSpPr>
          <p:cNvPr id="170" name="Google Shape;170;p22"/>
          <p:cNvSpPr/>
          <p:nvPr/>
        </p:nvSpPr>
        <p:spPr>
          <a:xfrm rot="5400000">
            <a:off x="-826775" y="2386425"/>
            <a:ext cx="1740000" cy="431700"/>
          </a:xfrm>
          <a:prstGeom prst="rect">
            <a:avLst/>
          </a:prstGeom>
          <a:solidFill>
            <a:schemeClr val="lt1"/>
          </a:solidFill>
          <a:ln cap="flat" cmpd="sng" w="9525">
            <a:solidFill>
              <a:schemeClr val="lt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highlight>
                <a:schemeClr val="lt1"/>
              </a:highlight>
            </a:endParaRPr>
          </a:p>
        </p:txBody>
      </p:sp>
      <p:sp>
        <p:nvSpPr>
          <p:cNvPr id="171" name="Google Shape;171;p22"/>
          <p:cNvSpPr/>
          <p:nvPr/>
        </p:nvSpPr>
        <p:spPr>
          <a:xfrm rot="5400000">
            <a:off x="2233925" y="2653125"/>
            <a:ext cx="673200" cy="584100"/>
          </a:xfrm>
          <a:prstGeom prst="rect">
            <a:avLst/>
          </a:prstGeom>
          <a:solidFill>
            <a:schemeClr val="lt1"/>
          </a:solidFill>
          <a:ln cap="flat" cmpd="sng" w="9525">
            <a:solidFill>
              <a:schemeClr val="lt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highlight>
                <a:schemeClr val="lt1"/>
              </a:highlight>
            </a:endParaRPr>
          </a:p>
        </p:txBody>
      </p:sp>
      <p:sp>
        <p:nvSpPr>
          <p:cNvPr id="172" name="Google Shape;172;p22"/>
          <p:cNvSpPr txBox="1"/>
          <p:nvPr>
            <p:ph idx="1" type="body"/>
          </p:nvPr>
        </p:nvSpPr>
        <p:spPr>
          <a:xfrm>
            <a:off x="3505788" y="1615088"/>
            <a:ext cx="5268600" cy="2116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Char char="●"/>
            </a:pPr>
            <a:r>
              <a:rPr lang="en-GB">
                <a:solidFill>
                  <a:schemeClr val="lt1"/>
                </a:solidFill>
              </a:rPr>
              <a:t>Deeper understanding of history</a:t>
            </a:r>
            <a:endParaRPr>
              <a:solidFill>
                <a:schemeClr val="lt1"/>
              </a:solidFill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Char char="●"/>
            </a:pPr>
            <a:r>
              <a:rPr lang="en-GB">
                <a:solidFill>
                  <a:schemeClr val="lt1"/>
                </a:solidFill>
              </a:rPr>
              <a:t>Exposure to innovation and professional practice within the events and tourism industry</a:t>
            </a:r>
            <a:endParaRPr>
              <a:solidFill>
                <a:schemeClr val="lt1"/>
              </a:solidFill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Char char="●"/>
            </a:pPr>
            <a:r>
              <a:rPr lang="en-GB">
                <a:solidFill>
                  <a:schemeClr val="lt1"/>
                </a:solidFill>
              </a:rPr>
              <a:t>Cultural awareness and european history</a:t>
            </a:r>
            <a:endParaRPr>
              <a:solidFill>
                <a:schemeClr val="lt1"/>
              </a:solidFill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Char char="●"/>
            </a:pPr>
            <a:r>
              <a:rPr lang="en-GB">
                <a:solidFill>
                  <a:schemeClr val="lt1"/>
                </a:solidFill>
              </a:rPr>
              <a:t>Team-building and global citizenship</a:t>
            </a:r>
            <a:endParaRPr>
              <a:solidFill>
                <a:schemeClr val="lt1"/>
              </a:solidFill>
            </a:endParaRPr>
          </a:p>
        </p:txBody>
      </p:sp>
      <p:sp>
        <p:nvSpPr>
          <p:cNvPr id="173" name="Google Shape;173;p22"/>
          <p:cNvSpPr txBox="1"/>
          <p:nvPr/>
        </p:nvSpPr>
        <p:spPr>
          <a:xfrm>
            <a:off x="7663200" y="4768200"/>
            <a:ext cx="1480800" cy="3753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50000"/>
              </a:lnSpc>
              <a:spcBef>
                <a:spcPts val="0"/>
              </a:spcBef>
              <a:spcAft>
                <a:spcPts val="120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 sz="1200">
                <a:solidFill>
                  <a:schemeClr val="lt1"/>
                </a:solidFill>
              </a:rPr>
              <a:t>(Challenge, 2021)</a:t>
            </a:r>
            <a:endParaRPr sz="1800">
              <a:solidFill>
                <a:schemeClr val="lt1"/>
              </a:solidFill>
            </a:endParaRPr>
          </a:p>
        </p:txBody>
      </p:sp>
    </p:spTree>
  </p:cSld>
  <p:clrMapOvr>
    <a:masterClrMapping/>
  </p:clrMapOvr>
  <p:transition spd="med">
    <p:push/>
  </p:transition>
</p:sld>
</file>

<file path=ppt/slides/slide1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blipFill>
          <a:blip r:embed="rId3">
            <a:alphaModFix/>
          </a:blip>
          <a:stretch>
            <a:fillRect/>
          </a:stretch>
        </a:blipFill>
      </p:bgPr>
    </p:bg>
    <p:spTree>
      <p:nvGrpSpPr>
        <p:cNvPr id="177" name="Shape 1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8" name="Google Shape;178;p23"/>
          <p:cNvSpPr txBox="1"/>
          <p:nvPr/>
        </p:nvSpPr>
        <p:spPr>
          <a:xfrm>
            <a:off x="1891400" y="4758000"/>
            <a:ext cx="7252800" cy="385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50000"/>
              </a:lnSpc>
              <a:spcBef>
                <a:spcPts val="0"/>
              </a:spcBef>
              <a:spcAft>
                <a:spcPts val="120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 sz="1200">
                <a:solidFill>
                  <a:schemeClr val="lt1"/>
                </a:solidFill>
              </a:rPr>
              <a:t>(Gratton, 2022) (Oktoberfest Press Office, 1992) (Hotels UK, 2019) (Phs, 2024) (Tourism Institute, 2024).</a:t>
            </a:r>
            <a:endParaRPr sz="1800">
              <a:solidFill>
                <a:schemeClr val="lt1"/>
              </a:solidFill>
            </a:endParaRPr>
          </a:p>
        </p:txBody>
      </p:sp>
      <p:pic>
        <p:nvPicPr>
          <p:cNvPr descr="a gold glittery background with white stars and the word blingee on the bottom (provided by Tenor)" id="179" name="Google Shape;179;p23"/>
          <p:cNvPicPr preferRelativeResize="0"/>
          <p:nvPr/>
        </p:nvPicPr>
        <p:blipFill rotWithShape="1">
          <a:blip r:embed="rId4">
            <a:alphaModFix/>
          </a:blip>
          <a:srcRect b="69014" l="0" r="0" t="0"/>
          <a:stretch/>
        </p:blipFill>
        <p:spPr>
          <a:xfrm>
            <a:off x="1495700" y="227450"/>
            <a:ext cx="6152600" cy="716975"/>
          </a:xfrm>
          <a:prstGeom prst="rect">
            <a:avLst/>
          </a:prstGeom>
          <a:noFill/>
          <a:ln>
            <a:noFill/>
          </a:ln>
        </p:spPr>
      </p:pic>
      <p:sp>
        <p:nvSpPr>
          <p:cNvPr id="180" name="Google Shape;180;p23"/>
          <p:cNvSpPr txBox="1"/>
          <p:nvPr>
            <p:ph type="title"/>
          </p:nvPr>
        </p:nvSpPr>
        <p:spPr>
          <a:xfrm>
            <a:off x="1423350" y="227438"/>
            <a:ext cx="62973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3600">
                <a:solidFill>
                  <a:srgbClr val="FFFFFF"/>
                </a:solidFill>
                <a:latin typeface="Zilla Slab Highlight"/>
                <a:ea typeface="Zilla Slab Highlight"/>
                <a:cs typeface="Zilla Slab Highlight"/>
                <a:sym typeface="Zilla Slab Highlight"/>
              </a:rPr>
              <a:t>Oktoberfest  19th Sep - 4th Oct</a:t>
            </a:r>
            <a:endParaRPr b="1" sz="3600">
              <a:solidFill>
                <a:srgbClr val="FFFFFF"/>
              </a:solidFill>
              <a:latin typeface="Zilla Slab Highlight"/>
              <a:ea typeface="Zilla Slab Highlight"/>
              <a:cs typeface="Zilla Slab Highlight"/>
              <a:sym typeface="Zilla Slab Highlight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81" name="Google Shape;181;p23"/>
          <p:cNvSpPr/>
          <p:nvPr/>
        </p:nvSpPr>
        <p:spPr>
          <a:xfrm>
            <a:off x="1473750" y="905225"/>
            <a:ext cx="6196500" cy="156900"/>
          </a:xfrm>
          <a:prstGeom prst="rect">
            <a:avLst/>
          </a:prstGeom>
          <a:solidFill>
            <a:schemeClr val="lt1"/>
          </a:solidFill>
          <a:ln cap="flat" cmpd="sng" w="9525">
            <a:solidFill>
              <a:schemeClr val="lt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82" name="Google Shape;182;p23"/>
          <p:cNvSpPr/>
          <p:nvPr/>
        </p:nvSpPr>
        <p:spPr>
          <a:xfrm>
            <a:off x="1348775" y="-103850"/>
            <a:ext cx="195900" cy="1166100"/>
          </a:xfrm>
          <a:prstGeom prst="rect">
            <a:avLst/>
          </a:prstGeom>
          <a:solidFill>
            <a:schemeClr val="lt1"/>
          </a:solidFill>
          <a:ln cap="flat" cmpd="sng" w="9525">
            <a:solidFill>
              <a:schemeClr val="lt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83" name="Google Shape;183;p23"/>
          <p:cNvSpPr/>
          <p:nvPr/>
        </p:nvSpPr>
        <p:spPr>
          <a:xfrm>
            <a:off x="7608900" y="-103850"/>
            <a:ext cx="195900" cy="1166100"/>
          </a:xfrm>
          <a:prstGeom prst="rect">
            <a:avLst/>
          </a:prstGeom>
          <a:solidFill>
            <a:schemeClr val="lt1"/>
          </a:solidFill>
          <a:ln cap="flat" cmpd="sng" w="9525">
            <a:solidFill>
              <a:schemeClr val="lt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pic>
        <p:nvPicPr>
          <p:cNvPr id="184" name="Google Shape;184;p23"/>
          <p:cNvPicPr preferRelativeResize="0"/>
          <p:nvPr/>
        </p:nvPicPr>
        <p:blipFill>
          <a:blip r:embed="rId5">
            <a:alphaModFix amt="44000"/>
          </a:blip>
          <a:stretch>
            <a:fillRect/>
          </a:stretch>
        </p:blipFill>
        <p:spPr>
          <a:xfrm>
            <a:off x="239225" y="1167200"/>
            <a:ext cx="8593075" cy="3590800"/>
          </a:xfrm>
          <a:prstGeom prst="rect">
            <a:avLst/>
          </a:prstGeom>
          <a:noFill/>
          <a:ln>
            <a:noFill/>
          </a:ln>
        </p:spPr>
      </p:pic>
      <p:sp>
        <p:nvSpPr>
          <p:cNvPr id="185" name="Google Shape;185;p23"/>
          <p:cNvSpPr/>
          <p:nvPr/>
        </p:nvSpPr>
        <p:spPr>
          <a:xfrm>
            <a:off x="1473750" y="-103850"/>
            <a:ext cx="6196500" cy="505500"/>
          </a:xfrm>
          <a:prstGeom prst="rect">
            <a:avLst/>
          </a:prstGeom>
          <a:solidFill>
            <a:schemeClr val="lt1"/>
          </a:solidFill>
          <a:ln cap="flat" cmpd="sng" w="9525">
            <a:solidFill>
              <a:schemeClr val="lt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86" name="Google Shape;186;p23"/>
          <p:cNvSpPr txBox="1"/>
          <p:nvPr>
            <p:ph idx="1" type="body"/>
          </p:nvPr>
        </p:nvSpPr>
        <p:spPr>
          <a:xfrm>
            <a:off x="311700" y="1365725"/>
            <a:ext cx="8520600" cy="3252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lnSpcReduction="1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>
                <a:solidFill>
                  <a:schemeClr val="lt1"/>
                </a:solidFill>
              </a:rPr>
              <a:t>Why visit Oktoberfest?</a:t>
            </a:r>
            <a:endParaRPr>
              <a:solidFill>
                <a:schemeClr val="lt1"/>
              </a:solidFill>
            </a:endParaRPr>
          </a:p>
          <a:p>
            <a:pPr indent="-342900" lvl="0" marL="457200" rtl="0" algn="l">
              <a:spcBef>
                <a:spcPts val="1200"/>
              </a:spcBef>
              <a:spcAft>
                <a:spcPts val="0"/>
              </a:spcAft>
              <a:buClr>
                <a:schemeClr val="lt1"/>
              </a:buClr>
              <a:buSzPts val="1800"/>
              <a:buChar char="●"/>
            </a:pPr>
            <a:r>
              <a:rPr lang="en-GB">
                <a:solidFill>
                  <a:schemeClr val="lt1"/>
                </a:solidFill>
              </a:rPr>
              <a:t>No tickets needed as entry is free.</a:t>
            </a:r>
            <a:endParaRPr>
              <a:solidFill>
                <a:schemeClr val="lt1"/>
              </a:solidFill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Char char="●"/>
            </a:pPr>
            <a:r>
              <a:rPr lang="en-GB">
                <a:solidFill>
                  <a:schemeClr val="lt1"/>
                </a:solidFill>
              </a:rPr>
              <a:t>Pay with what you consume (Drinks/Food/Fairground).</a:t>
            </a:r>
            <a:endParaRPr>
              <a:solidFill>
                <a:schemeClr val="lt1"/>
              </a:solidFill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-GB">
                <a:solidFill>
                  <a:schemeClr val="lt1"/>
                </a:solidFill>
              </a:rPr>
              <a:t>Linking to in-class learning.</a:t>
            </a:r>
            <a:endParaRPr>
              <a:solidFill>
                <a:schemeClr val="lt1"/>
              </a:solidFill>
            </a:endParaRPr>
          </a:p>
          <a:p>
            <a:pPr indent="-342900" lvl="0" marL="457200" rtl="0" algn="l">
              <a:spcBef>
                <a:spcPts val="1200"/>
              </a:spcBef>
              <a:spcAft>
                <a:spcPts val="0"/>
              </a:spcAft>
              <a:buClr>
                <a:schemeClr val="lt1"/>
              </a:buClr>
              <a:buSzPts val="1800"/>
              <a:buChar char="●"/>
            </a:pPr>
            <a:r>
              <a:rPr lang="en-GB">
                <a:solidFill>
                  <a:schemeClr val="lt1"/>
                </a:solidFill>
              </a:rPr>
              <a:t>large -scale event management.</a:t>
            </a:r>
            <a:endParaRPr>
              <a:solidFill>
                <a:schemeClr val="lt1"/>
              </a:solidFill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Char char="●"/>
            </a:pPr>
            <a:r>
              <a:rPr lang="en-GB">
                <a:solidFill>
                  <a:schemeClr val="lt1"/>
                </a:solidFill>
              </a:rPr>
              <a:t>Economic impact on tourism.</a:t>
            </a:r>
            <a:endParaRPr>
              <a:solidFill>
                <a:schemeClr val="lt1"/>
              </a:solidFill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Char char="●"/>
            </a:pPr>
            <a:r>
              <a:rPr lang="en-GB">
                <a:solidFill>
                  <a:schemeClr val="lt1"/>
                </a:solidFill>
              </a:rPr>
              <a:t>Cultural heritage and authenticity.</a:t>
            </a:r>
            <a:endParaRPr>
              <a:solidFill>
                <a:schemeClr val="lt1"/>
              </a:solidFill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Char char="●"/>
            </a:pPr>
            <a:r>
              <a:rPr lang="en-GB">
                <a:solidFill>
                  <a:schemeClr val="lt1"/>
                </a:solidFill>
              </a:rPr>
              <a:t>Stakeholder collaboration.</a:t>
            </a:r>
            <a:endParaRPr>
              <a:solidFill>
                <a:schemeClr val="lt1"/>
              </a:solidFill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Char char="●"/>
            </a:pPr>
            <a:r>
              <a:rPr lang="en-GB">
                <a:solidFill>
                  <a:schemeClr val="lt1"/>
                </a:solidFill>
              </a:rPr>
              <a:t>Sustainability and legacy planning.</a:t>
            </a:r>
            <a:endParaRPr>
              <a:solidFill>
                <a:schemeClr val="lt1"/>
              </a:solidFill>
            </a:endParaRPr>
          </a:p>
        </p:txBody>
      </p:sp>
    </p:spTree>
  </p:cSld>
  <p:clrMapOvr>
    <a:masterClrMapping/>
  </p:clrMapOvr>
  <p:transition spd="med">
    <p:push/>
  </p:transition>
</p:sld>
</file>

<file path=ppt/slides/slide1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blipFill>
          <a:blip r:embed="rId3">
            <a:alphaModFix/>
          </a:blip>
          <a:stretch>
            <a:fillRect/>
          </a:stretch>
        </a:blipFill>
      </p:bgPr>
    </p:bg>
    <p:spTree>
      <p:nvGrpSpPr>
        <p:cNvPr id="190" name="Shape 1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1" name="Google Shape;191;p24"/>
          <p:cNvSpPr txBox="1"/>
          <p:nvPr>
            <p:ph type="title"/>
          </p:nvPr>
        </p:nvSpPr>
        <p:spPr>
          <a:xfrm>
            <a:off x="103650" y="479725"/>
            <a:ext cx="60570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SzPts val="990"/>
              <a:buNone/>
            </a:pPr>
            <a:r>
              <a:rPr b="1" lang="en-GB" sz="2820">
                <a:solidFill>
                  <a:schemeClr val="lt1"/>
                </a:solidFill>
                <a:latin typeface="Bellota"/>
                <a:ea typeface="Bellota"/>
                <a:cs typeface="Bellota"/>
                <a:sym typeface="Bellota"/>
              </a:rPr>
              <a:t>Travel to and from Oktoberfest</a:t>
            </a:r>
            <a:endParaRPr b="1" sz="2820">
              <a:solidFill>
                <a:schemeClr val="lt1"/>
              </a:solidFill>
              <a:latin typeface="Bellota"/>
              <a:ea typeface="Bellota"/>
              <a:cs typeface="Bellota"/>
              <a:sym typeface="Bellota"/>
            </a:endParaRPr>
          </a:p>
        </p:txBody>
      </p:sp>
      <p:pic>
        <p:nvPicPr>
          <p:cNvPr id="192" name="Google Shape;192;p24"/>
          <p:cNvPicPr preferRelativeResize="0"/>
          <p:nvPr/>
        </p:nvPicPr>
        <p:blipFill rotWithShape="1">
          <a:blip r:embed="rId4">
            <a:alphaModFix/>
          </a:blip>
          <a:srcRect b="0" l="0" r="29303" t="0"/>
          <a:stretch/>
        </p:blipFill>
        <p:spPr>
          <a:xfrm>
            <a:off x="4861359" y="1214438"/>
            <a:ext cx="3952826" cy="2714625"/>
          </a:xfrm>
          <a:prstGeom prst="rect">
            <a:avLst/>
          </a:prstGeom>
          <a:noFill/>
          <a:ln>
            <a:noFill/>
          </a:ln>
        </p:spPr>
      </p:pic>
      <p:pic>
        <p:nvPicPr>
          <p:cNvPr id="193" name="Google Shape;193;p24"/>
          <p:cNvPicPr preferRelativeResize="0"/>
          <p:nvPr/>
        </p:nvPicPr>
        <p:blipFill rotWithShape="1">
          <a:blip r:embed="rId5">
            <a:alphaModFix/>
          </a:blip>
          <a:srcRect b="0" l="0" r="40369" t="0"/>
          <a:stretch/>
        </p:blipFill>
        <p:spPr>
          <a:xfrm>
            <a:off x="4861350" y="1214450"/>
            <a:ext cx="3952826" cy="2898723"/>
          </a:xfrm>
          <a:prstGeom prst="rect">
            <a:avLst/>
          </a:prstGeom>
          <a:noFill/>
          <a:ln>
            <a:noFill/>
          </a:ln>
        </p:spPr>
      </p:pic>
      <p:pic>
        <p:nvPicPr>
          <p:cNvPr id="194" name="Google Shape;194;p24"/>
          <p:cNvPicPr preferRelativeResize="0"/>
          <p:nvPr/>
        </p:nvPicPr>
        <p:blipFill>
          <a:blip r:embed="rId6">
            <a:alphaModFix amt="37000"/>
          </a:blip>
          <a:stretch>
            <a:fillRect/>
          </a:stretch>
        </p:blipFill>
        <p:spPr>
          <a:xfrm>
            <a:off x="262000" y="1765800"/>
            <a:ext cx="4309999" cy="1961800"/>
          </a:xfrm>
          <a:prstGeom prst="rect">
            <a:avLst/>
          </a:prstGeom>
          <a:noFill/>
          <a:ln>
            <a:noFill/>
          </a:ln>
        </p:spPr>
      </p:pic>
      <p:sp>
        <p:nvSpPr>
          <p:cNvPr id="195" name="Google Shape;195;p24"/>
          <p:cNvSpPr txBox="1"/>
          <p:nvPr/>
        </p:nvSpPr>
        <p:spPr>
          <a:xfrm>
            <a:off x="417150" y="1765800"/>
            <a:ext cx="3807000" cy="29769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30200" lvl="0" marL="457200" rt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Char char="●"/>
            </a:pPr>
            <a:r>
              <a:rPr lang="en-GB" sz="1600">
                <a:solidFill>
                  <a:schemeClr val="lt1"/>
                </a:solidFill>
              </a:rPr>
              <a:t>Travel by train from Berlin Central Station for 9:36am and arrive at Munich central station for 1:43pm.</a:t>
            </a:r>
            <a:endParaRPr sz="1600">
              <a:solidFill>
                <a:schemeClr val="lt1"/>
              </a:solidFill>
            </a:endParaRPr>
          </a:p>
          <a:p>
            <a:pPr indent="-330200" lvl="0" marL="457200" rt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Char char="●"/>
            </a:pPr>
            <a:r>
              <a:rPr lang="en-GB" sz="1600">
                <a:solidFill>
                  <a:schemeClr val="lt1"/>
                </a:solidFill>
              </a:rPr>
              <a:t>Public transport to Oktoberfest.</a:t>
            </a:r>
            <a:endParaRPr sz="1600">
              <a:solidFill>
                <a:schemeClr val="lt1"/>
              </a:solidFill>
            </a:endParaRPr>
          </a:p>
          <a:p>
            <a:pPr indent="-330200" lvl="0" marL="457200" rt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Char char="●"/>
            </a:pPr>
            <a:r>
              <a:rPr lang="en-GB" sz="1600">
                <a:solidFill>
                  <a:schemeClr val="lt1"/>
                </a:solidFill>
              </a:rPr>
              <a:t>Travel by train back to Hostel for 8:21pm and arrive back at 12:23.</a:t>
            </a:r>
            <a:endParaRPr sz="1600">
              <a:solidFill>
                <a:schemeClr val="lt1"/>
              </a:solidFill>
            </a:endParaRPr>
          </a:p>
        </p:txBody>
      </p:sp>
      <p:sp>
        <p:nvSpPr>
          <p:cNvPr id="196" name="Google Shape;196;p24"/>
          <p:cNvSpPr txBox="1"/>
          <p:nvPr/>
        </p:nvSpPr>
        <p:spPr>
          <a:xfrm>
            <a:off x="7649100" y="4712700"/>
            <a:ext cx="1494900" cy="430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50000"/>
              </a:lnSpc>
              <a:spcBef>
                <a:spcPts val="0"/>
              </a:spcBef>
              <a:spcAft>
                <a:spcPts val="120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 sz="1200">
                <a:solidFill>
                  <a:schemeClr val="lt1"/>
                </a:solidFill>
              </a:rPr>
              <a:t>(Trainline, 2025).</a:t>
            </a:r>
            <a:endParaRPr sz="1800">
              <a:solidFill>
                <a:schemeClr val="lt1"/>
              </a:solidFill>
            </a:endParaRPr>
          </a:p>
        </p:txBody>
      </p:sp>
    </p:spTree>
  </p:cSld>
  <p:clrMapOvr>
    <a:masterClrMapping/>
  </p:clrMapOvr>
  <p:transition spd="med">
    <p:push/>
  </p:transition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2" presetSubtype="2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1000"/>
                                        <p:tgtEl>
                                          <p:spTgt spid="19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2" presetSubtype="2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1000"/>
                                        <p:tgtEl>
                                          <p:spTgt spid="19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blipFill>
          <a:blip r:embed="rId3">
            <a:alphaModFix/>
          </a:blip>
          <a:stretch>
            <a:fillRect/>
          </a:stretch>
        </a:blipFill>
      </p:bgPr>
    </p:bg>
    <p:spTree>
      <p:nvGrpSpPr>
        <p:cNvPr id="200" name="Shape 2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1" name="Google Shape;201;p25"/>
          <p:cNvSpPr txBox="1"/>
          <p:nvPr>
            <p:ph type="title"/>
          </p:nvPr>
        </p:nvSpPr>
        <p:spPr>
          <a:xfrm>
            <a:off x="222800" y="699025"/>
            <a:ext cx="4896000" cy="639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3100">
                <a:solidFill>
                  <a:schemeClr val="lt1"/>
                </a:solidFill>
                <a:latin typeface="Bellota"/>
                <a:ea typeface="Bellota"/>
                <a:cs typeface="Bellota"/>
                <a:sym typeface="Bellota"/>
              </a:rPr>
              <a:t> Transport back home</a:t>
            </a:r>
            <a:endParaRPr b="1" sz="3100">
              <a:solidFill>
                <a:schemeClr val="lt1"/>
              </a:solidFill>
              <a:latin typeface="Bellota"/>
              <a:ea typeface="Bellota"/>
              <a:cs typeface="Bellota"/>
              <a:sym typeface="Bellota"/>
            </a:endParaRPr>
          </a:p>
        </p:txBody>
      </p:sp>
      <p:pic>
        <p:nvPicPr>
          <p:cNvPr id="202" name="Google Shape;202;p25"/>
          <p:cNvPicPr preferRelativeResize="0"/>
          <p:nvPr/>
        </p:nvPicPr>
        <p:blipFill>
          <a:blip r:embed="rId4">
            <a:alphaModFix amt="30000"/>
          </a:blip>
          <a:stretch>
            <a:fillRect/>
          </a:stretch>
        </p:blipFill>
        <p:spPr>
          <a:xfrm>
            <a:off x="222788" y="1570050"/>
            <a:ext cx="3770075" cy="2445620"/>
          </a:xfrm>
          <a:prstGeom prst="rect">
            <a:avLst/>
          </a:prstGeom>
          <a:noFill/>
          <a:ln>
            <a:noFill/>
          </a:ln>
        </p:spPr>
      </p:pic>
      <p:sp>
        <p:nvSpPr>
          <p:cNvPr id="203" name="Google Shape;203;p25"/>
          <p:cNvSpPr txBox="1"/>
          <p:nvPr>
            <p:ph idx="1" type="body"/>
          </p:nvPr>
        </p:nvSpPr>
        <p:spPr>
          <a:xfrm>
            <a:off x="222800" y="1570050"/>
            <a:ext cx="3693900" cy="2550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lnSpcReduction="20000"/>
          </a:bodyPr>
          <a:lstStyle/>
          <a:p>
            <a:pPr indent="-336550" lvl="0" marL="457200" rt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700"/>
              <a:buChar char="-"/>
            </a:pPr>
            <a:r>
              <a:rPr lang="en-GB" sz="1700">
                <a:solidFill>
                  <a:schemeClr val="lt1"/>
                </a:solidFill>
              </a:rPr>
              <a:t>Bucks Travel Coaches.</a:t>
            </a:r>
            <a:endParaRPr sz="1700">
              <a:solidFill>
                <a:schemeClr val="lt1"/>
              </a:solidFill>
            </a:endParaRPr>
          </a:p>
          <a:p>
            <a:pPr indent="-336550" lvl="0" marL="457200" rt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700"/>
              <a:buChar char="-"/>
            </a:pPr>
            <a:r>
              <a:rPr lang="en-GB" sz="1700">
                <a:solidFill>
                  <a:schemeClr val="lt1"/>
                </a:solidFill>
              </a:rPr>
              <a:t>Cost-effective and well-organised.</a:t>
            </a:r>
            <a:endParaRPr sz="1700">
              <a:solidFill>
                <a:schemeClr val="lt1"/>
              </a:solidFill>
            </a:endParaRPr>
          </a:p>
          <a:p>
            <a:pPr indent="-336550" lvl="0" marL="457200" rt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700"/>
              <a:buChar char="-"/>
            </a:pPr>
            <a:r>
              <a:rPr lang="en-GB" sz="1700">
                <a:solidFill>
                  <a:schemeClr val="lt1"/>
                </a:solidFill>
              </a:rPr>
              <a:t>Travel by coach from LHR to SWA</a:t>
            </a:r>
            <a:endParaRPr sz="1700">
              <a:solidFill>
                <a:schemeClr val="lt1"/>
              </a:solidFill>
            </a:endParaRPr>
          </a:p>
          <a:p>
            <a:pPr indent="-336550" lvl="0" marL="457200" rt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700"/>
              <a:buChar char="-"/>
            </a:pPr>
            <a:r>
              <a:rPr lang="en-GB" sz="1700">
                <a:solidFill>
                  <a:schemeClr val="lt1"/>
                </a:solidFill>
              </a:rPr>
              <a:t>Coach arrival at 9:30pm, arrival back to Swansea between 1-1:30am.</a:t>
            </a:r>
            <a:endParaRPr sz="1700">
              <a:solidFill>
                <a:schemeClr val="lt1"/>
              </a:solidFill>
            </a:endParaRPr>
          </a:p>
          <a:p>
            <a:pPr indent="0" lvl="0" marL="0" rtl="0" algn="l">
              <a:spcBef>
                <a:spcPts val="1200"/>
              </a:spcBef>
              <a:spcAft>
                <a:spcPts val="1200"/>
              </a:spcAft>
              <a:buNone/>
            </a:pPr>
            <a:r>
              <a:t/>
            </a:r>
            <a:endParaRPr sz="1700">
              <a:solidFill>
                <a:schemeClr val="dk1"/>
              </a:solidFill>
            </a:endParaRPr>
          </a:p>
        </p:txBody>
      </p:sp>
      <p:pic>
        <p:nvPicPr>
          <p:cNvPr id="204" name="Google Shape;204;p25"/>
          <p:cNvPicPr preferRelativeResize="0"/>
          <p:nvPr/>
        </p:nvPicPr>
        <p:blipFill>
          <a:blip r:embed="rId4">
            <a:alphaModFix amt="30000"/>
          </a:blip>
          <a:stretch>
            <a:fillRect/>
          </a:stretch>
        </p:blipFill>
        <p:spPr>
          <a:xfrm>
            <a:off x="5118800" y="1277125"/>
            <a:ext cx="3770050" cy="2843825"/>
          </a:xfrm>
          <a:prstGeom prst="rect">
            <a:avLst/>
          </a:prstGeom>
          <a:noFill/>
          <a:ln>
            <a:noFill/>
          </a:ln>
        </p:spPr>
      </p:pic>
      <p:sp>
        <p:nvSpPr>
          <p:cNvPr id="205" name="Google Shape;205;p25"/>
          <p:cNvSpPr txBox="1"/>
          <p:nvPr/>
        </p:nvSpPr>
        <p:spPr>
          <a:xfrm>
            <a:off x="5118863" y="1338775"/>
            <a:ext cx="3286500" cy="2908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17500" lvl="0" marL="457200" rt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●"/>
            </a:pPr>
            <a:r>
              <a:rPr lang="en-GB">
                <a:solidFill>
                  <a:schemeClr val="lt1"/>
                </a:solidFill>
              </a:rPr>
              <a:t>If the total coach cost is £200, the per-student cost (based on 22 students) is approximately £9.10 each.</a:t>
            </a:r>
            <a:br>
              <a:rPr lang="en-GB">
                <a:solidFill>
                  <a:schemeClr val="lt1"/>
                </a:solidFill>
              </a:rPr>
            </a:br>
            <a:endParaRPr>
              <a:solidFill>
                <a:schemeClr val="lt1"/>
              </a:solidFill>
            </a:endParaRPr>
          </a:p>
          <a:p>
            <a:pPr indent="-317500" lvl="0" marL="457200" rt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●"/>
            </a:pPr>
            <a:r>
              <a:rPr lang="en-GB">
                <a:solidFill>
                  <a:schemeClr val="lt1"/>
                </a:solidFill>
              </a:rPr>
              <a:t>If the total cost is £250, the per-student cost is approximately £11.35 each.</a:t>
            </a:r>
            <a:br>
              <a:rPr lang="en-GB">
                <a:solidFill>
                  <a:schemeClr val="lt1"/>
                </a:solidFill>
              </a:rPr>
            </a:br>
            <a:endParaRPr>
              <a:solidFill>
                <a:schemeClr val="lt1"/>
              </a:solidFill>
            </a:endParaRPr>
          </a:p>
          <a:p>
            <a:pPr indent="-317500" lvl="0" marL="457200" rt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●"/>
            </a:pPr>
            <a:r>
              <a:rPr lang="en-GB">
                <a:solidFill>
                  <a:schemeClr val="lt1"/>
                </a:solidFill>
              </a:rPr>
              <a:t>At the upper estimate of £300, the per-student cost is approximately £13.65 each.</a:t>
            </a:r>
            <a:endParaRPr>
              <a:solidFill>
                <a:schemeClr val="lt1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2"/>
              </a:solidFill>
            </a:endParaRPr>
          </a:p>
        </p:txBody>
      </p:sp>
    </p:spTree>
  </p:cSld>
  <p:clrMapOvr>
    <a:masterClrMapping/>
  </p:clrMapOvr>
  <p:transition spd="med">
    <p:push/>
  </p:transition>
</p:sld>
</file>

<file path=ppt/slides/slide1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blipFill>
          <a:blip r:embed="rId3">
            <a:alphaModFix/>
          </a:blip>
          <a:stretch>
            <a:fillRect/>
          </a:stretch>
        </a:blipFill>
      </p:bgPr>
    </p:bg>
    <p:spTree>
      <p:nvGrpSpPr>
        <p:cNvPr id="209" name="Shape 2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0" name="Google Shape;210;p26"/>
          <p:cNvPicPr preferRelativeResize="0"/>
          <p:nvPr/>
        </p:nvPicPr>
        <p:blipFill>
          <a:blip r:embed="rId4">
            <a:alphaModFix amt="52999"/>
          </a:blip>
          <a:stretch>
            <a:fillRect/>
          </a:stretch>
        </p:blipFill>
        <p:spPr>
          <a:xfrm>
            <a:off x="4255925" y="1094903"/>
            <a:ext cx="4576375" cy="2953700"/>
          </a:xfrm>
          <a:prstGeom prst="rect">
            <a:avLst/>
          </a:prstGeom>
          <a:noFill/>
          <a:ln>
            <a:noFill/>
          </a:ln>
        </p:spPr>
      </p:pic>
      <p:sp>
        <p:nvSpPr>
          <p:cNvPr id="211" name="Google Shape;211;p26"/>
          <p:cNvSpPr txBox="1"/>
          <p:nvPr>
            <p:ph idx="1" type="body"/>
          </p:nvPr>
        </p:nvSpPr>
        <p:spPr>
          <a:xfrm>
            <a:off x="4344825" y="1469100"/>
            <a:ext cx="4720200" cy="22053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Char char="-"/>
            </a:pPr>
            <a:r>
              <a:rPr lang="en-GB">
                <a:solidFill>
                  <a:schemeClr val="lt1"/>
                </a:solidFill>
              </a:rPr>
              <a:t>24/7 staff availability.</a:t>
            </a:r>
            <a:endParaRPr>
              <a:solidFill>
                <a:schemeClr val="lt1"/>
              </a:solidFill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Char char="-"/>
            </a:pPr>
            <a:r>
              <a:rPr lang="en-GB">
                <a:solidFill>
                  <a:schemeClr val="lt1"/>
                </a:solidFill>
              </a:rPr>
              <a:t>Emergency contacts and medical support.</a:t>
            </a:r>
            <a:endParaRPr>
              <a:solidFill>
                <a:schemeClr val="lt1"/>
              </a:solidFill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Char char="-"/>
            </a:pPr>
            <a:r>
              <a:rPr lang="en-GB">
                <a:solidFill>
                  <a:schemeClr val="lt1"/>
                </a:solidFill>
              </a:rPr>
              <a:t>Pre-travel briefing for students.</a:t>
            </a:r>
            <a:endParaRPr>
              <a:solidFill>
                <a:schemeClr val="lt1"/>
              </a:solidFill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Char char="-"/>
            </a:pPr>
            <a:r>
              <a:rPr lang="en-GB">
                <a:solidFill>
                  <a:schemeClr val="lt1"/>
                </a:solidFill>
              </a:rPr>
              <a:t>Risk assessment.</a:t>
            </a:r>
            <a:endParaRPr>
              <a:solidFill>
                <a:schemeClr val="lt1"/>
              </a:solidFill>
            </a:endParaRPr>
          </a:p>
        </p:txBody>
      </p:sp>
      <p:pic>
        <p:nvPicPr>
          <p:cNvPr descr="a red yellow and black flag is waving in the wind (provided by Tenor)" id="212" name="Google Shape;212;p26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101600" y="2027275"/>
            <a:ext cx="2961600" cy="1203600"/>
          </a:xfrm>
          <a:prstGeom prst="rect">
            <a:avLst/>
          </a:prstGeom>
          <a:noFill/>
          <a:ln>
            <a:noFill/>
          </a:ln>
        </p:spPr>
      </p:pic>
      <p:sp>
        <p:nvSpPr>
          <p:cNvPr id="213" name="Google Shape;213;p26"/>
          <p:cNvSpPr txBox="1"/>
          <p:nvPr>
            <p:ph type="title"/>
          </p:nvPr>
        </p:nvSpPr>
        <p:spPr>
          <a:xfrm>
            <a:off x="299000" y="1969950"/>
            <a:ext cx="3373800" cy="1203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3700">
                <a:solidFill>
                  <a:schemeClr val="lt1"/>
                </a:solidFill>
                <a:latin typeface="Zilla Slab Highlight"/>
                <a:ea typeface="Zilla Slab Highlight"/>
                <a:cs typeface="Zilla Slab Highlight"/>
                <a:sym typeface="Zilla Slab Highlight"/>
              </a:rPr>
              <a:t>Safety and supervision</a:t>
            </a:r>
            <a:endParaRPr b="1" sz="3700">
              <a:solidFill>
                <a:schemeClr val="lt1"/>
              </a:solidFill>
              <a:latin typeface="Zilla Slab Highlight"/>
              <a:ea typeface="Zilla Slab Highlight"/>
              <a:cs typeface="Zilla Slab Highlight"/>
              <a:sym typeface="Zilla Slab Highlight"/>
            </a:endParaRPr>
          </a:p>
        </p:txBody>
      </p:sp>
      <p:sp>
        <p:nvSpPr>
          <p:cNvPr id="214" name="Google Shape;214;p26"/>
          <p:cNvSpPr/>
          <p:nvPr/>
        </p:nvSpPr>
        <p:spPr>
          <a:xfrm>
            <a:off x="-149850" y="1732275"/>
            <a:ext cx="3373800" cy="368400"/>
          </a:xfrm>
          <a:prstGeom prst="rect">
            <a:avLst/>
          </a:prstGeom>
          <a:solidFill>
            <a:schemeClr val="lt1"/>
          </a:solidFill>
          <a:ln cap="flat" cmpd="sng" w="9525">
            <a:solidFill>
              <a:schemeClr val="lt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15" name="Google Shape;215;p26"/>
          <p:cNvSpPr/>
          <p:nvPr/>
        </p:nvSpPr>
        <p:spPr>
          <a:xfrm>
            <a:off x="-149850" y="3230875"/>
            <a:ext cx="3373800" cy="368400"/>
          </a:xfrm>
          <a:prstGeom prst="rect">
            <a:avLst/>
          </a:prstGeom>
          <a:solidFill>
            <a:schemeClr val="lt1"/>
          </a:solidFill>
          <a:ln cap="flat" cmpd="sng" w="9525">
            <a:solidFill>
              <a:schemeClr val="lt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16" name="Google Shape;216;p26"/>
          <p:cNvSpPr/>
          <p:nvPr/>
        </p:nvSpPr>
        <p:spPr>
          <a:xfrm rot="5400000">
            <a:off x="2087400" y="2462725"/>
            <a:ext cx="1871100" cy="402000"/>
          </a:xfrm>
          <a:prstGeom prst="rect">
            <a:avLst/>
          </a:prstGeom>
          <a:solidFill>
            <a:schemeClr val="lt1"/>
          </a:solidFill>
          <a:ln cap="flat" cmpd="sng" w="9525">
            <a:solidFill>
              <a:schemeClr val="lt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17" name="Google Shape;217;p26"/>
          <p:cNvSpPr/>
          <p:nvPr/>
        </p:nvSpPr>
        <p:spPr>
          <a:xfrm rot="5400000">
            <a:off x="-672600" y="2352525"/>
            <a:ext cx="1578900" cy="533400"/>
          </a:xfrm>
          <a:prstGeom prst="rect">
            <a:avLst/>
          </a:prstGeom>
          <a:solidFill>
            <a:schemeClr val="lt1"/>
          </a:solidFill>
          <a:ln cap="flat" cmpd="sng" w="9525">
            <a:solidFill>
              <a:schemeClr val="lt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18" name="Google Shape;218;p26"/>
          <p:cNvSpPr/>
          <p:nvPr/>
        </p:nvSpPr>
        <p:spPr>
          <a:xfrm>
            <a:off x="2593400" y="2027275"/>
            <a:ext cx="469800" cy="708300"/>
          </a:xfrm>
          <a:prstGeom prst="rect">
            <a:avLst/>
          </a:prstGeom>
          <a:solidFill>
            <a:schemeClr val="lt1"/>
          </a:solidFill>
          <a:ln cap="flat" cmpd="sng" w="9525">
            <a:solidFill>
              <a:schemeClr val="lt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19" name="Google Shape;219;p26"/>
          <p:cNvSpPr txBox="1"/>
          <p:nvPr/>
        </p:nvSpPr>
        <p:spPr>
          <a:xfrm>
            <a:off x="5409475" y="4775100"/>
            <a:ext cx="3734700" cy="368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50000"/>
              </a:lnSpc>
              <a:spcBef>
                <a:spcPts val="0"/>
              </a:spcBef>
              <a:spcAft>
                <a:spcPts val="120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 sz="1200">
                <a:solidFill>
                  <a:schemeClr val="lt1"/>
                </a:solidFill>
              </a:rPr>
              <a:t>(Health and Safety Executive, 2019) (</a:t>
            </a:r>
            <a:r>
              <a:rPr lang="en-GB" sz="1200" u="sng">
                <a:solidFill>
                  <a:schemeClr val="hlink"/>
                </a:solidFill>
                <a:hlinkClick r:id="rId6"/>
              </a:rPr>
              <a:t>Gov.uk</a:t>
            </a:r>
            <a:r>
              <a:rPr lang="en-GB" sz="1200">
                <a:solidFill>
                  <a:schemeClr val="lt1"/>
                </a:solidFill>
              </a:rPr>
              <a:t>, 2025).</a:t>
            </a:r>
            <a:endParaRPr sz="1800">
              <a:solidFill>
                <a:schemeClr val="lt1"/>
              </a:solidFill>
            </a:endParaRPr>
          </a:p>
        </p:txBody>
      </p:sp>
    </p:spTree>
  </p:cSld>
  <p:clrMapOvr>
    <a:masterClrMapping/>
  </p:clrMapOvr>
  <p:transition spd="med">
    <p:push/>
  </p:transition>
</p:sld>
</file>

<file path=ppt/slides/slide1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blipFill>
          <a:blip r:embed="rId3">
            <a:alphaModFix/>
          </a:blip>
          <a:stretch>
            <a:fillRect/>
          </a:stretch>
        </a:blipFill>
      </p:bgPr>
    </p:bg>
    <p:spTree>
      <p:nvGrpSpPr>
        <p:cNvPr id="223" name="Shape 2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4" name="Google Shape;224;p27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185575" y="146550"/>
            <a:ext cx="8738800" cy="488155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 spd="med">
    <p:push/>
  </p:transition>
</p:sld>
</file>

<file path=ppt/slides/slide1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blipFill>
          <a:blip r:embed="rId3">
            <a:alphaModFix/>
          </a:blip>
          <a:stretch>
            <a:fillRect/>
          </a:stretch>
        </a:blipFill>
      </p:bgPr>
    </p:bg>
    <p:spTree>
      <p:nvGrpSpPr>
        <p:cNvPr id="228" name="Shape 2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9" name="Google Shape;229;p28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152400" y="152400"/>
            <a:ext cx="8932451" cy="4130825"/>
          </a:xfrm>
          <a:prstGeom prst="rect">
            <a:avLst/>
          </a:prstGeom>
          <a:noFill/>
          <a:ln>
            <a:noFill/>
          </a:ln>
        </p:spPr>
      </p:pic>
      <p:sp>
        <p:nvSpPr>
          <p:cNvPr id="230" name="Google Shape;230;p28"/>
          <p:cNvSpPr txBox="1"/>
          <p:nvPr/>
        </p:nvSpPr>
        <p:spPr>
          <a:xfrm>
            <a:off x="6319750" y="4499400"/>
            <a:ext cx="2765100" cy="4551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100" u="sng">
                <a:solidFill>
                  <a:schemeClr val="hlink"/>
                </a:solidFill>
                <a:hlinkClick r:id="rId5"/>
              </a:rPr>
              <a:t>Risk_assessment_Berlin_ArwenGarland</a:t>
            </a:r>
            <a:endParaRPr sz="1800">
              <a:solidFill>
                <a:schemeClr val="dk2"/>
              </a:solidFill>
            </a:endParaRPr>
          </a:p>
        </p:txBody>
      </p:sp>
    </p:spTree>
  </p:cSld>
  <p:clrMapOvr>
    <a:masterClrMapping/>
  </p:clrMapOvr>
  <p:transition spd="med">
    <p:push/>
  </p:transition>
</p:sld>
</file>

<file path=ppt/slides/slide1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blipFill>
          <a:blip r:embed="rId3">
            <a:alphaModFix/>
          </a:blip>
          <a:stretch>
            <a:fillRect/>
          </a:stretch>
        </a:blipFill>
      </p:bgPr>
    </p:bg>
    <p:spTree>
      <p:nvGrpSpPr>
        <p:cNvPr id="234" name="Shape 2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5" name="Google Shape;235;p29"/>
          <p:cNvPicPr preferRelativeResize="0"/>
          <p:nvPr/>
        </p:nvPicPr>
        <p:blipFill>
          <a:blip r:embed="rId4">
            <a:alphaModFix amt="52999"/>
          </a:blip>
          <a:stretch>
            <a:fillRect/>
          </a:stretch>
        </p:blipFill>
        <p:spPr>
          <a:xfrm>
            <a:off x="260375" y="1037014"/>
            <a:ext cx="5330925" cy="3577975"/>
          </a:xfrm>
          <a:prstGeom prst="rect">
            <a:avLst/>
          </a:prstGeom>
          <a:noFill/>
          <a:ln>
            <a:noFill/>
          </a:ln>
        </p:spPr>
      </p:pic>
      <p:sp>
        <p:nvSpPr>
          <p:cNvPr id="236" name="Google Shape;236;p29"/>
          <p:cNvSpPr txBox="1"/>
          <p:nvPr>
            <p:ph type="title"/>
          </p:nvPr>
        </p:nvSpPr>
        <p:spPr>
          <a:xfrm>
            <a:off x="311700" y="2909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3100">
                <a:solidFill>
                  <a:schemeClr val="lt1"/>
                </a:solidFill>
                <a:latin typeface="Bellota"/>
                <a:ea typeface="Bellota"/>
                <a:cs typeface="Bellota"/>
                <a:sym typeface="Bellota"/>
              </a:rPr>
              <a:t>Price breakdown</a:t>
            </a:r>
            <a:endParaRPr b="1" sz="3100">
              <a:solidFill>
                <a:schemeClr val="lt1"/>
              </a:solidFill>
              <a:latin typeface="Bellota"/>
              <a:ea typeface="Bellota"/>
              <a:cs typeface="Bellota"/>
              <a:sym typeface="Bellota"/>
            </a:endParaRPr>
          </a:p>
        </p:txBody>
      </p:sp>
      <p:sp>
        <p:nvSpPr>
          <p:cNvPr id="237" name="Google Shape;237;p29"/>
          <p:cNvSpPr txBox="1"/>
          <p:nvPr>
            <p:ph idx="1" type="body"/>
          </p:nvPr>
        </p:nvSpPr>
        <p:spPr>
          <a:xfrm>
            <a:off x="311700" y="1107775"/>
            <a:ext cx="5440500" cy="3256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30">
                <a:solidFill>
                  <a:schemeClr val="lt1"/>
                </a:solidFill>
              </a:rPr>
              <a:t>- Flights - £168 to and from (includes a carry on bag as well as a 20kg bag pp)</a:t>
            </a:r>
            <a:endParaRPr sz="1230">
              <a:solidFill>
                <a:schemeClr val="lt1"/>
              </a:solidFill>
            </a:endParaRPr>
          </a:p>
          <a:p>
            <a:pPr indent="0" lvl="0" marL="0" rtl="0" algn="l">
              <a:lnSpc>
                <a:spcPct val="95000"/>
              </a:lnSpc>
              <a:spcBef>
                <a:spcPts val="1200"/>
              </a:spcBef>
              <a:spcAft>
                <a:spcPts val="0"/>
              </a:spcAft>
              <a:buSzPts val="935"/>
              <a:buNone/>
            </a:pPr>
            <a:r>
              <a:rPr lang="en-GB" sz="1230">
                <a:solidFill>
                  <a:schemeClr val="lt1"/>
                </a:solidFill>
              </a:rPr>
              <a:t>- Coach travel - £9.10 - £13.65 (Estimated £11.35)</a:t>
            </a:r>
            <a:endParaRPr sz="1230">
              <a:solidFill>
                <a:schemeClr val="lt1"/>
              </a:solidFill>
            </a:endParaRPr>
          </a:p>
          <a:p>
            <a:pPr indent="0" lvl="0" marL="0" rtl="0" algn="l">
              <a:lnSpc>
                <a:spcPct val="95000"/>
              </a:lnSpc>
              <a:spcBef>
                <a:spcPts val="1200"/>
              </a:spcBef>
              <a:spcAft>
                <a:spcPts val="0"/>
              </a:spcAft>
              <a:buSzPts val="935"/>
              <a:buNone/>
            </a:pPr>
            <a:r>
              <a:rPr lang="en-GB" sz="1230">
                <a:solidFill>
                  <a:schemeClr val="lt1"/>
                </a:solidFill>
              </a:rPr>
              <a:t>- Accommodation - £122 pp/5 nights.</a:t>
            </a:r>
            <a:endParaRPr sz="1230">
              <a:solidFill>
                <a:schemeClr val="lt1"/>
              </a:solidFill>
            </a:endParaRPr>
          </a:p>
          <a:p>
            <a:pPr indent="0" lvl="0" marL="0" rtl="0" algn="l">
              <a:lnSpc>
                <a:spcPct val="95000"/>
              </a:lnSpc>
              <a:spcBef>
                <a:spcPts val="1200"/>
              </a:spcBef>
              <a:spcAft>
                <a:spcPts val="0"/>
              </a:spcAft>
              <a:buSzPts val="935"/>
              <a:buNone/>
            </a:pPr>
            <a:r>
              <a:rPr lang="en-GB" sz="1230">
                <a:solidFill>
                  <a:schemeClr val="lt1"/>
                </a:solidFill>
              </a:rPr>
              <a:t>- Entrance fees to museums - free.</a:t>
            </a:r>
            <a:endParaRPr sz="1230">
              <a:solidFill>
                <a:schemeClr val="lt1"/>
              </a:solidFill>
            </a:endParaRPr>
          </a:p>
          <a:p>
            <a:pPr indent="0" lvl="0" marL="0" rtl="0" algn="l">
              <a:lnSpc>
                <a:spcPct val="95000"/>
              </a:lnSpc>
              <a:spcBef>
                <a:spcPts val="1200"/>
              </a:spcBef>
              <a:spcAft>
                <a:spcPts val="0"/>
              </a:spcAft>
              <a:buSzPts val="935"/>
              <a:buNone/>
            </a:pPr>
            <a:r>
              <a:rPr lang="en-GB" sz="1230">
                <a:solidFill>
                  <a:schemeClr val="lt1"/>
                </a:solidFill>
              </a:rPr>
              <a:t>- Local transport pass - €62 pp/72 hours validation.</a:t>
            </a:r>
            <a:endParaRPr sz="1230">
              <a:solidFill>
                <a:schemeClr val="lt1"/>
              </a:solidFill>
            </a:endParaRPr>
          </a:p>
          <a:p>
            <a:pPr indent="0" lvl="0" marL="0" rtl="0" algn="l">
              <a:lnSpc>
                <a:spcPct val="95000"/>
              </a:lnSpc>
              <a:spcBef>
                <a:spcPts val="1200"/>
              </a:spcBef>
              <a:spcAft>
                <a:spcPts val="0"/>
              </a:spcAft>
              <a:buSzPts val="935"/>
              <a:buNone/>
            </a:pPr>
            <a:r>
              <a:rPr lang="en-GB" sz="1230">
                <a:solidFill>
                  <a:schemeClr val="lt1"/>
                </a:solidFill>
              </a:rPr>
              <a:t>- Oktoberfest - Free entry (price upon consumption).</a:t>
            </a:r>
            <a:endParaRPr sz="1230">
              <a:solidFill>
                <a:schemeClr val="lt1"/>
              </a:solidFill>
            </a:endParaRPr>
          </a:p>
          <a:p>
            <a:pPr indent="0" lvl="0" marL="0" rtl="0" algn="l">
              <a:lnSpc>
                <a:spcPct val="95000"/>
              </a:lnSpc>
              <a:spcBef>
                <a:spcPts val="1200"/>
              </a:spcBef>
              <a:spcAft>
                <a:spcPts val="0"/>
              </a:spcAft>
              <a:buSzPts val="935"/>
              <a:buNone/>
            </a:pPr>
            <a:r>
              <a:rPr lang="en-GB" sz="1230">
                <a:solidFill>
                  <a:schemeClr val="lt1"/>
                </a:solidFill>
              </a:rPr>
              <a:t>- Spree River Cruise and various day trips (included in accom)</a:t>
            </a:r>
            <a:endParaRPr sz="1230">
              <a:solidFill>
                <a:schemeClr val="lt1"/>
              </a:solidFill>
            </a:endParaRPr>
          </a:p>
          <a:p>
            <a:pPr indent="0" lvl="0" marL="0" rtl="0" algn="l">
              <a:lnSpc>
                <a:spcPct val="95000"/>
              </a:lnSpc>
              <a:spcBef>
                <a:spcPts val="1200"/>
              </a:spcBef>
              <a:spcAft>
                <a:spcPts val="0"/>
              </a:spcAft>
              <a:buSzPts val="935"/>
              <a:buNone/>
            </a:pPr>
            <a:r>
              <a:rPr lang="en-GB" sz="1230">
                <a:solidFill>
                  <a:schemeClr val="lt1"/>
                </a:solidFill>
              </a:rPr>
              <a:t>- Insurance - cover for you £40.30 platinum</a:t>
            </a:r>
            <a:endParaRPr sz="1230">
              <a:solidFill>
                <a:schemeClr val="lt1"/>
              </a:solidFill>
            </a:endParaRPr>
          </a:p>
          <a:p>
            <a:pPr indent="0" lvl="0" marL="0" rtl="0" algn="l">
              <a:lnSpc>
                <a:spcPct val="95000"/>
              </a:lnSpc>
              <a:spcBef>
                <a:spcPts val="1200"/>
              </a:spcBef>
              <a:spcAft>
                <a:spcPts val="1200"/>
              </a:spcAft>
              <a:buSzPts val="935"/>
              <a:buNone/>
            </a:pPr>
            <a:r>
              <a:rPr lang="en-GB" sz="1230">
                <a:solidFill>
                  <a:schemeClr val="lt1"/>
                </a:solidFill>
              </a:rPr>
              <a:t>- Schnapps tasting and history - £21 pp</a:t>
            </a:r>
            <a:endParaRPr sz="1230">
              <a:solidFill>
                <a:schemeClr val="lt1"/>
              </a:solidFill>
            </a:endParaRPr>
          </a:p>
        </p:txBody>
      </p:sp>
      <p:sp>
        <p:nvSpPr>
          <p:cNvPr id="238" name="Google Shape;238;p29"/>
          <p:cNvSpPr txBox="1"/>
          <p:nvPr/>
        </p:nvSpPr>
        <p:spPr>
          <a:xfrm>
            <a:off x="6510600" y="4722975"/>
            <a:ext cx="2633400" cy="4161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50000"/>
              </a:lnSpc>
              <a:spcBef>
                <a:spcPts val="0"/>
              </a:spcBef>
              <a:spcAft>
                <a:spcPts val="120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 sz="1200">
                <a:solidFill>
                  <a:schemeClr val="lt1"/>
                </a:solidFill>
              </a:rPr>
              <a:t>coverforyou (2025) (Advice, 2026).</a:t>
            </a:r>
            <a:endParaRPr sz="1800">
              <a:solidFill>
                <a:schemeClr val="lt1"/>
              </a:solidFill>
            </a:endParaRPr>
          </a:p>
        </p:txBody>
      </p:sp>
      <p:pic>
        <p:nvPicPr>
          <p:cNvPr id="239" name="Google Shape;239;p29"/>
          <p:cNvPicPr preferRelativeResize="0"/>
          <p:nvPr/>
        </p:nvPicPr>
        <p:blipFill rotWithShape="1">
          <a:blip r:embed="rId5">
            <a:alphaModFix/>
          </a:blip>
          <a:srcRect b="0" l="0" r="65466" t="0"/>
          <a:stretch/>
        </p:blipFill>
        <p:spPr>
          <a:xfrm>
            <a:off x="6047603" y="939275"/>
            <a:ext cx="1309522" cy="3577976"/>
          </a:xfrm>
          <a:prstGeom prst="rect">
            <a:avLst/>
          </a:prstGeom>
          <a:noFill/>
          <a:ln>
            <a:noFill/>
          </a:ln>
        </p:spPr>
      </p:pic>
      <p:pic>
        <p:nvPicPr>
          <p:cNvPr id="240" name="Google Shape;240;p29"/>
          <p:cNvPicPr preferRelativeResize="0"/>
          <p:nvPr/>
        </p:nvPicPr>
        <p:blipFill rotWithShape="1">
          <a:blip r:embed="rId5">
            <a:alphaModFix/>
          </a:blip>
          <a:srcRect b="0" l="76098" r="0" t="0"/>
          <a:stretch/>
        </p:blipFill>
        <p:spPr>
          <a:xfrm>
            <a:off x="7357125" y="939275"/>
            <a:ext cx="906336" cy="3577976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 spd="med">
    <p:push/>
  </p:transition>
</p:sld>
</file>

<file path=ppt/slides/slide1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blipFill>
          <a:blip r:embed="rId3">
            <a:alphaModFix/>
          </a:blip>
          <a:stretch>
            <a:fillRect/>
          </a:stretch>
        </a:blipFill>
      </p:bgPr>
    </p:bg>
    <p:spTree>
      <p:nvGrpSpPr>
        <p:cNvPr id="244" name="Shape 2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a white background with gold stars and leaves (provided by Tenor)" id="245" name="Google Shape;245;p30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246" name="Google Shape;246;p30"/>
          <p:cNvSpPr txBox="1"/>
          <p:nvPr/>
        </p:nvSpPr>
        <p:spPr>
          <a:xfrm>
            <a:off x="320150" y="1668450"/>
            <a:ext cx="8235000" cy="1806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7700">
                <a:solidFill>
                  <a:schemeClr val="lt1"/>
                </a:solidFill>
                <a:latin typeface="Zilla Slab Highlight"/>
                <a:ea typeface="Zilla Slab Highlight"/>
                <a:cs typeface="Zilla Slab Highlight"/>
                <a:sym typeface="Zilla Slab Highlight"/>
              </a:rPr>
              <a:t>Total package price = £425pp</a:t>
            </a:r>
            <a:endParaRPr sz="7700">
              <a:solidFill>
                <a:schemeClr val="lt1"/>
              </a:solidFill>
              <a:latin typeface="Zilla Slab Highlight"/>
              <a:ea typeface="Zilla Slab Highlight"/>
              <a:cs typeface="Zilla Slab Highlight"/>
              <a:sym typeface="Zilla Slab Highlight"/>
            </a:endParaRPr>
          </a:p>
        </p:txBody>
      </p:sp>
    </p:spTree>
  </p:cSld>
  <p:clrMapOvr>
    <a:masterClrMapping/>
  </p:clrMapOvr>
  <p:transition spd="med">
    <p:push/>
  </p:transition>
</p:sld>
</file>

<file path=ppt/slides/slide1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dk1"/>
        </a:solidFill>
      </p:bgPr>
    </p:bg>
    <p:spTree>
      <p:nvGrpSpPr>
        <p:cNvPr id="250" name="Shape 2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1" name="Google Shape;251;p31"/>
          <p:cNvSpPr txBox="1"/>
          <p:nvPr>
            <p:ph type="title"/>
          </p:nvPr>
        </p:nvSpPr>
        <p:spPr>
          <a:xfrm>
            <a:off x="67350" y="90725"/>
            <a:ext cx="24273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>
                <a:solidFill>
                  <a:schemeClr val="lt1"/>
                </a:solidFill>
                <a:latin typeface="Bellota"/>
                <a:ea typeface="Bellota"/>
                <a:cs typeface="Bellota"/>
                <a:sym typeface="Bellota"/>
              </a:rPr>
              <a:t>Snapshot video</a:t>
            </a:r>
            <a:endParaRPr b="1">
              <a:solidFill>
                <a:schemeClr val="lt1"/>
              </a:solidFill>
              <a:latin typeface="Bellota"/>
              <a:ea typeface="Bellota"/>
              <a:cs typeface="Bellota"/>
              <a:sym typeface="Bellota"/>
            </a:endParaRPr>
          </a:p>
        </p:txBody>
      </p:sp>
      <p:pic>
        <p:nvPicPr>
          <p:cNvPr id="252" name="Google Shape;252;p31" title="Video.mov">
            <a:hlinkClick r:id="rId3"/>
          </p:cNvPr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3190975" y="120425"/>
            <a:ext cx="2762050" cy="4902649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 spd="med">
    <p:push/>
  </p:transition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2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blipFill>
          <a:blip r:embed="rId3">
            <a:alphaModFix/>
          </a:blip>
          <a:stretch>
            <a:fillRect/>
          </a:stretch>
        </a:blipFill>
      </p:bgPr>
    </p:bg>
    <p:spTree>
      <p:nvGrpSpPr>
        <p:cNvPr id="256" name="Shape 2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7" name="Google Shape;257;p32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SzPts val="990"/>
              <a:buNone/>
            </a:pPr>
            <a:r>
              <a:rPr b="1" lang="en-GB" sz="3320">
                <a:solidFill>
                  <a:schemeClr val="lt1"/>
                </a:solidFill>
                <a:latin typeface="Bellota"/>
                <a:ea typeface="Bellota"/>
                <a:cs typeface="Bellota"/>
                <a:sym typeface="Bellota"/>
              </a:rPr>
              <a:t>Q&amp;A</a:t>
            </a:r>
            <a:endParaRPr b="1" sz="3320">
              <a:solidFill>
                <a:schemeClr val="lt1"/>
              </a:solidFill>
              <a:latin typeface="Bellota"/>
              <a:ea typeface="Bellota"/>
              <a:cs typeface="Bellota"/>
              <a:sym typeface="Bellota"/>
            </a:endParaRPr>
          </a:p>
        </p:txBody>
      </p:sp>
      <p:pic>
        <p:nvPicPr>
          <p:cNvPr id="258" name="Google Shape;258;p32"/>
          <p:cNvPicPr preferRelativeResize="0"/>
          <p:nvPr/>
        </p:nvPicPr>
        <p:blipFill>
          <a:blip r:embed="rId4">
            <a:alphaModFix amt="61000"/>
          </a:blip>
          <a:stretch>
            <a:fillRect/>
          </a:stretch>
        </p:blipFill>
        <p:spPr>
          <a:xfrm>
            <a:off x="1657350" y="1185394"/>
            <a:ext cx="5829300" cy="1858525"/>
          </a:xfrm>
          <a:prstGeom prst="rect">
            <a:avLst/>
          </a:prstGeom>
          <a:noFill/>
          <a:ln>
            <a:noFill/>
          </a:ln>
        </p:spPr>
      </p:pic>
      <p:sp>
        <p:nvSpPr>
          <p:cNvPr id="259" name="Google Shape;259;p32"/>
          <p:cNvSpPr txBox="1"/>
          <p:nvPr>
            <p:ph idx="1" type="body"/>
          </p:nvPr>
        </p:nvSpPr>
        <p:spPr>
          <a:xfrm>
            <a:off x="2606850" y="1494563"/>
            <a:ext cx="3930300" cy="14793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32500"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7200">
                <a:solidFill>
                  <a:schemeClr val="lt1"/>
                </a:solidFill>
                <a:latin typeface="Bellota"/>
                <a:ea typeface="Bellota"/>
                <a:cs typeface="Bellota"/>
                <a:sym typeface="Bellota"/>
              </a:rPr>
              <a:t>Thank you for listening,</a:t>
            </a:r>
            <a:endParaRPr b="1" sz="7200">
              <a:solidFill>
                <a:schemeClr val="lt1"/>
              </a:solidFill>
              <a:latin typeface="Bellota"/>
              <a:ea typeface="Bellota"/>
              <a:cs typeface="Bellota"/>
              <a:sym typeface="Bellota"/>
            </a:endParaRPr>
          </a:p>
          <a:p>
            <a:pPr indent="0" lvl="0" marL="0" rtl="0" algn="ctr">
              <a:spcBef>
                <a:spcPts val="1200"/>
              </a:spcBef>
              <a:spcAft>
                <a:spcPts val="1200"/>
              </a:spcAft>
              <a:buNone/>
            </a:pPr>
            <a:r>
              <a:rPr b="1" lang="en-GB" sz="7200">
                <a:solidFill>
                  <a:schemeClr val="lt1"/>
                </a:solidFill>
                <a:latin typeface="Bellota"/>
                <a:ea typeface="Bellota"/>
                <a:cs typeface="Bellota"/>
                <a:sym typeface="Bellota"/>
              </a:rPr>
              <a:t>Diolch am eich amser.</a:t>
            </a:r>
            <a:endParaRPr b="1" sz="7200">
              <a:solidFill>
                <a:schemeClr val="lt1"/>
              </a:solidFill>
              <a:latin typeface="Bellota"/>
              <a:ea typeface="Bellota"/>
              <a:cs typeface="Bellota"/>
              <a:sym typeface="Bellota"/>
            </a:endParaRPr>
          </a:p>
        </p:txBody>
      </p:sp>
      <p:pic>
        <p:nvPicPr>
          <p:cNvPr descr="two penguins are standing next to each other with the words thank you above them (provided by Tenor)" id="260" name="Google Shape;260;p32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3777875" y="3450700"/>
            <a:ext cx="1588250" cy="158825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 spd="med">
    <p:push/>
  </p:transition>
</p:sld>
</file>

<file path=ppt/slides/slide2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gradFill>
          <a:gsLst>
            <a:gs pos="0">
              <a:srgbClr val="DFEAFB"/>
            </a:gs>
            <a:gs pos="100000">
              <a:srgbClr val="6E9CE7"/>
            </a:gs>
          </a:gsLst>
          <a:path path="circle">
            <a:fillToRect b="50%" l="50%" r="50%" t="50%"/>
          </a:path>
          <a:tileRect/>
        </a:gradFill>
      </p:bgPr>
    </p:bg>
    <p:spTree>
      <p:nvGrpSpPr>
        <p:cNvPr id="264" name="Shape 2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5" name="Google Shape;265;p33"/>
          <p:cNvSpPr txBox="1"/>
          <p:nvPr>
            <p:ph type="title"/>
          </p:nvPr>
        </p:nvSpPr>
        <p:spPr>
          <a:xfrm>
            <a:off x="311700" y="64675"/>
            <a:ext cx="8520600" cy="505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References - Arwen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66" name="Google Shape;266;p33"/>
          <p:cNvSpPr txBox="1"/>
          <p:nvPr>
            <p:ph idx="1" type="body"/>
          </p:nvPr>
        </p:nvSpPr>
        <p:spPr>
          <a:xfrm>
            <a:off x="311700" y="758300"/>
            <a:ext cx="8520600" cy="4298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55000"/>
          </a:bodyPr>
          <a:lstStyle/>
          <a:p>
            <a:pPr indent="0" lvl="0" marL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>
                <a:solidFill>
                  <a:schemeClr val="dk1"/>
                </a:solidFill>
              </a:rPr>
              <a:t>Atol (2024). “</a:t>
            </a:r>
            <a:r>
              <a:rPr i="1" lang="en-GB" sz="1200">
                <a:solidFill>
                  <a:schemeClr val="dk1"/>
                </a:solidFill>
              </a:rPr>
              <a:t>ATOL protecting holidaymakers since” 1973</a:t>
            </a:r>
            <a:r>
              <a:rPr lang="en-GB" sz="1200">
                <a:solidFill>
                  <a:schemeClr val="dk1"/>
                </a:solidFill>
              </a:rPr>
              <a:t>.  ATOL. Available at: </a:t>
            </a:r>
            <a:r>
              <a:rPr lang="en-GB" sz="1200" u="sng">
                <a:solidFill>
                  <a:schemeClr val="hlink"/>
                </a:solidFill>
                <a:hlinkClick r:id="rId3"/>
              </a:rPr>
              <a:t>https://www.atol.org/</a:t>
            </a:r>
            <a:r>
              <a:rPr lang="en-GB" sz="1200">
                <a:solidFill>
                  <a:schemeClr val="dk1"/>
                </a:solidFill>
              </a:rPr>
              <a:t>.</a:t>
            </a:r>
            <a:endParaRPr sz="12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1200">
                <a:solidFill>
                  <a:schemeClr val="dk1"/>
                </a:solidFill>
              </a:rPr>
              <a:t>ABTA (2025). “</a:t>
            </a:r>
            <a:r>
              <a:rPr i="1" lang="en-GB" sz="1200">
                <a:solidFill>
                  <a:schemeClr val="dk1"/>
                </a:solidFill>
              </a:rPr>
              <a:t>Welcome to ABTA”</a:t>
            </a:r>
            <a:r>
              <a:rPr lang="en-GB" sz="1200">
                <a:solidFill>
                  <a:schemeClr val="dk1"/>
                </a:solidFill>
              </a:rPr>
              <a:t>. ABTA. Available at: </a:t>
            </a:r>
            <a:r>
              <a:rPr lang="en-GB" sz="1200" u="sng">
                <a:solidFill>
                  <a:schemeClr val="hlink"/>
                </a:solidFill>
                <a:hlinkClick r:id="rId4"/>
              </a:rPr>
              <a:t>https://www.abta.com/welcome-to-abta</a:t>
            </a:r>
            <a:r>
              <a:rPr lang="en-GB" sz="1200">
                <a:solidFill>
                  <a:schemeClr val="dk1"/>
                </a:solidFill>
              </a:rPr>
              <a:t>.</a:t>
            </a:r>
            <a:endParaRPr sz="12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1200">
                <a:solidFill>
                  <a:schemeClr val="dk1"/>
                </a:solidFill>
              </a:rPr>
              <a:t>Advice, C. (2026). “</a:t>
            </a:r>
            <a:r>
              <a:rPr i="1" lang="en-GB" sz="1200">
                <a:solidFill>
                  <a:schemeClr val="dk1"/>
                </a:solidFill>
              </a:rPr>
              <a:t>Travel insurance”</a:t>
            </a:r>
            <a:r>
              <a:rPr lang="en-GB" sz="1200">
                <a:solidFill>
                  <a:schemeClr val="dk1"/>
                </a:solidFill>
              </a:rPr>
              <a:t>. Citizens Advice. Available at: </a:t>
            </a:r>
            <a:r>
              <a:rPr lang="en-GB" sz="1200" u="sng">
                <a:solidFill>
                  <a:schemeClr val="hlink"/>
                </a:solidFill>
                <a:hlinkClick r:id="rId5"/>
              </a:rPr>
              <a:t>https://www.citizensadvice.org.uk/consumer/insurance/types-of-insurance/travel-insurance1/travel-insurance/</a:t>
            </a:r>
            <a:r>
              <a:rPr lang="en-GB" sz="1200">
                <a:solidFill>
                  <a:schemeClr val="dk1"/>
                </a:solidFill>
              </a:rPr>
              <a:t>.</a:t>
            </a:r>
            <a:endParaRPr sz="12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1200">
                <a:solidFill>
                  <a:schemeClr val="dk1"/>
                </a:solidFill>
              </a:rPr>
              <a:t>Berlin, A. (2018). </a:t>
            </a:r>
            <a:r>
              <a:rPr i="1" lang="en-GB" sz="1200">
                <a:solidFill>
                  <a:schemeClr val="dk1"/>
                </a:solidFill>
              </a:rPr>
              <a:t>ABOUT BERLIN App</a:t>
            </a:r>
            <a:r>
              <a:rPr lang="en-GB" sz="1200">
                <a:solidFill>
                  <a:schemeClr val="dk1"/>
                </a:solidFill>
              </a:rPr>
              <a:t>. Visitberlin.de. Available at: https://www.visitberlin.de/en/about-berlin-app.</a:t>
            </a:r>
            <a:endParaRPr sz="12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1200">
                <a:solidFill>
                  <a:schemeClr val="dk1"/>
                </a:solidFill>
              </a:rPr>
              <a:t>bluejayphoto (2025). </a:t>
            </a:r>
            <a:r>
              <a:rPr i="1" lang="en-GB" sz="1200">
                <a:solidFill>
                  <a:schemeClr val="dk1"/>
                </a:solidFill>
              </a:rPr>
              <a:t>Berlin Stock Photos, Pictures &amp; Royalty-Free Images - iStock</a:t>
            </a:r>
            <a:r>
              <a:rPr lang="en-GB" sz="1200">
                <a:solidFill>
                  <a:schemeClr val="dk1"/>
                </a:solidFill>
              </a:rPr>
              <a:t>. stockphoto.com. Available at: https://www.istockphoto.com/search/2/image-film?phrase=berlin&amp;tracked_gsrp_landing=https%3A%2F%2Fwww.istockphoto.com%2Fphotos%2Fberlin (Accessed 30 Dec. 2025).</a:t>
            </a:r>
            <a:endParaRPr sz="12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1200">
                <a:solidFill>
                  <a:schemeClr val="dk1"/>
                </a:solidFill>
              </a:rPr>
              <a:t>Bucks Travel Ltd (2025). </a:t>
            </a:r>
            <a:r>
              <a:rPr i="1" lang="en-GB" sz="1200">
                <a:solidFill>
                  <a:schemeClr val="dk1"/>
                </a:solidFill>
              </a:rPr>
              <a:t>Minibus &amp; Coach Hire With Driver- London</a:t>
            </a:r>
            <a:r>
              <a:rPr lang="en-GB" sz="1200">
                <a:solidFill>
                  <a:schemeClr val="dk1"/>
                </a:solidFill>
              </a:rPr>
              <a:t>. Bucks Travel MInibus &amp; Coach Hire. Available at: https://buckstravel.co.uk/ (Accessed 26 Dec. 2025).</a:t>
            </a:r>
            <a:endParaRPr sz="12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1200">
                <a:solidFill>
                  <a:schemeClr val="dk1"/>
                </a:solidFill>
              </a:rPr>
              <a:t>challenge, world (2021). </a:t>
            </a:r>
            <a:r>
              <a:rPr i="1" lang="en-GB" sz="1200">
                <a:solidFill>
                  <a:schemeClr val="dk1"/>
                </a:solidFill>
              </a:rPr>
              <a:t>History Tour in Berlin - World Challenge Australasia</a:t>
            </a:r>
            <a:r>
              <a:rPr lang="en-GB" sz="1200">
                <a:solidFill>
                  <a:schemeClr val="dk1"/>
                </a:solidFill>
              </a:rPr>
              <a:t>.  World Challenge Australasia. Available at: https://weareworldchallenge.com/australasia/school-trip/history-tour-in-berlin/ (Accessed 5 Jan. 2026).</a:t>
            </a:r>
            <a:endParaRPr sz="12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1200">
                <a:solidFill>
                  <a:schemeClr val="dk1"/>
                </a:solidFill>
              </a:rPr>
              <a:t>coverforyou (2025). “</a:t>
            </a:r>
            <a:r>
              <a:rPr i="1" lang="en-GB" sz="1200">
                <a:solidFill>
                  <a:schemeClr val="dk1"/>
                </a:solidFill>
              </a:rPr>
              <a:t>CoverForYou Insurance”</a:t>
            </a:r>
            <a:r>
              <a:rPr lang="en-GB" sz="1200">
                <a:solidFill>
                  <a:schemeClr val="dk1"/>
                </a:solidFill>
              </a:rPr>
              <a:t>. Coverforyou.com. Available at: https://www.coverforyou.com/1_quoteMain.php?qsid=14c5d5a3-e8bd-4737-80a0-b18953e4cc96 (Accessed 31 Dec. 2025).</a:t>
            </a:r>
            <a:endParaRPr sz="12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1200">
                <a:solidFill>
                  <a:schemeClr val="dk1"/>
                </a:solidFill>
              </a:rPr>
              <a:t>Gov.uk (2025). </a:t>
            </a:r>
            <a:r>
              <a:rPr i="1" lang="en-GB" sz="1200">
                <a:solidFill>
                  <a:schemeClr val="dk1"/>
                </a:solidFill>
              </a:rPr>
              <a:t>Risk assessment template, department of education</a:t>
            </a:r>
            <a:r>
              <a:rPr lang="en-GB" sz="1200">
                <a:solidFill>
                  <a:schemeClr val="dk1"/>
                </a:solidFill>
              </a:rPr>
              <a:t>.  Live.com. Available at: https://view.officeapps.live.com/op/view.aspx?src=https%3A%2F%2Fassets.publishing.service.gov.uk%2Fmedia%2F5f6337efd3bf7f7239aa13ed%2FRisk_assessment_template.docx&amp;wdOrigin=BROWSELINK.</a:t>
            </a:r>
            <a:endParaRPr sz="12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1200">
                <a:solidFill>
                  <a:schemeClr val="dk1"/>
                </a:solidFill>
              </a:rPr>
              <a:t>Gratton, M. (2022). </a:t>
            </a:r>
            <a:r>
              <a:rPr i="1" lang="en-GB" sz="1200">
                <a:solidFill>
                  <a:schemeClr val="dk1"/>
                </a:solidFill>
              </a:rPr>
              <a:t>Getty Images </a:t>
            </a:r>
            <a:r>
              <a:rPr lang="en-GB" sz="1200">
                <a:solidFill>
                  <a:schemeClr val="dk1"/>
                </a:solidFill>
              </a:rPr>
              <a:t>.  Gettyimages.co.uk. Available at: https://www.gettyimages.co.uk/search/2/image?phrase=oktoberfest&amp;tracked_gsrp_landing=https%3A%2F%2Fwww.gettyimages.co.uk%2Fphotos%2Foktoberfest (Accessed 30 Dec. 2025).</a:t>
            </a:r>
            <a:endParaRPr sz="12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1200">
                <a:solidFill>
                  <a:schemeClr val="dk1"/>
                </a:solidFill>
              </a:rPr>
              <a:t>Health and Safety Executive (2019). </a:t>
            </a:r>
            <a:r>
              <a:rPr i="1" lang="en-GB" sz="1200">
                <a:solidFill>
                  <a:schemeClr val="dk1"/>
                </a:solidFill>
              </a:rPr>
              <a:t>Risk assessment: Template and examples - HSE</a:t>
            </a:r>
            <a:r>
              <a:rPr lang="en-GB" sz="1200">
                <a:solidFill>
                  <a:schemeClr val="dk1"/>
                </a:solidFill>
              </a:rPr>
              <a:t>. Health and Safety Executive. Available at: https://www.hse.gov.uk/simple-health-safety/risk/risk-assessment-template-and-examples.htm.</a:t>
            </a:r>
            <a:endParaRPr sz="12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50000"/>
              </a:lnSpc>
              <a:spcBef>
                <a:spcPts val="1200"/>
              </a:spcBef>
              <a:spcAft>
                <a:spcPts val="1200"/>
              </a:spcAft>
              <a:buNone/>
            </a:pPr>
            <a:r>
              <a:rPr lang="en-GB" sz="1200">
                <a:solidFill>
                  <a:schemeClr val="dk1"/>
                </a:solidFill>
              </a:rPr>
              <a:t>Hotels UK, L. (2019). </a:t>
            </a:r>
            <a:r>
              <a:rPr i="1" lang="en-GB" sz="1200">
                <a:solidFill>
                  <a:schemeClr val="dk1"/>
                </a:solidFill>
              </a:rPr>
              <a:t>Blog | Leonardo Hotels</a:t>
            </a:r>
            <a:r>
              <a:rPr lang="en-GB" sz="1200">
                <a:solidFill>
                  <a:schemeClr val="dk1"/>
                </a:solidFill>
              </a:rPr>
              <a:t>. Leonardohotels.co.uk. Available at: https://www.leonardohotels.co.uk/blog/5-great-reasons-to-attend-oktoberfest-once-in-a-lifetime.</a:t>
            </a:r>
            <a:endParaRPr sz="1100">
              <a:solidFill>
                <a:schemeClr val="dk1"/>
              </a:solidFill>
            </a:endParaRP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gradFill>
          <a:gsLst>
            <a:gs pos="0">
              <a:srgbClr val="DFEAFB"/>
            </a:gs>
            <a:gs pos="100000">
              <a:srgbClr val="6E9CE7"/>
            </a:gs>
          </a:gsLst>
          <a:path path="circle">
            <a:fillToRect b="50%" l="50%" r="50%" t="50%"/>
          </a:path>
          <a:tileRect/>
        </a:gradFill>
      </p:bgPr>
    </p:bg>
    <p:spTree>
      <p:nvGrpSpPr>
        <p:cNvPr id="270" name="Shape 2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1" name="Google Shape;271;p34"/>
          <p:cNvSpPr txBox="1"/>
          <p:nvPr>
            <p:ph type="title"/>
          </p:nvPr>
        </p:nvSpPr>
        <p:spPr>
          <a:xfrm>
            <a:off x="203925" y="1413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References - Arwen</a:t>
            </a:r>
            <a:endParaRPr/>
          </a:p>
        </p:txBody>
      </p:sp>
      <p:sp>
        <p:nvSpPr>
          <p:cNvPr id="272" name="Google Shape;272;p34"/>
          <p:cNvSpPr txBox="1"/>
          <p:nvPr>
            <p:ph idx="1" type="body"/>
          </p:nvPr>
        </p:nvSpPr>
        <p:spPr>
          <a:xfrm>
            <a:off x="311700" y="714025"/>
            <a:ext cx="8520600" cy="4302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55000" lnSpcReduction="2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150">
                <a:solidFill>
                  <a:schemeClr val="dk1"/>
                </a:solidFill>
              </a:rPr>
              <a:t>Kolb, D.A. (2015) </a:t>
            </a:r>
            <a:r>
              <a:rPr i="1" lang="en-GB" sz="1150">
                <a:solidFill>
                  <a:schemeClr val="dk1"/>
                </a:solidFill>
              </a:rPr>
              <a:t>Experiential Learning : Experience As the Source of Learning and Development</a:t>
            </a:r>
            <a:r>
              <a:rPr lang="en-GB" sz="1150">
                <a:solidFill>
                  <a:schemeClr val="dk1"/>
                </a:solidFill>
              </a:rPr>
              <a:t>. Second edition. Upper Saddle River, New Jersey: Pearson Education.</a:t>
            </a:r>
            <a:endParaRPr sz="12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1100">
                <a:solidFill>
                  <a:schemeClr val="dk1"/>
                </a:solidFill>
              </a:rPr>
              <a:t>OECD (2018). </a:t>
            </a:r>
            <a:r>
              <a:rPr i="1" lang="en-GB" sz="1100">
                <a:solidFill>
                  <a:schemeClr val="dk1"/>
                </a:solidFill>
              </a:rPr>
              <a:t>The Future of Education and Skills Education 2030</a:t>
            </a:r>
            <a:r>
              <a:rPr lang="en-GB" sz="1100">
                <a:solidFill>
                  <a:schemeClr val="dk1"/>
                </a:solidFill>
              </a:rPr>
              <a:t>.  Available at: </a:t>
            </a:r>
            <a:r>
              <a:rPr lang="en-GB" sz="1100" u="sng">
                <a:solidFill>
                  <a:schemeClr val="accent5"/>
                </a:solidFill>
                <a:hlinkClick r:id="rId3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https://www.oecd.org/content/dam/oecd/en/publications/reports/2018/06/the-future-of-education-and-skills_5424dd26/54ac7020-en.pdf</a:t>
            </a:r>
            <a:endParaRPr sz="12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1200">
                <a:solidFill>
                  <a:schemeClr val="dk1"/>
                </a:solidFill>
              </a:rPr>
              <a:t>oktoberfest.de (2025). </a:t>
            </a:r>
            <a:r>
              <a:rPr i="1" lang="en-GB" sz="1200">
                <a:solidFill>
                  <a:schemeClr val="dk1"/>
                </a:solidFill>
              </a:rPr>
              <a:t>Does it cost money to go into Oktoberfest?</a:t>
            </a:r>
            <a:r>
              <a:rPr lang="en-GB" sz="1200">
                <a:solidFill>
                  <a:schemeClr val="dk1"/>
                </a:solidFill>
              </a:rPr>
              <a:t>  Oktoberfest.de. Available at: </a:t>
            </a:r>
            <a:r>
              <a:rPr lang="en-GB" sz="1200" u="sng">
                <a:solidFill>
                  <a:schemeClr val="hlink"/>
                </a:solidFill>
                <a:hlinkClick r:id="rId4"/>
              </a:rPr>
              <a:t>https://www.oktoberfest.de/en/information/service-for-visitors/does-it-cost-money-to-go-into-oktoberfest</a:t>
            </a:r>
            <a:r>
              <a:rPr lang="en-GB" sz="1200">
                <a:solidFill>
                  <a:schemeClr val="dk1"/>
                </a:solidFill>
              </a:rPr>
              <a:t>.</a:t>
            </a:r>
            <a:endParaRPr sz="12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1200">
                <a:solidFill>
                  <a:schemeClr val="dk1"/>
                </a:solidFill>
              </a:rPr>
              <a:t>Phs (2024). </a:t>
            </a:r>
            <a:r>
              <a:rPr i="1" lang="en-GB" sz="1200">
                <a:solidFill>
                  <a:schemeClr val="dk1"/>
                </a:solidFill>
              </a:rPr>
              <a:t>Waste Management Solutions for Festivals and Large Events - PHS Wastekit</a:t>
            </a:r>
            <a:r>
              <a:rPr lang="en-GB" sz="1200">
                <a:solidFill>
                  <a:schemeClr val="dk1"/>
                </a:solidFill>
              </a:rPr>
              <a:t>.  Phswastekit.co.uk. Available at: https://phswastekit.co.uk/blog/posts/waste-management-solutions-for-festivals-and-large-events.</a:t>
            </a:r>
            <a:endParaRPr sz="12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1200">
                <a:solidFill>
                  <a:schemeClr val="dk1"/>
                </a:solidFill>
              </a:rPr>
              <a:t>Press Office, O. (1992). Press release. </a:t>
            </a:r>
            <a:r>
              <a:rPr i="1" lang="en-GB" sz="1200">
                <a:solidFill>
                  <a:schemeClr val="dk1"/>
                </a:solidFill>
              </a:rPr>
              <a:t>Chemosphere</a:t>
            </a:r>
            <a:r>
              <a:rPr lang="en-GB" sz="1200">
                <a:solidFill>
                  <a:schemeClr val="dk1"/>
                </a:solidFill>
              </a:rPr>
              <a:t>, 24(1), p.I. doi:</a:t>
            </a:r>
            <a:r>
              <a:rPr lang="en-GB" sz="1200" u="sng">
                <a:solidFill>
                  <a:schemeClr val="accent5"/>
                </a:solidFill>
                <a:hlinkClick r:id="rId5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https://doi.org/10.1016/0045-6535(92)90573-a</a:t>
            </a:r>
            <a:r>
              <a:rPr lang="en-GB" sz="1200">
                <a:solidFill>
                  <a:schemeClr val="dk1"/>
                </a:solidFill>
              </a:rPr>
              <a:t>.</a:t>
            </a:r>
            <a:endParaRPr/>
          </a:p>
          <a:p>
            <a:pPr indent="0" lvl="0" marL="0" rtl="0" algn="l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None/>
            </a:pPr>
            <a:r>
              <a:rPr lang="en-GB" sz="1100" u="sng">
                <a:solidFill>
                  <a:schemeClr val="accent5"/>
                </a:solidFill>
                <a:hlinkClick r:id="rId6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Risk_assessment_Berlin_ArwenGarland</a:t>
            </a:r>
            <a:endParaRPr sz="12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ct val="95652"/>
              <a:buFont typeface="Arial"/>
              <a:buNone/>
            </a:pPr>
            <a:r>
              <a:rPr lang="en-GB" sz="1150">
                <a:solidFill>
                  <a:srgbClr val="3A3A3A"/>
                </a:solidFill>
              </a:rPr>
              <a:t>Rugaiyah, R. (2022) ‘Experiential Learning through Field Trips: An Overview’, </a:t>
            </a:r>
            <a:r>
              <a:rPr i="1" lang="en-GB" sz="1150">
                <a:solidFill>
                  <a:srgbClr val="3A3A3A"/>
                </a:solidFill>
              </a:rPr>
              <a:t>AL-ISHLAH Jurnal Pendidikan</a:t>
            </a:r>
            <a:r>
              <a:rPr lang="en-GB" sz="1150">
                <a:solidFill>
                  <a:srgbClr val="3A3A3A"/>
                </a:solidFill>
              </a:rPr>
              <a:t>, 14(4), pp. 6255–6266. Available at: https://doi.org/10.35445/alishlah.v14i4.1972.</a:t>
            </a:r>
            <a:endParaRPr sz="1000">
              <a:solidFill>
                <a:schemeClr val="dk1"/>
              </a:solidFill>
              <a:latin typeface="Verdana"/>
              <a:ea typeface="Verdana"/>
              <a:cs typeface="Verdana"/>
              <a:sym typeface="Verdana"/>
            </a:endParaRPr>
          </a:p>
          <a:p>
            <a:pPr indent="0" lvl="0" marL="0" rtl="0" algn="l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1000">
                <a:solidFill>
                  <a:schemeClr val="dk1"/>
                </a:solidFill>
                <a:latin typeface="Verdana"/>
                <a:ea typeface="Verdana"/>
                <a:cs typeface="Verdana"/>
                <a:sym typeface="Verdana"/>
              </a:rPr>
              <a:t>SAHITO, Z. and SHAHID, H.W., (2024). Literature Review on STEM Education and Its Awareness among Teachers: An Exploration of Issues and Problems with Their Solutions. </a:t>
            </a:r>
            <a:r>
              <a:rPr i="1" lang="en-GB" sz="1000">
                <a:solidFill>
                  <a:schemeClr val="dk1"/>
                </a:solidFill>
                <a:latin typeface="Verdana"/>
                <a:ea typeface="Verdana"/>
                <a:cs typeface="Verdana"/>
                <a:sym typeface="Verdana"/>
              </a:rPr>
              <a:t>Sage Open, </a:t>
            </a:r>
            <a:r>
              <a:rPr b="1" lang="en-GB" sz="1000">
                <a:solidFill>
                  <a:schemeClr val="dk1"/>
                </a:solidFill>
                <a:latin typeface="Verdana"/>
                <a:ea typeface="Verdana"/>
                <a:cs typeface="Verdana"/>
                <a:sym typeface="Verdana"/>
              </a:rPr>
              <a:t>14</a:t>
            </a:r>
            <a:r>
              <a:rPr lang="en-GB" sz="1000">
                <a:solidFill>
                  <a:schemeClr val="dk1"/>
                </a:solidFill>
                <a:latin typeface="Verdana"/>
                <a:ea typeface="Verdana"/>
                <a:cs typeface="Verdana"/>
                <a:sym typeface="Verdana"/>
              </a:rPr>
              <a:t>(1)</a:t>
            </a:r>
            <a:endParaRPr sz="12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1200">
                <a:solidFill>
                  <a:schemeClr val="dk1"/>
                </a:solidFill>
              </a:rPr>
              <a:t>Scanner, S. (2025). </a:t>
            </a:r>
            <a:r>
              <a:rPr i="1" lang="en-GB" sz="1200">
                <a:solidFill>
                  <a:schemeClr val="dk1"/>
                </a:solidFill>
              </a:rPr>
              <a:t>Compare Cheap Flights &amp; Book Airline Tickets to Everywhere | Skyscanner</a:t>
            </a:r>
            <a:r>
              <a:rPr lang="en-GB" sz="1200">
                <a:solidFill>
                  <a:schemeClr val="dk1"/>
                </a:solidFill>
              </a:rPr>
              <a:t>. Skyscanner.net. Available at: https://www.skyscanner.net/transport/flights/uk/ber/260202/260207/?adultsv2=1&amp;cabinclass=economy&amp;childrenv2=&amp;ref=home&amp;rtn=1&amp;preferdirects=true&amp;outboundaltsenabled=false&amp;inboundaltsenabled=false (Accessed 26 Dec. 2025).</a:t>
            </a:r>
            <a:endParaRPr sz="12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1200">
                <a:solidFill>
                  <a:schemeClr val="dk1"/>
                </a:solidFill>
              </a:rPr>
              <a:t>Taith (2024). “</a:t>
            </a:r>
            <a:r>
              <a:rPr i="1" lang="en-GB" sz="1200">
                <a:solidFill>
                  <a:schemeClr val="dk1"/>
                </a:solidFill>
              </a:rPr>
              <a:t>Eligibility - Taith”</a:t>
            </a:r>
            <a:r>
              <a:rPr lang="en-GB" sz="1200">
                <a:solidFill>
                  <a:schemeClr val="dk1"/>
                </a:solidFill>
              </a:rPr>
              <a:t>. Taith. Available at: https://www.taith.wales/programme-guide-he_em/pathway-1-2024/eligibility/ (Accessed 5 Jan. 2026).</a:t>
            </a:r>
            <a:endParaRPr sz="12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1200">
                <a:solidFill>
                  <a:schemeClr val="dk1"/>
                </a:solidFill>
              </a:rPr>
              <a:t>Trainline (2025). </a:t>
            </a:r>
            <a:r>
              <a:rPr i="1" lang="en-GB" sz="1200">
                <a:solidFill>
                  <a:schemeClr val="dk1"/>
                </a:solidFill>
              </a:rPr>
              <a:t>Booking.com: Search results. Book your hotel now!</a:t>
            </a:r>
            <a:r>
              <a:rPr lang="en-GB" sz="1200">
                <a:solidFill>
                  <a:schemeClr val="dk1"/>
                </a:solidFill>
              </a:rPr>
              <a:t> Booking.com. Available at: https://www.booking.com/searchresults.html?aid=897583.</a:t>
            </a:r>
            <a:endParaRPr sz="12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1200">
                <a:solidFill>
                  <a:schemeClr val="dk1"/>
                </a:solidFill>
              </a:rPr>
              <a:t>Taith (2025). </a:t>
            </a:r>
            <a:r>
              <a:rPr i="1" lang="en-GB" sz="1200">
                <a:solidFill>
                  <a:schemeClr val="dk1"/>
                </a:solidFill>
              </a:rPr>
              <a:t>Pathway 1 – 2025 - Timelines and Available Budget - Taith</a:t>
            </a:r>
            <a:r>
              <a:rPr lang="en-GB" sz="1200">
                <a:solidFill>
                  <a:schemeClr val="dk1"/>
                </a:solidFill>
              </a:rPr>
              <a:t>. Taith. Available at: https://www.taith.wales/programme-guide-he_em/pathway-1-2025-page-2/#2.2 (Accessed 2 Jan. 2026).</a:t>
            </a:r>
            <a:endParaRPr sz="12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1200">
                <a:solidFill>
                  <a:schemeClr val="dk1"/>
                </a:solidFill>
              </a:rPr>
              <a:t>Taith (2024). </a:t>
            </a:r>
            <a:r>
              <a:rPr i="1" lang="en-GB" sz="1200">
                <a:solidFill>
                  <a:schemeClr val="dk1"/>
                </a:solidFill>
              </a:rPr>
              <a:t>Logo - Taith</a:t>
            </a:r>
            <a:r>
              <a:rPr lang="en-GB" sz="1200">
                <a:solidFill>
                  <a:schemeClr val="dk1"/>
                </a:solidFill>
              </a:rPr>
              <a:t>.Taith. Available at: https://www.taith.wales/members-area-page/logo/ (Accessed 2 Jan. 2026).</a:t>
            </a:r>
            <a:endParaRPr sz="12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50000"/>
              </a:lnSpc>
              <a:spcBef>
                <a:spcPts val="1200"/>
              </a:spcBef>
              <a:spcAft>
                <a:spcPts val="1200"/>
              </a:spcAft>
              <a:buNone/>
            </a:pPr>
            <a:r>
              <a:rPr lang="en-GB" sz="1200">
                <a:solidFill>
                  <a:schemeClr val="dk1"/>
                </a:solidFill>
              </a:rPr>
              <a:t>Tourism Institute, H. (2024). </a:t>
            </a:r>
            <a:r>
              <a:rPr i="1" lang="en-GB" sz="1200">
                <a:solidFill>
                  <a:schemeClr val="dk1"/>
                </a:solidFill>
              </a:rPr>
              <a:t>Sustainability and Environmental Considerations in Mega Event Planning - Tobago Hospitality &amp; Tourism Institute</a:t>
            </a:r>
            <a:r>
              <a:rPr lang="en-GB" sz="1200">
                <a:solidFill>
                  <a:schemeClr val="dk1"/>
                </a:solidFill>
              </a:rPr>
              <a:t>. Tobago Hospitality &amp; Tourism Institute. Available at: https://www.thti.edu.tt/blog/sustainability-and-environmental-considerations-in-mega-event-planning/.</a:t>
            </a:r>
            <a:endParaRPr sz="1200">
              <a:solidFill>
                <a:schemeClr val="dk1"/>
              </a:solidFill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 name="Simple Light">
  <a:themeElements>
    <a:clrScheme name="Simple Light">
      <a:dk1>
        <a:srgbClr val="000000"/>
      </a:dk1>
      <a:lt1>
        <a:srgbClr val="FFFFFF"/>
      </a:lt1>
      <a:dk2>
        <a:srgbClr val="595959"/>
      </a:dk2>
      <a:lt2>
        <a:srgbClr val="EEEEEE"/>
      </a:lt2>
      <a:accent1>
        <a:srgbClr val="4285F4"/>
      </a:accent1>
      <a:accent2>
        <a:srgbClr val="212121"/>
      </a:accent2>
      <a:accent3>
        <a:srgbClr val="78909C"/>
      </a:accent3>
      <a:accent4>
        <a:srgbClr val="FFAB40"/>
      </a:accent4>
      <a:accent5>
        <a:srgbClr val="0097A7"/>
      </a:accent5>
      <a:accent6>
        <a:srgbClr val="EEFF41"/>
      </a:accent6>
      <a:hlink>
        <a:srgbClr val="0097A7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