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71" r:id="rId3"/>
    <p:sldId id="259" r:id="rId4"/>
    <p:sldId id="260" r:id="rId5"/>
    <p:sldId id="261" r:id="rId6"/>
    <p:sldId id="264" r:id="rId7"/>
    <p:sldId id="265" r:id="rId8"/>
    <p:sldId id="266" r:id="rId9"/>
    <p:sldId id="267" r:id="rId10"/>
    <p:sldId id="268" r:id="rId11"/>
    <p:sldId id="269" r:id="rId12"/>
    <p:sldId id="270"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5F2D64-3BFC-42DA-8C38-556BD3A96185}" v="10" dt="2026-09-17T09:35:56.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showGuides="1">
      <p:cViewPr>
        <p:scale>
          <a:sx n="90" d="100"/>
          <a:sy n="90" d="100"/>
        </p:scale>
        <p:origin x="240"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CA208-D556-4BF2-A606-53F0C29227D4}" type="doc">
      <dgm:prSet loTypeId="urn:microsoft.com/office/officeart/2005/8/layout/process2" loCatId="process" qsTypeId="urn:microsoft.com/office/officeart/2005/8/quickstyle/simple1" qsCatId="simple" csTypeId="urn:microsoft.com/office/officeart/2005/8/colors/accent1_3" csCatId="accent1" phldr="1"/>
      <dgm:spPr/>
      <dgm:t>
        <a:bodyPr/>
        <a:lstStyle/>
        <a:p>
          <a:endParaRPr lang="en-GB"/>
        </a:p>
      </dgm:t>
    </dgm:pt>
    <dgm:pt modelId="{00C49007-56B4-4B31-892C-C5052FD2B9C4}">
      <dgm:prSet phldrT="[Text]" phldr="0"/>
      <dgm:spPr/>
      <dgm:t>
        <a:bodyPr/>
        <a:lstStyle/>
        <a:p>
          <a:r>
            <a:rPr lang="en-GB" dirty="0"/>
            <a:t>Select two emerging technologies used in health and social care</a:t>
          </a:r>
        </a:p>
      </dgm:t>
    </dgm:pt>
    <dgm:pt modelId="{C36C0C99-195D-412E-A1DA-4D930E3C9DE0}" type="parTrans" cxnId="{3EA42CC3-9507-4E32-B9CF-6D3857AB4C13}">
      <dgm:prSet/>
      <dgm:spPr/>
      <dgm:t>
        <a:bodyPr/>
        <a:lstStyle/>
        <a:p>
          <a:endParaRPr lang="en-GB"/>
        </a:p>
      </dgm:t>
    </dgm:pt>
    <dgm:pt modelId="{4D40C239-9D07-49E3-9D86-7F4E8BE4B807}" type="sibTrans" cxnId="{3EA42CC3-9507-4E32-B9CF-6D3857AB4C13}">
      <dgm:prSet/>
      <dgm:spPr/>
      <dgm:t>
        <a:bodyPr/>
        <a:lstStyle/>
        <a:p>
          <a:endParaRPr lang="en-GB"/>
        </a:p>
      </dgm:t>
    </dgm:pt>
    <dgm:pt modelId="{17BF5038-0866-4DF7-BE36-FD3B3BD9F35F}">
      <dgm:prSet phldrT="[Text]" phldr="0"/>
      <dgm:spPr/>
      <dgm:t>
        <a:bodyPr/>
        <a:lstStyle/>
        <a:p>
          <a:r>
            <a:rPr lang="en-GB" dirty="0"/>
            <a:t>Search for and review relevant academic literature and credible sources </a:t>
          </a:r>
        </a:p>
      </dgm:t>
    </dgm:pt>
    <dgm:pt modelId="{9C5EF178-337E-496E-A211-5B07353760CF}" type="parTrans" cxnId="{5B1109AE-01FE-4110-843B-0F436369E408}">
      <dgm:prSet/>
      <dgm:spPr/>
      <dgm:t>
        <a:bodyPr/>
        <a:lstStyle/>
        <a:p>
          <a:endParaRPr lang="en-GB"/>
        </a:p>
      </dgm:t>
    </dgm:pt>
    <dgm:pt modelId="{D3BA8BDF-3970-4CE7-AF12-4DC5A6C9A686}" type="sibTrans" cxnId="{5B1109AE-01FE-4110-843B-0F436369E408}">
      <dgm:prSet/>
      <dgm:spPr/>
      <dgm:t>
        <a:bodyPr/>
        <a:lstStyle/>
        <a:p>
          <a:endParaRPr lang="en-GB"/>
        </a:p>
      </dgm:t>
    </dgm:pt>
    <dgm:pt modelId="{7E713C5A-7AA1-4BF9-8023-A29389BD147E}">
      <dgm:prSet phldrT="[Text]" phldr="0"/>
      <dgm:spPr/>
      <dgm:t>
        <a:bodyPr/>
        <a:lstStyle/>
        <a:p>
          <a:r>
            <a:rPr lang="en-GB" dirty="0"/>
            <a:t>Critically evaluate the evidence rather than simply describing it</a:t>
          </a:r>
        </a:p>
      </dgm:t>
    </dgm:pt>
    <dgm:pt modelId="{95C06BE5-A7B6-4F85-BFD9-E6FB7B3DAE12}" type="parTrans" cxnId="{CB4B4F1D-4DBA-47C6-9256-D64AD13802F7}">
      <dgm:prSet/>
      <dgm:spPr/>
      <dgm:t>
        <a:bodyPr/>
        <a:lstStyle/>
        <a:p>
          <a:endParaRPr lang="en-GB"/>
        </a:p>
      </dgm:t>
    </dgm:pt>
    <dgm:pt modelId="{E7276113-B72D-4B84-9450-320EE295D0E7}" type="sibTrans" cxnId="{CB4B4F1D-4DBA-47C6-9256-D64AD13802F7}">
      <dgm:prSet/>
      <dgm:spPr/>
      <dgm:t>
        <a:bodyPr/>
        <a:lstStyle/>
        <a:p>
          <a:endParaRPr lang="en-GB"/>
        </a:p>
      </dgm:t>
    </dgm:pt>
    <dgm:pt modelId="{421F3806-BB76-4996-B533-318C75A076C6}">
      <dgm:prSet phldrT="[Text]" phldr="0"/>
      <dgm:spPr/>
      <dgm:t>
        <a:bodyPr/>
        <a:lstStyle/>
        <a:p>
          <a:r>
            <a:rPr lang="en-GB" dirty="0"/>
            <a:t>Compare the two technologies and discuss which appears to offer the greatest value</a:t>
          </a:r>
        </a:p>
      </dgm:t>
    </dgm:pt>
    <dgm:pt modelId="{25CF026A-D865-44AB-AFFF-FFBF9170C8DA}" type="parTrans" cxnId="{8B0E6595-6191-4730-935A-0EAFCBA8E87D}">
      <dgm:prSet/>
      <dgm:spPr/>
      <dgm:t>
        <a:bodyPr/>
        <a:lstStyle/>
        <a:p>
          <a:endParaRPr lang="en-GB"/>
        </a:p>
      </dgm:t>
    </dgm:pt>
    <dgm:pt modelId="{8112BB0F-89D1-4680-A66B-1D897F943DEC}" type="sibTrans" cxnId="{8B0E6595-6191-4730-935A-0EAFCBA8E87D}">
      <dgm:prSet/>
      <dgm:spPr/>
      <dgm:t>
        <a:bodyPr/>
        <a:lstStyle/>
        <a:p>
          <a:endParaRPr lang="en-GB"/>
        </a:p>
      </dgm:t>
    </dgm:pt>
    <dgm:pt modelId="{EF399186-36F4-4E06-B48B-71A45585E6B7}">
      <dgm:prSet phldrT="[Text]" phldr="0"/>
      <dgm:spPr/>
      <dgm:t>
        <a:bodyPr/>
        <a:lstStyle/>
        <a:p>
          <a:r>
            <a:rPr lang="en-GB" dirty="0"/>
            <a:t>Support your discussion with evidence throughout </a:t>
          </a:r>
        </a:p>
      </dgm:t>
    </dgm:pt>
    <dgm:pt modelId="{784C8AAD-04C8-457C-B84C-51B25174CFA5}" type="parTrans" cxnId="{3FE7818F-C97F-49A4-9426-ED060F25994E}">
      <dgm:prSet/>
      <dgm:spPr/>
      <dgm:t>
        <a:bodyPr/>
        <a:lstStyle/>
        <a:p>
          <a:endParaRPr lang="en-GB"/>
        </a:p>
      </dgm:t>
    </dgm:pt>
    <dgm:pt modelId="{15D3A568-24D7-4DE4-8150-CF25126FE8CA}" type="sibTrans" cxnId="{3FE7818F-C97F-49A4-9426-ED060F25994E}">
      <dgm:prSet/>
      <dgm:spPr/>
      <dgm:t>
        <a:bodyPr/>
        <a:lstStyle/>
        <a:p>
          <a:endParaRPr lang="en-GB"/>
        </a:p>
      </dgm:t>
    </dgm:pt>
    <dgm:pt modelId="{6CDEFFD2-C0DA-46E8-924C-B1A2FB9C6344}" type="pres">
      <dgm:prSet presAssocID="{5E2CA208-D556-4BF2-A606-53F0C29227D4}" presName="linearFlow" presStyleCnt="0">
        <dgm:presLayoutVars>
          <dgm:resizeHandles val="exact"/>
        </dgm:presLayoutVars>
      </dgm:prSet>
      <dgm:spPr/>
    </dgm:pt>
    <dgm:pt modelId="{B20A4035-002D-46DF-A4F4-86E4F8BE5497}" type="pres">
      <dgm:prSet presAssocID="{00C49007-56B4-4B31-892C-C5052FD2B9C4}" presName="node" presStyleLbl="node1" presStyleIdx="0" presStyleCnt="5">
        <dgm:presLayoutVars>
          <dgm:bulletEnabled val="1"/>
        </dgm:presLayoutVars>
      </dgm:prSet>
      <dgm:spPr/>
    </dgm:pt>
    <dgm:pt modelId="{0EADF084-CD5D-4F90-BAE6-2033BAB615E3}" type="pres">
      <dgm:prSet presAssocID="{4D40C239-9D07-49E3-9D86-7F4E8BE4B807}" presName="sibTrans" presStyleLbl="sibTrans2D1" presStyleIdx="0" presStyleCnt="4"/>
      <dgm:spPr/>
    </dgm:pt>
    <dgm:pt modelId="{C59F9204-FA86-4727-8150-13F55F7120D8}" type="pres">
      <dgm:prSet presAssocID="{4D40C239-9D07-49E3-9D86-7F4E8BE4B807}" presName="connectorText" presStyleLbl="sibTrans2D1" presStyleIdx="0" presStyleCnt="4"/>
      <dgm:spPr/>
    </dgm:pt>
    <dgm:pt modelId="{F4E8A8C4-0BE5-4989-ACA0-B7195EF30070}" type="pres">
      <dgm:prSet presAssocID="{17BF5038-0866-4DF7-BE36-FD3B3BD9F35F}" presName="node" presStyleLbl="node1" presStyleIdx="1" presStyleCnt="5">
        <dgm:presLayoutVars>
          <dgm:bulletEnabled val="1"/>
        </dgm:presLayoutVars>
      </dgm:prSet>
      <dgm:spPr/>
    </dgm:pt>
    <dgm:pt modelId="{161A0722-E274-4863-B871-263D98AE2815}" type="pres">
      <dgm:prSet presAssocID="{D3BA8BDF-3970-4CE7-AF12-4DC5A6C9A686}" presName="sibTrans" presStyleLbl="sibTrans2D1" presStyleIdx="1" presStyleCnt="4"/>
      <dgm:spPr/>
    </dgm:pt>
    <dgm:pt modelId="{896AE093-6CC0-4E59-BC25-1E8C124F2362}" type="pres">
      <dgm:prSet presAssocID="{D3BA8BDF-3970-4CE7-AF12-4DC5A6C9A686}" presName="connectorText" presStyleLbl="sibTrans2D1" presStyleIdx="1" presStyleCnt="4"/>
      <dgm:spPr/>
    </dgm:pt>
    <dgm:pt modelId="{C8D8B958-5A41-42EF-8D6A-220737AB2A6B}" type="pres">
      <dgm:prSet presAssocID="{7E713C5A-7AA1-4BF9-8023-A29389BD147E}" presName="node" presStyleLbl="node1" presStyleIdx="2" presStyleCnt="5">
        <dgm:presLayoutVars>
          <dgm:bulletEnabled val="1"/>
        </dgm:presLayoutVars>
      </dgm:prSet>
      <dgm:spPr/>
    </dgm:pt>
    <dgm:pt modelId="{6A4FFD59-665F-4A24-BE26-9C50A8AAF06F}" type="pres">
      <dgm:prSet presAssocID="{E7276113-B72D-4B84-9450-320EE295D0E7}" presName="sibTrans" presStyleLbl="sibTrans2D1" presStyleIdx="2" presStyleCnt="4"/>
      <dgm:spPr/>
    </dgm:pt>
    <dgm:pt modelId="{926323FE-DB57-4E26-BE90-9BD6B07CC398}" type="pres">
      <dgm:prSet presAssocID="{E7276113-B72D-4B84-9450-320EE295D0E7}" presName="connectorText" presStyleLbl="sibTrans2D1" presStyleIdx="2" presStyleCnt="4"/>
      <dgm:spPr/>
    </dgm:pt>
    <dgm:pt modelId="{E981952A-B2FB-44D0-9941-B3D1E125BE7A}" type="pres">
      <dgm:prSet presAssocID="{421F3806-BB76-4996-B533-318C75A076C6}" presName="node" presStyleLbl="node1" presStyleIdx="3" presStyleCnt="5">
        <dgm:presLayoutVars>
          <dgm:bulletEnabled val="1"/>
        </dgm:presLayoutVars>
      </dgm:prSet>
      <dgm:spPr/>
    </dgm:pt>
    <dgm:pt modelId="{F6BCA490-EE2B-470E-B83B-49D4521D4C88}" type="pres">
      <dgm:prSet presAssocID="{8112BB0F-89D1-4680-A66B-1D897F943DEC}" presName="sibTrans" presStyleLbl="sibTrans2D1" presStyleIdx="3" presStyleCnt="4"/>
      <dgm:spPr/>
    </dgm:pt>
    <dgm:pt modelId="{AFDDA71B-24D9-488E-8E52-8DAA0307F42E}" type="pres">
      <dgm:prSet presAssocID="{8112BB0F-89D1-4680-A66B-1D897F943DEC}" presName="connectorText" presStyleLbl="sibTrans2D1" presStyleIdx="3" presStyleCnt="4"/>
      <dgm:spPr/>
    </dgm:pt>
    <dgm:pt modelId="{1301914C-A9CD-4740-81DB-917DA8CDF3C4}" type="pres">
      <dgm:prSet presAssocID="{EF399186-36F4-4E06-B48B-71A45585E6B7}" presName="node" presStyleLbl="node1" presStyleIdx="4" presStyleCnt="5">
        <dgm:presLayoutVars>
          <dgm:bulletEnabled val="1"/>
        </dgm:presLayoutVars>
      </dgm:prSet>
      <dgm:spPr/>
    </dgm:pt>
  </dgm:ptLst>
  <dgm:cxnLst>
    <dgm:cxn modelId="{27FFA602-3136-4D36-A48E-E65259E2ADBD}" type="presOf" srcId="{4D40C239-9D07-49E3-9D86-7F4E8BE4B807}" destId="{0EADF084-CD5D-4F90-BAE6-2033BAB615E3}" srcOrd="0" destOrd="0" presId="urn:microsoft.com/office/officeart/2005/8/layout/process2"/>
    <dgm:cxn modelId="{CB4B4F1D-4DBA-47C6-9256-D64AD13802F7}" srcId="{5E2CA208-D556-4BF2-A606-53F0C29227D4}" destId="{7E713C5A-7AA1-4BF9-8023-A29389BD147E}" srcOrd="2" destOrd="0" parTransId="{95C06BE5-A7B6-4F85-BFD9-E6FB7B3DAE12}" sibTransId="{E7276113-B72D-4B84-9450-320EE295D0E7}"/>
    <dgm:cxn modelId="{35513E65-E414-4E59-B374-044D4A1B2FCA}" type="presOf" srcId="{421F3806-BB76-4996-B533-318C75A076C6}" destId="{E981952A-B2FB-44D0-9941-B3D1E125BE7A}" srcOrd="0" destOrd="0" presId="urn:microsoft.com/office/officeart/2005/8/layout/process2"/>
    <dgm:cxn modelId="{B97F8359-ED49-4C64-9278-6D972C278A6F}" type="presOf" srcId="{7E713C5A-7AA1-4BF9-8023-A29389BD147E}" destId="{C8D8B958-5A41-42EF-8D6A-220737AB2A6B}" srcOrd="0" destOrd="0" presId="urn:microsoft.com/office/officeart/2005/8/layout/process2"/>
    <dgm:cxn modelId="{3FE7818F-C97F-49A4-9426-ED060F25994E}" srcId="{5E2CA208-D556-4BF2-A606-53F0C29227D4}" destId="{EF399186-36F4-4E06-B48B-71A45585E6B7}" srcOrd="4" destOrd="0" parTransId="{784C8AAD-04C8-457C-B84C-51B25174CFA5}" sibTransId="{15D3A568-24D7-4DE4-8150-CF25126FE8CA}"/>
    <dgm:cxn modelId="{080E5090-B608-4B6F-B1A2-58DFA6A41384}" type="presOf" srcId="{00C49007-56B4-4B31-892C-C5052FD2B9C4}" destId="{B20A4035-002D-46DF-A4F4-86E4F8BE5497}" srcOrd="0" destOrd="0" presId="urn:microsoft.com/office/officeart/2005/8/layout/process2"/>
    <dgm:cxn modelId="{1656EC90-3610-436E-999B-BB80E1B3538C}" type="presOf" srcId="{5E2CA208-D556-4BF2-A606-53F0C29227D4}" destId="{6CDEFFD2-C0DA-46E8-924C-B1A2FB9C6344}" srcOrd="0" destOrd="0" presId="urn:microsoft.com/office/officeart/2005/8/layout/process2"/>
    <dgm:cxn modelId="{8B0E6595-6191-4730-935A-0EAFCBA8E87D}" srcId="{5E2CA208-D556-4BF2-A606-53F0C29227D4}" destId="{421F3806-BB76-4996-B533-318C75A076C6}" srcOrd="3" destOrd="0" parTransId="{25CF026A-D865-44AB-AFFF-FFBF9170C8DA}" sibTransId="{8112BB0F-89D1-4680-A66B-1D897F943DEC}"/>
    <dgm:cxn modelId="{706D3DA4-910A-4E0A-A671-4E0AA731A322}" type="presOf" srcId="{EF399186-36F4-4E06-B48B-71A45585E6B7}" destId="{1301914C-A9CD-4740-81DB-917DA8CDF3C4}" srcOrd="0" destOrd="0" presId="urn:microsoft.com/office/officeart/2005/8/layout/process2"/>
    <dgm:cxn modelId="{F2A13CA8-965F-477E-9807-30084BD5F5A8}" type="presOf" srcId="{8112BB0F-89D1-4680-A66B-1D897F943DEC}" destId="{AFDDA71B-24D9-488E-8E52-8DAA0307F42E}" srcOrd="1" destOrd="0" presId="urn:microsoft.com/office/officeart/2005/8/layout/process2"/>
    <dgm:cxn modelId="{C979EEA8-B544-46E6-B19C-3AB439CD9CCB}" type="presOf" srcId="{8112BB0F-89D1-4680-A66B-1D897F943DEC}" destId="{F6BCA490-EE2B-470E-B83B-49D4521D4C88}" srcOrd="0" destOrd="0" presId="urn:microsoft.com/office/officeart/2005/8/layout/process2"/>
    <dgm:cxn modelId="{5B1109AE-01FE-4110-843B-0F436369E408}" srcId="{5E2CA208-D556-4BF2-A606-53F0C29227D4}" destId="{17BF5038-0866-4DF7-BE36-FD3B3BD9F35F}" srcOrd="1" destOrd="0" parTransId="{9C5EF178-337E-496E-A211-5B07353760CF}" sibTransId="{D3BA8BDF-3970-4CE7-AF12-4DC5A6C9A686}"/>
    <dgm:cxn modelId="{ECFA47B2-D20A-4A80-B5DC-8542D4CB772F}" type="presOf" srcId="{D3BA8BDF-3970-4CE7-AF12-4DC5A6C9A686}" destId="{161A0722-E274-4863-B871-263D98AE2815}" srcOrd="0" destOrd="0" presId="urn:microsoft.com/office/officeart/2005/8/layout/process2"/>
    <dgm:cxn modelId="{6E5A74C1-4EEB-44BD-BDD4-49DA30F35BA9}" type="presOf" srcId="{E7276113-B72D-4B84-9450-320EE295D0E7}" destId="{6A4FFD59-665F-4A24-BE26-9C50A8AAF06F}" srcOrd="0" destOrd="0" presId="urn:microsoft.com/office/officeart/2005/8/layout/process2"/>
    <dgm:cxn modelId="{3EA42CC3-9507-4E32-B9CF-6D3857AB4C13}" srcId="{5E2CA208-D556-4BF2-A606-53F0C29227D4}" destId="{00C49007-56B4-4B31-892C-C5052FD2B9C4}" srcOrd="0" destOrd="0" parTransId="{C36C0C99-195D-412E-A1DA-4D930E3C9DE0}" sibTransId="{4D40C239-9D07-49E3-9D86-7F4E8BE4B807}"/>
    <dgm:cxn modelId="{B1494BC6-5EEA-4104-9139-CDADDAB65AFC}" type="presOf" srcId="{17BF5038-0866-4DF7-BE36-FD3B3BD9F35F}" destId="{F4E8A8C4-0BE5-4989-ACA0-B7195EF30070}" srcOrd="0" destOrd="0" presId="urn:microsoft.com/office/officeart/2005/8/layout/process2"/>
    <dgm:cxn modelId="{258442CB-017F-4508-9E7A-F6EA14F83A4F}" type="presOf" srcId="{4D40C239-9D07-49E3-9D86-7F4E8BE4B807}" destId="{C59F9204-FA86-4727-8150-13F55F7120D8}" srcOrd="1" destOrd="0" presId="urn:microsoft.com/office/officeart/2005/8/layout/process2"/>
    <dgm:cxn modelId="{2A5449D7-7D6B-4F92-A56D-550AE02A07E9}" type="presOf" srcId="{E7276113-B72D-4B84-9450-320EE295D0E7}" destId="{926323FE-DB57-4E26-BE90-9BD6B07CC398}" srcOrd="1" destOrd="0" presId="urn:microsoft.com/office/officeart/2005/8/layout/process2"/>
    <dgm:cxn modelId="{5F6409EC-261A-4529-80CE-A95B4E4B7052}" type="presOf" srcId="{D3BA8BDF-3970-4CE7-AF12-4DC5A6C9A686}" destId="{896AE093-6CC0-4E59-BC25-1E8C124F2362}" srcOrd="1" destOrd="0" presId="urn:microsoft.com/office/officeart/2005/8/layout/process2"/>
    <dgm:cxn modelId="{E993E245-727A-4B05-AACF-C179553910B1}" type="presParOf" srcId="{6CDEFFD2-C0DA-46E8-924C-B1A2FB9C6344}" destId="{B20A4035-002D-46DF-A4F4-86E4F8BE5497}" srcOrd="0" destOrd="0" presId="urn:microsoft.com/office/officeart/2005/8/layout/process2"/>
    <dgm:cxn modelId="{FD4F98E7-1CF7-407A-92C2-91BB68AB2FE4}" type="presParOf" srcId="{6CDEFFD2-C0DA-46E8-924C-B1A2FB9C6344}" destId="{0EADF084-CD5D-4F90-BAE6-2033BAB615E3}" srcOrd="1" destOrd="0" presId="urn:microsoft.com/office/officeart/2005/8/layout/process2"/>
    <dgm:cxn modelId="{4676E860-9CD2-4675-8C8E-2C343A932B1E}" type="presParOf" srcId="{0EADF084-CD5D-4F90-BAE6-2033BAB615E3}" destId="{C59F9204-FA86-4727-8150-13F55F7120D8}" srcOrd="0" destOrd="0" presId="urn:microsoft.com/office/officeart/2005/8/layout/process2"/>
    <dgm:cxn modelId="{7A6F900E-DBA2-431C-A5DA-4FEC985C05C4}" type="presParOf" srcId="{6CDEFFD2-C0DA-46E8-924C-B1A2FB9C6344}" destId="{F4E8A8C4-0BE5-4989-ACA0-B7195EF30070}" srcOrd="2" destOrd="0" presId="urn:microsoft.com/office/officeart/2005/8/layout/process2"/>
    <dgm:cxn modelId="{FDD25016-0A03-43DD-9F40-2493AA7B3A87}" type="presParOf" srcId="{6CDEFFD2-C0DA-46E8-924C-B1A2FB9C6344}" destId="{161A0722-E274-4863-B871-263D98AE2815}" srcOrd="3" destOrd="0" presId="urn:microsoft.com/office/officeart/2005/8/layout/process2"/>
    <dgm:cxn modelId="{2828CEFA-0866-47EC-8C7B-B68A784BD2F2}" type="presParOf" srcId="{161A0722-E274-4863-B871-263D98AE2815}" destId="{896AE093-6CC0-4E59-BC25-1E8C124F2362}" srcOrd="0" destOrd="0" presId="urn:microsoft.com/office/officeart/2005/8/layout/process2"/>
    <dgm:cxn modelId="{B001D0BF-F069-46E5-A256-4848D93B27F7}" type="presParOf" srcId="{6CDEFFD2-C0DA-46E8-924C-B1A2FB9C6344}" destId="{C8D8B958-5A41-42EF-8D6A-220737AB2A6B}" srcOrd="4" destOrd="0" presId="urn:microsoft.com/office/officeart/2005/8/layout/process2"/>
    <dgm:cxn modelId="{AD62238A-FD25-4EA6-B0CA-8DDC42EEF366}" type="presParOf" srcId="{6CDEFFD2-C0DA-46E8-924C-B1A2FB9C6344}" destId="{6A4FFD59-665F-4A24-BE26-9C50A8AAF06F}" srcOrd="5" destOrd="0" presId="urn:microsoft.com/office/officeart/2005/8/layout/process2"/>
    <dgm:cxn modelId="{DF961289-B253-4DE1-B3B1-DF5D1309B5FC}" type="presParOf" srcId="{6A4FFD59-665F-4A24-BE26-9C50A8AAF06F}" destId="{926323FE-DB57-4E26-BE90-9BD6B07CC398}" srcOrd="0" destOrd="0" presId="urn:microsoft.com/office/officeart/2005/8/layout/process2"/>
    <dgm:cxn modelId="{5CE09850-7E45-4B7E-84CF-5FC89C207216}" type="presParOf" srcId="{6CDEFFD2-C0DA-46E8-924C-B1A2FB9C6344}" destId="{E981952A-B2FB-44D0-9941-B3D1E125BE7A}" srcOrd="6" destOrd="0" presId="urn:microsoft.com/office/officeart/2005/8/layout/process2"/>
    <dgm:cxn modelId="{AAEA9B99-FD4B-4721-8397-9B6E67A36A61}" type="presParOf" srcId="{6CDEFFD2-C0DA-46E8-924C-B1A2FB9C6344}" destId="{F6BCA490-EE2B-470E-B83B-49D4521D4C88}" srcOrd="7" destOrd="0" presId="urn:microsoft.com/office/officeart/2005/8/layout/process2"/>
    <dgm:cxn modelId="{E40C71F2-C463-40C8-B8AA-8A74D1654CDD}" type="presParOf" srcId="{F6BCA490-EE2B-470E-B83B-49D4521D4C88}" destId="{AFDDA71B-24D9-488E-8E52-8DAA0307F42E}" srcOrd="0" destOrd="0" presId="urn:microsoft.com/office/officeart/2005/8/layout/process2"/>
    <dgm:cxn modelId="{09FC3842-F0E0-42C7-92EE-E04968AF0330}" type="presParOf" srcId="{6CDEFFD2-C0DA-46E8-924C-B1A2FB9C6344}" destId="{1301914C-A9CD-4740-81DB-917DA8CDF3C4}"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A56DDB-C5D3-45E1-A4FC-B89613BAA4A6}" type="doc">
      <dgm:prSet loTypeId="urn:microsoft.com/office/officeart/2005/8/layout/cycle1" loCatId="cycle" qsTypeId="urn:microsoft.com/office/officeart/2005/8/quickstyle/3d4" qsCatId="3D" csTypeId="urn:microsoft.com/office/officeart/2005/8/colors/accent1_2" csCatId="accent1" phldr="1"/>
      <dgm:spPr/>
      <dgm:t>
        <a:bodyPr/>
        <a:lstStyle/>
        <a:p>
          <a:endParaRPr lang="en-GB"/>
        </a:p>
      </dgm:t>
    </dgm:pt>
    <dgm:pt modelId="{3A0977BD-65E5-45F9-98BE-FCB40BFE315B}">
      <dgm:prSet phldrT="[Text]" phldr="0"/>
      <dgm:spPr>
        <a:solidFill>
          <a:schemeClr val="tx2">
            <a:lumMod val="10000"/>
            <a:lumOff val="90000"/>
          </a:schemeClr>
        </a:solidFill>
      </dgm:spPr>
      <dgm:t>
        <a:bodyPr/>
        <a:lstStyle/>
        <a:p>
          <a:r>
            <a:rPr lang="en-GB" dirty="0"/>
            <a:t>What is the technology?</a:t>
          </a:r>
        </a:p>
      </dgm:t>
    </dgm:pt>
    <dgm:pt modelId="{06858E8A-E9B3-4A0B-8BFC-F16038F2EBB5}" type="parTrans" cxnId="{3EBD2E75-A9AC-4F4E-9608-C60436A9F132}">
      <dgm:prSet/>
      <dgm:spPr/>
      <dgm:t>
        <a:bodyPr/>
        <a:lstStyle/>
        <a:p>
          <a:endParaRPr lang="en-GB"/>
        </a:p>
      </dgm:t>
    </dgm:pt>
    <dgm:pt modelId="{55B52C44-C4BD-4DA9-844C-ECFF74A1E230}" type="sibTrans" cxnId="{3EBD2E75-A9AC-4F4E-9608-C60436A9F132}">
      <dgm:prSet/>
      <dgm:spPr/>
      <dgm:t>
        <a:bodyPr/>
        <a:lstStyle/>
        <a:p>
          <a:endParaRPr lang="en-GB"/>
        </a:p>
      </dgm:t>
    </dgm:pt>
    <dgm:pt modelId="{10989CE3-7956-4593-B83C-E4CCAD4015AC}">
      <dgm:prSet phldrT="[Text]" phldr="0"/>
      <dgm:spPr>
        <a:solidFill>
          <a:schemeClr val="tx2">
            <a:lumMod val="10000"/>
            <a:lumOff val="90000"/>
          </a:schemeClr>
        </a:solidFill>
      </dgm:spPr>
      <dgm:t>
        <a:bodyPr/>
        <a:lstStyle/>
        <a:p>
          <a:r>
            <a:rPr lang="en-GB" dirty="0"/>
            <a:t>What does the evidence say?</a:t>
          </a:r>
        </a:p>
      </dgm:t>
    </dgm:pt>
    <dgm:pt modelId="{4DBF16A1-B289-4D2E-97D7-84809C3DAD24}" type="parTrans" cxnId="{FFA049F3-AE92-4B27-AC29-563C498DA3D0}">
      <dgm:prSet/>
      <dgm:spPr/>
      <dgm:t>
        <a:bodyPr/>
        <a:lstStyle/>
        <a:p>
          <a:endParaRPr lang="en-GB"/>
        </a:p>
      </dgm:t>
    </dgm:pt>
    <dgm:pt modelId="{95058688-3F88-439D-A944-95461CC352D3}" type="sibTrans" cxnId="{FFA049F3-AE92-4B27-AC29-563C498DA3D0}">
      <dgm:prSet/>
      <dgm:spPr/>
      <dgm:t>
        <a:bodyPr/>
        <a:lstStyle/>
        <a:p>
          <a:endParaRPr lang="en-GB"/>
        </a:p>
      </dgm:t>
    </dgm:pt>
    <dgm:pt modelId="{3D4BB63B-7EDD-47CB-AB64-EF1B6212DB94}">
      <dgm:prSet phldrT="[Text]" phldr="0"/>
      <dgm:spPr>
        <a:solidFill>
          <a:schemeClr val="tx2">
            <a:lumMod val="10000"/>
            <a:lumOff val="90000"/>
          </a:schemeClr>
        </a:solidFill>
      </dgm:spPr>
      <dgm:t>
        <a:bodyPr/>
        <a:lstStyle/>
        <a:p>
          <a:r>
            <a:rPr lang="en-GB" dirty="0"/>
            <a:t>How strong is that evidence?</a:t>
          </a:r>
        </a:p>
      </dgm:t>
    </dgm:pt>
    <dgm:pt modelId="{A011C759-2D8E-4CA3-847A-963B24210D2D}" type="parTrans" cxnId="{5EB6D1A3-0C11-4501-B203-C16DE3958FDB}">
      <dgm:prSet/>
      <dgm:spPr/>
      <dgm:t>
        <a:bodyPr/>
        <a:lstStyle/>
        <a:p>
          <a:endParaRPr lang="en-GB"/>
        </a:p>
      </dgm:t>
    </dgm:pt>
    <dgm:pt modelId="{5F19B6C4-4A31-45AF-9F2E-3934504C19C3}" type="sibTrans" cxnId="{5EB6D1A3-0C11-4501-B203-C16DE3958FDB}">
      <dgm:prSet/>
      <dgm:spPr/>
      <dgm:t>
        <a:bodyPr/>
        <a:lstStyle/>
        <a:p>
          <a:endParaRPr lang="en-GB"/>
        </a:p>
      </dgm:t>
    </dgm:pt>
    <dgm:pt modelId="{2E2156EB-A6EA-4E9C-B8D0-18E51A2907EB}">
      <dgm:prSet phldrT="[Text]" phldr="0"/>
      <dgm:spPr>
        <a:solidFill>
          <a:schemeClr val="tx2">
            <a:lumMod val="10000"/>
            <a:lumOff val="90000"/>
          </a:schemeClr>
        </a:solidFill>
      </dgm:spPr>
      <dgm:t>
        <a:bodyPr/>
        <a:lstStyle/>
        <a:p>
          <a:r>
            <a:rPr lang="en-GB" dirty="0"/>
            <a:t>What are the limitations? </a:t>
          </a:r>
        </a:p>
      </dgm:t>
    </dgm:pt>
    <dgm:pt modelId="{DF53A988-BE0E-4C6C-B60B-B9721D4C3493}" type="parTrans" cxnId="{EB3C14D4-C4C9-4BAB-9051-A72B587C7CE9}">
      <dgm:prSet/>
      <dgm:spPr/>
      <dgm:t>
        <a:bodyPr/>
        <a:lstStyle/>
        <a:p>
          <a:endParaRPr lang="en-GB"/>
        </a:p>
      </dgm:t>
    </dgm:pt>
    <dgm:pt modelId="{48168237-DA19-4770-9EE2-94940585EB5C}" type="sibTrans" cxnId="{EB3C14D4-C4C9-4BAB-9051-A72B587C7CE9}">
      <dgm:prSet/>
      <dgm:spPr/>
      <dgm:t>
        <a:bodyPr/>
        <a:lstStyle/>
        <a:p>
          <a:endParaRPr lang="en-GB"/>
        </a:p>
      </dgm:t>
    </dgm:pt>
    <dgm:pt modelId="{CEBD5BC2-8D4A-42D4-A7B5-6E0B0A255AF5}">
      <dgm:prSet phldrT="[Text]" phldr="0"/>
      <dgm:spPr>
        <a:solidFill>
          <a:schemeClr val="tx2">
            <a:lumMod val="10000"/>
            <a:lumOff val="90000"/>
          </a:schemeClr>
        </a:solidFill>
      </dgm:spPr>
      <dgm:t>
        <a:bodyPr/>
        <a:lstStyle/>
        <a:p>
          <a:r>
            <a:rPr lang="en-GB" dirty="0"/>
            <a:t>How does it compare with the second technology?</a:t>
          </a:r>
        </a:p>
      </dgm:t>
    </dgm:pt>
    <dgm:pt modelId="{936618D2-1191-446C-AF23-121F6F9D29C1}" type="parTrans" cxnId="{39AADCBA-7B88-4818-8775-DBC03CF48BDF}">
      <dgm:prSet/>
      <dgm:spPr/>
      <dgm:t>
        <a:bodyPr/>
        <a:lstStyle/>
        <a:p>
          <a:endParaRPr lang="en-GB"/>
        </a:p>
      </dgm:t>
    </dgm:pt>
    <dgm:pt modelId="{5D94E3DA-ADBA-4786-B7A0-D822FD546162}" type="sibTrans" cxnId="{39AADCBA-7B88-4818-8775-DBC03CF48BDF}">
      <dgm:prSet/>
      <dgm:spPr/>
      <dgm:t>
        <a:bodyPr/>
        <a:lstStyle/>
        <a:p>
          <a:endParaRPr lang="en-GB"/>
        </a:p>
      </dgm:t>
    </dgm:pt>
    <dgm:pt modelId="{DBBCA8F0-D56A-4541-B736-F04D34321A88}" type="pres">
      <dgm:prSet presAssocID="{CDA56DDB-C5D3-45E1-A4FC-B89613BAA4A6}" presName="cycle" presStyleCnt="0">
        <dgm:presLayoutVars>
          <dgm:dir/>
          <dgm:resizeHandles val="exact"/>
        </dgm:presLayoutVars>
      </dgm:prSet>
      <dgm:spPr/>
    </dgm:pt>
    <dgm:pt modelId="{DEBB5945-C136-474E-ABFC-1B6B75B688C7}" type="pres">
      <dgm:prSet presAssocID="{3A0977BD-65E5-45F9-98BE-FCB40BFE315B}" presName="dummy" presStyleCnt="0"/>
      <dgm:spPr/>
    </dgm:pt>
    <dgm:pt modelId="{2964F24F-CA48-4B09-B8F1-A6023BE286CA}" type="pres">
      <dgm:prSet presAssocID="{3A0977BD-65E5-45F9-98BE-FCB40BFE315B}" presName="node" presStyleLbl="revTx" presStyleIdx="0" presStyleCnt="5">
        <dgm:presLayoutVars>
          <dgm:bulletEnabled val="1"/>
        </dgm:presLayoutVars>
      </dgm:prSet>
      <dgm:spPr/>
    </dgm:pt>
    <dgm:pt modelId="{B2B55232-317D-4FD0-BBB8-824B18F62BE4}" type="pres">
      <dgm:prSet presAssocID="{55B52C44-C4BD-4DA9-844C-ECFF74A1E230}" presName="sibTrans" presStyleLbl="node1" presStyleIdx="0" presStyleCnt="5"/>
      <dgm:spPr/>
    </dgm:pt>
    <dgm:pt modelId="{3C56AE02-BD6B-4B28-BC53-E9DE4FD5CBAC}" type="pres">
      <dgm:prSet presAssocID="{10989CE3-7956-4593-B83C-E4CCAD4015AC}" presName="dummy" presStyleCnt="0"/>
      <dgm:spPr/>
    </dgm:pt>
    <dgm:pt modelId="{BE8C90B0-791F-46E1-BE28-B51CDB775C72}" type="pres">
      <dgm:prSet presAssocID="{10989CE3-7956-4593-B83C-E4CCAD4015AC}" presName="node" presStyleLbl="revTx" presStyleIdx="1" presStyleCnt="5" custRadScaleRad="101689" custRadScaleInc="-2915">
        <dgm:presLayoutVars>
          <dgm:bulletEnabled val="1"/>
        </dgm:presLayoutVars>
      </dgm:prSet>
      <dgm:spPr/>
    </dgm:pt>
    <dgm:pt modelId="{E69AAF82-BABF-423B-84E2-3E9449319F01}" type="pres">
      <dgm:prSet presAssocID="{95058688-3F88-439D-A944-95461CC352D3}" presName="sibTrans" presStyleLbl="node1" presStyleIdx="1" presStyleCnt="5"/>
      <dgm:spPr/>
    </dgm:pt>
    <dgm:pt modelId="{E626F86A-26D4-4996-83F5-372643676DAB}" type="pres">
      <dgm:prSet presAssocID="{3D4BB63B-7EDD-47CB-AB64-EF1B6212DB94}" presName="dummy" presStyleCnt="0"/>
      <dgm:spPr/>
    </dgm:pt>
    <dgm:pt modelId="{B76B702F-DF51-4BFC-BEBF-FAB4546C6080}" type="pres">
      <dgm:prSet presAssocID="{3D4BB63B-7EDD-47CB-AB64-EF1B6212DB94}" presName="node" presStyleLbl="revTx" presStyleIdx="2" presStyleCnt="5">
        <dgm:presLayoutVars>
          <dgm:bulletEnabled val="1"/>
        </dgm:presLayoutVars>
      </dgm:prSet>
      <dgm:spPr/>
    </dgm:pt>
    <dgm:pt modelId="{89FFDEB0-42B5-428E-ABEF-C0217C383504}" type="pres">
      <dgm:prSet presAssocID="{5F19B6C4-4A31-45AF-9F2E-3934504C19C3}" presName="sibTrans" presStyleLbl="node1" presStyleIdx="2" presStyleCnt="5"/>
      <dgm:spPr/>
    </dgm:pt>
    <dgm:pt modelId="{42491513-4CE5-4BC6-B2C6-0E77A4AEC84A}" type="pres">
      <dgm:prSet presAssocID="{2E2156EB-A6EA-4E9C-B8D0-18E51A2907EB}" presName="dummy" presStyleCnt="0"/>
      <dgm:spPr/>
    </dgm:pt>
    <dgm:pt modelId="{9A0015A8-1F7F-430E-8EE5-FE08F906A370}" type="pres">
      <dgm:prSet presAssocID="{2E2156EB-A6EA-4E9C-B8D0-18E51A2907EB}" presName="node" presStyleLbl="revTx" presStyleIdx="3" presStyleCnt="5">
        <dgm:presLayoutVars>
          <dgm:bulletEnabled val="1"/>
        </dgm:presLayoutVars>
      </dgm:prSet>
      <dgm:spPr/>
    </dgm:pt>
    <dgm:pt modelId="{43504F88-0DD9-4068-83F1-88B5889853DA}" type="pres">
      <dgm:prSet presAssocID="{48168237-DA19-4770-9EE2-94940585EB5C}" presName="sibTrans" presStyleLbl="node1" presStyleIdx="3" presStyleCnt="5"/>
      <dgm:spPr/>
    </dgm:pt>
    <dgm:pt modelId="{44C41524-232C-4E71-922E-5DABF806184D}" type="pres">
      <dgm:prSet presAssocID="{CEBD5BC2-8D4A-42D4-A7B5-6E0B0A255AF5}" presName="dummy" presStyleCnt="0"/>
      <dgm:spPr/>
    </dgm:pt>
    <dgm:pt modelId="{FFDA3272-A50D-48C9-B6AA-027A9ECBB616}" type="pres">
      <dgm:prSet presAssocID="{CEBD5BC2-8D4A-42D4-A7B5-6E0B0A255AF5}" presName="node" presStyleLbl="revTx" presStyleIdx="4" presStyleCnt="5">
        <dgm:presLayoutVars>
          <dgm:bulletEnabled val="1"/>
        </dgm:presLayoutVars>
      </dgm:prSet>
      <dgm:spPr/>
    </dgm:pt>
    <dgm:pt modelId="{D77891F2-30F1-4936-8025-A01E79BE8EFF}" type="pres">
      <dgm:prSet presAssocID="{5D94E3DA-ADBA-4786-B7A0-D822FD546162}" presName="sibTrans" presStyleLbl="node1" presStyleIdx="4" presStyleCnt="5"/>
      <dgm:spPr/>
    </dgm:pt>
  </dgm:ptLst>
  <dgm:cxnLst>
    <dgm:cxn modelId="{65E32D09-5794-44FD-988A-0CC330DB5123}" type="presOf" srcId="{55B52C44-C4BD-4DA9-844C-ECFF74A1E230}" destId="{B2B55232-317D-4FD0-BBB8-824B18F62BE4}" srcOrd="0" destOrd="0" presId="urn:microsoft.com/office/officeart/2005/8/layout/cycle1"/>
    <dgm:cxn modelId="{9A633230-76F9-40D3-A4CF-C92D435D3C7C}" type="presOf" srcId="{3D4BB63B-7EDD-47CB-AB64-EF1B6212DB94}" destId="{B76B702F-DF51-4BFC-BEBF-FAB4546C6080}" srcOrd="0" destOrd="0" presId="urn:microsoft.com/office/officeart/2005/8/layout/cycle1"/>
    <dgm:cxn modelId="{2DD04462-7073-4129-8013-057F687F5EE6}" type="presOf" srcId="{3A0977BD-65E5-45F9-98BE-FCB40BFE315B}" destId="{2964F24F-CA48-4B09-B8F1-A6023BE286CA}" srcOrd="0" destOrd="0" presId="urn:microsoft.com/office/officeart/2005/8/layout/cycle1"/>
    <dgm:cxn modelId="{3EBD2E75-A9AC-4F4E-9608-C60436A9F132}" srcId="{CDA56DDB-C5D3-45E1-A4FC-B89613BAA4A6}" destId="{3A0977BD-65E5-45F9-98BE-FCB40BFE315B}" srcOrd="0" destOrd="0" parTransId="{06858E8A-E9B3-4A0B-8BFC-F16038F2EBB5}" sibTransId="{55B52C44-C4BD-4DA9-844C-ECFF74A1E230}"/>
    <dgm:cxn modelId="{2A61BD78-8A0D-4ECD-9AFB-6E85889F80A4}" type="presOf" srcId="{48168237-DA19-4770-9EE2-94940585EB5C}" destId="{43504F88-0DD9-4068-83F1-88B5889853DA}" srcOrd="0" destOrd="0" presId="urn:microsoft.com/office/officeart/2005/8/layout/cycle1"/>
    <dgm:cxn modelId="{74B1BF7F-F357-4EC4-8999-E5B59B8F99A8}" type="presOf" srcId="{95058688-3F88-439D-A944-95461CC352D3}" destId="{E69AAF82-BABF-423B-84E2-3E9449319F01}" srcOrd="0" destOrd="0" presId="urn:microsoft.com/office/officeart/2005/8/layout/cycle1"/>
    <dgm:cxn modelId="{7E03BE80-3E7D-41DB-BC3B-EAAFD2E92803}" type="presOf" srcId="{10989CE3-7956-4593-B83C-E4CCAD4015AC}" destId="{BE8C90B0-791F-46E1-BE28-B51CDB775C72}" srcOrd="0" destOrd="0" presId="urn:microsoft.com/office/officeart/2005/8/layout/cycle1"/>
    <dgm:cxn modelId="{E9A8F285-1260-4849-873A-F16AF679A872}" type="presOf" srcId="{CEBD5BC2-8D4A-42D4-A7B5-6E0B0A255AF5}" destId="{FFDA3272-A50D-48C9-B6AA-027A9ECBB616}" srcOrd="0" destOrd="0" presId="urn:microsoft.com/office/officeart/2005/8/layout/cycle1"/>
    <dgm:cxn modelId="{1726E28C-C09A-44C7-A9CE-E15DCFA79F08}" type="presOf" srcId="{2E2156EB-A6EA-4E9C-B8D0-18E51A2907EB}" destId="{9A0015A8-1F7F-430E-8EE5-FE08F906A370}" srcOrd="0" destOrd="0" presId="urn:microsoft.com/office/officeart/2005/8/layout/cycle1"/>
    <dgm:cxn modelId="{5EB6D1A3-0C11-4501-B203-C16DE3958FDB}" srcId="{CDA56DDB-C5D3-45E1-A4FC-B89613BAA4A6}" destId="{3D4BB63B-7EDD-47CB-AB64-EF1B6212DB94}" srcOrd="2" destOrd="0" parTransId="{A011C759-2D8E-4CA3-847A-963B24210D2D}" sibTransId="{5F19B6C4-4A31-45AF-9F2E-3934504C19C3}"/>
    <dgm:cxn modelId="{1F7FF1AD-5F72-4A78-948D-8A2AB4BE69B3}" type="presOf" srcId="{CDA56DDB-C5D3-45E1-A4FC-B89613BAA4A6}" destId="{DBBCA8F0-D56A-4541-B736-F04D34321A88}" srcOrd="0" destOrd="0" presId="urn:microsoft.com/office/officeart/2005/8/layout/cycle1"/>
    <dgm:cxn modelId="{39AADCBA-7B88-4818-8775-DBC03CF48BDF}" srcId="{CDA56DDB-C5D3-45E1-A4FC-B89613BAA4A6}" destId="{CEBD5BC2-8D4A-42D4-A7B5-6E0B0A255AF5}" srcOrd="4" destOrd="0" parTransId="{936618D2-1191-446C-AF23-121F6F9D29C1}" sibTransId="{5D94E3DA-ADBA-4786-B7A0-D822FD546162}"/>
    <dgm:cxn modelId="{EB3C14D4-C4C9-4BAB-9051-A72B587C7CE9}" srcId="{CDA56DDB-C5D3-45E1-A4FC-B89613BAA4A6}" destId="{2E2156EB-A6EA-4E9C-B8D0-18E51A2907EB}" srcOrd="3" destOrd="0" parTransId="{DF53A988-BE0E-4C6C-B60B-B9721D4C3493}" sibTransId="{48168237-DA19-4770-9EE2-94940585EB5C}"/>
    <dgm:cxn modelId="{6C91CBEF-4354-463C-B50C-9A9FB595C6C5}" type="presOf" srcId="{5F19B6C4-4A31-45AF-9F2E-3934504C19C3}" destId="{89FFDEB0-42B5-428E-ABEF-C0217C383504}" srcOrd="0" destOrd="0" presId="urn:microsoft.com/office/officeart/2005/8/layout/cycle1"/>
    <dgm:cxn modelId="{FFA049F3-AE92-4B27-AC29-563C498DA3D0}" srcId="{CDA56DDB-C5D3-45E1-A4FC-B89613BAA4A6}" destId="{10989CE3-7956-4593-B83C-E4CCAD4015AC}" srcOrd="1" destOrd="0" parTransId="{4DBF16A1-B289-4D2E-97D7-84809C3DAD24}" sibTransId="{95058688-3F88-439D-A944-95461CC352D3}"/>
    <dgm:cxn modelId="{B6BF30FB-3D21-4534-92A9-16F99321AC10}" type="presOf" srcId="{5D94E3DA-ADBA-4786-B7A0-D822FD546162}" destId="{D77891F2-30F1-4936-8025-A01E79BE8EFF}" srcOrd="0" destOrd="0" presId="urn:microsoft.com/office/officeart/2005/8/layout/cycle1"/>
    <dgm:cxn modelId="{AE67CFC5-1213-4045-B996-4F793CF05591}" type="presParOf" srcId="{DBBCA8F0-D56A-4541-B736-F04D34321A88}" destId="{DEBB5945-C136-474E-ABFC-1B6B75B688C7}" srcOrd="0" destOrd="0" presId="urn:microsoft.com/office/officeart/2005/8/layout/cycle1"/>
    <dgm:cxn modelId="{67876C36-179D-41DC-8CF8-D0320B1F3898}" type="presParOf" srcId="{DBBCA8F0-D56A-4541-B736-F04D34321A88}" destId="{2964F24F-CA48-4B09-B8F1-A6023BE286CA}" srcOrd="1" destOrd="0" presId="urn:microsoft.com/office/officeart/2005/8/layout/cycle1"/>
    <dgm:cxn modelId="{B7C3DD7D-C05A-47FD-897A-BE254E1124B8}" type="presParOf" srcId="{DBBCA8F0-D56A-4541-B736-F04D34321A88}" destId="{B2B55232-317D-4FD0-BBB8-824B18F62BE4}" srcOrd="2" destOrd="0" presId="urn:microsoft.com/office/officeart/2005/8/layout/cycle1"/>
    <dgm:cxn modelId="{144A257D-7A41-4EB4-8479-1A97C8E56ACB}" type="presParOf" srcId="{DBBCA8F0-D56A-4541-B736-F04D34321A88}" destId="{3C56AE02-BD6B-4B28-BC53-E9DE4FD5CBAC}" srcOrd="3" destOrd="0" presId="urn:microsoft.com/office/officeart/2005/8/layout/cycle1"/>
    <dgm:cxn modelId="{7DD34314-459A-4654-993F-223EC5A22D9B}" type="presParOf" srcId="{DBBCA8F0-D56A-4541-B736-F04D34321A88}" destId="{BE8C90B0-791F-46E1-BE28-B51CDB775C72}" srcOrd="4" destOrd="0" presId="urn:microsoft.com/office/officeart/2005/8/layout/cycle1"/>
    <dgm:cxn modelId="{334DD03D-5A89-4B89-8658-3EDDA8AB4A7C}" type="presParOf" srcId="{DBBCA8F0-D56A-4541-B736-F04D34321A88}" destId="{E69AAF82-BABF-423B-84E2-3E9449319F01}" srcOrd="5" destOrd="0" presId="urn:microsoft.com/office/officeart/2005/8/layout/cycle1"/>
    <dgm:cxn modelId="{3914130A-98E2-412E-BEBE-6B1821BA75F5}" type="presParOf" srcId="{DBBCA8F0-D56A-4541-B736-F04D34321A88}" destId="{E626F86A-26D4-4996-83F5-372643676DAB}" srcOrd="6" destOrd="0" presId="urn:microsoft.com/office/officeart/2005/8/layout/cycle1"/>
    <dgm:cxn modelId="{99F35892-0409-4C45-B23E-EFC18E036C99}" type="presParOf" srcId="{DBBCA8F0-D56A-4541-B736-F04D34321A88}" destId="{B76B702F-DF51-4BFC-BEBF-FAB4546C6080}" srcOrd="7" destOrd="0" presId="urn:microsoft.com/office/officeart/2005/8/layout/cycle1"/>
    <dgm:cxn modelId="{570E0259-5F87-4EFD-9E8D-6E6F44583095}" type="presParOf" srcId="{DBBCA8F0-D56A-4541-B736-F04D34321A88}" destId="{89FFDEB0-42B5-428E-ABEF-C0217C383504}" srcOrd="8" destOrd="0" presId="urn:microsoft.com/office/officeart/2005/8/layout/cycle1"/>
    <dgm:cxn modelId="{33930CED-700D-4F64-BA4F-6863FC014D0C}" type="presParOf" srcId="{DBBCA8F0-D56A-4541-B736-F04D34321A88}" destId="{42491513-4CE5-4BC6-B2C6-0E77A4AEC84A}" srcOrd="9" destOrd="0" presId="urn:microsoft.com/office/officeart/2005/8/layout/cycle1"/>
    <dgm:cxn modelId="{2B64B996-E16D-4AD8-BE9C-BE9BF47702D1}" type="presParOf" srcId="{DBBCA8F0-D56A-4541-B736-F04D34321A88}" destId="{9A0015A8-1F7F-430E-8EE5-FE08F906A370}" srcOrd="10" destOrd="0" presId="urn:microsoft.com/office/officeart/2005/8/layout/cycle1"/>
    <dgm:cxn modelId="{7D7B3196-43D4-47D5-9F7A-0CF75AE68EBE}" type="presParOf" srcId="{DBBCA8F0-D56A-4541-B736-F04D34321A88}" destId="{43504F88-0DD9-4068-83F1-88B5889853DA}" srcOrd="11" destOrd="0" presId="urn:microsoft.com/office/officeart/2005/8/layout/cycle1"/>
    <dgm:cxn modelId="{C6297717-66E5-4C12-A15A-3085914D1C29}" type="presParOf" srcId="{DBBCA8F0-D56A-4541-B736-F04D34321A88}" destId="{44C41524-232C-4E71-922E-5DABF806184D}" srcOrd="12" destOrd="0" presId="urn:microsoft.com/office/officeart/2005/8/layout/cycle1"/>
    <dgm:cxn modelId="{A85BEBF1-3C49-4075-8B20-00D63FA03258}" type="presParOf" srcId="{DBBCA8F0-D56A-4541-B736-F04D34321A88}" destId="{FFDA3272-A50D-48C9-B6AA-027A9ECBB616}" srcOrd="13" destOrd="0" presId="urn:microsoft.com/office/officeart/2005/8/layout/cycle1"/>
    <dgm:cxn modelId="{1DF44BBB-785A-435A-931E-E0217F85CC0B}" type="presParOf" srcId="{DBBCA8F0-D56A-4541-B736-F04D34321A88}" destId="{D77891F2-30F1-4936-8025-A01E79BE8EFF}"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A4035-002D-46DF-A4F4-86E4F8BE5497}">
      <dsp:nvSpPr>
        <dsp:cNvPr id="0" name=""/>
        <dsp:cNvSpPr/>
      </dsp:nvSpPr>
      <dsp:spPr>
        <a:xfrm>
          <a:off x="1055137" y="806"/>
          <a:ext cx="3040189" cy="943651"/>
        </a:xfrm>
        <a:prstGeom prst="roundRect">
          <a:avLst>
            <a:gd name="adj" fmla="val 10000"/>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Select two emerging technologies used in health and social care</a:t>
          </a:r>
        </a:p>
      </dsp:txBody>
      <dsp:txXfrm>
        <a:off x="1082776" y="28445"/>
        <a:ext cx="2984911" cy="888373"/>
      </dsp:txXfrm>
    </dsp:sp>
    <dsp:sp modelId="{0EADF084-CD5D-4F90-BAE6-2033BAB615E3}">
      <dsp:nvSpPr>
        <dsp:cNvPr id="0" name=""/>
        <dsp:cNvSpPr/>
      </dsp:nvSpPr>
      <dsp:spPr>
        <a:xfrm rot="5400000">
          <a:off x="2398297" y="968049"/>
          <a:ext cx="353869" cy="424643"/>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447840" y="1003436"/>
        <a:ext cx="254785" cy="247708"/>
      </dsp:txXfrm>
    </dsp:sp>
    <dsp:sp modelId="{F4E8A8C4-0BE5-4989-ACA0-B7195EF30070}">
      <dsp:nvSpPr>
        <dsp:cNvPr id="0" name=""/>
        <dsp:cNvSpPr/>
      </dsp:nvSpPr>
      <dsp:spPr>
        <a:xfrm>
          <a:off x="1055137" y="1416284"/>
          <a:ext cx="3040189" cy="943651"/>
        </a:xfrm>
        <a:prstGeom prst="roundRect">
          <a:avLst>
            <a:gd name="adj" fmla="val 10000"/>
          </a:avLst>
        </a:prstGeom>
        <a:solidFill>
          <a:schemeClr val="accent1">
            <a:shade val="80000"/>
            <a:hueOff val="136400"/>
            <a:satOff val="-14223"/>
            <a:lumOff val="95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Search for and review relevant academic literature and credible sources </a:t>
          </a:r>
        </a:p>
      </dsp:txBody>
      <dsp:txXfrm>
        <a:off x="1082776" y="1443923"/>
        <a:ext cx="2984911" cy="888373"/>
      </dsp:txXfrm>
    </dsp:sp>
    <dsp:sp modelId="{161A0722-E274-4863-B871-263D98AE2815}">
      <dsp:nvSpPr>
        <dsp:cNvPr id="0" name=""/>
        <dsp:cNvSpPr/>
      </dsp:nvSpPr>
      <dsp:spPr>
        <a:xfrm rot="5400000">
          <a:off x="2398297" y="2383527"/>
          <a:ext cx="353869" cy="424643"/>
        </a:xfrm>
        <a:prstGeom prst="rightArrow">
          <a:avLst>
            <a:gd name="adj1" fmla="val 60000"/>
            <a:gd name="adj2" fmla="val 50000"/>
          </a:avLst>
        </a:prstGeom>
        <a:solidFill>
          <a:schemeClr val="accent1">
            <a:shade val="90000"/>
            <a:hueOff val="181813"/>
            <a:satOff val="-18723"/>
            <a:lumOff val="122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447840" y="2418914"/>
        <a:ext cx="254785" cy="247708"/>
      </dsp:txXfrm>
    </dsp:sp>
    <dsp:sp modelId="{C8D8B958-5A41-42EF-8D6A-220737AB2A6B}">
      <dsp:nvSpPr>
        <dsp:cNvPr id="0" name=""/>
        <dsp:cNvSpPr/>
      </dsp:nvSpPr>
      <dsp:spPr>
        <a:xfrm>
          <a:off x="1055137" y="2831761"/>
          <a:ext cx="3040189" cy="943651"/>
        </a:xfrm>
        <a:prstGeom prst="roundRect">
          <a:avLst>
            <a:gd name="adj" fmla="val 10000"/>
          </a:avLst>
        </a:prstGeom>
        <a:solidFill>
          <a:schemeClr val="accent1">
            <a:shade val="80000"/>
            <a:hueOff val="272799"/>
            <a:satOff val="-28446"/>
            <a:lumOff val="1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Critically evaluate the evidence rather than simply describing it</a:t>
          </a:r>
        </a:p>
      </dsp:txBody>
      <dsp:txXfrm>
        <a:off x="1082776" y="2859400"/>
        <a:ext cx="2984911" cy="888373"/>
      </dsp:txXfrm>
    </dsp:sp>
    <dsp:sp modelId="{6A4FFD59-665F-4A24-BE26-9C50A8AAF06F}">
      <dsp:nvSpPr>
        <dsp:cNvPr id="0" name=""/>
        <dsp:cNvSpPr/>
      </dsp:nvSpPr>
      <dsp:spPr>
        <a:xfrm rot="5400000">
          <a:off x="2398297" y="3799004"/>
          <a:ext cx="353869" cy="424643"/>
        </a:xfrm>
        <a:prstGeom prst="rightArrow">
          <a:avLst>
            <a:gd name="adj1" fmla="val 60000"/>
            <a:gd name="adj2" fmla="val 50000"/>
          </a:avLst>
        </a:prstGeom>
        <a:solidFill>
          <a:schemeClr val="accent1">
            <a:shade val="90000"/>
            <a:hueOff val="363626"/>
            <a:satOff val="-37445"/>
            <a:lumOff val="244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447840" y="3834391"/>
        <a:ext cx="254785" cy="247708"/>
      </dsp:txXfrm>
    </dsp:sp>
    <dsp:sp modelId="{E981952A-B2FB-44D0-9941-B3D1E125BE7A}">
      <dsp:nvSpPr>
        <dsp:cNvPr id="0" name=""/>
        <dsp:cNvSpPr/>
      </dsp:nvSpPr>
      <dsp:spPr>
        <a:xfrm>
          <a:off x="1055137" y="4247239"/>
          <a:ext cx="3040189" cy="943651"/>
        </a:xfrm>
        <a:prstGeom prst="roundRect">
          <a:avLst>
            <a:gd name="adj" fmla="val 10000"/>
          </a:avLst>
        </a:prstGeom>
        <a:solidFill>
          <a:schemeClr val="accent1">
            <a:shade val="80000"/>
            <a:hueOff val="409199"/>
            <a:satOff val="-42669"/>
            <a:lumOff val="286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Compare the two technologies and discuss which appears to offer the greatest value</a:t>
          </a:r>
        </a:p>
      </dsp:txBody>
      <dsp:txXfrm>
        <a:off x="1082776" y="4274878"/>
        <a:ext cx="2984911" cy="888373"/>
      </dsp:txXfrm>
    </dsp:sp>
    <dsp:sp modelId="{F6BCA490-EE2B-470E-B83B-49D4521D4C88}">
      <dsp:nvSpPr>
        <dsp:cNvPr id="0" name=""/>
        <dsp:cNvSpPr/>
      </dsp:nvSpPr>
      <dsp:spPr>
        <a:xfrm rot="5400000">
          <a:off x="2398297" y="5214482"/>
          <a:ext cx="353869" cy="424643"/>
        </a:xfrm>
        <a:prstGeom prst="rightArrow">
          <a:avLst>
            <a:gd name="adj1" fmla="val 60000"/>
            <a:gd name="adj2" fmla="val 50000"/>
          </a:avLst>
        </a:prstGeom>
        <a:solidFill>
          <a:schemeClr val="accent1">
            <a:shade val="90000"/>
            <a:hueOff val="545439"/>
            <a:satOff val="-56168"/>
            <a:lumOff val="3661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447840" y="5249869"/>
        <a:ext cx="254785" cy="247708"/>
      </dsp:txXfrm>
    </dsp:sp>
    <dsp:sp modelId="{1301914C-A9CD-4740-81DB-917DA8CDF3C4}">
      <dsp:nvSpPr>
        <dsp:cNvPr id="0" name=""/>
        <dsp:cNvSpPr/>
      </dsp:nvSpPr>
      <dsp:spPr>
        <a:xfrm>
          <a:off x="1055137" y="5662716"/>
          <a:ext cx="3040189" cy="943651"/>
        </a:xfrm>
        <a:prstGeom prst="roundRect">
          <a:avLst>
            <a:gd name="adj" fmla="val 10000"/>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Support your discussion with evidence throughout </a:t>
          </a:r>
        </a:p>
      </dsp:txBody>
      <dsp:txXfrm>
        <a:off x="1082776" y="5690355"/>
        <a:ext cx="2984911" cy="888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4F24F-CA48-4B09-B8F1-A6023BE286CA}">
      <dsp:nvSpPr>
        <dsp:cNvPr id="0" name=""/>
        <dsp:cNvSpPr/>
      </dsp:nvSpPr>
      <dsp:spPr>
        <a:xfrm>
          <a:off x="4704665" y="39140"/>
          <a:ext cx="1341437" cy="1341437"/>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What is the technology?</a:t>
          </a:r>
        </a:p>
      </dsp:txBody>
      <dsp:txXfrm>
        <a:off x="4704665" y="39140"/>
        <a:ext cx="1341437" cy="1341437"/>
      </dsp:txXfrm>
    </dsp:sp>
    <dsp:sp modelId="{B2B55232-317D-4FD0-BBB8-824B18F62BE4}">
      <dsp:nvSpPr>
        <dsp:cNvPr id="0" name=""/>
        <dsp:cNvSpPr/>
      </dsp:nvSpPr>
      <dsp:spPr>
        <a:xfrm>
          <a:off x="1588014" y="63132"/>
          <a:ext cx="5028878" cy="5028878"/>
        </a:xfrm>
        <a:prstGeom prst="circularArrow">
          <a:avLst>
            <a:gd name="adj1" fmla="val 5202"/>
            <a:gd name="adj2" fmla="val 336015"/>
            <a:gd name="adj3" fmla="val 21173398"/>
            <a:gd name="adj4" fmla="val 19653204"/>
            <a:gd name="adj5" fmla="val 6068"/>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E8C90B0-791F-46E1-BE28-B51CDB775C72}">
      <dsp:nvSpPr>
        <dsp:cNvPr id="0" name=""/>
        <dsp:cNvSpPr/>
      </dsp:nvSpPr>
      <dsp:spPr>
        <a:xfrm>
          <a:off x="5559383" y="2518788"/>
          <a:ext cx="1341437" cy="1341437"/>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What does the evidence say?</a:t>
          </a:r>
        </a:p>
      </dsp:txBody>
      <dsp:txXfrm>
        <a:off x="5559383" y="2518788"/>
        <a:ext cx="1341437" cy="1341437"/>
      </dsp:txXfrm>
    </dsp:sp>
    <dsp:sp modelId="{E69AAF82-BABF-423B-84E2-3E9449319F01}">
      <dsp:nvSpPr>
        <dsp:cNvPr id="0" name=""/>
        <dsp:cNvSpPr/>
      </dsp:nvSpPr>
      <dsp:spPr>
        <a:xfrm>
          <a:off x="1610534" y="-17881"/>
          <a:ext cx="5028878" cy="5028878"/>
        </a:xfrm>
        <a:prstGeom prst="circularArrow">
          <a:avLst>
            <a:gd name="adj1" fmla="val 5202"/>
            <a:gd name="adj2" fmla="val 336015"/>
            <a:gd name="adj3" fmla="val 4112347"/>
            <a:gd name="adj4" fmla="val 2260666"/>
            <a:gd name="adj5" fmla="val 6068"/>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76B702F-DF51-4BFC-BEBF-FAB4546C6080}">
      <dsp:nvSpPr>
        <dsp:cNvPr id="0" name=""/>
        <dsp:cNvSpPr/>
      </dsp:nvSpPr>
      <dsp:spPr>
        <a:xfrm>
          <a:off x="3393281" y="4075166"/>
          <a:ext cx="1341437" cy="1341437"/>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How strong is that evidence?</a:t>
          </a:r>
        </a:p>
      </dsp:txBody>
      <dsp:txXfrm>
        <a:off x="3393281" y="4075166"/>
        <a:ext cx="1341437" cy="1341437"/>
      </dsp:txXfrm>
    </dsp:sp>
    <dsp:sp modelId="{89FFDEB0-42B5-428E-ABEF-C0217C383504}">
      <dsp:nvSpPr>
        <dsp:cNvPr id="0" name=""/>
        <dsp:cNvSpPr/>
      </dsp:nvSpPr>
      <dsp:spPr>
        <a:xfrm>
          <a:off x="1549560" y="385"/>
          <a:ext cx="5028878" cy="5028878"/>
        </a:xfrm>
        <a:prstGeom prst="circularArrow">
          <a:avLst>
            <a:gd name="adj1" fmla="val 5202"/>
            <a:gd name="adj2" fmla="val 336015"/>
            <a:gd name="adj3" fmla="val 8210155"/>
            <a:gd name="adj4" fmla="val 6449719"/>
            <a:gd name="adj5" fmla="val 6068"/>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A0015A8-1F7F-430E-8EE5-FE08F906A370}">
      <dsp:nvSpPr>
        <dsp:cNvPr id="0" name=""/>
        <dsp:cNvSpPr/>
      </dsp:nvSpPr>
      <dsp:spPr>
        <a:xfrm>
          <a:off x="1271416" y="2533541"/>
          <a:ext cx="1341437" cy="1341437"/>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What are the limitations? </a:t>
          </a:r>
        </a:p>
      </dsp:txBody>
      <dsp:txXfrm>
        <a:off x="1271416" y="2533541"/>
        <a:ext cx="1341437" cy="1341437"/>
      </dsp:txXfrm>
    </dsp:sp>
    <dsp:sp modelId="{43504F88-0DD9-4068-83F1-88B5889853DA}">
      <dsp:nvSpPr>
        <dsp:cNvPr id="0" name=""/>
        <dsp:cNvSpPr/>
      </dsp:nvSpPr>
      <dsp:spPr>
        <a:xfrm>
          <a:off x="1549560" y="385"/>
          <a:ext cx="5028878" cy="5028878"/>
        </a:xfrm>
        <a:prstGeom prst="circularArrow">
          <a:avLst>
            <a:gd name="adj1" fmla="val 5202"/>
            <a:gd name="adj2" fmla="val 336015"/>
            <a:gd name="adj3" fmla="val 12297380"/>
            <a:gd name="adj4" fmla="val 10771160"/>
            <a:gd name="adj5" fmla="val 6068"/>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FFDA3272-A50D-48C9-B6AA-027A9ECBB616}">
      <dsp:nvSpPr>
        <dsp:cNvPr id="0" name=""/>
        <dsp:cNvSpPr/>
      </dsp:nvSpPr>
      <dsp:spPr>
        <a:xfrm>
          <a:off x="2081896" y="39140"/>
          <a:ext cx="1341437" cy="1341437"/>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How does it compare with the second technology?</a:t>
          </a:r>
        </a:p>
      </dsp:txBody>
      <dsp:txXfrm>
        <a:off x="2081896" y="39140"/>
        <a:ext cx="1341437" cy="1341437"/>
      </dsp:txXfrm>
    </dsp:sp>
    <dsp:sp modelId="{D77891F2-30F1-4936-8025-A01E79BE8EFF}">
      <dsp:nvSpPr>
        <dsp:cNvPr id="0" name=""/>
        <dsp:cNvSpPr/>
      </dsp:nvSpPr>
      <dsp:spPr>
        <a:xfrm>
          <a:off x="1549560" y="385"/>
          <a:ext cx="5028878" cy="5028878"/>
        </a:xfrm>
        <a:prstGeom prst="circularArrow">
          <a:avLst>
            <a:gd name="adj1" fmla="val 5202"/>
            <a:gd name="adj2" fmla="val 336015"/>
            <a:gd name="adj3" fmla="val 16865256"/>
            <a:gd name="adj4" fmla="val 15198729"/>
            <a:gd name="adj5" fmla="val 6068"/>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62FB95-5727-4891-805F-C1A08B79A6BE}"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D9EF10-9706-45FE-927B-D216EBE51ECE}" type="slidenum">
              <a:rPr lang="en-GB" smtClean="0"/>
              <a:t>‹#›</a:t>
            </a:fld>
            <a:endParaRPr lang="en-GB"/>
          </a:p>
        </p:txBody>
      </p:sp>
    </p:spTree>
    <p:extLst>
      <p:ext uri="{BB962C8B-B14F-4D97-AF65-F5344CB8AC3E}">
        <p14:creationId xmlns:p14="http://schemas.microsoft.com/office/powerpoint/2010/main" val="977841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6AF2-40A5-0C9D-77B4-FF49CB8F14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F7C8C2-BC63-12EA-800D-75B3C3D803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2087B3-9FA9-81D2-B7C7-D647819085D0}"/>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BE96FF95-40B5-D4B1-2F7E-214605B8F3F8}"/>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97883938-44E7-B235-D19D-E92B63FAF8B3}"/>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3908829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06445-8E6D-6082-64F2-83B8F9B517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9D00EB-77ED-74D8-7ABD-A0D2296209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1B1C62-E081-D684-45F8-B222BEE8C3FB}"/>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5D8CF39A-F781-F4FF-6497-DC8A6992C8F3}"/>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A8D28A0C-E88F-2B60-F41F-03136BFB0FFB}"/>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2935858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AED49-9B53-A790-216D-187E7BF126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323990-7CDD-5441-FC1E-BF4375D23F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50F2D1-261A-17A5-A4B7-220954E855C6}"/>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7DA2C632-F1E9-63BC-E2D0-3BE5AF92D1CA}"/>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A4637860-3F82-3F11-C545-5422D66FC6A3}"/>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2810724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17615-9681-04FC-E607-31FA3B9D2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4E379E-6EF1-FB4E-884F-09201847B2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6F9ABE-91A1-A407-E682-85A6FD8BE8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911523-1FF1-F8AC-C76B-2DC8CCC2DA1C}"/>
              </a:ext>
            </a:extLst>
          </p:cNvPr>
          <p:cNvSpPr>
            <a:spLocks noGrp="1"/>
          </p:cNvSpPr>
          <p:nvPr>
            <p:ph type="dt" sz="half" idx="10"/>
          </p:nvPr>
        </p:nvSpPr>
        <p:spPr/>
        <p:txBody>
          <a:bodyPr/>
          <a:lstStyle/>
          <a:p>
            <a:r>
              <a:rPr lang="en-GB"/>
              <a:t>17/09/2026</a:t>
            </a:r>
          </a:p>
        </p:txBody>
      </p:sp>
      <p:sp>
        <p:nvSpPr>
          <p:cNvPr id="6" name="Footer Placeholder 5">
            <a:extLst>
              <a:ext uri="{FF2B5EF4-FFF2-40B4-BE49-F238E27FC236}">
                <a16:creationId xmlns:a16="http://schemas.microsoft.com/office/drawing/2014/main" id="{0C684074-7053-03DC-6CB0-1FC0A2D0B162}"/>
              </a:ext>
            </a:extLst>
          </p:cNvPr>
          <p:cNvSpPr>
            <a:spLocks noGrp="1"/>
          </p:cNvSpPr>
          <p:nvPr>
            <p:ph type="ftr" sz="quarter" idx="11"/>
          </p:nvPr>
        </p:nvSpPr>
        <p:spPr/>
        <p:txBody>
          <a:bodyPr/>
          <a:lstStyle/>
          <a:p>
            <a:r>
              <a:rPr lang="en-GB"/>
              <a:t>BMDS7008</a:t>
            </a:r>
          </a:p>
        </p:txBody>
      </p:sp>
      <p:sp>
        <p:nvSpPr>
          <p:cNvPr id="7" name="Slide Number Placeholder 6">
            <a:extLst>
              <a:ext uri="{FF2B5EF4-FFF2-40B4-BE49-F238E27FC236}">
                <a16:creationId xmlns:a16="http://schemas.microsoft.com/office/drawing/2014/main" id="{8466A3B3-2610-9AAE-80BC-987B44FCFEDF}"/>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3765733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E29B7-8B22-C611-1F48-9D1B3ADE66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2ADCB1-38AE-1EF3-AC9F-D84A11EC26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60FDB9-3E96-750E-0BE6-923A463E05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E84386-FC2E-5540-5D9C-06E47A7227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2F5371-9538-7A12-835E-D6A89862B1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4ED95B-30E7-A9BC-5C7B-92F6597BE672}"/>
              </a:ext>
            </a:extLst>
          </p:cNvPr>
          <p:cNvSpPr>
            <a:spLocks noGrp="1"/>
          </p:cNvSpPr>
          <p:nvPr>
            <p:ph type="dt" sz="half" idx="10"/>
          </p:nvPr>
        </p:nvSpPr>
        <p:spPr/>
        <p:txBody>
          <a:bodyPr/>
          <a:lstStyle/>
          <a:p>
            <a:r>
              <a:rPr lang="en-GB"/>
              <a:t>17/09/2026</a:t>
            </a:r>
          </a:p>
        </p:txBody>
      </p:sp>
      <p:sp>
        <p:nvSpPr>
          <p:cNvPr id="8" name="Footer Placeholder 7">
            <a:extLst>
              <a:ext uri="{FF2B5EF4-FFF2-40B4-BE49-F238E27FC236}">
                <a16:creationId xmlns:a16="http://schemas.microsoft.com/office/drawing/2014/main" id="{DD16F613-5326-A532-F790-75292A631450}"/>
              </a:ext>
            </a:extLst>
          </p:cNvPr>
          <p:cNvSpPr>
            <a:spLocks noGrp="1"/>
          </p:cNvSpPr>
          <p:nvPr>
            <p:ph type="ftr" sz="quarter" idx="11"/>
          </p:nvPr>
        </p:nvSpPr>
        <p:spPr/>
        <p:txBody>
          <a:bodyPr/>
          <a:lstStyle/>
          <a:p>
            <a:r>
              <a:rPr lang="en-GB"/>
              <a:t>BMDS7008</a:t>
            </a:r>
          </a:p>
        </p:txBody>
      </p:sp>
      <p:sp>
        <p:nvSpPr>
          <p:cNvPr id="9" name="Slide Number Placeholder 8">
            <a:extLst>
              <a:ext uri="{FF2B5EF4-FFF2-40B4-BE49-F238E27FC236}">
                <a16:creationId xmlns:a16="http://schemas.microsoft.com/office/drawing/2014/main" id="{22888D1D-B40A-5E23-2CCF-FAD753B845F4}"/>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2330821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E710A-5935-440B-06DC-AA30126D08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EE6A52-284E-5F57-F300-CF8E61143A24}"/>
              </a:ext>
            </a:extLst>
          </p:cNvPr>
          <p:cNvSpPr>
            <a:spLocks noGrp="1"/>
          </p:cNvSpPr>
          <p:nvPr>
            <p:ph type="dt" sz="half" idx="10"/>
          </p:nvPr>
        </p:nvSpPr>
        <p:spPr/>
        <p:txBody>
          <a:bodyPr/>
          <a:lstStyle/>
          <a:p>
            <a:r>
              <a:rPr lang="en-GB"/>
              <a:t>17/09/2026</a:t>
            </a:r>
          </a:p>
        </p:txBody>
      </p:sp>
      <p:sp>
        <p:nvSpPr>
          <p:cNvPr id="4" name="Footer Placeholder 3">
            <a:extLst>
              <a:ext uri="{FF2B5EF4-FFF2-40B4-BE49-F238E27FC236}">
                <a16:creationId xmlns:a16="http://schemas.microsoft.com/office/drawing/2014/main" id="{3D2EA176-035B-20DA-4CBE-80B7C815BDEC}"/>
              </a:ext>
            </a:extLst>
          </p:cNvPr>
          <p:cNvSpPr>
            <a:spLocks noGrp="1"/>
          </p:cNvSpPr>
          <p:nvPr>
            <p:ph type="ftr" sz="quarter" idx="11"/>
          </p:nvPr>
        </p:nvSpPr>
        <p:spPr/>
        <p:txBody>
          <a:bodyPr/>
          <a:lstStyle/>
          <a:p>
            <a:r>
              <a:rPr lang="en-GB"/>
              <a:t>BMDS7008</a:t>
            </a:r>
          </a:p>
        </p:txBody>
      </p:sp>
      <p:sp>
        <p:nvSpPr>
          <p:cNvPr id="5" name="Slide Number Placeholder 4">
            <a:extLst>
              <a:ext uri="{FF2B5EF4-FFF2-40B4-BE49-F238E27FC236}">
                <a16:creationId xmlns:a16="http://schemas.microsoft.com/office/drawing/2014/main" id="{00CA06F1-5D39-DCC4-05BF-AA6B7C2A9BA5}"/>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141989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BBF88-6FF4-CFFC-DEBE-467652E3359F}"/>
              </a:ext>
            </a:extLst>
          </p:cNvPr>
          <p:cNvSpPr>
            <a:spLocks noGrp="1"/>
          </p:cNvSpPr>
          <p:nvPr>
            <p:ph type="dt" sz="half" idx="10"/>
          </p:nvPr>
        </p:nvSpPr>
        <p:spPr/>
        <p:txBody>
          <a:bodyPr/>
          <a:lstStyle/>
          <a:p>
            <a:r>
              <a:rPr lang="en-GB"/>
              <a:t>17/09/2026</a:t>
            </a:r>
          </a:p>
        </p:txBody>
      </p:sp>
      <p:sp>
        <p:nvSpPr>
          <p:cNvPr id="3" name="Footer Placeholder 2">
            <a:extLst>
              <a:ext uri="{FF2B5EF4-FFF2-40B4-BE49-F238E27FC236}">
                <a16:creationId xmlns:a16="http://schemas.microsoft.com/office/drawing/2014/main" id="{B95FC25B-944F-5A8A-D3FC-D485B8F794B8}"/>
              </a:ext>
            </a:extLst>
          </p:cNvPr>
          <p:cNvSpPr>
            <a:spLocks noGrp="1"/>
          </p:cNvSpPr>
          <p:nvPr>
            <p:ph type="ftr" sz="quarter" idx="11"/>
          </p:nvPr>
        </p:nvSpPr>
        <p:spPr/>
        <p:txBody>
          <a:bodyPr/>
          <a:lstStyle/>
          <a:p>
            <a:r>
              <a:rPr lang="en-GB"/>
              <a:t>BMDS7008</a:t>
            </a:r>
          </a:p>
        </p:txBody>
      </p:sp>
      <p:sp>
        <p:nvSpPr>
          <p:cNvPr id="4" name="Slide Number Placeholder 3">
            <a:extLst>
              <a:ext uri="{FF2B5EF4-FFF2-40B4-BE49-F238E27FC236}">
                <a16:creationId xmlns:a16="http://schemas.microsoft.com/office/drawing/2014/main" id="{F1D8CBC9-14E5-BBFD-4CBE-D087C1A2E464}"/>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1055338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CD1FF-7082-FEDF-18FE-7CFEEB2BC4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6D86B5-1A77-EBCD-6D84-F282F11D5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7AD0EC-1B53-1EB5-AE54-BC23C7B9E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27C781-AFB6-3F01-E87A-BB17C5A35978}"/>
              </a:ext>
            </a:extLst>
          </p:cNvPr>
          <p:cNvSpPr>
            <a:spLocks noGrp="1"/>
          </p:cNvSpPr>
          <p:nvPr>
            <p:ph type="dt" sz="half" idx="10"/>
          </p:nvPr>
        </p:nvSpPr>
        <p:spPr/>
        <p:txBody>
          <a:bodyPr/>
          <a:lstStyle/>
          <a:p>
            <a:r>
              <a:rPr lang="en-GB"/>
              <a:t>17/09/2026</a:t>
            </a:r>
          </a:p>
        </p:txBody>
      </p:sp>
      <p:sp>
        <p:nvSpPr>
          <p:cNvPr id="6" name="Footer Placeholder 5">
            <a:extLst>
              <a:ext uri="{FF2B5EF4-FFF2-40B4-BE49-F238E27FC236}">
                <a16:creationId xmlns:a16="http://schemas.microsoft.com/office/drawing/2014/main" id="{1361CC30-0402-0AC8-6588-B6A7BE1E22BB}"/>
              </a:ext>
            </a:extLst>
          </p:cNvPr>
          <p:cNvSpPr>
            <a:spLocks noGrp="1"/>
          </p:cNvSpPr>
          <p:nvPr>
            <p:ph type="ftr" sz="quarter" idx="11"/>
          </p:nvPr>
        </p:nvSpPr>
        <p:spPr/>
        <p:txBody>
          <a:bodyPr/>
          <a:lstStyle/>
          <a:p>
            <a:r>
              <a:rPr lang="en-GB"/>
              <a:t>BMDS7008</a:t>
            </a:r>
          </a:p>
        </p:txBody>
      </p:sp>
      <p:sp>
        <p:nvSpPr>
          <p:cNvPr id="7" name="Slide Number Placeholder 6">
            <a:extLst>
              <a:ext uri="{FF2B5EF4-FFF2-40B4-BE49-F238E27FC236}">
                <a16:creationId xmlns:a16="http://schemas.microsoft.com/office/drawing/2014/main" id="{728F264C-5E2F-871B-4EEA-CD4581BA65B9}"/>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4173210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8B13-4EC6-FD31-5D01-964887D399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D5A3CA-4BB3-2770-5CF8-9B3A2999A6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BC5F34-08C9-2343-6216-457681CF20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15F481-B91D-15E2-D843-196EBE53163D}"/>
              </a:ext>
            </a:extLst>
          </p:cNvPr>
          <p:cNvSpPr>
            <a:spLocks noGrp="1"/>
          </p:cNvSpPr>
          <p:nvPr>
            <p:ph type="dt" sz="half" idx="10"/>
          </p:nvPr>
        </p:nvSpPr>
        <p:spPr/>
        <p:txBody>
          <a:bodyPr/>
          <a:lstStyle/>
          <a:p>
            <a:r>
              <a:rPr lang="en-GB"/>
              <a:t>17/09/2026</a:t>
            </a:r>
          </a:p>
        </p:txBody>
      </p:sp>
      <p:sp>
        <p:nvSpPr>
          <p:cNvPr id="6" name="Footer Placeholder 5">
            <a:extLst>
              <a:ext uri="{FF2B5EF4-FFF2-40B4-BE49-F238E27FC236}">
                <a16:creationId xmlns:a16="http://schemas.microsoft.com/office/drawing/2014/main" id="{AA5F33A6-9635-1F75-4758-0A4607FC56E9}"/>
              </a:ext>
            </a:extLst>
          </p:cNvPr>
          <p:cNvSpPr>
            <a:spLocks noGrp="1"/>
          </p:cNvSpPr>
          <p:nvPr>
            <p:ph type="ftr" sz="quarter" idx="11"/>
          </p:nvPr>
        </p:nvSpPr>
        <p:spPr/>
        <p:txBody>
          <a:bodyPr/>
          <a:lstStyle/>
          <a:p>
            <a:r>
              <a:rPr lang="en-GB"/>
              <a:t>BMDS7008</a:t>
            </a:r>
          </a:p>
        </p:txBody>
      </p:sp>
      <p:sp>
        <p:nvSpPr>
          <p:cNvPr id="7" name="Slide Number Placeholder 6">
            <a:extLst>
              <a:ext uri="{FF2B5EF4-FFF2-40B4-BE49-F238E27FC236}">
                <a16:creationId xmlns:a16="http://schemas.microsoft.com/office/drawing/2014/main" id="{517334AA-DC32-E36C-9237-04CE66B57193}"/>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4146923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BB3C-AD6D-A07F-E779-C25B5A59F7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635B6C-D761-7C96-4F7A-5E709895B1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ED634-5F59-9193-86B8-F1BE47D48F46}"/>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931326FB-2D96-0F6B-3C92-AB0A3A64F01A}"/>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59FCFF1C-95F3-8715-F055-F7AEB12D1BDB}"/>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1280888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C7EA7-A8FC-8792-5B87-88106D1339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F58ED1-F3EA-BDF2-2E21-63C2581D24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C2D74-D8C9-8B57-3FAC-2F9F9F70A04A}"/>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99332316-2064-3E0E-0D7D-16DDFD2247B0}"/>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3567F3CD-02DF-E11D-7D83-4CFE5F9A6019}"/>
              </a:ext>
            </a:extLst>
          </p:cNvPr>
          <p:cNvSpPr>
            <a:spLocks noGrp="1"/>
          </p:cNvSpPr>
          <p:nvPr>
            <p:ph type="sldNum" sz="quarter" idx="12"/>
          </p:nvPr>
        </p:nvSpPr>
        <p:spPr/>
        <p:txBody>
          <a:bodyPr/>
          <a:lstStyle/>
          <a:p>
            <a:fld id="{70B5A7B7-AD7A-48B0-A843-3BEB6E4C6AC2}" type="slidenum">
              <a:rPr lang="en-GB" smtClean="0"/>
              <a:t>‹#›</a:t>
            </a:fld>
            <a:endParaRPr lang="en-GB"/>
          </a:p>
        </p:txBody>
      </p:sp>
    </p:spTree>
    <p:extLst>
      <p:ext uri="{BB962C8B-B14F-4D97-AF65-F5344CB8AC3E}">
        <p14:creationId xmlns:p14="http://schemas.microsoft.com/office/powerpoint/2010/main" val="1965685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78BD97-450E-C959-8D8A-BBDEADE59A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147512-33C8-752B-5747-4FDC385927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7D443-E48F-26FF-8C22-3D688DD62E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17/09/2026</a:t>
            </a:r>
          </a:p>
        </p:txBody>
      </p:sp>
      <p:sp>
        <p:nvSpPr>
          <p:cNvPr id="5" name="Footer Placeholder 4">
            <a:extLst>
              <a:ext uri="{FF2B5EF4-FFF2-40B4-BE49-F238E27FC236}">
                <a16:creationId xmlns:a16="http://schemas.microsoft.com/office/drawing/2014/main" id="{72B8BBBF-5FAA-C553-13B9-372299D1A9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BMDS7008</a:t>
            </a:r>
          </a:p>
        </p:txBody>
      </p:sp>
      <p:sp>
        <p:nvSpPr>
          <p:cNvPr id="6" name="Slide Number Placeholder 5">
            <a:extLst>
              <a:ext uri="{FF2B5EF4-FFF2-40B4-BE49-F238E27FC236}">
                <a16:creationId xmlns:a16="http://schemas.microsoft.com/office/drawing/2014/main" id="{AC09BA0A-16E3-094F-CF3A-D847BB10F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B5A7B7-AD7A-48B0-A843-3BEB6E4C6AC2}" type="slidenum">
              <a:rPr lang="en-GB" smtClean="0"/>
              <a:t>‹#›</a:t>
            </a:fld>
            <a:endParaRPr lang="en-GB"/>
          </a:p>
        </p:txBody>
      </p:sp>
    </p:spTree>
    <p:extLst>
      <p:ext uri="{BB962C8B-B14F-4D97-AF65-F5344CB8AC3E}">
        <p14:creationId xmlns:p14="http://schemas.microsoft.com/office/powerpoint/2010/main" val="1223895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nimalia-life.club/qa/pictures/discovery-learning-clipart-free"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s.vecteezy.com/arte-vectorial/46022691-ilustracion-de-un-nina-leyendo-un-libro-departamento-dibujos-animados-estilo-perfecto-para-temas-de-educacion-aprendiendo-y-estudiando-un-joven-estudiante-comprometido-con-literatura-y-ganando-conocimiento" TargetMode="External"/><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animalia-life.club/qa/pictures/critical-thinking-comic" TargetMode="External"/><Relationship Id="rId2" Type="http://schemas.openxmlformats.org/officeDocument/2006/relationships/image" Target="../media/image15.jp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hyperlink" Target="https://www.freepik.com/premium-vector/creative-writing-assignment-isolated-cartoon-vector-illustration_38210785.htm" TargetMode="External"/><Relationship Id="rId2" Type="http://schemas.openxmlformats.org/officeDocument/2006/relationships/image" Target="../media/image16.jp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pulse/international-ask-question-day-michael-leahy" TargetMode="External"/><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computer&#10;&#10;Description automatically generated">
            <a:extLst>
              <a:ext uri="{FF2B5EF4-FFF2-40B4-BE49-F238E27FC236}">
                <a16:creationId xmlns:a16="http://schemas.microsoft.com/office/drawing/2014/main" id="{E801643A-4CFE-AA94-0330-10C260AE052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pic>
        <p:nvPicPr>
          <p:cNvPr id="7" name="Picture 6" descr="A picture containing outdoor, light, hanging, photo&#10;&#10;Description automatically generated">
            <a:extLst>
              <a:ext uri="{FF2B5EF4-FFF2-40B4-BE49-F238E27FC236}">
                <a16:creationId xmlns:a16="http://schemas.microsoft.com/office/drawing/2014/main" id="{8BF822BD-E643-8935-F9E7-E2A2DD5209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9" name="Picture 8" descr="image001">
            <a:extLst>
              <a:ext uri="{FF2B5EF4-FFF2-40B4-BE49-F238E27FC236}">
                <a16:creationId xmlns:a16="http://schemas.microsoft.com/office/drawing/2014/main" id="{83CE8DC7-BF51-782D-24A0-4A8A0DAD8C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0402" y="5867195"/>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5BA286D4-C1CB-7B78-3919-6DAF40E437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0402" y="4662721"/>
            <a:ext cx="2692400" cy="1036638"/>
          </a:xfrm>
          <a:prstGeom prst="rect">
            <a:avLst/>
          </a:prstGeom>
        </p:spPr>
      </p:pic>
      <p:sp>
        <p:nvSpPr>
          <p:cNvPr id="13" name="TextBox 12">
            <a:extLst>
              <a:ext uri="{FF2B5EF4-FFF2-40B4-BE49-F238E27FC236}">
                <a16:creationId xmlns:a16="http://schemas.microsoft.com/office/drawing/2014/main" id="{8981666F-F8C2-66F8-E4CB-79F6FB3EF107}"/>
              </a:ext>
            </a:extLst>
          </p:cNvPr>
          <p:cNvSpPr txBox="1"/>
          <p:nvPr/>
        </p:nvSpPr>
        <p:spPr>
          <a:xfrm>
            <a:off x="7010400" y="604935"/>
            <a:ext cx="5104056" cy="1384995"/>
          </a:xfrm>
          <a:prstGeom prst="rect">
            <a:avLst/>
          </a:prstGeom>
          <a:noFill/>
        </p:spPr>
        <p:txBody>
          <a:bodyPr wrap="square" rtlCol="0">
            <a:spAutoFit/>
          </a:bodyPr>
          <a:lstStyle/>
          <a:p>
            <a:pPr algn="ctr"/>
            <a:r>
              <a:rPr lang="en-GB" sz="2800" b="1" dirty="0"/>
              <a:t>BMDS7008</a:t>
            </a:r>
          </a:p>
          <a:p>
            <a:pPr algn="ctr"/>
            <a:r>
              <a:rPr lang="en-GB" sz="2800" b="1" dirty="0"/>
              <a:t> Introduction to IS and IT in Health and Social Care</a:t>
            </a:r>
          </a:p>
        </p:txBody>
      </p:sp>
      <p:sp>
        <p:nvSpPr>
          <p:cNvPr id="15" name="TextBox 14">
            <a:extLst>
              <a:ext uri="{FF2B5EF4-FFF2-40B4-BE49-F238E27FC236}">
                <a16:creationId xmlns:a16="http://schemas.microsoft.com/office/drawing/2014/main" id="{DD791278-B433-EC28-6F5F-180DC2D9BEE8}"/>
              </a:ext>
            </a:extLst>
          </p:cNvPr>
          <p:cNvSpPr txBox="1"/>
          <p:nvPr/>
        </p:nvSpPr>
        <p:spPr>
          <a:xfrm>
            <a:off x="8989236" y="2327147"/>
            <a:ext cx="1303562" cy="369332"/>
          </a:xfrm>
          <a:prstGeom prst="rect">
            <a:avLst/>
          </a:prstGeom>
          <a:noFill/>
        </p:spPr>
        <p:txBody>
          <a:bodyPr wrap="none" rtlCol="0">
            <a:spAutoFit/>
          </a:bodyPr>
          <a:lstStyle/>
          <a:p>
            <a:r>
              <a:rPr lang="en-GB" dirty="0"/>
              <a:t>17.09.2026</a:t>
            </a:r>
          </a:p>
        </p:txBody>
      </p:sp>
      <p:sp>
        <p:nvSpPr>
          <p:cNvPr id="17" name="TextBox 16">
            <a:extLst>
              <a:ext uri="{FF2B5EF4-FFF2-40B4-BE49-F238E27FC236}">
                <a16:creationId xmlns:a16="http://schemas.microsoft.com/office/drawing/2014/main" id="{B4327207-6247-4604-370E-BFDEFEDE5E0C}"/>
              </a:ext>
            </a:extLst>
          </p:cNvPr>
          <p:cNvSpPr txBox="1"/>
          <p:nvPr/>
        </p:nvSpPr>
        <p:spPr>
          <a:xfrm>
            <a:off x="7819446" y="3171768"/>
            <a:ext cx="3485963" cy="1015663"/>
          </a:xfrm>
          <a:prstGeom prst="rect">
            <a:avLst/>
          </a:prstGeom>
          <a:noFill/>
        </p:spPr>
        <p:txBody>
          <a:bodyPr wrap="square" rtlCol="0">
            <a:spAutoFit/>
          </a:bodyPr>
          <a:lstStyle/>
          <a:p>
            <a:pPr algn="ctr"/>
            <a:r>
              <a:rPr lang="en-GB" sz="2000" dirty="0"/>
              <a:t>Dr Simona Ferraraccio</a:t>
            </a:r>
          </a:p>
          <a:p>
            <a:pPr algn="ctr"/>
            <a:endParaRPr lang="en-GB" sz="2000" dirty="0"/>
          </a:p>
          <a:p>
            <a:pPr algn="ctr"/>
            <a:r>
              <a:rPr lang="en-GB" sz="2000" dirty="0"/>
              <a:t>s.ferraraccio@uwtsd.ac.uk</a:t>
            </a:r>
          </a:p>
        </p:txBody>
      </p:sp>
      <p:sp>
        <p:nvSpPr>
          <p:cNvPr id="18" name="Date Placeholder 17">
            <a:extLst>
              <a:ext uri="{FF2B5EF4-FFF2-40B4-BE49-F238E27FC236}">
                <a16:creationId xmlns:a16="http://schemas.microsoft.com/office/drawing/2014/main" id="{6FDB9C4E-AB34-4549-D3A1-91379D46349F}"/>
              </a:ext>
            </a:extLst>
          </p:cNvPr>
          <p:cNvSpPr>
            <a:spLocks noGrp="1"/>
          </p:cNvSpPr>
          <p:nvPr>
            <p:ph type="dt" sz="half" idx="10"/>
          </p:nvPr>
        </p:nvSpPr>
        <p:spPr/>
        <p:txBody>
          <a:bodyPr/>
          <a:lstStyle/>
          <a:p>
            <a:r>
              <a:rPr lang="en-GB"/>
              <a:t>17/09/2026</a:t>
            </a:r>
          </a:p>
        </p:txBody>
      </p:sp>
      <p:sp>
        <p:nvSpPr>
          <p:cNvPr id="19" name="Footer Placeholder 18">
            <a:extLst>
              <a:ext uri="{FF2B5EF4-FFF2-40B4-BE49-F238E27FC236}">
                <a16:creationId xmlns:a16="http://schemas.microsoft.com/office/drawing/2014/main" id="{BC9F0C44-85EA-9100-EE45-1E28DC882BB8}"/>
              </a:ext>
            </a:extLst>
          </p:cNvPr>
          <p:cNvSpPr>
            <a:spLocks noGrp="1"/>
          </p:cNvSpPr>
          <p:nvPr>
            <p:ph type="ftr" sz="quarter" idx="11"/>
          </p:nvPr>
        </p:nvSpPr>
        <p:spPr/>
        <p:txBody>
          <a:bodyPr/>
          <a:lstStyle/>
          <a:p>
            <a:r>
              <a:rPr lang="en-GB"/>
              <a:t>BMDS7008</a:t>
            </a:r>
          </a:p>
        </p:txBody>
      </p:sp>
      <p:sp>
        <p:nvSpPr>
          <p:cNvPr id="20" name="Slide Number Placeholder 19">
            <a:extLst>
              <a:ext uri="{FF2B5EF4-FFF2-40B4-BE49-F238E27FC236}">
                <a16:creationId xmlns:a16="http://schemas.microsoft.com/office/drawing/2014/main" id="{7129950D-E90B-F4F7-47CB-BE325B0CBFCC}"/>
              </a:ext>
            </a:extLst>
          </p:cNvPr>
          <p:cNvSpPr>
            <a:spLocks noGrp="1"/>
          </p:cNvSpPr>
          <p:nvPr>
            <p:ph type="sldNum" sz="quarter" idx="12"/>
          </p:nvPr>
        </p:nvSpPr>
        <p:spPr/>
        <p:txBody>
          <a:bodyPr/>
          <a:lstStyle/>
          <a:p>
            <a:fld id="{70B5A7B7-AD7A-48B0-A843-3BEB6E4C6AC2}" type="slidenum">
              <a:rPr lang="en-GB" smtClean="0"/>
              <a:t>1</a:t>
            </a:fld>
            <a:endParaRPr lang="en-GB"/>
          </a:p>
        </p:txBody>
      </p:sp>
    </p:spTree>
    <p:extLst>
      <p:ext uri="{BB962C8B-B14F-4D97-AF65-F5344CB8AC3E}">
        <p14:creationId xmlns:p14="http://schemas.microsoft.com/office/powerpoint/2010/main" val="2006436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C9FAC-FF51-F847-FDF6-FF54D111A0F0}"/>
              </a:ext>
            </a:extLst>
          </p:cNvPr>
          <p:cNvSpPr>
            <a:spLocks noGrp="1"/>
          </p:cNvSpPr>
          <p:nvPr>
            <p:ph type="title"/>
          </p:nvPr>
        </p:nvSpPr>
        <p:spPr>
          <a:xfrm>
            <a:off x="1573618" y="365125"/>
            <a:ext cx="9780181" cy="1325563"/>
          </a:xfrm>
        </p:spPr>
        <p:txBody>
          <a:bodyPr/>
          <a:lstStyle/>
          <a:p>
            <a:r>
              <a:rPr lang="en-GB" b="1" dirty="0"/>
              <a:t>In today’s session</a:t>
            </a:r>
          </a:p>
        </p:txBody>
      </p:sp>
      <p:sp>
        <p:nvSpPr>
          <p:cNvPr id="3" name="Content Placeholder 2">
            <a:extLst>
              <a:ext uri="{FF2B5EF4-FFF2-40B4-BE49-F238E27FC236}">
                <a16:creationId xmlns:a16="http://schemas.microsoft.com/office/drawing/2014/main" id="{D455F2C0-75D7-A2C6-7B4E-CE2B13C7DC51}"/>
              </a:ext>
            </a:extLst>
          </p:cNvPr>
          <p:cNvSpPr>
            <a:spLocks noGrp="1"/>
          </p:cNvSpPr>
          <p:nvPr>
            <p:ph idx="1"/>
          </p:nvPr>
        </p:nvSpPr>
        <p:spPr>
          <a:xfrm>
            <a:off x="1442848" y="2264734"/>
            <a:ext cx="10515600" cy="3291589"/>
          </a:xfrm>
        </p:spPr>
        <p:txBody>
          <a:bodyPr>
            <a:normAutofit/>
          </a:bodyPr>
          <a:lstStyle/>
          <a:p>
            <a:pPr marL="0" indent="0">
              <a:buNone/>
            </a:pPr>
            <a:r>
              <a:rPr lang="en-GB" sz="2000" b="1" dirty="0"/>
              <a:t>13:00 – 13:30 </a:t>
            </a:r>
            <a:r>
              <a:rPr lang="en-GB" sz="2000" dirty="0"/>
              <a:t>Introduction to the module and assignments – </a:t>
            </a:r>
            <a:r>
              <a:rPr lang="en-GB" sz="2000" i="1" dirty="0"/>
              <a:t>Simona</a:t>
            </a:r>
          </a:p>
          <a:p>
            <a:pPr marL="0" indent="0">
              <a:buNone/>
            </a:pPr>
            <a:r>
              <a:rPr lang="en-GB" sz="2000" dirty="0"/>
              <a:t> </a:t>
            </a:r>
          </a:p>
          <a:p>
            <a:pPr marL="0" indent="0">
              <a:buNone/>
            </a:pPr>
            <a:r>
              <a:rPr lang="en-GB" sz="2000" b="1" dirty="0"/>
              <a:t>13:30 – 15:30 </a:t>
            </a:r>
            <a:r>
              <a:rPr lang="en-GB" sz="2000" dirty="0"/>
              <a:t>Introduction to Library and referencing – </a:t>
            </a:r>
            <a:r>
              <a:rPr lang="en-GB" sz="2000" i="1" dirty="0"/>
              <a:t>Lisa Ellis</a:t>
            </a:r>
          </a:p>
          <a:p>
            <a:pPr marL="0" indent="0">
              <a:buNone/>
            </a:pPr>
            <a:endParaRPr lang="en-GB" sz="2000" i="1" dirty="0"/>
          </a:p>
          <a:p>
            <a:pPr marL="0" indent="0">
              <a:buNone/>
            </a:pPr>
            <a:r>
              <a:rPr lang="en-GB" sz="2000" i="1" dirty="0"/>
              <a:t>15:30 – 16:30 </a:t>
            </a:r>
            <a:r>
              <a:rPr lang="en-GB" sz="2000" i="1" dirty="0">
                <a:highlight>
                  <a:srgbClr val="FFFF00"/>
                </a:highlight>
              </a:rPr>
              <a:t>Drop-in session (OPTIONAL) </a:t>
            </a:r>
          </a:p>
          <a:p>
            <a:pPr lvl="4"/>
            <a:r>
              <a:rPr lang="en-GB" i="1" dirty="0"/>
              <a:t>Q&amp;A</a:t>
            </a:r>
          </a:p>
          <a:p>
            <a:pPr lvl="4"/>
            <a:r>
              <a:rPr lang="en-GB" i="1" dirty="0"/>
              <a:t>Moodle </a:t>
            </a:r>
          </a:p>
          <a:p>
            <a:pPr lvl="4"/>
            <a:r>
              <a:rPr lang="en-GB" i="1" dirty="0"/>
              <a:t>Enrolment queries</a:t>
            </a:r>
          </a:p>
          <a:p>
            <a:pPr lvl="4"/>
            <a:r>
              <a:rPr lang="en-GB" i="1" dirty="0"/>
              <a:t>AOB</a:t>
            </a:r>
          </a:p>
        </p:txBody>
      </p:sp>
      <p:sp>
        <p:nvSpPr>
          <p:cNvPr id="4" name="Date Placeholder 3">
            <a:extLst>
              <a:ext uri="{FF2B5EF4-FFF2-40B4-BE49-F238E27FC236}">
                <a16:creationId xmlns:a16="http://schemas.microsoft.com/office/drawing/2014/main" id="{DB4542ED-2D1E-8761-1629-8E44A64A3190}"/>
              </a:ext>
            </a:extLst>
          </p:cNvPr>
          <p:cNvSpPr>
            <a:spLocks noGrp="1"/>
          </p:cNvSpPr>
          <p:nvPr>
            <p:ph type="dt" sz="half" idx="10"/>
          </p:nvPr>
        </p:nvSpPr>
        <p:spPr/>
        <p:txBody>
          <a:bodyPr/>
          <a:lstStyle/>
          <a:p>
            <a:r>
              <a:rPr lang="en-GB" dirty="0"/>
              <a:t>17/09/2026</a:t>
            </a:r>
          </a:p>
        </p:txBody>
      </p:sp>
      <p:sp>
        <p:nvSpPr>
          <p:cNvPr id="5" name="Footer Placeholder 4">
            <a:extLst>
              <a:ext uri="{FF2B5EF4-FFF2-40B4-BE49-F238E27FC236}">
                <a16:creationId xmlns:a16="http://schemas.microsoft.com/office/drawing/2014/main" id="{EDCD28F0-6837-F6C4-8372-DEFA54238396}"/>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8BCC342C-A377-295A-8600-42235BE90F78}"/>
              </a:ext>
            </a:extLst>
          </p:cNvPr>
          <p:cNvSpPr>
            <a:spLocks noGrp="1"/>
          </p:cNvSpPr>
          <p:nvPr>
            <p:ph type="sldNum" sz="quarter" idx="12"/>
          </p:nvPr>
        </p:nvSpPr>
        <p:spPr/>
        <p:txBody>
          <a:bodyPr/>
          <a:lstStyle/>
          <a:p>
            <a:fld id="{70B5A7B7-AD7A-48B0-A843-3BEB6E4C6AC2}" type="slidenum">
              <a:rPr lang="en-GB" smtClean="0"/>
              <a:t>2</a:t>
            </a:fld>
            <a:endParaRPr lang="en-GB"/>
          </a:p>
        </p:txBody>
      </p:sp>
      <p:pic>
        <p:nvPicPr>
          <p:cNvPr id="8" name="Picture 7" descr="A picture containing outdoor, light, hanging, photo&#10;&#10;Description automatically generated">
            <a:extLst>
              <a:ext uri="{FF2B5EF4-FFF2-40B4-BE49-F238E27FC236}">
                <a16:creationId xmlns:a16="http://schemas.microsoft.com/office/drawing/2014/main" id="{D95445BF-05C4-DC43-E51B-608554620463}"/>
              </a:ext>
            </a:extLst>
          </p:cNvPr>
          <p:cNvPicPr>
            <a:picLocks noChangeAspect="1"/>
          </p:cNvPicPr>
          <p:nvPr/>
        </p:nvPicPr>
        <p:blipFill>
          <a:blip r:embed="rId2" cstate="print">
            <a:alphaModFix amt="50000"/>
            <a:extLst>
              <a:ext uri="{28A0092B-C50C-407E-A947-70E740481C1C}">
                <a14:useLocalDpi xmlns:a14="http://schemas.microsoft.com/office/drawing/2010/main" val="0"/>
              </a:ext>
            </a:extLst>
          </a:blip>
          <a:stretch>
            <a:fillRect/>
          </a:stretch>
        </p:blipFill>
        <p:spPr>
          <a:xfrm flipH="1">
            <a:off x="0" y="-52940"/>
            <a:ext cx="2047496" cy="6858000"/>
          </a:xfrm>
          <a:prstGeom prst="rect">
            <a:avLst/>
          </a:prstGeom>
        </p:spPr>
      </p:pic>
    </p:spTree>
    <p:extLst>
      <p:ext uri="{BB962C8B-B14F-4D97-AF65-F5344CB8AC3E}">
        <p14:creationId xmlns:p14="http://schemas.microsoft.com/office/powerpoint/2010/main" val="1501051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FF7FB0-D0C5-D4B4-23D1-27BE0488F623}"/>
              </a:ext>
            </a:extLst>
          </p:cNvPr>
          <p:cNvSpPr>
            <a:spLocks noGrp="1"/>
          </p:cNvSpPr>
          <p:nvPr>
            <p:ph type="title"/>
          </p:nvPr>
        </p:nvSpPr>
        <p:spPr>
          <a:xfrm>
            <a:off x="0" y="0"/>
            <a:ext cx="10515600" cy="813952"/>
          </a:xfrm>
        </p:spPr>
        <p:txBody>
          <a:bodyPr>
            <a:normAutofit/>
          </a:bodyPr>
          <a:lstStyle/>
          <a:p>
            <a:r>
              <a:rPr lang="en-GB" sz="3600" b="1" dirty="0"/>
              <a:t>Module introduction</a:t>
            </a:r>
          </a:p>
        </p:txBody>
      </p:sp>
      <p:sp>
        <p:nvSpPr>
          <p:cNvPr id="5" name="Content Placeholder 2">
            <a:extLst>
              <a:ext uri="{FF2B5EF4-FFF2-40B4-BE49-F238E27FC236}">
                <a16:creationId xmlns:a16="http://schemas.microsoft.com/office/drawing/2014/main" id="{712C6DBC-B074-2CC2-DB97-F74CB05CE6F0}"/>
              </a:ext>
            </a:extLst>
          </p:cNvPr>
          <p:cNvSpPr>
            <a:spLocks noGrp="1"/>
          </p:cNvSpPr>
          <p:nvPr>
            <p:ph idx="1"/>
          </p:nvPr>
        </p:nvSpPr>
        <p:spPr>
          <a:xfrm>
            <a:off x="0" y="813182"/>
            <a:ext cx="12192000" cy="5228637"/>
          </a:xfrm>
        </p:spPr>
        <p:txBody>
          <a:bodyPr>
            <a:normAutofit/>
          </a:bodyPr>
          <a:lstStyle/>
          <a:p>
            <a:pPr algn="ctr">
              <a:buNone/>
            </a:pPr>
            <a:r>
              <a:rPr lang="en-GB" b="1" dirty="0">
                <a:solidFill>
                  <a:srgbClr val="000000"/>
                </a:solidFill>
                <a:effectLst/>
                <a:latin typeface="Calibri" panose="020F0502020204030204" pitchFamily="34" charset="0"/>
              </a:rPr>
              <a:t>Introduction to IS and IT in Health and Social Care</a:t>
            </a:r>
          </a:p>
          <a:p>
            <a:pPr algn="ctr">
              <a:buNone/>
            </a:pPr>
            <a:endParaRPr lang="en-GB" sz="2400" b="0" i="0" dirty="0">
              <a:solidFill>
                <a:srgbClr val="000000"/>
              </a:solidFill>
              <a:effectLst/>
              <a:latin typeface="Aptos" panose="020B0004020202020204" pitchFamily="34" charset="0"/>
            </a:endParaRPr>
          </a:p>
          <a:p>
            <a:pPr algn="just">
              <a:buNone/>
            </a:pPr>
            <a:r>
              <a:rPr lang="en-GB" sz="1600" b="1" i="0" dirty="0">
                <a:solidFill>
                  <a:srgbClr val="000000"/>
                </a:solidFill>
                <a:effectLst/>
                <a:latin typeface="Aptos" panose="020B0004020202020204" pitchFamily="34" charset="0"/>
              </a:rPr>
              <a:t>Module aim: </a:t>
            </a:r>
            <a:r>
              <a:rPr lang="en-GB" sz="1600" b="0" i="0" dirty="0">
                <a:solidFill>
                  <a:srgbClr val="000000"/>
                </a:solidFill>
                <a:effectLst/>
                <a:latin typeface="Aptos" panose="020B0004020202020204" pitchFamily="34" charset="0"/>
              </a:rPr>
              <a:t>To explore the role of digital technology within a whole systems approach to data use and management that is not dependent on individual sectors within health or social care and which supports seamless care. This will inform the provision of a digitally literate workforce that helps individuals interact with each other, patients and the public within their roles.</a:t>
            </a:r>
            <a:endParaRPr lang="en-GB" sz="1600" dirty="0">
              <a:solidFill>
                <a:srgbClr val="000000"/>
              </a:solidFill>
              <a:latin typeface="Aptos" panose="020B0004020202020204" pitchFamily="34" charset="0"/>
            </a:endParaRPr>
          </a:p>
          <a:p>
            <a:pPr algn="just">
              <a:buNone/>
            </a:pPr>
            <a:endParaRPr lang="en-GB" sz="1600" b="1" dirty="0">
              <a:latin typeface="Aptos" panose="020B0004020202020204" pitchFamily="34" charset="0"/>
            </a:endParaRPr>
          </a:p>
          <a:p>
            <a:pPr algn="just">
              <a:buNone/>
            </a:pPr>
            <a:r>
              <a:rPr lang="en-GB" sz="1600" b="1" dirty="0">
                <a:latin typeface="Aptos" panose="020B0004020202020204" pitchFamily="34" charset="0"/>
              </a:rPr>
              <a:t>Main topics: </a:t>
            </a:r>
          </a:p>
          <a:p>
            <a:pPr lvl="3" algn="just">
              <a:buFont typeface="Wingdings" panose="05000000000000000000" pitchFamily="2" charset="2"/>
              <a:buChar char="ü"/>
            </a:pPr>
            <a:r>
              <a:rPr lang="en-GB" sz="1600" dirty="0">
                <a:latin typeface="Aptos" panose="020B0004020202020204" pitchFamily="34" charset="0"/>
              </a:rPr>
              <a:t>Introduction to Enterprise Architecture</a:t>
            </a:r>
          </a:p>
          <a:p>
            <a:pPr lvl="3" algn="just">
              <a:buFont typeface="Wingdings" panose="05000000000000000000" pitchFamily="2" charset="2"/>
              <a:buChar char="ü"/>
            </a:pPr>
            <a:r>
              <a:rPr lang="en-GB" sz="1600" dirty="0">
                <a:latin typeface="Aptos" panose="020B0004020202020204" pitchFamily="34" charset="0"/>
              </a:rPr>
              <a:t>Learning Health Systems</a:t>
            </a:r>
          </a:p>
          <a:p>
            <a:pPr lvl="3" algn="just">
              <a:buFont typeface="Wingdings" panose="05000000000000000000" pitchFamily="2" charset="2"/>
              <a:buChar char="ü"/>
            </a:pPr>
            <a:r>
              <a:rPr lang="en-GB" sz="1600" dirty="0">
                <a:latin typeface="Aptos" panose="020B0004020202020204" pitchFamily="34" charset="0"/>
              </a:rPr>
              <a:t>Interoperability </a:t>
            </a:r>
          </a:p>
          <a:p>
            <a:pPr lvl="3" algn="just">
              <a:buFont typeface="Wingdings" panose="05000000000000000000" pitchFamily="2" charset="2"/>
              <a:buChar char="ü"/>
            </a:pPr>
            <a:r>
              <a:rPr lang="en-GB" sz="1600" dirty="0">
                <a:latin typeface="Aptos" panose="020B0004020202020204" pitchFamily="34" charset="0"/>
              </a:rPr>
              <a:t>Analysis of the Watcher report and reasons for failure of </a:t>
            </a:r>
            <a:r>
              <a:rPr lang="en-GB" sz="1600" dirty="0" err="1">
                <a:latin typeface="Aptos" panose="020B0004020202020204" pitchFamily="34" charset="0"/>
              </a:rPr>
              <a:t>NPfIT</a:t>
            </a:r>
            <a:endParaRPr lang="en-GB" sz="1600" dirty="0">
              <a:latin typeface="Aptos" panose="020B0004020202020204" pitchFamily="34" charset="0"/>
            </a:endParaRPr>
          </a:p>
          <a:p>
            <a:pPr lvl="3" algn="just">
              <a:buFont typeface="Wingdings" panose="05000000000000000000" pitchFamily="2" charset="2"/>
              <a:buChar char="ü"/>
            </a:pPr>
            <a:r>
              <a:rPr lang="en-GB" sz="1600" dirty="0">
                <a:latin typeface="Aptos" panose="020B0004020202020204" pitchFamily="34" charset="0"/>
              </a:rPr>
              <a:t>Socio-technical nature of digital transformation in complex environments </a:t>
            </a:r>
          </a:p>
          <a:p>
            <a:pPr lvl="3" algn="just">
              <a:buFont typeface="Wingdings" panose="05000000000000000000" pitchFamily="2" charset="2"/>
              <a:buChar char="ü"/>
            </a:pPr>
            <a:endParaRPr lang="en-GB" sz="1600" dirty="0">
              <a:latin typeface="Aptos" panose="020B0004020202020204" pitchFamily="34" charset="0"/>
            </a:endParaRPr>
          </a:p>
          <a:p>
            <a:pPr marL="0" indent="0" algn="just">
              <a:buNone/>
            </a:pPr>
            <a:r>
              <a:rPr lang="en-GB" sz="1600" b="1" dirty="0">
                <a:latin typeface="Aptos" panose="020B0004020202020204" pitchFamily="34" charset="0"/>
              </a:rPr>
              <a:t>Guest speakers: Kenneth Rubin </a:t>
            </a:r>
            <a:r>
              <a:rPr lang="en-GB" sz="1600" dirty="0">
                <a:latin typeface="Aptos" panose="020B0004020202020204" pitchFamily="34" charset="0"/>
              </a:rPr>
              <a:t>(15 October) – Enterprise Architecture</a:t>
            </a:r>
          </a:p>
          <a:p>
            <a:pPr marL="0" indent="0" algn="just">
              <a:buNone/>
            </a:pPr>
            <a:r>
              <a:rPr lang="en-GB" sz="1600" b="1" dirty="0">
                <a:latin typeface="Aptos" panose="020B0004020202020204" pitchFamily="34" charset="0"/>
              </a:rPr>
              <a:t>	               Kai Heitman </a:t>
            </a:r>
            <a:r>
              <a:rPr lang="en-GB" sz="1600" dirty="0">
                <a:latin typeface="Aptos" panose="020B0004020202020204" pitchFamily="34" charset="0"/>
              </a:rPr>
              <a:t>(29 October) – Introduction to Interoperability (TBC)</a:t>
            </a:r>
            <a:endParaRPr lang="en-GB" sz="1600" b="1" dirty="0">
              <a:latin typeface="Aptos" panose="020B0004020202020204" pitchFamily="34" charset="0"/>
            </a:endParaRPr>
          </a:p>
        </p:txBody>
      </p:sp>
      <p:pic>
        <p:nvPicPr>
          <p:cNvPr id="6" name="Picture 5" descr="image001">
            <a:extLst>
              <a:ext uri="{FF2B5EF4-FFF2-40B4-BE49-F238E27FC236}">
                <a16:creationId xmlns:a16="http://schemas.microsoft.com/office/drawing/2014/main" id="{B85CB46F-A205-4D02-03B5-82F824CDAC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7480" y="6118248"/>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8E454D31-437D-BD73-AC10-4A252405D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7702" y="6199084"/>
            <a:ext cx="1765229" cy="679655"/>
          </a:xfrm>
          <a:prstGeom prst="rect">
            <a:avLst/>
          </a:prstGeom>
        </p:spPr>
      </p:pic>
      <p:pic>
        <p:nvPicPr>
          <p:cNvPr id="8" name="Picture 7" descr="A picture containing outdoor, light, hanging, photo&#10;&#10;Description automatically generated">
            <a:extLst>
              <a:ext uri="{FF2B5EF4-FFF2-40B4-BE49-F238E27FC236}">
                <a16:creationId xmlns:a16="http://schemas.microsoft.com/office/drawing/2014/main" id="{3F488203-4313-3E00-433C-0E36F9B3BE9E}"/>
              </a:ext>
            </a:extLst>
          </p:cNvPr>
          <p:cNvPicPr>
            <a:picLocks noChangeAspect="1"/>
          </p:cNvPicPr>
          <p:nvPr/>
        </p:nvPicPr>
        <p:blipFill>
          <a:blip r:embed="rId4" cstate="print">
            <a:alphaModFix amt="50000"/>
            <a:extLst>
              <a:ext uri="{28A0092B-C50C-407E-A947-70E740481C1C}">
                <a14:useLocalDpi xmlns:a14="http://schemas.microsoft.com/office/drawing/2010/main" val="0"/>
              </a:ext>
            </a:extLst>
          </a:blip>
          <a:stretch>
            <a:fillRect/>
          </a:stretch>
        </p:blipFill>
        <p:spPr>
          <a:xfrm flipH="1">
            <a:off x="0" y="-52940"/>
            <a:ext cx="2047496" cy="6858000"/>
          </a:xfrm>
          <a:prstGeom prst="rect">
            <a:avLst/>
          </a:prstGeom>
        </p:spPr>
      </p:pic>
      <p:sp>
        <p:nvSpPr>
          <p:cNvPr id="9" name="Date Placeholder 8">
            <a:extLst>
              <a:ext uri="{FF2B5EF4-FFF2-40B4-BE49-F238E27FC236}">
                <a16:creationId xmlns:a16="http://schemas.microsoft.com/office/drawing/2014/main" id="{C3B63CB8-03C6-FAD3-3E1D-229E6D91FEC3}"/>
              </a:ext>
            </a:extLst>
          </p:cNvPr>
          <p:cNvSpPr>
            <a:spLocks noGrp="1"/>
          </p:cNvSpPr>
          <p:nvPr>
            <p:ph type="dt" sz="half" idx="10"/>
          </p:nvPr>
        </p:nvSpPr>
        <p:spPr/>
        <p:txBody>
          <a:bodyPr/>
          <a:lstStyle/>
          <a:p>
            <a:r>
              <a:rPr lang="en-GB"/>
              <a:t>17/09/2026</a:t>
            </a:r>
          </a:p>
        </p:txBody>
      </p:sp>
      <p:sp>
        <p:nvSpPr>
          <p:cNvPr id="10" name="Footer Placeholder 9">
            <a:extLst>
              <a:ext uri="{FF2B5EF4-FFF2-40B4-BE49-F238E27FC236}">
                <a16:creationId xmlns:a16="http://schemas.microsoft.com/office/drawing/2014/main" id="{5A19A97A-BD9A-567E-217A-DABBD882BA55}"/>
              </a:ext>
            </a:extLst>
          </p:cNvPr>
          <p:cNvSpPr>
            <a:spLocks noGrp="1"/>
          </p:cNvSpPr>
          <p:nvPr>
            <p:ph type="ftr" sz="quarter" idx="11"/>
          </p:nvPr>
        </p:nvSpPr>
        <p:spPr/>
        <p:txBody>
          <a:bodyPr/>
          <a:lstStyle/>
          <a:p>
            <a:r>
              <a:rPr lang="en-GB"/>
              <a:t>BMDS7008</a:t>
            </a:r>
          </a:p>
        </p:txBody>
      </p:sp>
      <p:sp>
        <p:nvSpPr>
          <p:cNvPr id="11" name="Slide Number Placeholder 10">
            <a:extLst>
              <a:ext uri="{FF2B5EF4-FFF2-40B4-BE49-F238E27FC236}">
                <a16:creationId xmlns:a16="http://schemas.microsoft.com/office/drawing/2014/main" id="{0901633F-A4FE-14F3-E032-004752157C50}"/>
              </a:ext>
            </a:extLst>
          </p:cNvPr>
          <p:cNvSpPr>
            <a:spLocks noGrp="1"/>
          </p:cNvSpPr>
          <p:nvPr>
            <p:ph type="sldNum" sz="quarter" idx="12"/>
          </p:nvPr>
        </p:nvSpPr>
        <p:spPr/>
        <p:txBody>
          <a:bodyPr/>
          <a:lstStyle/>
          <a:p>
            <a:fld id="{70B5A7B7-AD7A-48B0-A843-3BEB6E4C6AC2}" type="slidenum">
              <a:rPr lang="en-GB" smtClean="0"/>
              <a:t>3</a:t>
            </a:fld>
            <a:endParaRPr lang="en-GB"/>
          </a:p>
        </p:txBody>
      </p:sp>
    </p:spTree>
    <p:extLst>
      <p:ext uri="{BB962C8B-B14F-4D97-AF65-F5344CB8AC3E}">
        <p14:creationId xmlns:p14="http://schemas.microsoft.com/office/powerpoint/2010/main" val="3154523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41E0FF-3D01-DB51-5AC4-37DAEE3CDD91}"/>
              </a:ext>
            </a:extLst>
          </p:cNvPr>
          <p:cNvSpPr>
            <a:spLocks noGrp="1"/>
          </p:cNvSpPr>
          <p:nvPr>
            <p:ph type="title"/>
          </p:nvPr>
        </p:nvSpPr>
        <p:spPr>
          <a:xfrm>
            <a:off x="954175" y="501648"/>
            <a:ext cx="10515600" cy="679655"/>
          </a:xfrm>
        </p:spPr>
        <p:txBody>
          <a:bodyPr>
            <a:normAutofit/>
          </a:bodyPr>
          <a:lstStyle/>
          <a:p>
            <a:pPr algn="ctr"/>
            <a:r>
              <a:rPr lang="en-GB" sz="3200" b="1" dirty="0"/>
              <a:t>Assignments walk-through</a:t>
            </a:r>
          </a:p>
        </p:txBody>
      </p:sp>
      <p:pic>
        <p:nvPicPr>
          <p:cNvPr id="5" name="Picture 4" descr="image001">
            <a:extLst>
              <a:ext uri="{FF2B5EF4-FFF2-40B4-BE49-F238E27FC236}">
                <a16:creationId xmlns:a16="http://schemas.microsoft.com/office/drawing/2014/main" id="{300782AE-7118-4E9C-39FA-A7C8FA98EB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2561" y="6158665"/>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F7C54D0F-7314-14F6-1FB4-1223F0C3BD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7702" y="6199084"/>
            <a:ext cx="1765229" cy="679655"/>
          </a:xfrm>
          <a:prstGeom prst="rect">
            <a:avLst/>
          </a:prstGeom>
        </p:spPr>
      </p:pic>
      <p:graphicFrame>
        <p:nvGraphicFramePr>
          <p:cNvPr id="7" name="Table 6">
            <a:extLst>
              <a:ext uri="{FF2B5EF4-FFF2-40B4-BE49-F238E27FC236}">
                <a16:creationId xmlns:a16="http://schemas.microsoft.com/office/drawing/2014/main" id="{83CF7E85-917F-1D4D-C5D1-A25E3370F3C1}"/>
              </a:ext>
            </a:extLst>
          </p:cNvPr>
          <p:cNvGraphicFramePr>
            <a:graphicFrameLocks noGrp="1"/>
          </p:cNvGraphicFramePr>
          <p:nvPr>
            <p:extLst>
              <p:ext uri="{D42A27DB-BD31-4B8C-83A1-F6EECF244321}">
                <p14:modId xmlns:p14="http://schemas.microsoft.com/office/powerpoint/2010/main" val="2331134200"/>
              </p:ext>
            </p:extLst>
          </p:nvPr>
        </p:nvGraphicFramePr>
        <p:xfrm>
          <a:off x="576943" y="2026919"/>
          <a:ext cx="11270064" cy="2804160"/>
        </p:xfrm>
        <a:graphic>
          <a:graphicData uri="http://schemas.openxmlformats.org/drawingml/2006/table">
            <a:tbl>
              <a:tblPr firstRow="1" bandRow="1">
                <a:tableStyleId>{3B4B98B0-60AC-42C2-AFA5-B58CD77FA1E5}</a:tableStyleId>
              </a:tblPr>
              <a:tblGrid>
                <a:gridCol w="1460137">
                  <a:extLst>
                    <a:ext uri="{9D8B030D-6E8A-4147-A177-3AD203B41FA5}">
                      <a16:colId xmlns:a16="http://schemas.microsoft.com/office/drawing/2014/main" val="1980284375"/>
                    </a:ext>
                  </a:extLst>
                </a:gridCol>
                <a:gridCol w="5289094">
                  <a:extLst>
                    <a:ext uri="{9D8B030D-6E8A-4147-A177-3AD203B41FA5}">
                      <a16:colId xmlns:a16="http://schemas.microsoft.com/office/drawing/2014/main" val="565651023"/>
                    </a:ext>
                  </a:extLst>
                </a:gridCol>
                <a:gridCol w="4520833">
                  <a:extLst>
                    <a:ext uri="{9D8B030D-6E8A-4147-A177-3AD203B41FA5}">
                      <a16:colId xmlns:a16="http://schemas.microsoft.com/office/drawing/2014/main" val="447708652"/>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b="1"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t>Assignment 1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t>Assignment 2 </a:t>
                      </a:r>
                    </a:p>
                  </a:txBody>
                  <a:tcPr/>
                </a:tc>
                <a:extLst>
                  <a:ext uri="{0D108BD9-81ED-4DB2-BD59-A6C34878D82A}">
                    <a16:rowId xmlns:a16="http://schemas.microsoft.com/office/drawing/2014/main" val="720467883"/>
                  </a:ext>
                </a:extLst>
              </a:tr>
              <a:tr h="370840">
                <a:tc>
                  <a:txBody>
                    <a:bodyPr/>
                    <a:lstStyle/>
                    <a:p>
                      <a:r>
                        <a:rPr lang="en-GB" sz="1600" b="1" dirty="0"/>
                        <a:t>Deadline</a:t>
                      </a:r>
                    </a:p>
                  </a:txBody>
                  <a:tcPr/>
                </a:tc>
                <a:tc>
                  <a:txBody>
                    <a:bodyPr/>
                    <a:lstStyle/>
                    <a:p>
                      <a:pPr algn="ctr"/>
                      <a:r>
                        <a:rPr lang="en-GB" sz="1600" dirty="0"/>
                        <a:t>23.10.2026</a:t>
                      </a:r>
                    </a:p>
                  </a:txBody>
                  <a:tcPr/>
                </a:tc>
                <a:tc>
                  <a:txBody>
                    <a:bodyPr/>
                    <a:lstStyle/>
                    <a:p>
                      <a:pPr algn="ctr"/>
                      <a:r>
                        <a:rPr lang="en-GB" sz="1600" dirty="0"/>
                        <a:t>20.11.2026</a:t>
                      </a:r>
                    </a:p>
                  </a:txBody>
                  <a:tcPr/>
                </a:tc>
                <a:extLst>
                  <a:ext uri="{0D108BD9-81ED-4DB2-BD59-A6C34878D82A}">
                    <a16:rowId xmlns:a16="http://schemas.microsoft.com/office/drawing/2014/main" val="1990311605"/>
                  </a:ext>
                </a:extLst>
              </a:tr>
              <a:tr h="370840">
                <a:tc>
                  <a:txBody>
                    <a:bodyPr/>
                    <a:lstStyle/>
                    <a:p>
                      <a:r>
                        <a:rPr lang="en-GB" sz="1600" b="1" dirty="0"/>
                        <a:t>Draft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TBC together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TBC together </a:t>
                      </a:r>
                    </a:p>
                  </a:txBody>
                  <a:tcPr/>
                </a:tc>
                <a:extLst>
                  <a:ext uri="{0D108BD9-81ED-4DB2-BD59-A6C34878D82A}">
                    <a16:rowId xmlns:a16="http://schemas.microsoft.com/office/drawing/2014/main" val="223375442"/>
                  </a:ext>
                </a:extLst>
              </a:tr>
              <a:tr h="370840">
                <a:tc>
                  <a:txBody>
                    <a:bodyPr/>
                    <a:lstStyle/>
                    <a:p>
                      <a:r>
                        <a:rPr lang="en-GB" sz="1600" b="1" dirty="0"/>
                        <a:t>Title</a:t>
                      </a:r>
                    </a:p>
                  </a:txBody>
                  <a:tcPr/>
                </a:tc>
                <a:tc>
                  <a:txBody>
                    <a:bodyPr/>
                    <a:lstStyle/>
                    <a:p>
                      <a:pPr algn="ctr"/>
                      <a:r>
                        <a:rPr lang="en-GB" sz="1600" b="1" i="0" kern="1200" dirty="0">
                          <a:solidFill>
                            <a:schemeClr val="tx1"/>
                          </a:solidFill>
                          <a:effectLst/>
                          <a:latin typeface="+mn-lt"/>
                          <a:ea typeface="+mn-ea"/>
                          <a:cs typeface="+mn-cs"/>
                        </a:rPr>
                        <a:t>Emerging IS/IT in Health and Social Care Settings (</a:t>
                      </a:r>
                      <a:r>
                        <a:rPr lang="en-GB" sz="1600" b="1" i="0" kern="1200" dirty="0">
                          <a:solidFill>
                            <a:schemeClr val="tx1"/>
                          </a:solidFill>
                          <a:effectLst/>
                          <a:highlight>
                            <a:srgbClr val="FFFF00"/>
                          </a:highlight>
                          <a:latin typeface="+mn-lt"/>
                          <a:ea typeface="+mn-ea"/>
                          <a:cs typeface="+mn-cs"/>
                        </a:rPr>
                        <a:t>International Context</a:t>
                      </a:r>
                      <a:r>
                        <a:rPr lang="en-GB" sz="1600" b="1" i="0" kern="1200" dirty="0">
                          <a:solidFill>
                            <a:schemeClr val="tx1"/>
                          </a:solidFill>
                          <a:effectLst/>
                          <a:latin typeface="+mn-lt"/>
                          <a:ea typeface="+mn-ea"/>
                          <a:cs typeface="+mn-cs"/>
                        </a:rPr>
                        <a:t>)</a:t>
                      </a:r>
                      <a:r>
                        <a:rPr lang="en-GB" sz="1600" b="0" i="0" kern="1200" dirty="0">
                          <a:solidFill>
                            <a:schemeClr val="tx1"/>
                          </a:solidFill>
                          <a:effectLst/>
                          <a:latin typeface="+mn-lt"/>
                          <a:ea typeface="+mn-ea"/>
                          <a:cs typeface="+mn-cs"/>
                        </a:rPr>
                        <a:t> </a:t>
                      </a:r>
                      <a:endParaRPr lang="en-GB" sz="1600" dirty="0"/>
                    </a:p>
                  </a:txBody>
                  <a:tcPr/>
                </a:tc>
                <a:tc>
                  <a:txBody>
                    <a:bodyPr/>
                    <a:lstStyle/>
                    <a:p>
                      <a:pPr algn="ctr"/>
                      <a:r>
                        <a:rPr lang="en-GB" sz="1600" b="1" i="0" kern="1200" dirty="0">
                          <a:solidFill>
                            <a:schemeClr val="tx1"/>
                          </a:solidFill>
                          <a:effectLst/>
                          <a:latin typeface="+mn-lt"/>
                          <a:ea typeface="+mn-ea"/>
                          <a:cs typeface="+mn-cs"/>
                        </a:rPr>
                        <a:t>Emerging IS/IT in Health and Social Care Settings (</a:t>
                      </a:r>
                      <a:r>
                        <a:rPr lang="en-GB" sz="1600" b="1" i="0" kern="1200" dirty="0">
                          <a:solidFill>
                            <a:schemeClr val="tx1"/>
                          </a:solidFill>
                          <a:effectLst/>
                          <a:highlight>
                            <a:srgbClr val="FFFF00"/>
                          </a:highlight>
                          <a:latin typeface="+mn-lt"/>
                          <a:ea typeface="+mn-ea"/>
                          <a:cs typeface="+mn-cs"/>
                        </a:rPr>
                        <a:t>UK Context</a:t>
                      </a:r>
                      <a:r>
                        <a:rPr lang="en-GB" sz="1600" b="1" i="0" kern="1200" dirty="0">
                          <a:solidFill>
                            <a:schemeClr val="tx1"/>
                          </a:solidFill>
                          <a:effectLst/>
                          <a:latin typeface="+mn-lt"/>
                          <a:ea typeface="+mn-ea"/>
                          <a:cs typeface="+mn-cs"/>
                        </a:rPr>
                        <a:t>)</a:t>
                      </a:r>
                      <a:r>
                        <a:rPr lang="en-GB" sz="1600" b="0" i="0" kern="1200" dirty="0">
                          <a:solidFill>
                            <a:schemeClr val="tx1"/>
                          </a:solidFill>
                          <a:effectLst/>
                          <a:latin typeface="+mn-lt"/>
                          <a:ea typeface="+mn-ea"/>
                          <a:cs typeface="+mn-cs"/>
                        </a:rPr>
                        <a:t> </a:t>
                      </a:r>
                      <a:endParaRPr lang="en-GB" sz="1400" dirty="0"/>
                    </a:p>
                  </a:txBody>
                  <a:tcPr/>
                </a:tc>
                <a:extLst>
                  <a:ext uri="{0D108BD9-81ED-4DB2-BD59-A6C34878D82A}">
                    <a16:rowId xmlns:a16="http://schemas.microsoft.com/office/drawing/2014/main" val="595361906"/>
                  </a:ext>
                </a:extLst>
              </a:tr>
              <a:tr h="370840">
                <a:tc>
                  <a:txBody>
                    <a:bodyPr/>
                    <a:lstStyle/>
                    <a:p>
                      <a:r>
                        <a:rPr lang="en-GB" sz="1600" b="1" dirty="0"/>
                        <a:t>Type</a:t>
                      </a:r>
                    </a:p>
                  </a:txBody>
                  <a:tcPr/>
                </a:tc>
                <a:tc>
                  <a:txBody>
                    <a:bodyPr/>
                    <a:lstStyle/>
                    <a:p>
                      <a:pPr algn="ctr"/>
                      <a:r>
                        <a:rPr lang="en-GB" sz="1600" dirty="0"/>
                        <a:t>Evidence-based Report</a:t>
                      </a:r>
                    </a:p>
                  </a:txBody>
                  <a:tcPr/>
                </a:tc>
                <a:tc>
                  <a:txBody>
                    <a:bodyPr/>
                    <a:lstStyle/>
                    <a:p>
                      <a:pPr algn="ctr"/>
                      <a:r>
                        <a:rPr lang="en-GB" sz="1600" dirty="0"/>
                        <a:t>Evidence-based Report</a:t>
                      </a:r>
                    </a:p>
                  </a:txBody>
                  <a:tcPr/>
                </a:tc>
                <a:extLst>
                  <a:ext uri="{0D108BD9-81ED-4DB2-BD59-A6C34878D82A}">
                    <a16:rowId xmlns:a16="http://schemas.microsoft.com/office/drawing/2014/main" val="81194785"/>
                  </a:ext>
                </a:extLst>
              </a:tr>
              <a:tr h="370840">
                <a:tc>
                  <a:txBody>
                    <a:bodyPr/>
                    <a:lstStyle/>
                    <a:p>
                      <a:r>
                        <a:rPr lang="en-GB" sz="1600" b="1" dirty="0"/>
                        <a:t>Word count</a:t>
                      </a:r>
                    </a:p>
                  </a:txBody>
                  <a:tcPr/>
                </a:tc>
                <a:tc>
                  <a:txBody>
                    <a:bodyPr/>
                    <a:lstStyle/>
                    <a:p>
                      <a:pPr algn="ctr"/>
                      <a:r>
                        <a:rPr lang="en-GB" sz="1600" dirty="0"/>
                        <a:t>2500</a:t>
                      </a:r>
                    </a:p>
                  </a:txBody>
                  <a:tcPr/>
                </a:tc>
                <a:tc>
                  <a:txBody>
                    <a:bodyPr/>
                    <a:lstStyle/>
                    <a:p>
                      <a:pPr algn="ctr"/>
                      <a:r>
                        <a:rPr lang="en-GB" sz="1600" dirty="0"/>
                        <a:t>2500</a:t>
                      </a:r>
                    </a:p>
                  </a:txBody>
                  <a:tcPr/>
                </a:tc>
                <a:extLst>
                  <a:ext uri="{0D108BD9-81ED-4DB2-BD59-A6C34878D82A}">
                    <a16:rowId xmlns:a16="http://schemas.microsoft.com/office/drawing/2014/main" val="475751229"/>
                  </a:ext>
                </a:extLst>
              </a:tr>
              <a:tr h="370840">
                <a:tc>
                  <a:txBody>
                    <a:bodyPr/>
                    <a:lstStyle/>
                    <a:p>
                      <a:r>
                        <a:rPr lang="en-GB" sz="1600" b="1" dirty="0"/>
                        <a:t>Contribution</a:t>
                      </a:r>
                    </a:p>
                  </a:txBody>
                  <a:tcPr/>
                </a:tc>
                <a:tc>
                  <a:txBody>
                    <a:bodyPr/>
                    <a:lstStyle/>
                    <a:p>
                      <a:pPr algn="ctr"/>
                      <a:r>
                        <a:rPr lang="en-GB" sz="1600" dirty="0"/>
                        <a:t>50%</a:t>
                      </a:r>
                    </a:p>
                  </a:txBody>
                  <a:tcPr/>
                </a:tc>
                <a:tc>
                  <a:txBody>
                    <a:bodyPr/>
                    <a:lstStyle/>
                    <a:p>
                      <a:pPr algn="ctr"/>
                      <a:r>
                        <a:rPr lang="en-GB" sz="1600" dirty="0"/>
                        <a:t>50%</a:t>
                      </a:r>
                    </a:p>
                  </a:txBody>
                  <a:tcPr/>
                </a:tc>
                <a:extLst>
                  <a:ext uri="{0D108BD9-81ED-4DB2-BD59-A6C34878D82A}">
                    <a16:rowId xmlns:a16="http://schemas.microsoft.com/office/drawing/2014/main" val="819842155"/>
                  </a:ext>
                </a:extLst>
              </a:tr>
            </a:tbl>
          </a:graphicData>
        </a:graphic>
      </p:graphicFrame>
      <p:sp>
        <p:nvSpPr>
          <p:cNvPr id="8" name="Date Placeholder 7">
            <a:extLst>
              <a:ext uri="{FF2B5EF4-FFF2-40B4-BE49-F238E27FC236}">
                <a16:creationId xmlns:a16="http://schemas.microsoft.com/office/drawing/2014/main" id="{9E6E5359-BD9A-5DFA-7B2C-8A88B69BB9FF}"/>
              </a:ext>
            </a:extLst>
          </p:cNvPr>
          <p:cNvSpPr>
            <a:spLocks noGrp="1"/>
          </p:cNvSpPr>
          <p:nvPr>
            <p:ph type="dt" sz="half" idx="10"/>
          </p:nvPr>
        </p:nvSpPr>
        <p:spPr/>
        <p:txBody>
          <a:bodyPr/>
          <a:lstStyle/>
          <a:p>
            <a:r>
              <a:rPr lang="en-GB"/>
              <a:t>17/09/2026</a:t>
            </a:r>
          </a:p>
        </p:txBody>
      </p:sp>
      <p:sp>
        <p:nvSpPr>
          <p:cNvPr id="9" name="Footer Placeholder 8">
            <a:extLst>
              <a:ext uri="{FF2B5EF4-FFF2-40B4-BE49-F238E27FC236}">
                <a16:creationId xmlns:a16="http://schemas.microsoft.com/office/drawing/2014/main" id="{ECE2B627-0236-E5B6-9501-38305DDFDF92}"/>
              </a:ext>
            </a:extLst>
          </p:cNvPr>
          <p:cNvSpPr>
            <a:spLocks noGrp="1"/>
          </p:cNvSpPr>
          <p:nvPr>
            <p:ph type="ftr" sz="quarter" idx="11"/>
          </p:nvPr>
        </p:nvSpPr>
        <p:spPr/>
        <p:txBody>
          <a:bodyPr/>
          <a:lstStyle/>
          <a:p>
            <a:r>
              <a:rPr lang="en-GB"/>
              <a:t>BMDS7008</a:t>
            </a:r>
          </a:p>
        </p:txBody>
      </p:sp>
      <p:sp>
        <p:nvSpPr>
          <p:cNvPr id="10" name="Slide Number Placeholder 9">
            <a:extLst>
              <a:ext uri="{FF2B5EF4-FFF2-40B4-BE49-F238E27FC236}">
                <a16:creationId xmlns:a16="http://schemas.microsoft.com/office/drawing/2014/main" id="{9B8CCBCC-4F91-8788-024C-468E97E0FC81}"/>
              </a:ext>
            </a:extLst>
          </p:cNvPr>
          <p:cNvSpPr>
            <a:spLocks noGrp="1"/>
          </p:cNvSpPr>
          <p:nvPr>
            <p:ph type="sldNum" sz="quarter" idx="12"/>
          </p:nvPr>
        </p:nvSpPr>
        <p:spPr/>
        <p:txBody>
          <a:bodyPr/>
          <a:lstStyle/>
          <a:p>
            <a:fld id="{70B5A7B7-AD7A-48B0-A843-3BEB6E4C6AC2}" type="slidenum">
              <a:rPr lang="en-GB" smtClean="0"/>
              <a:t>4</a:t>
            </a:fld>
            <a:endParaRPr lang="en-GB"/>
          </a:p>
        </p:txBody>
      </p:sp>
    </p:spTree>
    <p:extLst>
      <p:ext uri="{BB962C8B-B14F-4D97-AF65-F5344CB8AC3E}">
        <p14:creationId xmlns:p14="http://schemas.microsoft.com/office/powerpoint/2010/main" val="4020280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06EFAA-E244-0E6B-C60D-0FF263529CD8}"/>
              </a:ext>
            </a:extLst>
          </p:cNvPr>
          <p:cNvSpPr>
            <a:spLocks noGrp="1"/>
          </p:cNvSpPr>
          <p:nvPr>
            <p:ph type="title"/>
          </p:nvPr>
        </p:nvSpPr>
        <p:spPr>
          <a:xfrm>
            <a:off x="6516299" y="339827"/>
            <a:ext cx="4657165" cy="681037"/>
          </a:xfrm>
        </p:spPr>
        <p:txBody>
          <a:bodyPr>
            <a:noAutofit/>
          </a:bodyPr>
          <a:lstStyle/>
          <a:p>
            <a:pPr algn="ctr"/>
            <a:r>
              <a:rPr lang="en-GB" sz="4800" b="1" dirty="0"/>
              <a:t>Assignment 1</a:t>
            </a:r>
          </a:p>
        </p:txBody>
      </p:sp>
      <p:pic>
        <p:nvPicPr>
          <p:cNvPr id="5" name="Picture 4" descr="image001">
            <a:extLst>
              <a:ext uri="{FF2B5EF4-FFF2-40B4-BE49-F238E27FC236}">
                <a16:creationId xmlns:a16="http://schemas.microsoft.com/office/drawing/2014/main" id="{AAD4AF11-C140-5B0A-63F5-EE16365CBE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2233" y="6158666"/>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159BEB3C-54DC-08A8-4D93-6E4B6BC0BE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765229" cy="679655"/>
          </a:xfrm>
          <a:prstGeom prst="rect">
            <a:avLst/>
          </a:prstGeom>
        </p:spPr>
      </p:pic>
      <p:sp>
        <p:nvSpPr>
          <p:cNvPr id="9" name="Date Placeholder 8">
            <a:extLst>
              <a:ext uri="{FF2B5EF4-FFF2-40B4-BE49-F238E27FC236}">
                <a16:creationId xmlns:a16="http://schemas.microsoft.com/office/drawing/2014/main" id="{D6D3E21F-8E40-E5E7-9F1D-43C84B205343}"/>
              </a:ext>
            </a:extLst>
          </p:cNvPr>
          <p:cNvSpPr>
            <a:spLocks noGrp="1"/>
          </p:cNvSpPr>
          <p:nvPr>
            <p:ph type="dt" sz="half" idx="10"/>
          </p:nvPr>
        </p:nvSpPr>
        <p:spPr/>
        <p:txBody>
          <a:bodyPr/>
          <a:lstStyle/>
          <a:p>
            <a:r>
              <a:rPr lang="en-GB"/>
              <a:t>17/09/2026</a:t>
            </a:r>
          </a:p>
        </p:txBody>
      </p:sp>
      <p:sp>
        <p:nvSpPr>
          <p:cNvPr id="10" name="Footer Placeholder 9">
            <a:extLst>
              <a:ext uri="{FF2B5EF4-FFF2-40B4-BE49-F238E27FC236}">
                <a16:creationId xmlns:a16="http://schemas.microsoft.com/office/drawing/2014/main" id="{B3A953C2-B92E-1B0F-659B-24E73A4B701C}"/>
              </a:ext>
            </a:extLst>
          </p:cNvPr>
          <p:cNvSpPr>
            <a:spLocks noGrp="1"/>
          </p:cNvSpPr>
          <p:nvPr>
            <p:ph type="ftr" sz="quarter" idx="11"/>
          </p:nvPr>
        </p:nvSpPr>
        <p:spPr/>
        <p:txBody>
          <a:bodyPr/>
          <a:lstStyle/>
          <a:p>
            <a:r>
              <a:rPr lang="en-GB"/>
              <a:t>BMDS7008</a:t>
            </a:r>
          </a:p>
        </p:txBody>
      </p:sp>
      <p:sp>
        <p:nvSpPr>
          <p:cNvPr id="11" name="Slide Number Placeholder 10">
            <a:extLst>
              <a:ext uri="{FF2B5EF4-FFF2-40B4-BE49-F238E27FC236}">
                <a16:creationId xmlns:a16="http://schemas.microsoft.com/office/drawing/2014/main" id="{69B5173E-413D-CD70-723A-80A60FA07741}"/>
              </a:ext>
            </a:extLst>
          </p:cNvPr>
          <p:cNvSpPr>
            <a:spLocks noGrp="1"/>
          </p:cNvSpPr>
          <p:nvPr>
            <p:ph type="sldNum" sz="quarter" idx="12"/>
          </p:nvPr>
        </p:nvSpPr>
        <p:spPr/>
        <p:txBody>
          <a:bodyPr/>
          <a:lstStyle/>
          <a:p>
            <a:fld id="{70B5A7B7-AD7A-48B0-A843-3BEB6E4C6AC2}" type="slidenum">
              <a:rPr lang="en-GB" smtClean="0"/>
              <a:t>5</a:t>
            </a:fld>
            <a:endParaRPr lang="en-GB"/>
          </a:p>
        </p:txBody>
      </p:sp>
      <p:graphicFrame>
        <p:nvGraphicFramePr>
          <p:cNvPr id="16" name="Diagram 15">
            <a:extLst>
              <a:ext uri="{FF2B5EF4-FFF2-40B4-BE49-F238E27FC236}">
                <a16:creationId xmlns:a16="http://schemas.microsoft.com/office/drawing/2014/main" id="{BE1625F8-918E-B1E0-1B70-AA8247F5ED63}"/>
              </a:ext>
            </a:extLst>
          </p:cNvPr>
          <p:cNvGraphicFramePr/>
          <p:nvPr>
            <p:extLst>
              <p:ext uri="{D42A27DB-BD31-4B8C-83A1-F6EECF244321}">
                <p14:modId xmlns:p14="http://schemas.microsoft.com/office/powerpoint/2010/main" val="257573434"/>
              </p:ext>
            </p:extLst>
          </p:nvPr>
        </p:nvGraphicFramePr>
        <p:xfrm>
          <a:off x="1261432" y="0"/>
          <a:ext cx="5150465" cy="66071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TextBox 16">
            <a:extLst>
              <a:ext uri="{FF2B5EF4-FFF2-40B4-BE49-F238E27FC236}">
                <a16:creationId xmlns:a16="http://schemas.microsoft.com/office/drawing/2014/main" id="{BCFFDC94-9AC9-D754-1890-786090725D85}"/>
              </a:ext>
            </a:extLst>
          </p:cNvPr>
          <p:cNvSpPr txBox="1"/>
          <p:nvPr/>
        </p:nvSpPr>
        <p:spPr>
          <a:xfrm>
            <a:off x="6096000" y="1429038"/>
            <a:ext cx="6096000" cy="923330"/>
          </a:xfrm>
          <a:prstGeom prst="rect">
            <a:avLst/>
          </a:prstGeom>
          <a:noFill/>
        </p:spPr>
        <p:txBody>
          <a:bodyPr wrap="square" rtlCol="0">
            <a:spAutoFit/>
          </a:bodyPr>
          <a:lstStyle/>
          <a:p>
            <a:pPr algn="ctr"/>
            <a:r>
              <a:rPr lang="en-GB" dirty="0"/>
              <a:t>2,500 word evidence-based report that reviews and compares </a:t>
            </a:r>
            <a:r>
              <a:rPr lang="en-GB" b="1" dirty="0"/>
              <a:t>2 emerging digital technologies or information systems</a:t>
            </a:r>
            <a:r>
              <a:rPr lang="en-GB" dirty="0"/>
              <a:t> used in health and social care internationally.</a:t>
            </a:r>
          </a:p>
        </p:txBody>
      </p:sp>
      <p:sp>
        <p:nvSpPr>
          <p:cNvPr id="18" name="Title 1">
            <a:extLst>
              <a:ext uri="{FF2B5EF4-FFF2-40B4-BE49-F238E27FC236}">
                <a16:creationId xmlns:a16="http://schemas.microsoft.com/office/drawing/2014/main" id="{06033E12-AE19-4302-987C-F05153610E53}"/>
              </a:ext>
            </a:extLst>
          </p:cNvPr>
          <p:cNvSpPr txBox="1">
            <a:spLocks/>
          </p:cNvSpPr>
          <p:nvPr/>
        </p:nvSpPr>
        <p:spPr>
          <a:xfrm>
            <a:off x="3581400" y="3429000"/>
            <a:ext cx="10515600" cy="6810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t>Assignment 2</a:t>
            </a:r>
          </a:p>
        </p:txBody>
      </p:sp>
      <p:sp>
        <p:nvSpPr>
          <p:cNvPr id="20" name="TextBox 19">
            <a:extLst>
              <a:ext uri="{FF2B5EF4-FFF2-40B4-BE49-F238E27FC236}">
                <a16:creationId xmlns:a16="http://schemas.microsoft.com/office/drawing/2014/main" id="{1C036C31-DB5F-A9D2-0D2B-B392DAC261C4}"/>
              </a:ext>
            </a:extLst>
          </p:cNvPr>
          <p:cNvSpPr txBox="1"/>
          <p:nvPr/>
        </p:nvSpPr>
        <p:spPr>
          <a:xfrm>
            <a:off x="6096000" y="4400997"/>
            <a:ext cx="6096000" cy="923330"/>
          </a:xfrm>
          <a:prstGeom prst="rect">
            <a:avLst/>
          </a:prstGeom>
          <a:noFill/>
        </p:spPr>
        <p:txBody>
          <a:bodyPr wrap="square" rtlCol="0">
            <a:spAutoFit/>
          </a:bodyPr>
          <a:lstStyle/>
          <a:p>
            <a:pPr algn="ctr"/>
            <a:r>
              <a:rPr lang="en-GB" dirty="0"/>
              <a:t>2,500 word evidence-based report that reviews and compares </a:t>
            </a:r>
            <a:r>
              <a:rPr lang="en-GB" b="1" dirty="0"/>
              <a:t>2 emerging digital technologies or information systems</a:t>
            </a:r>
            <a:r>
              <a:rPr lang="en-GB" dirty="0"/>
              <a:t> used in health and social care in UK.</a:t>
            </a:r>
          </a:p>
        </p:txBody>
      </p:sp>
    </p:spTree>
    <p:extLst>
      <p:ext uri="{BB962C8B-B14F-4D97-AF65-F5344CB8AC3E}">
        <p14:creationId xmlns:p14="http://schemas.microsoft.com/office/powerpoint/2010/main" val="242982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6E85-3BF9-72D4-743E-EBBE3118AE4E}"/>
              </a:ext>
            </a:extLst>
          </p:cNvPr>
          <p:cNvSpPr>
            <a:spLocks noGrp="1"/>
          </p:cNvSpPr>
          <p:nvPr>
            <p:ph type="title"/>
          </p:nvPr>
        </p:nvSpPr>
        <p:spPr>
          <a:xfrm>
            <a:off x="0" y="18255"/>
            <a:ext cx="10515600" cy="837151"/>
          </a:xfrm>
        </p:spPr>
        <p:txBody>
          <a:bodyPr/>
          <a:lstStyle/>
          <a:p>
            <a:r>
              <a:rPr lang="en-GB" b="1" dirty="0"/>
              <a:t>Structure of the reports</a:t>
            </a:r>
          </a:p>
        </p:txBody>
      </p:sp>
      <p:sp>
        <p:nvSpPr>
          <p:cNvPr id="4" name="Date Placeholder 3">
            <a:extLst>
              <a:ext uri="{FF2B5EF4-FFF2-40B4-BE49-F238E27FC236}">
                <a16:creationId xmlns:a16="http://schemas.microsoft.com/office/drawing/2014/main" id="{7C766222-2C51-4E61-88D7-8A2F4566D014}"/>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1C2EDB65-2E90-32CB-42AE-D95CE611501F}"/>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090EF06E-7664-364B-F8A5-2322221983C8}"/>
              </a:ext>
            </a:extLst>
          </p:cNvPr>
          <p:cNvSpPr>
            <a:spLocks noGrp="1"/>
          </p:cNvSpPr>
          <p:nvPr>
            <p:ph type="sldNum" sz="quarter" idx="12"/>
          </p:nvPr>
        </p:nvSpPr>
        <p:spPr/>
        <p:txBody>
          <a:bodyPr/>
          <a:lstStyle/>
          <a:p>
            <a:fld id="{70B5A7B7-AD7A-48B0-A843-3BEB6E4C6AC2}" type="slidenum">
              <a:rPr lang="en-GB" smtClean="0"/>
              <a:t>6</a:t>
            </a:fld>
            <a:endParaRPr lang="en-GB"/>
          </a:p>
        </p:txBody>
      </p:sp>
      <p:grpSp>
        <p:nvGrpSpPr>
          <p:cNvPr id="8" name="Group 7">
            <a:extLst>
              <a:ext uri="{FF2B5EF4-FFF2-40B4-BE49-F238E27FC236}">
                <a16:creationId xmlns:a16="http://schemas.microsoft.com/office/drawing/2014/main" id="{546C83D6-D580-F490-A0CA-F48CE2A4DD3F}"/>
              </a:ext>
            </a:extLst>
          </p:cNvPr>
          <p:cNvGrpSpPr/>
          <p:nvPr/>
        </p:nvGrpSpPr>
        <p:grpSpPr>
          <a:xfrm>
            <a:off x="94071" y="1490464"/>
            <a:ext cx="11982910" cy="4678228"/>
            <a:chOff x="94071" y="1490464"/>
            <a:chExt cx="11982910" cy="4678228"/>
          </a:xfrm>
        </p:grpSpPr>
        <p:sp>
          <p:nvSpPr>
            <p:cNvPr id="9" name="Freeform: Shape 8">
              <a:extLst>
                <a:ext uri="{FF2B5EF4-FFF2-40B4-BE49-F238E27FC236}">
                  <a16:creationId xmlns:a16="http://schemas.microsoft.com/office/drawing/2014/main" id="{DD987F42-9AD2-F78E-9993-9E9846CD863A}"/>
                </a:ext>
              </a:extLst>
            </p:cNvPr>
            <p:cNvSpPr/>
            <p:nvPr/>
          </p:nvSpPr>
          <p:spPr>
            <a:xfrm rot="16200000">
              <a:off x="-1848122" y="3884326"/>
              <a:ext cx="4226560" cy="342172"/>
            </a:xfrm>
            <a:custGeom>
              <a:avLst/>
              <a:gdLst>
                <a:gd name="csX0" fmla="*/ 0 w 4226560"/>
                <a:gd name="csY0" fmla="*/ 0 h 342172"/>
                <a:gd name="csX1" fmla="*/ 4226560 w 4226560"/>
                <a:gd name="csY1" fmla="*/ 0 h 342172"/>
                <a:gd name="csX2" fmla="*/ 4226560 w 4226560"/>
                <a:gd name="csY2" fmla="*/ 342172 h 342172"/>
                <a:gd name="csX3" fmla="*/ 0 w 4226560"/>
                <a:gd name="csY3" fmla="*/ 342172 h 342172"/>
                <a:gd name="csX4" fmla="*/ 0 w 4226560"/>
                <a:gd name="csY4" fmla="*/ 0 h 342172"/>
              </a:gdLst>
              <a:ahLst/>
              <a:cxnLst>
                <a:cxn ang="0">
                  <a:pos x="csX0" y="csY0"/>
                </a:cxn>
                <a:cxn ang="0">
                  <a:pos x="csX1" y="csY1"/>
                </a:cxn>
                <a:cxn ang="0">
                  <a:pos x="csX2" y="csY2"/>
                </a:cxn>
                <a:cxn ang="0">
                  <a:pos x="csX3" y="csY3"/>
                </a:cxn>
                <a:cxn ang="0">
                  <a:pos x="csX4" y="csY4"/>
                </a:cxn>
              </a:cxnLst>
              <a:rect l="l" t="t" r="r" b="b"/>
              <a:pathLst>
                <a:path w="4226560" h="342172">
                  <a:moveTo>
                    <a:pt x="0" y="0"/>
                  </a:moveTo>
                  <a:lnTo>
                    <a:pt x="4226560" y="0"/>
                  </a:lnTo>
                  <a:lnTo>
                    <a:pt x="4226560" y="342172"/>
                  </a:lnTo>
                  <a:lnTo>
                    <a:pt x="0" y="3421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301777" bIns="0" numCol="1" spcCol="1270" anchor="t" anchorCtr="0">
              <a:noAutofit/>
            </a:bodyPr>
            <a:lstStyle/>
            <a:p>
              <a:pPr marL="0" lvl="0" indent="0" algn="r" defTabSz="1066800">
                <a:lnSpc>
                  <a:spcPct val="90000"/>
                </a:lnSpc>
                <a:spcBef>
                  <a:spcPct val="0"/>
                </a:spcBef>
                <a:spcAft>
                  <a:spcPct val="35000"/>
                </a:spcAft>
                <a:buNone/>
              </a:pPr>
              <a:r>
                <a:rPr lang="en-GB" sz="2400" kern="1200" dirty="0"/>
                <a:t>Introduction</a:t>
              </a:r>
            </a:p>
          </p:txBody>
        </p:sp>
        <p:sp>
          <p:nvSpPr>
            <p:cNvPr id="10" name="Freeform: Shape 9">
              <a:extLst>
                <a:ext uri="{FF2B5EF4-FFF2-40B4-BE49-F238E27FC236}">
                  <a16:creationId xmlns:a16="http://schemas.microsoft.com/office/drawing/2014/main" id="{4C70446F-EFE0-C7A8-82C7-02CC91262BBC}"/>
                </a:ext>
              </a:extLst>
            </p:cNvPr>
            <p:cNvSpPr/>
            <p:nvPr/>
          </p:nvSpPr>
          <p:spPr>
            <a:xfrm>
              <a:off x="392000" y="1942132"/>
              <a:ext cx="2050267" cy="4226560"/>
            </a:xfrm>
            <a:custGeom>
              <a:avLst/>
              <a:gdLst>
                <a:gd name="csX0" fmla="*/ 0 w 1704383"/>
                <a:gd name="csY0" fmla="*/ 0 h 4226560"/>
                <a:gd name="csX1" fmla="*/ 1704383 w 1704383"/>
                <a:gd name="csY1" fmla="*/ 0 h 4226560"/>
                <a:gd name="csX2" fmla="*/ 1704383 w 1704383"/>
                <a:gd name="csY2" fmla="*/ 4226560 h 4226560"/>
                <a:gd name="csX3" fmla="*/ 0 w 1704383"/>
                <a:gd name="csY3" fmla="*/ 4226560 h 4226560"/>
                <a:gd name="csX4" fmla="*/ 0 w 1704383"/>
                <a:gd name="csY4" fmla="*/ 0 h 4226560"/>
              </a:gdLst>
              <a:ahLst/>
              <a:cxnLst>
                <a:cxn ang="0">
                  <a:pos x="csX0" y="csY0"/>
                </a:cxn>
                <a:cxn ang="0">
                  <a:pos x="csX1" y="csY1"/>
                </a:cxn>
                <a:cxn ang="0">
                  <a:pos x="csX2" y="csY2"/>
                </a:cxn>
                <a:cxn ang="0">
                  <a:pos x="csX3" y="csY3"/>
                </a:cxn>
                <a:cxn ang="0">
                  <a:pos x="csX4" y="csY4"/>
                </a:cxn>
              </a:cxnLst>
              <a:rect l="l" t="t" r="r" b="b"/>
              <a:pathLst>
                <a:path w="1704383" h="4226560">
                  <a:moveTo>
                    <a:pt x="0" y="0"/>
                  </a:moveTo>
                  <a:lnTo>
                    <a:pt x="1704383" y="0"/>
                  </a:lnTo>
                  <a:lnTo>
                    <a:pt x="1704383" y="4226560"/>
                  </a:lnTo>
                  <a:lnTo>
                    <a:pt x="0" y="4226560"/>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7368" tIns="301777" rIns="277368" bIns="277368" numCol="1" spcCol="1270" anchor="t" anchorCtr="0">
              <a:noAutofit/>
            </a:bodyPr>
            <a:lstStyle/>
            <a:p>
              <a:pPr marL="285750" lvl="1" indent="-285750" algn="l" defTabSz="1333500">
                <a:lnSpc>
                  <a:spcPct val="90000"/>
                </a:lnSpc>
                <a:spcBef>
                  <a:spcPct val="0"/>
                </a:spcBef>
                <a:spcAft>
                  <a:spcPct val="15000"/>
                </a:spcAft>
                <a:buChar char="•"/>
              </a:pPr>
              <a:r>
                <a:rPr lang="en-GB" sz="1600" kern="1200" dirty="0">
                  <a:solidFill>
                    <a:schemeClr val="tx1"/>
                  </a:solidFill>
                </a:rPr>
                <a:t>~300 words</a:t>
              </a:r>
            </a:p>
            <a:p>
              <a:pPr marL="285750" lvl="1" indent="-285750" algn="l" defTabSz="1333500">
                <a:lnSpc>
                  <a:spcPct val="90000"/>
                </a:lnSpc>
                <a:spcBef>
                  <a:spcPct val="0"/>
                </a:spcBef>
                <a:spcAft>
                  <a:spcPct val="15000"/>
                </a:spcAft>
                <a:buChar char="•"/>
              </a:pPr>
              <a:r>
                <a:rPr lang="en-GB" sz="1600" dirty="0">
                  <a:solidFill>
                    <a:schemeClr val="tx1"/>
                  </a:solidFill>
                </a:rPr>
                <a:t>Role of IT and IS</a:t>
              </a:r>
            </a:p>
            <a:p>
              <a:pPr marL="285750" lvl="1" indent="-285750" algn="l" defTabSz="1333500">
                <a:lnSpc>
                  <a:spcPct val="90000"/>
                </a:lnSpc>
                <a:spcBef>
                  <a:spcPct val="0"/>
                </a:spcBef>
                <a:spcAft>
                  <a:spcPct val="15000"/>
                </a:spcAft>
                <a:buChar char="•"/>
              </a:pPr>
              <a:r>
                <a:rPr lang="en-GB" sz="1600" kern="1200" dirty="0">
                  <a:solidFill>
                    <a:schemeClr val="tx1"/>
                  </a:solidFill>
                </a:rPr>
                <a:t>Examples of BAU</a:t>
              </a:r>
            </a:p>
            <a:p>
              <a:pPr marL="285750" lvl="1" indent="-285750" algn="l" defTabSz="1333500">
                <a:lnSpc>
                  <a:spcPct val="90000"/>
                </a:lnSpc>
                <a:spcBef>
                  <a:spcPct val="0"/>
                </a:spcBef>
                <a:spcAft>
                  <a:spcPct val="15000"/>
                </a:spcAft>
                <a:buChar char="•"/>
              </a:pPr>
              <a:r>
                <a:rPr lang="en-GB" sz="1600" dirty="0">
                  <a:solidFill>
                    <a:schemeClr val="tx1"/>
                  </a:solidFill>
                </a:rPr>
                <a:t>Introduction of the 2 technologies</a:t>
              </a:r>
            </a:p>
            <a:p>
              <a:pPr marL="285750" lvl="1" indent="-285750" algn="l" defTabSz="1333500">
                <a:lnSpc>
                  <a:spcPct val="90000"/>
                </a:lnSpc>
                <a:spcBef>
                  <a:spcPct val="0"/>
                </a:spcBef>
                <a:spcAft>
                  <a:spcPct val="15000"/>
                </a:spcAft>
                <a:buChar char="•"/>
              </a:pPr>
              <a:r>
                <a:rPr lang="en-GB" sz="1600" kern="1200" dirty="0">
                  <a:solidFill>
                    <a:schemeClr val="tx1"/>
                  </a:solidFill>
                </a:rPr>
                <a:t>Justification of your choice.</a:t>
              </a:r>
            </a:p>
            <a:p>
              <a:pPr marL="285750" lvl="1" indent="-285750" algn="l" defTabSz="1333500">
                <a:lnSpc>
                  <a:spcPct val="90000"/>
                </a:lnSpc>
                <a:spcBef>
                  <a:spcPct val="0"/>
                </a:spcBef>
                <a:spcAft>
                  <a:spcPct val="15000"/>
                </a:spcAft>
                <a:buChar char="•"/>
              </a:pPr>
              <a:endParaRPr lang="en-GB" sz="1600" kern="1200" dirty="0">
                <a:solidFill>
                  <a:schemeClr val="tx1"/>
                </a:solidFill>
              </a:endParaRPr>
            </a:p>
          </p:txBody>
        </p:sp>
        <p:sp>
          <p:nvSpPr>
            <p:cNvPr id="11" name="Rectangle 10" descr="Badge 1 outline">
              <a:extLst>
                <a:ext uri="{FF2B5EF4-FFF2-40B4-BE49-F238E27FC236}">
                  <a16:creationId xmlns:a16="http://schemas.microsoft.com/office/drawing/2014/main" id="{D6160AE1-AC6C-ED71-CA29-5838DEF0EBFF}"/>
                </a:ext>
              </a:extLst>
            </p:cNvPr>
            <p:cNvSpPr/>
            <p:nvPr/>
          </p:nvSpPr>
          <p:spPr>
            <a:xfrm>
              <a:off x="94071" y="1490464"/>
              <a:ext cx="684345" cy="684345"/>
            </a:xfrm>
            <a:prstGeom prst="rect">
              <a:avLst/>
            </a:prstGeom>
            <a:blipFill>
              <a:blip>
                <a:extLst>
                  <a:ext uri="{96DAC541-7B7A-43D3-8B79-37D633B846F1}">
                    <asvg:svgBlip xmlns:asvg="http://schemas.microsoft.com/office/drawing/2016/SVG/main" r:embed="rId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A5C2219A-6FCF-7EAD-476D-8BE2B32BF046}"/>
                </a:ext>
              </a:extLst>
            </p:cNvPr>
            <p:cNvSpPr/>
            <p:nvPr/>
          </p:nvSpPr>
          <p:spPr>
            <a:xfrm rot="16200000">
              <a:off x="573812" y="3884326"/>
              <a:ext cx="4226560" cy="342172"/>
            </a:xfrm>
            <a:custGeom>
              <a:avLst/>
              <a:gdLst>
                <a:gd name="csX0" fmla="*/ 0 w 4226560"/>
                <a:gd name="csY0" fmla="*/ 0 h 342172"/>
                <a:gd name="csX1" fmla="*/ 4226560 w 4226560"/>
                <a:gd name="csY1" fmla="*/ 0 h 342172"/>
                <a:gd name="csX2" fmla="*/ 4226560 w 4226560"/>
                <a:gd name="csY2" fmla="*/ 342172 h 342172"/>
                <a:gd name="csX3" fmla="*/ 0 w 4226560"/>
                <a:gd name="csY3" fmla="*/ 342172 h 342172"/>
                <a:gd name="csX4" fmla="*/ 0 w 4226560"/>
                <a:gd name="csY4" fmla="*/ 0 h 342172"/>
              </a:gdLst>
              <a:ahLst/>
              <a:cxnLst>
                <a:cxn ang="0">
                  <a:pos x="csX0" y="csY0"/>
                </a:cxn>
                <a:cxn ang="0">
                  <a:pos x="csX1" y="csY1"/>
                </a:cxn>
                <a:cxn ang="0">
                  <a:pos x="csX2" y="csY2"/>
                </a:cxn>
                <a:cxn ang="0">
                  <a:pos x="csX3" y="csY3"/>
                </a:cxn>
                <a:cxn ang="0">
                  <a:pos x="csX4" y="csY4"/>
                </a:cxn>
              </a:cxnLst>
              <a:rect l="l" t="t" r="r" b="b"/>
              <a:pathLst>
                <a:path w="4226560" h="342172">
                  <a:moveTo>
                    <a:pt x="0" y="0"/>
                  </a:moveTo>
                  <a:lnTo>
                    <a:pt x="4226560" y="0"/>
                  </a:lnTo>
                  <a:lnTo>
                    <a:pt x="4226560" y="342172"/>
                  </a:lnTo>
                  <a:lnTo>
                    <a:pt x="0" y="3421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 tIns="0" rIns="301777" bIns="0" numCol="1" spcCol="1270" anchor="t" anchorCtr="0">
              <a:noAutofit/>
            </a:bodyPr>
            <a:lstStyle/>
            <a:p>
              <a:pPr marL="0" lvl="0" indent="0" algn="r" defTabSz="1066800">
                <a:lnSpc>
                  <a:spcPct val="90000"/>
                </a:lnSpc>
                <a:spcBef>
                  <a:spcPct val="0"/>
                </a:spcBef>
                <a:spcAft>
                  <a:spcPct val="35000"/>
                </a:spcAft>
                <a:buNone/>
              </a:pPr>
              <a:r>
                <a:rPr lang="en-GB" sz="2400" kern="1200" dirty="0"/>
                <a:t>Methods</a:t>
              </a:r>
            </a:p>
          </p:txBody>
        </p:sp>
        <p:sp>
          <p:nvSpPr>
            <p:cNvPr id="13" name="Freeform: Shape 12">
              <a:extLst>
                <a:ext uri="{FF2B5EF4-FFF2-40B4-BE49-F238E27FC236}">
                  <a16:creationId xmlns:a16="http://schemas.microsoft.com/office/drawing/2014/main" id="{4F1B62B0-7176-BE5E-EEE6-67ED82C5621F}"/>
                </a:ext>
              </a:extLst>
            </p:cNvPr>
            <p:cNvSpPr/>
            <p:nvPr/>
          </p:nvSpPr>
          <p:spPr>
            <a:xfrm>
              <a:off x="2813935" y="1942132"/>
              <a:ext cx="2026737" cy="4226560"/>
            </a:xfrm>
            <a:custGeom>
              <a:avLst/>
              <a:gdLst>
                <a:gd name="csX0" fmla="*/ 0 w 1704383"/>
                <a:gd name="csY0" fmla="*/ 0 h 4226560"/>
                <a:gd name="csX1" fmla="*/ 1704383 w 1704383"/>
                <a:gd name="csY1" fmla="*/ 0 h 4226560"/>
                <a:gd name="csX2" fmla="*/ 1704383 w 1704383"/>
                <a:gd name="csY2" fmla="*/ 4226560 h 4226560"/>
                <a:gd name="csX3" fmla="*/ 0 w 1704383"/>
                <a:gd name="csY3" fmla="*/ 4226560 h 4226560"/>
                <a:gd name="csX4" fmla="*/ 0 w 1704383"/>
                <a:gd name="csY4" fmla="*/ 0 h 4226560"/>
              </a:gdLst>
              <a:ahLst/>
              <a:cxnLst>
                <a:cxn ang="0">
                  <a:pos x="csX0" y="csY0"/>
                </a:cxn>
                <a:cxn ang="0">
                  <a:pos x="csX1" y="csY1"/>
                </a:cxn>
                <a:cxn ang="0">
                  <a:pos x="csX2" y="csY2"/>
                </a:cxn>
                <a:cxn ang="0">
                  <a:pos x="csX3" y="csY3"/>
                </a:cxn>
                <a:cxn ang="0">
                  <a:pos x="csX4" y="csY4"/>
                </a:cxn>
              </a:cxnLst>
              <a:rect l="l" t="t" r="r" b="b"/>
              <a:pathLst>
                <a:path w="1704383" h="4226560">
                  <a:moveTo>
                    <a:pt x="0" y="0"/>
                  </a:moveTo>
                  <a:lnTo>
                    <a:pt x="1704383" y="0"/>
                  </a:lnTo>
                  <a:lnTo>
                    <a:pt x="1704383" y="4226560"/>
                  </a:lnTo>
                  <a:lnTo>
                    <a:pt x="0" y="4226560"/>
                  </a:lnTo>
                  <a:lnTo>
                    <a:pt x="0" y="0"/>
                  </a:lnTo>
                  <a:close/>
                </a:path>
              </a:pathLst>
            </a:custGeom>
            <a:solidFill>
              <a:schemeClr val="accent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7368" tIns="301777" rIns="277368" bIns="277368" numCol="1" spcCol="1270" anchor="t" anchorCtr="0">
              <a:noAutofit/>
            </a:bodyPr>
            <a:lstStyle/>
            <a:p>
              <a:pPr marL="285750" lvl="1" indent="-285750" algn="l" defTabSz="1333500">
                <a:lnSpc>
                  <a:spcPct val="90000"/>
                </a:lnSpc>
                <a:spcBef>
                  <a:spcPct val="0"/>
                </a:spcBef>
                <a:spcAft>
                  <a:spcPct val="15000"/>
                </a:spcAft>
                <a:buFont typeface="Arial" panose="020B0604020202020204" pitchFamily="34" charset="0"/>
                <a:buChar char="•"/>
              </a:pPr>
              <a:r>
                <a:rPr lang="en-GB" sz="1600" dirty="0">
                  <a:solidFill>
                    <a:schemeClr val="tx1"/>
                  </a:solidFill>
                </a:rPr>
                <a:t>~250 words</a:t>
              </a:r>
            </a:p>
            <a:p>
              <a:pPr marL="285750" lvl="1" indent="-285750" algn="l" defTabSz="1333500">
                <a:lnSpc>
                  <a:spcPct val="90000"/>
                </a:lnSpc>
                <a:spcBef>
                  <a:spcPct val="0"/>
                </a:spcBef>
                <a:spcAft>
                  <a:spcPct val="15000"/>
                </a:spcAft>
                <a:buFont typeface="Arial" panose="020B0604020202020204" pitchFamily="34" charset="0"/>
                <a:buChar char="•"/>
              </a:pPr>
              <a:r>
                <a:rPr lang="en-GB" sz="1600" dirty="0">
                  <a:solidFill>
                    <a:schemeClr val="tx1"/>
                  </a:solidFill>
                </a:rPr>
                <a:t>Search strategy</a:t>
              </a:r>
            </a:p>
            <a:p>
              <a:pPr marL="285750" lvl="1" indent="-285750" algn="l" defTabSz="1333500">
                <a:lnSpc>
                  <a:spcPct val="90000"/>
                </a:lnSpc>
                <a:spcBef>
                  <a:spcPct val="0"/>
                </a:spcBef>
                <a:spcAft>
                  <a:spcPct val="15000"/>
                </a:spcAft>
                <a:buFont typeface="Arial" panose="020B0604020202020204" pitchFamily="34" charset="0"/>
                <a:buChar char="•"/>
              </a:pPr>
              <a:r>
                <a:rPr lang="en-GB" sz="1600" kern="1200" dirty="0">
                  <a:solidFill>
                    <a:schemeClr val="tx1"/>
                  </a:solidFill>
                </a:rPr>
                <a:t>Databases</a:t>
              </a:r>
            </a:p>
            <a:p>
              <a:pPr marL="285750" lvl="1" indent="-285750" algn="l" defTabSz="1333500">
                <a:lnSpc>
                  <a:spcPct val="90000"/>
                </a:lnSpc>
                <a:spcBef>
                  <a:spcPct val="0"/>
                </a:spcBef>
                <a:spcAft>
                  <a:spcPct val="15000"/>
                </a:spcAft>
                <a:buFont typeface="Arial" panose="020B0604020202020204" pitchFamily="34" charset="0"/>
                <a:buChar char="•"/>
              </a:pPr>
              <a:r>
                <a:rPr lang="en-GB" sz="1600" dirty="0">
                  <a:solidFill>
                    <a:schemeClr val="tx1"/>
                  </a:solidFill>
                </a:rPr>
                <a:t>Keywords/search terms</a:t>
              </a:r>
            </a:p>
            <a:p>
              <a:pPr marL="285750" lvl="1" indent="-285750" algn="l" defTabSz="1333500">
                <a:lnSpc>
                  <a:spcPct val="90000"/>
                </a:lnSpc>
                <a:spcBef>
                  <a:spcPct val="0"/>
                </a:spcBef>
                <a:spcAft>
                  <a:spcPct val="15000"/>
                </a:spcAft>
                <a:buFont typeface="Arial" panose="020B0604020202020204" pitchFamily="34" charset="0"/>
                <a:buChar char="•"/>
              </a:pPr>
              <a:r>
                <a:rPr lang="en-GB" sz="1600" kern="1200" dirty="0">
                  <a:solidFill>
                    <a:schemeClr val="tx1"/>
                  </a:solidFill>
                </a:rPr>
                <a:t>Inclusion/exclusion criteria</a:t>
              </a:r>
            </a:p>
            <a:p>
              <a:pPr marL="285750" lvl="1" indent="-285750" algn="l" defTabSz="1333500">
                <a:lnSpc>
                  <a:spcPct val="90000"/>
                </a:lnSpc>
                <a:spcBef>
                  <a:spcPct val="0"/>
                </a:spcBef>
                <a:spcAft>
                  <a:spcPct val="15000"/>
                </a:spcAft>
                <a:buFont typeface="Arial" panose="020B0604020202020204" pitchFamily="34" charset="0"/>
                <a:buChar char="•"/>
              </a:pPr>
              <a:r>
                <a:rPr lang="en-GB" sz="1600" dirty="0">
                  <a:solidFill>
                    <a:schemeClr val="tx1"/>
                  </a:solidFill>
                </a:rPr>
                <a:t>Appraisal tools</a:t>
              </a:r>
              <a:endParaRPr lang="en-GB" sz="1600" kern="1200" dirty="0">
                <a:solidFill>
                  <a:schemeClr val="tx1"/>
                </a:solidFill>
              </a:endParaRPr>
            </a:p>
            <a:p>
              <a:pPr marL="285750" lvl="1" indent="-285750" algn="l" defTabSz="1333500">
                <a:lnSpc>
                  <a:spcPct val="90000"/>
                </a:lnSpc>
                <a:spcBef>
                  <a:spcPct val="0"/>
                </a:spcBef>
                <a:spcAft>
                  <a:spcPct val="15000"/>
                </a:spcAft>
                <a:buChar char="•"/>
              </a:pPr>
              <a:endParaRPr lang="en-GB" sz="3000" kern="1200" dirty="0">
                <a:solidFill>
                  <a:schemeClr val="tx1"/>
                </a:solidFill>
              </a:endParaRPr>
            </a:p>
          </p:txBody>
        </p:sp>
        <p:sp>
          <p:nvSpPr>
            <p:cNvPr id="14" name="Rectangle 13" descr="Badge outline">
              <a:extLst>
                <a:ext uri="{FF2B5EF4-FFF2-40B4-BE49-F238E27FC236}">
                  <a16:creationId xmlns:a16="http://schemas.microsoft.com/office/drawing/2014/main" id="{6FB60F8E-329B-C8A2-EA29-6F36B661379B}"/>
                </a:ext>
              </a:extLst>
            </p:cNvPr>
            <p:cNvSpPr/>
            <p:nvPr/>
          </p:nvSpPr>
          <p:spPr>
            <a:xfrm>
              <a:off x="2589746" y="1490464"/>
              <a:ext cx="684345" cy="684345"/>
            </a:xfrm>
            <a:prstGeom prst="rect">
              <a:avLst/>
            </a:prstGeom>
            <a:blipFill>
              <a:blip>
                <a:extLs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0B10ACE2-8F75-97E4-9630-B69F980D4E6A}"/>
                </a:ext>
              </a:extLst>
            </p:cNvPr>
            <p:cNvSpPr/>
            <p:nvPr/>
          </p:nvSpPr>
          <p:spPr>
            <a:xfrm rot="16200000">
              <a:off x="2995748" y="3884326"/>
              <a:ext cx="4226560" cy="342172"/>
            </a:xfrm>
            <a:custGeom>
              <a:avLst/>
              <a:gdLst>
                <a:gd name="csX0" fmla="*/ 0 w 4226560"/>
                <a:gd name="csY0" fmla="*/ 0 h 342172"/>
                <a:gd name="csX1" fmla="*/ 4226560 w 4226560"/>
                <a:gd name="csY1" fmla="*/ 0 h 342172"/>
                <a:gd name="csX2" fmla="*/ 4226560 w 4226560"/>
                <a:gd name="csY2" fmla="*/ 342172 h 342172"/>
                <a:gd name="csX3" fmla="*/ 0 w 4226560"/>
                <a:gd name="csY3" fmla="*/ 342172 h 342172"/>
                <a:gd name="csX4" fmla="*/ 0 w 4226560"/>
                <a:gd name="csY4" fmla="*/ 0 h 342172"/>
              </a:gdLst>
              <a:ahLst/>
              <a:cxnLst>
                <a:cxn ang="0">
                  <a:pos x="csX0" y="csY0"/>
                </a:cxn>
                <a:cxn ang="0">
                  <a:pos x="csX1" y="csY1"/>
                </a:cxn>
                <a:cxn ang="0">
                  <a:pos x="csX2" y="csY2"/>
                </a:cxn>
                <a:cxn ang="0">
                  <a:pos x="csX3" y="csY3"/>
                </a:cxn>
                <a:cxn ang="0">
                  <a:pos x="csX4" y="csY4"/>
                </a:cxn>
              </a:cxnLst>
              <a:rect l="l" t="t" r="r" b="b"/>
              <a:pathLst>
                <a:path w="4226560" h="342172">
                  <a:moveTo>
                    <a:pt x="0" y="0"/>
                  </a:moveTo>
                  <a:lnTo>
                    <a:pt x="4226560" y="0"/>
                  </a:lnTo>
                  <a:lnTo>
                    <a:pt x="4226560" y="342172"/>
                  </a:lnTo>
                  <a:lnTo>
                    <a:pt x="0" y="3421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301777" bIns="-1" numCol="1" spcCol="1270" anchor="t" anchorCtr="0">
              <a:noAutofit/>
            </a:bodyPr>
            <a:lstStyle/>
            <a:p>
              <a:pPr marL="0" lvl="0" indent="0" algn="r" defTabSz="1066800">
                <a:lnSpc>
                  <a:spcPct val="90000"/>
                </a:lnSpc>
                <a:spcBef>
                  <a:spcPct val="0"/>
                </a:spcBef>
                <a:spcAft>
                  <a:spcPct val="35000"/>
                </a:spcAft>
                <a:buNone/>
              </a:pPr>
              <a:r>
                <a:rPr lang="en-GB" sz="2400" kern="1200" dirty="0"/>
                <a:t>Review of technologies</a:t>
              </a:r>
            </a:p>
          </p:txBody>
        </p:sp>
        <p:sp>
          <p:nvSpPr>
            <p:cNvPr id="16" name="Freeform: Shape 15">
              <a:extLst>
                <a:ext uri="{FF2B5EF4-FFF2-40B4-BE49-F238E27FC236}">
                  <a16:creationId xmlns:a16="http://schemas.microsoft.com/office/drawing/2014/main" id="{F6C3F127-4749-B86C-4401-AED57B6921EB}"/>
                </a:ext>
              </a:extLst>
            </p:cNvPr>
            <p:cNvSpPr/>
            <p:nvPr/>
          </p:nvSpPr>
          <p:spPr>
            <a:xfrm>
              <a:off x="5235870" y="1942132"/>
              <a:ext cx="2026737" cy="4226560"/>
            </a:xfrm>
            <a:custGeom>
              <a:avLst/>
              <a:gdLst>
                <a:gd name="csX0" fmla="*/ 0 w 1704383"/>
                <a:gd name="csY0" fmla="*/ 0 h 4226560"/>
                <a:gd name="csX1" fmla="*/ 1704383 w 1704383"/>
                <a:gd name="csY1" fmla="*/ 0 h 4226560"/>
                <a:gd name="csX2" fmla="*/ 1704383 w 1704383"/>
                <a:gd name="csY2" fmla="*/ 4226560 h 4226560"/>
                <a:gd name="csX3" fmla="*/ 0 w 1704383"/>
                <a:gd name="csY3" fmla="*/ 4226560 h 4226560"/>
                <a:gd name="csX4" fmla="*/ 0 w 1704383"/>
                <a:gd name="csY4" fmla="*/ 0 h 4226560"/>
              </a:gdLst>
              <a:ahLst/>
              <a:cxnLst>
                <a:cxn ang="0">
                  <a:pos x="csX0" y="csY0"/>
                </a:cxn>
                <a:cxn ang="0">
                  <a:pos x="csX1" y="csY1"/>
                </a:cxn>
                <a:cxn ang="0">
                  <a:pos x="csX2" y="csY2"/>
                </a:cxn>
                <a:cxn ang="0">
                  <a:pos x="csX3" y="csY3"/>
                </a:cxn>
                <a:cxn ang="0">
                  <a:pos x="csX4" y="csY4"/>
                </a:cxn>
              </a:cxnLst>
              <a:rect l="l" t="t" r="r" b="b"/>
              <a:pathLst>
                <a:path w="1704383" h="4226560">
                  <a:moveTo>
                    <a:pt x="0" y="0"/>
                  </a:moveTo>
                  <a:lnTo>
                    <a:pt x="1704383" y="0"/>
                  </a:lnTo>
                  <a:lnTo>
                    <a:pt x="1704383" y="4226560"/>
                  </a:lnTo>
                  <a:lnTo>
                    <a:pt x="0" y="4226560"/>
                  </a:lnTo>
                  <a:lnTo>
                    <a:pt x="0" y="0"/>
                  </a:lnTo>
                  <a:close/>
                </a:path>
              </a:pathLst>
            </a:custGeom>
            <a:solidFill>
              <a:schemeClr val="accent3">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7368" tIns="301777" rIns="277368" bIns="277368" numCol="1" spcCol="1270" anchor="t" anchorCtr="0">
              <a:noAutofit/>
            </a:bodyPr>
            <a:lstStyle/>
            <a:p>
              <a:pPr marL="285750" lvl="1" indent="-285750" algn="l" defTabSz="1333500">
                <a:lnSpc>
                  <a:spcPct val="90000"/>
                </a:lnSpc>
                <a:spcBef>
                  <a:spcPct val="0"/>
                </a:spcBef>
                <a:spcAft>
                  <a:spcPct val="15000"/>
                </a:spcAft>
                <a:buChar char="•"/>
              </a:pPr>
              <a:r>
                <a:rPr lang="en-GB" sz="1600" kern="1200" dirty="0">
                  <a:solidFill>
                    <a:schemeClr val="tx1"/>
                  </a:solidFill>
                </a:rPr>
                <a:t>~800 words</a:t>
              </a:r>
            </a:p>
            <a:p>
              <a:pPr marL="285750" lvl="1" indent="-285750" algn="l" defTabSz="1333500">
                <a:lnSpc>
                  <a:spcPct val="90000"/>
                </a:lnSpc>
                <a:spcBef>
                  <a:spcPct val="0"/>
                </a:spcBef>
                <a:spcAft>
                  <a:spcPct val="15000"/>
                </a:spcAft>
                <a:buChar char="•"/>
              </a:pPr>
              <a:r>
                <a:rPr lang="en-GB" sz="1600" dirty="0">
                  <a:solidFill>
                    <a:schemeClr val="tx1"/>
                  </a:solidFill>
                </a:rPr>
                <a:t>Describe the technology </a:t>
              </a:r>
            </a:p>
            <a:p>
              <a:pPr marL="285750" lvl="1" indent="-285750" algn="l" defTabSz="1333500">
                <a:lnSpc>
                  <a:spcPct val="90000"/>
                </a:lnSpc>
                <a:spcBef>
                  <a:spcPct val="0"/>
                </a:spcBef>
                <a:spcAft>
                  <a:spcPct val="15000"/>
                </a:spcAft>
                <a:buChar char="•"/>
              </a:pPr>
              <a:r>
                <a:rPr lang="en-GB" sz="1600" kern="1200" dirty="0">
                  <a:solidFill>
                    <a:schemeClr val="tx1"/>
                  </a:solidFill>
                </a:rPr>
                <a:t>Review the evidence </a:t>
              </a:r>
            </a:p>
            <a:p>
              <a:pPr marL="285750" lvl="1" indent="-285750" algn="l" defTabSz="1333500">
                <a:lnSpc>
                  <a:spcPct val="90000"/>
                </a:lnSpc>
                <a:spcBef>
                  <a:spcPct val="0"/>
                </a:spcBef>
                <a:spcAft>
                  <a:spcPct val="15000"/>
                </a:spcAft>
                <a:buChar char="•"/>
              </a:pPr>
              <a:endParaRPr lang="en-GB" sz="1600" dirty="0">
                <a:solidFill>
                  <a:schemeClr val="tx1"/>
                </a:solidFill>
              </a:endParaRPr>
            </a:p>
            <a:p>
              <a:pPr marL="285750" lvl="1" indent="-285750" algn="l" defTabSz="1333500">
                <a:lnSpc>
                  <a:spcPct val="90000"/>
                </a:lnSpc>
                <a:spcBef>
                  <a:spcPct val="0"/>
                </a:spcBef>
                <a:spcAft>
                  <a:spcPct val="15000"/>
                </a:spcAft>
                <a:buChar char="•"/>
              </a:pPr>
              <a:endParaRPr lang="en-GB" sz="1600" kern="1200" dirty="0">
                <a:solidFill>
                  <a:schemeClr val="tx1"/>
                </a:solidFill>
              </a:endParaRPr>
            </a:p>
            <a:p>
              <a:pPr marL="285750" lvl="1" indent="-285750" algn="l" defTabSz="1333500">
                <a:lnSpc>
                  <a:spcPct val="90000"/>
                </a:lnSpc>
                <a:spcBef>
                  <a:spcPct val="0"/>
                </a:spcBef>
                <a:spcAft>
                  <a:spcPct val="15000"/>
                </a:spcAft>
                <a:buChar char="•"/>
              </a:pPr>
              <a:r>
                <a:rPr lang="en-GB" sz="1600" dirty="0">
                  <a:solidFill>
                    <a:schemeClr val="tx1"/>
                  </a:solidFill>
                </a:rPr>
                <a:t>Repeat this section for technology 2</a:t>
              </a:r>
              <a:endParaRPr lang="en-GB" sz="1600" kern="1200" dirty="0">
                <a:solidFill>
                  <a:schemeClr val="tx1"/>
                </a:solidFill>
              </a:endParaRPr>
            </a:p>
            <a:p>
              <a:pPr marL="285750" lvl="1" indent="-285750" algn="l" defTabSz="1333500">
                <a:lnSpc>
                  <a:spcPct val="90000"/>
                </a:lnSpc>
                <a:spcBef>
                  <a:spcPct val="0"/>
                </a:spcBef>
                <a:spcAft>
                  <a:spcPct val="15000"/>
                </a:spcAft>
                <a:buChar char="•"/>
              </a:pPr>
              <a:endParaRPr lang="en-GB" sz="3000" kern="1200" dirty="0">
                <a:solidFill>
                  <a:schemeClr val="tx1"/>
                </a:solidFill>
              </a:endParaRPr>
            </a:p>
          </p:txBody>
        </p:sp>
        <p:sp>
          <p:nvSpPr>
            <p:cNvPr id="17" name="Rectangle 16" descr="Badge 3 outline">
              <a:extLst>
                <a:ext uri="{FF2B5EF4-FFF2-40B4-BE49-F238E27FC236}">
                  <a16:creationId xmlns:a16="http://schemas.microsoft.com/office/drawing/2014/main" id="{74B9DC56-3323-242A-3966-B458509B3F88}"/>
                </a:ext>
              </a:extLst>
            </p:cNvPr>
            <p:cNvSpPr/>
            <p:nvPr/>
          </p:nvSpPr>
          <p:spPr>
            <a:xfrm>
              <a:off x="5041177" y="1490464"/>
              <a:ext cx="684345" cy="684345"/>
            </a:xfrm>
            <a:prstGeom prst="rect">
              <a:avLst/>
            </a:prstGeom>
            <a:blipFill>
              <a:blip>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EFEA60DE-23A5-288F-33A3-89367CC1DFEA}"/>
                </a:ext>
              </a:extLst>
            </p:cNvPr>
            <p:cNvSpPr/>
            <p:nvPr/>
          </p:nvSpPr>
          <p:spPr>
            <a:xfrm rot="16200000">
              <a:off x="5402933" y="3884326"/>
              <a:ext cx="4226560" cy="342172"/>
            </a:xfrm>
            <a:custGeom>
              <a:avLst/>
              <a:gdLst>
                <a:gd name="csX0" fmla="*/ 0 w 4226560"/>
                <a:gd name="csY0" fmla="*/ 0 h 342172"/>
                <a:gd name="csX1" fmla="*/ 4226560 w 4226560"/>
                <a:gd name="csY1" fmla="*/ 0 h 342172"/>
                <a:gd name="csX2" fmla="*/ 4226560 w 4226560"/>
                <a:gd name="csY2" fmla="*/ 342172 h 342172"/>
                <a:gd name="csX3" fmla="*/ 0 w 4226560"/>
                <a:gd name="csY3" fmla="*/ 342172 h 342172"/>
                <a:gd name="csX4" fmla="*/ 0 w 4226560"/>
                <a:gd name="csY4" fmla="*/ 0 h 342172"/>
              </a:gdLst>
              <a:ahLst/>
              <a:cxnLst>
                <a:cxn ang="0">
                  <a:pos x="csX0" y="csY0"/>
                </a:cxn>
                <a:cxn ang="0">
                  <a:pos x="csX1" y="csY1"/>
                </a:cxn>
                <a:cxn ang="0">
                  <a:pos x="csX2" y="csY2"/>
                </a:cxn>
                <a:cxn ang="0">
                  <a:pos x="csX3" y="csY3"/>
                </a:cxn>
                <a:cxn ang="0">
                  <a:pos x="csX4" y="csY4"/>
                </a:cxn>
              </a:cxnLst>
              <a:rect l="l" t="t" r="r" b="b"/>
              <a:pathLst>
                <a:path w="4226560" h="342172">
                  <a:moveTo>
                    <a:pt x="0" y="0"/>
                  </a:moveTo>
                  <a:lnTo>
                    <a:pt x="4226560" y="0"/>
                  </a:lnTo>
                  <a:lnTo>
                    <a:pt x="4226560" y="342172"/>
                  </a:lnTo>
                  <a:lnTo>
                    <a:pt x="0" y="3421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301777" bIns="-1" numCol="1" spcCol="1270" anchor="t" anchorCtr="0">
              <a:noAutofit/>
            </a:bodyPr>
            <a:lstStyle/>
            <a:p>
              <a:pPr marL="0" lvl="0" indent="0" algn="r" defTabSz="1066800">
                <a:lnSpc>
                  <a:spcPct val="90000"/>
                </a:lnSpc>
                <a:spcBef>
                  <a:spcPct val="0"/>
                </a:spcBef>
                <a:spcAft>
                  <a:spcPct val="35000"/>
                </a:spcAft>
                <a:buNone/>
              </a:pPr>
              <a:r>
                <a:rPr lang="en-GB" sz="2400" kern="1200" dirty="0"/>
                <a:t>Discussion</a:t>
              </a:r>
            </a:p>
          </p:txBody>
        </p:sp>
        <p:sp>
          <p:nvSpPr>
            <p:cNvPr id="19" name="Rectangle 18">
              <a:extLst>
                <a:ext uri="{FF2B5EF4-FFF2-40B4-BE49-F238E27FC236}">
                  <a16:creationId xmlns:a16="http://schemas.microsoft.com/office/drawing/2014/main" id="{E539168D-E270-BA77-73FF-50C5768E194B}"/>
                </a:ext>
              </a:extLst>
            </p:cNvPr>
            <p:cNvSpPr/>
            <p:nvPr/>
          </p:nvSpPr>
          <p:spPr>
            <a:xfrm>
              <a:off x="7643055" y="1942132"/>
              <a:ext cx="2026737" cy="4226560"/>
            </a:xfrm>
            <a:prstGeom prst="rect">
              <a:avLst/>
            </a:prstGeom>
            <a:solidFill>
              <a:schemeClr val="accent5">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solidFill>
                  <a:schemeClr val="tx1"/>
                </a:solidFill>
              </a:endParaRPr>
            </a:p>
            <a:p>
              <a:pPr marL="285750" indent="-285750">
                <a:buFont typeface="Arial" panose="020B0604020202020204" pitchFamily="34" charset="0"/>
                <a:buChar char="•"/>
              </a:pPr>
              <a:r>
                <a:rPr lang="en-GB" sz="1600" dirty="0">
                  <a:solidFill>
                    <a:schemeClr val="tx1"/>
                  </a:solidFill>
                </a:rPr>
                <a:t>~350 words</a:t>
              </a:r>
            </a:p>
            <a:p>
              <a:pPr marL="285750" indent="-285750">
                <a:buFont typeface="Arial" panose="020B0604020202020204" pitchFamily="34" charset="0"/>
                <a:buChar char="•"/>
              </a:pPr>
              <a:r>
                <a:rPr lang="en-GB" sz="1600" dirty="0">
                  <a:solidFill>
                    <a:schemeClr val="tx1"/>
                  </a:solidFill>
                </a:rPr>
                <a:t>Compare the two technologies </a:t>
              </a:r>
            </a:p>
            <a:p>
              <a:pPr marL="285750" indent="-285750">
                <a:buFont typeface="Arial" panose="020B0604020202020204" pitchFamily="34" charset="0"/>
                <a:buChar char="•"/>
              </a:pPr>
              <a:r>
                <a:rPr lang="en-GB" sz="1600" dirty="0">
                  <a:solidFill>
                    <a:schemeClr val="tx1"/>
                  </a:solidFill>
                </a:rPr>
                <a:t>Strengths </a:t>
              </a:r>
            </a:p>
            <a:p>
              <a:pPr marL="285750" indent="-285750">
                <a:buFont typeface="Arial" panose="020B0604020202020204" pitchFamily="34" charset="0"/>
                <a:buChar char="•"/>
              </a:pPr>
              <a:r>
                <a:rPr lang="en-GB" sz="1600" dirty="0">
                  <a:solidFill>
                    <a:schemeClr val="tx1"/>
                  </a:solidFill>
                </a:rPr>
                <a:t>Potential impact on health and social care</a:t>
              </a:r>
            </a:p>
            <a:p>
              <a:pPr marL="285750" indent="-285750">
                <a:buFont typeface="Arial" panose="020B0604020202020204" pitchFamily="34" charset="0"/>
                <a:buChar char="•"/>
              </a:pPr>
              <a:r>
                <a:rPr lang="en-GB" sz="1600" dirty="0">
                  <a:solidFill>
                    <a:schemeClr val="tx1"/>
                  </a:solidFill>
                </a:rPr>
                <a:t>Future developments and evidence gaps  </a:t>
              </a:r>
            </a:p>
          </p:txBody>
        </p:sp>
        <p:sp>
          <p:nvSpPr>
            <p:cNvPr id="20" name="Rectangle 19" descr="Badge 4 outline">
              <a:extLst>
                <a:ext uri="{FF2B5EF4-FFF2-40B4-BE49-F238E27FC236}">
                  <a16:creationId xmlns:a16="http://schemas.microsoft.com/office/drawing/2014/main" id="{AEEFC11E-5275-1D7C-6AE9-2E6A67FD331A}"/>
                </a:ext>
              </a:extLst>
            </p:cNvPr>
            <p:cNvSpPr/>
            <p:nvPr/>
          </p:nvSpPr>
          <p:spPr>
            <a:xfrm>
              <a:off x="7433614" y="1490464"/>
              <a:ext cx="684345" cy="684345"/>
            </a:xfrm>
            <a:prstGeom prst="rect">
              <a:avLst/>
            </a:prstGeom>
            <a:blipFill>
              <a:blip>
                <a:extLs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E06DC414-7056-6A9F-F447-FC22ACA31EDE}"/>
                </a:ext>
              </a:extLst>
            </p:cNvPr>
            <p:cNvSpPr/>
            <p:nvPr/>
          </p:nvSpPr>
          <p:spPr>
            <a:xfrm rot="16200000">
              <a:off x="7810122" y="3884326"/>
              <a:ext cx="4226560" cy="342172"/>
            </a:xfrm>
            <a:custGeom>
              <a:avLst/>
              <a:gdLst>
                <a:gd name="csX0" fmla="*/ 0 w 4226560"/>
                <a:gd name="csY0" fmla="*/ 0 h 342172"/>
                <a:gd name="csX1" fmla="*/ 4226560 w 4226560"/>
                <a:gd name="csY1" fmla="*/ 0 h 342172"/>
                <a:gd name="csX2" fmla="*/ 4226560 w 4226560"/>
                <a:gd name="csY2" fmla="*/ 342172 h 342172"/>
                <a:gd name="csX3" fmla="*/ 0 w 4226560"/>
                <a:gd name="csY3" fmla="*/ 342172 h 342172"/>
                <a:gd name="csX4" fmla="*/ 0 w 4226560"/>
                <a:gd name="csY4" fmla="*/ 0 h 342172"/>
              </a:gdLst>
              <a:ahLst/>
              <a:cxnLst>
                <a:cxn ang="0">
                  <a:pos x="csX0" y="csY0"/>
                </a:cxn>
                <a:cxn ang="0">
                  <a:pos x="csX1" y="csY1"/>
                </a:cxn>
                <a:cxn ang="0">
                  <a:pos x="csX2" y="csY2"/>
                </a:cxn>
                <a:cxn ang="0">
                  <a:pos x="csX3" y="csY3"/>
                </a:cxn>
                <a:cxn ang="0">
                  <a:pos x="csX4" y="csY4"/>
                </a:cxn>
              </a:cxnLst>
              <a:rect l="l" t="t" r="r" b="b"/>
              <a:pathLst>
                <a:path w="4226560" h="342172">
                  <a:moveTo>
                    <a:pt x="0" y="0"/>
                  </a:moveTo>
                  <a:lnTo>
                    <a:pt x="4226560" y="0"/>
                  </a:lnTo>
                  <a:lnTo>
                    <a:pt x="4226560" y="342172"/>
                  </a:lnTo>
                  <a:lnTo>
                    <a:pt x="0" y="3421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301777" bIns="0" numCol="1" spcCol="1270" anchor="t" anchorCtr="0">
              <a:noAutofit/>
            </a:bodyPr>
            <a:lstStyle/>
            <a:p>
              <a:pPr marL="0" lvl="0" indent="0" algn="r" defTabSz="1066800">
                <a:lnSpc>
                  <a:spcPct val="90000"/>
                </a:lnSpc>
                <a:spcBef>
                  <a:spcPct val="0"/>
                </a:spcBef>
                <a:spcAft>
                  <a:spcPct val="35000"/>
                </a:spcAft>
                <a:buNone/>
              </a:pPr>
              <a:r>
                <a:rPr lang="en-GB" sz="2400" kern="1200" dirty="0"/>
                <a:t>Reference list</a:t>
              </a:r>
            </a:p>
          </p:txBody>
        </p:sp>
        <p:sp>
          <p:nvSpPr>
            <p:cNvPr id="22" name="Rectangle 21">
              <a:extLst>
                <a:ext uri="{FF2B5EF4-FFF2-40B4-BE49-F238E27FC236}">
                  <a16:creationId xmlns:a16="http://schemas.microsoft.com/office/drawing/2014/main" id="{C061B598-097E-87A3-7487-3D2DB0218325}"/>
                </a:ext>
              </a:extLst>
            </p:cNvPr>
            <p:cNvSpPr/>
            <p:nvPr/>
          </p:nvSpPr>
          <p:spPr>
            <a:xfrm>
              <a:off x="10050244" y="1942132"/>
              <a:ext cx="2026737" cy="4226560"/>
            </a:xfrm>
            <a:prstGeom prst="rect">
              <a:avLst/>
            </a:prstGeom>
            <a:solidFill>
              <a:schemeClr val="bg2">
                <a:lumMod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solidFill>
                  <a:schemeClr val="tx1"/>
                </a:solidFill>
              </a:endParaRPr>
            </a:p>
            <a:p>
              <a:endParaRPr lang="en-GB" dirty="0">
                <a:solidFill>
                  <a:schemeClr val="tx1"/>
                </a:solidFill>
              </a:endParaRPr>
            </a:p>
            <a:p>
              <a:pPr marL="285750" indent="-285750">
                <a:buFont typeface="Arial" panose="020B0604020202020204" pitchFamily="34" charset="0"/>
                <a:buChar char="•"/>
              </a:pPr>
              <a:r>
                <a:rPr lang="en-GB" sz="1600" dirty="0">
                  <a:solidFill>
                    <a:schemeClr val="tx1"/>
                  </a:solidFill>
                </a:rPr>
                <a:t>Ensure in-text citations </a:t>
              </a:r>
            </a:p>
            <a:p>
              <a:pPr marL="285750" indent="-285750">
                <a:buFont typeface="Arial" panose="020B0604020202020204" pitchFamily="34" charset="0"/>
                <a:buChar char="•"/>
              </a:pPr>
              <a:r>
                <a:rPr lang="en-GB" sz="1600" dirty="0">
                  <a:solidFill>
                    <a:schemeClr val="tx1"/>
                  </a:solidFill>
                </a:rPr>
                <a:t>Reference list in Harvard style </a:t>
              </a:r>
              <a:r>
                <a:rPr lang="en-GB" dirty="0">
                  <a:solidFill>
                    <a:schemeClr val="tx1"/>
                  </a:solidFill>
                </a:rPr>
                <a:t> </a:t>
              </a:r>
            </a:p>
          </p:txBody>
        </p:sp>
        <p:sp>
          <p:nvSpPr>
            <p:cNvPr id="23" name="Rectangle 22" descr="Badge 5 outline">
              <a:extLst>
                <a:ext uri="{FF2B5EF4-FFF2-40B4-BE49-F238E27FC236}">
                  <a16:creationId xmlns:a16="http://schemas.microsoft.com/office/drawing/2014/main" id="{1172045E-63E3-1F5D-BFBD-463C5C49879D}"/>
                </a:ext>
              </a:extLst>
            </p:cNvPr>
            <p:cNvSpPr/>
            <p:nvPr/>
          </p:nvSpPr>
          <p:spPr>
            <a:xfrm>
              <a:off x="9870300" y="1490464"/>
              <a:ext cx="684345" cy="684345"/>
            </a:xfrm>
            <a:prstGeom prst="rect">
              <a:avLst/>
            </a:prstGeom>
            <a:blipFill>
              <a:blip>
                <a:extLs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668754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F58B-746F-60FB-71A1-4DF834B2DDF6}"/>
              </a:ext>
            </a:extLst>
          </p:cNvPr>
          <p:cNvSpPr>
            <a:spLocks noGrp="1"/>
          </p:cNvSpPr>
          <p:nvPr>
            <p:ph type="title"/>
          </p:nvPr>
        </p:nvSpPr>
        <p:spPr>
          <a:xfrm>
            <a:off x="218768" y="136525"/>
            <a:ext cx="10515600" cy="1325563"/>
          </a:xfrm>
        </p:spPr>
        <p:txBody>
          <a:bodyPr/>
          <a:lstStyle/>
          <a:p>
            <a:r>
              <a:rPr lang="en-GB" b="1" dirty="0"/>
              <a:t>What we will looking for</a:t>
            </a:r>
          </a:p>
        </p:txBody>
      </p:sp>
      <p:sp>
        <p:nvSpPr>
          <p:cNvPr id="3" name="Content Placeholder 2">
            <a:extLst>
              <a:ext uri="{FF2B5EF4-FFF2-40B4-BE49-F238E27FC236}">
                <a16:creationId xmlns:a16="http://schemas.microsoft.com/office/drawing/2014/main" id="{A85FF762-0CD7-E4BF-8AF1-FB06647DC4CD}"/>
              </a:ext>
            </a:extLst>
          </p:cNvPr>
          <p:cNvSpPr>
            <a:spLocks noGrp="1"/>
          </p:cNvSpPr>
          <p:nvPr>
            <p:ph idx="1"/>
          </p:nvPr>
        </p:nvSpPr>
        <p:spPr>
          <a:xfrm>
            <a:off x="0" y="2263246"/>
            <a:ext cx="6152536" cy="2609568"/>
          </a:xfrm>
        </p:spPr>
        <p:txBody>
          <a:bodyPr>
            <a:normAutofit/>
          </a:bodyPr>
          <a:lstStyle/>
          <a:p>
            <a:r>
              <a:rPr lang="en-GB" sz="2000" dirty="0"/>
              <a:t>Evidence of a thorough literature search</a:t>
            </a:r>
          </a:p>
          <a:p>
            <a:r>
              <a:rPr lang="en-GB" sz="2000" dirty="0"/>
              <a:t>Critical analysis rather than description</a:t>
            </a:r>
          </a:p>
          <a:p>
            <a:r>
              <a:rPr lang="en-GB" sz="2000" dirty="0"/>
              <a:t>Synthesis of evidence from multiple sources</a:t>
            </a:r>
          </a:p>
          <a:p>
            <a:r>
              <a:rPr lang="en-GB" sz="2000" dirty="0"/>
              <a:t>Logical comparison between the two technologies</a:t>
            </a:r>
          </a:p>
          <a:p>
            <a:r>
              <a:rPr lang="en-GB" sz="2000" dirty="0"/>
              <a:t>Clear academic writing and accurate referencing </a:t>
            </a:r>
          </a:p>
        </p:txBody>
      </p:sp>
      <p:sp>
        <p:nvSpPr>
          <p:cNvPr id="4" name="Date Placeholder 3">
            <a:extLst>
              <a:ext uri="{FF2B5EF4-FFF2-40B4-BE49-F238E27FC236}">
                <a16:creationId xmlns:a16="http://schemas.microsoft.com/office/drawing/2014/main" id="{B05BD720-2C2D-90D6-2D89-871EA695873A}"/>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BF7D3832-3BFC-6695-83F6-BC25FAC633C9}"/>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54943E60-6805-91E3-5011-50E4A0C166D0}"/>
              </a:ext>
            </a:extLst>
          </p:cNvPr>
          <p:cNvSpPr>
            <a:spLocks noGrp="1"/>
          </p:cNvSpPr>
          <p:nvPr>
            <p:ph type="sldNum" sz="quarter" idx="12"/>
          </p:nvPr>
        </p:nvSpPr>
        <p:spPr/>
        <p:txBody>
          <a:bodyPr/>
          <a:lstStyle/>
          <a:p>
            <a:fld id="{70B5A7B7-AD7A-48B0-A843-3BEB6E4C6AC2}" type="slidenum">
              <a:rPr lang="en-GB" smtClean="0"/>
              <a:t>7</a:t>
            </a:fld>
            <a:endParaRPr lang="en-GB"/>
          </a:p>
        </p:txBody>
      </p:sp>
      <p:graphicFrame>
        <p:nvGraphicFramePr>
          <p:cNvPr id="7" name="Diagram 6">
            <a:extLst>
              <a:ext uri="{FF2B5EF4-FFF2-40B4-BE49-F238E27FC236}">
                <a16:creationId xmlns:a16="http://schemas.microsoft.com/office/drawing/2014/main" id="{A39C5AC4-7A8F-2255-05FF-00F72F4A514C}"/>
              </a:ext>
            </a:extLst>
          </p:cNvPr>
          <p:cNvGraphicFramePr/>
          <p:nvPr>
            <p:extLst>
              <p:ext uri="{D42A27DB-BD31-4B8C-83A1-F6EECF244321}">
                <p14:modId xmlns:p14="http://schemas.microsoft.com/office/powerpoint/2010/main" val="4157537144"/>
              </p:ext>
            </p:extLst>
          </p:nvPr>
        </p:nvGraphicFramePr>
        <p:xfrm>
          <a:off x="4893187" y="109954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image001">
            <a:extLst>
              <a:ext uri="{FF2B5EF4-FFF2-40B4-BE49-F238E27FC236}">
                <a16:creationId xmlns:a16="http://schemas.microsoft.com/office/drawing/2014/main" id="{669928F6-990E-3572-5B31-F3BB7990DE6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10769" y="-81864"/>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DA3BCF7B-483A-4643-4A02-AAA8E680D6F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70758" y="6199084"/>
            <a:ext cx="1765229" cy="679655"/>
          </a:xfrm>
          <a:prstGeom prst="rect">
            <a:avLst/>
          </a:prstGeom>
        </p:spPr>
      </p:pic>
    </p:spTree>
    <p:extLst>
      <p:ext uri="{BB962C8B-B14F-4D97-AF65-F5344CB8AC3E}">
        <p14:creationId xmlns:p14="http://schemas.microsoft.com/office/powerpoint/2010/main" val="26019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D16C-71BA-BA15-B939-39E0188B0392}"/>
              </a:ext>
            </a:extLst>
          </p:cNvPr>
          <p:cNvSpPr>
            <a:spLocks noGrp="1"/>
          </p:cNvSpPr>
          <p:nvPr>
            <p:ph type="title"/>
          </p:nvPr>
        </p:nvSpPr>
        <p:spPr>
          <a:xfrm>
            <a:off x="828175" y="-103272"/>
            <a:ext cx="10515600" cy="758223"/>
          </a:xfrm>
        </p:spPr>
        <p:txBody>
          <a:bodyPr>
            <a:normAutofit/>
          </a:bodyPr>
          <a:lstStyle/>
          <a:p>
            <a:pPr algn="ctr"/>
            <a:r>
              <a:rPr lang="en-GB" sz="3600" b="1" dirty="0"/>
              <a:t>What does good work actually look like? </a:t>
            </a:r>
          </a:p>
        </p:txBody>
      </p:sp>
      <p:sp>
        <p:nvSpPr>
          <p:cNvPr id="4" name="Date Placeholder 3">
            <a:extLst>
              <a:ext uri="{FF2B5EF4-FFF2-40B4-BE49-F238E27FC236}">
                <a16:creationId xmlns:a16="http://schemas.microsoft.com/office/drawing/2014/main" id="{AE05D9F0-6295-35CE-C7A6-D0BDF7CE2FC8}"/>
              </a:ext>
            </a:extLst>
          </p:cNvPr>
          <p:cNvSpPr>
            <a:spLocks noGrp="1"/>
          </p:cNvSpPr>
          <p:nvPr>
            <p:ph type="dt" sz="half" idx="10"/>
          </p:nvPr>
        </p:nvSpPr>
        <p:spPr>
          <a:xfrm>
            <a:off x="838200" y="6592323"/>
            <a:ext cx="2743200" cy="365125"/>
          </a:xfrm>
        </p:spPr>
        <p:txBody>
          <a:bodyPr/>
          <a:lstStyle/>
          <a:p>
            <a:r>
              <a:rPr lang="en-GB"/>
              <a:t>17/09/2026</a:t>
            </a:r>
          </a:p>
        </p:txBody>
      </p:sp>
      <p:sp>
        <p:nvSpPr>
          <p:cNvPr id="5" name="Footer Placeholder 4">
            <a:extLst>
              <a:ext uri="{FF2B5EF4-FFF2-40B4-BE49-F238E27FC236}">
                <a16:creationId xmlns:a16="http://schemas.microsoft.com/office/drawing/2014/main" id="{214AB827-8BB7-A0FB-C31F-9F23F1138B4E}"/>
              </a:ext>
            </a:extLst>
          </p:cNvPr>
          <p:cNvSpPr>
            <a:spLocks noGrp="1"/>
          </p:cNvSpPr>
          <p:nvPr>
            <p:ph type="ftr" sz="quarter" idx="11"/>
          </p:nvPr>
        </p:nvSpPr>
        <p:spPr>
          <a:xfrm>
            <a:off x="4038600" y="6592323"/>
            <a:ext cx="4114800" cy="365125"/>
          </a:xfrm>
        </p:spPr>
        <p:txBody>
          <a:bodyPr/>
          <a:lstStyle/>
          <a:p>
            <a:r>
              <a:rPr lang="en-GB"/>
              <a:t>BMDS7008</a:t>
            </a:r>
          </a:p>
        </p:txBody>
      </p:sp>
      <p:sp>
        <p:nvSpPr>
          <p:cNvPr id="6" name="Slide Number Placeholder 5">
            <a:extLst>
              <a:ext uri="{FF2B5EF4-FFF2-40B4-BE49-F238E27FC236}">
                <a16:creationId xmlns:a16="http://schemas.microsoft.com/office/drawing/2014/main" id="{BB2938B8-0FA2-EB6A-F747-8D8EA6B0DE14}"/>
              </a:ext>
            </a:extLst>
          </p:cNvPr>
          <p:cNvSpPr>
            <a:spLocks noGrp="1"/>
          </p:cNvSpPr>
          <p:nvPr>
            <p:ph type="sldNum" sz="quarter" idx="12"/>
          </p:nvPr>
        </p:nvSpPr>
        <p:spPr>
          <a:xfrm>
            <a:off x="8610600" y="6592323"/>
            <a:ext cx="2743200" cy="365125"/>
          </a:xfrm>
        </p:spPr>
        <p:txBody>
          <a:bodyPr/>
          <a:lstStyle/>
          <a:p>
            <a:fld id="{70B5A7B7-AD7A-48B0-A843-3BEB6E4C6AC2}" type="slidenum">
              <a:rPr lang="en-GB" smtClean="0"/>
              <a:t>8</a:t>
            </a:fld>
            <a:endParaRPr lang="en-GB"/>
          </a:p>
        </p:txBody>
      </p:sp>
      <p:grpSp>
        <p:nvGrpSpPr>
          <p:cNvPr id="33" name="Group 32">
            <a:extLst>
              <a:ext uri="{FF2B5EF4-FFF2-40B4-BE49-F238E27FC236}">
                <a16:creationId xmlns:a16="http://schemas.microsoft.com/office/drawing/2014/main" id="{79876E47-0F4B-8AE6-18E8-B4F8EA2F90F2}"/>
              </a:ext>
            </a:extLst>
          </p:cNvPr>
          <p:cNvGrpSpPr/>
          <p:nvPr/>
        </p:nvGrpSpPr>
        <p:grpSpPr>
          <a:xfrm>
            <a:off x="0" y="729506"/>
            <a:ext cx="2645763" cy="5848270"/>
            <a:chOff x="0" y="611522"/>
            <a:chExt cx="2645763" cy="5848270"/>
          </a:xfrm>
        </p:grpSpPr>
        <p:sp>
          <p:nvSpPr>
            <p:cNvPr id="12" name="Freeform: Shape 11">
              <a:extLst>
                <a:ext uri="{FF2B5EF4-FFF2-40B4-BE49-F238E27FC236}">
                  <a16:creationId xmlns:a16="http://schemas.microsoft.com/office/drawing/2014/main" id="{6831788D-16AC-35C3-E1DA-0D8CC49F7687}"/>
                </a:ext>
              </a:extLst>
            </p:cNvPr>
            <p:cNvSpPr/>
            <p:nvPr/>
          </p:nvSpPr>
          <p:spPr>
            <a:xfrm rot="16200000">
              <a:off x="-1732483" y="2353453"/>
              <a:ext cx="5848270" cy="2364408"/>
            </a:xfrm>
            <a:custGeom>
              <a:avLst/>
              <a:gdLst>
                <a:gd name="csX0" fmla="*/ 0 w 2364407"/>
                <a:gd name="csY0" fmla="*/ 118220 h 2837289"/>
                <a:gd name="csX1" fmla="*/ 118220 w 2364407"/>
                <a:gd name="csY1" fmla="*/ 0 h 2837289"/>
                <a:gd name="csX2" fmla="*/ 2246187 w 2364407"/>
                <a:gd name="csY2" fmla="*/ 0 h 2837289"/>
                <a:gd name="csX3" fmla="*/ 2364407 w 2364407"/>
                <a:gd name="csY3" fmla="*/ 118220 h 2837289"/>
                <a:gd name="csX4" fmla="*/ 2364407 w 2364407"/>
                <a:gd name="csY4" fmla="*/ 2719069 h 2837289"/>
                <a:gd name="csX5" fmla="*/ 2246187 w 2364407"/>
                <a:gd name="csY5" fmla="*/ 2837289 h 2837289"/>
                <a:gd name="csX6" fmla="*/ 118220 w 2364407"/>
                <a:gd name="csY6" fmla="*/ 2837289 h 2837289"/>
                <a:gd name="csX7" fmla="*/ 0 w 2364407"/>
                <a:gd name="csY7" fmla="*/ 2719069 h 2837289"/>
                <a:gd name="csX8" fmla="*/ 0 w 2364407"/>
                <a:gd name="csY8" fmla="*/ 118220 h 2837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64407" h="2837289">
                  <a:moveTo>
                    <a:pt x="2265890" y="1"/>
                  </a:moveTo>
                  <a:cubicBezTo>
                    <a:pt x="2320299" y="1"/>
                    <a:pt x="2364407" y="63515"/>
                    <a:pt x="2364407" y="141865"/>
                  </a:cubicBezTo>
                  <a:lnTo>
                    <a:pt x="2364407" y="2695424"/>
                  </a:lnTo>
                  <a:cubicBezTo>
                    <a:pt x="2364407" y="2773774"/>
                    <a:pt x="2320299" y="2837288"/>
                    <a:pt x="2265890" y="2837288"/>
                  </a:cubicBezTo>
                  <a:lnTo>
                    <a:pt x="98517" y="2837288"/>
                  </a:lnTo>
                  <a:cubicBezTo>
                    <a:pt x="44108" y="2837288"/>
                    <a:pt x="0" y="2773774"/>
                    <a:pt x="0" y="2695424"/>
                  </a:cubicBezTo>
                  <a:lnTo>
                    <a:pt x="0" y="141865"/>
                  </a:lnTo>
                  <a:cubicBezTo>
                    <a:pt x="0" y="63515"/>
                    <a:pt x="44108" y="1"/>
                    <a:pt x="98517" y="1"/>
                  </a:cubicBezTo>
                  <a:lnTo>
                    <a:pt x="2265890" y="1"/>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0712" tIns="92584" rIns="120016" bIns="1891525" numCol="1" spcCol="1270" anchor="t" anchorCtr="0">
              <a:noAutofit/>
            </a:bodyPr>
            <a:lstStyle/>
            <a:p>
              <a:pPr marL="0" lvl="0" indent="0" algn="r" defTabSz="1200150">
                <a:lnSpc>
                  <a:spcPct val="90000"/>
                </a:lnSpc>
                <a:spcBef>
                  <a:spcPct val="0"/>
                </a:spcBef>
                <a:spcAft>
                  <a:spcPct val="35000"/>
                </a:spcAft>
                <a:buNone/>
              </a:pPr>
              <a:r>
                <a:rPr lang="en-GB" sz="2700" kern="1200" dirty="0">
                  <a:solidFill>
                    <a:schemeClr val="tx1"/>
                  </a:solidFill>
                </a:rPr>
                <a:t>1</a:t>
              </a:r>
            </a:p>
          </p:txBody>
        </p:sp>
        <p:sp>
          <p:nvSpPr>
            <p:cNvPr id="13" name="Freeform: Shape 12">
              <a:extLst>
                <a:ext uri="{FF2B5EF4-FFF2-40B4-BE49-F238E27FC236}">
                  <a16:creationId xmlns:a16="http://schemas.microsoft.com/office/drawing/2014/main" id="{C98365C1-F7C1-104B-DE8A-9F91D5C48C33}"/>
                </a:ext>
              </a:extLst>
            </p:cNvPr>
            <p:cNvSpPr/>
            <p:nvPr/>
          </p:nvSpPr>
          <p:spPr>
            <a:xfrm>
              <a:off x="467863" y="684875"/>
              <a:ext cx="1761483" cy="681346"/>
            </a:xfrm>
            <a:custGeom>
              <a:avLst/>
              <a:gdLst>
                <a:gd name="csX0" fmla="*/ 0 w 1761483"/>
                <a:gd name="csY0" fmla="*/ 0 h 2837289"/>
                <a:gd name="csX1" fmla="*/ 1761483 w 1761483"/>
                <a:gd name="csY1" fmla="*/ 0 h 2837289"/>
                <a:gd name="csX2" fmla="*/ 1761483 w 1761483"/>
                <a:gd name="csY2" fmla="*/ 2837289 h 2837289"/>
                <a:gd name="csX3" fmla="*/ 0 w 1761483"/>
                <a:gd name="csY3" fmla="*/ 2837289 h 2837289"/>
                <a:gd name="csX4" fmla="*/ 0 w 1761483"/>
                <a:gd name="csY4" fmla="*/ 0 h 2837289"/>
              </a:gdLst>
              <a:ahLst/>
              <a:cxnLst>
                <a:cxn ang="0">
                  <a:pos x="csX0" y="csY0"/>
                </a:cxn>
                <a:cxn ang="0">
                  <a:pos x="csX1" y="csY1"/>
                </a:cxn>
                <a:cxn ang="0">
                  <a:pos x="csX2" y="csY2"/>
                </a:cxn>
                <a:cxn ang="0">
                  <a:pos x="csX3" y="csY3"/>
                </a:cxn>
                <a:cxn ang="0">
                  <a:pos x="csX4" y="csY4"/>
                </a:cxn>
              </a:cxnLst>
              <a:rect l="l" t="t" r="r" b="b"/>
              <a:pathLst>
                <a:path w="1761483" h="2837289">
                  <a:moveTo>
                    <a:pt x="0" y="0"/>
                  </a:moveTo>
                  <a:lnTo>
                    <a:pt x="1761483" y="0"/>
                  </a:lnTo>
                  <a:lnTo>
                    <a:pt x="1761483" y="2837289"/>
                  </a:lnTo>
                  <a:lnTo>
                    <a:pt x="0" y="283728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75438" rIns="0" bIns="0" numCol="1" spcCol="1270" anchor="t" anchorCtr="0">
              <a:noAutofit/>
            </a:bodyPr>
            <a:lstStyle/>
            <a:p>
              <a:pPr marL="0" lvl="0" indent="0" algn="ctr" defTabSz="977900">
                <a:lnSpc>
                  <a:spcPct val="90000"/>
                </a:lnSpc>
                <a:spcBef>
                  <a:spcPct val="0"/>
                </a:spcBef>
                <a:spcAft>
                  <a:spcPct val="35000"/>
                </a:spcAft>
                <a:buNone/>
              </a:pPr>
              <a:r>
                <a:rPr lang="en-GB" sz="2000" b="1" kern="1200" dirty="0">
                  <a:solidFill>
                    <a:schemeClr val="tx1"/>
                  </a:solidFill>
                </a:rPr>
                <a:t>Engagement with literature </a:t>
              </a:r>
            </a:p>
          </p:txBody>
        </p:sp>
        <p:sp>
          <p:nvSpPr>
            <p:cNvPr id="15" name="Flowchart: Extract 14">
              <a:extLst>
                <a:ext uri="{FF2B5EF4-FFF2-40B4-BE49-F238E27FC236}">
                  <a16:creationId xmlns:a16="http://schemas.microsoft.com/office/drawing/2014/main" id="{08CCAAA3-E84C-F426-9280-8E43D6ADD9CF}"/>
                </a:ext>
              </a:extLst>
            </p:cNvPr>
            <p:cNvSpPr/>
            <p:nvPr/>
          </p:nvSpPr>
          <p:spPr>
            <a:xfrm rot="5400000">
              <a:off x="2096129" y="4777749"/>
              <a:ext cx="744608" cy="354661"/>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TextBox 23">
              <a:extLst>
                <a:ext uri="{FF2B5EF4-FFF2-40B4-BE49-F238E27FC236}">
                  <a16:creationId xmlns:a16="http://schemas.microsoft.com/office/drawing/2014/main" id="{B5592567-06A3-AC67-82CB-2463C8CE5138}"/>
                </a:ext>
              </a:extLst>
            </p:cNvPr>
            <p:cNvSpPr txBox="1"/>
            <p:nvPr/>
          </p:nvSpPr>
          <p:spPr>
            <a:xfrm>
              <a:off x="0" y="1578077"/>
              <a:ext cx="2291102" cy="4770537"/>
            </a:xfrm>
            <a:prstGeom prst="rect">
              <a:avLst/>
            </a:prstGeom>
            <a:noFill/>
          </p:spPr>
          <p:txBody>
            <a:bodyPr wrap="square" rtlCol="0">
              <a:spAutoFit/>
            </a:bodyPr>
            <a:lstStyle/>
            <a:p>
              <a:pPr marL="285750" indent="-285750">
                <a:buFont typeface="Arial" panose="020B0604020202020204" pitchFamily="34" charset="0"/>
                <a:buChar char="•"/>
              </a:pPr>
              <a:r>
                <a:rPr lang="en-GB" sz="1600" dirty="0"/>
                <a:t>Use a wide range of sources</a:t>
              </a:r>
            </a:p>
            <a:p>
              <a:pPr marL="285750" indent="-285750">
                <a:buFont typeface="Arial" panose="020B0604020202020204" pitchFamily="34" charset="0"/>
                <a:buChar char="•"/>
              </a:pPr>
              <a:r>
                <a:rPr lang="en-GB" sz="1600" dirty="0"/>
                <a:t>Use mostly recent sources (within the last 5-10 years)</a:t>
              </a:r>
            </a:p>
            <a:p>
              <a:pPr marL="285750" indent="-285750">
                <a:buFont typeface="Arial" panose="020B0604020202020204" pitchFamily="34" charset="0"/>
                <a:buChar char="•"/>
              </a:pPr>
              <a:r>
                <a:rPr lang="en-GB" sz="1600" dirty="0"/>
                <a:t>Include peer-reviewed journal articles</a:t>
              </a:r>
            </a:p>
            <a:p>
              <a:pPr marL="285750" indent="-285750">
                <a:buFont typeface="Arial" panose="020B0604020202020204" pitchFamily="34" charset="0"/>
                <a:buChar char="•"/>
              </a:pPr>
              <a:r>
                <a:rPr lang="en-GB" sz="1600" dirty="0"/>
                <a:t>Include grey literature (NHS, Gov, policy reports)</a:t>
              </a:r>
            </a:p>
            <a:p>
              <a:pPr marL="285750" indent="-285750">
                <a:buFont typeface="Arial" panose="020B0604020202020204" pitchFamily="34" charset="0"/>
                <a:buChar char="•"/>
              </a:pPr>
              <a:r>
                <a:rPr lang="en-GB" sz="1600" dirty="0"/>
                <a:t>Compare and synthesise evidence from different sources</a:t>
              </a:r>
            </a:p>
            <a:p>
              <a:pPr marL="285750" indent="-285750">
                <a:buFont typeface="Arial" panose="020B0604020202020204" pitchFamily="34" charset="0"/>
                <a:buChar char="•"/>
              </a:pPr>
              <a:r>
                <a:rPr lang="en-GB" sz="1600" dirty="0"/>
                <a:t>Identify where evidence is strong, weak or contradictory</a:t>
              </a:r>
            </a:p>
          </p:txBody>
        </p:sp>
      </p:grpSp>
      <p:grpSp>
        <p:nvGrpSpPr>
          <p:cNvPr id="34" name="Group 33">
            <a:extLst>
              <a:ext uri="{FF2B5EF4-FFF2-40B4-BE49-F238E27FC236}">
                <a16:creationId xmlns:a16="http://schemas.microsoft.com/office/drawing/2014/main" id="{D917BBA5-AD93-4B7D-BF0C-E1A00D9E2C55}"/>
              </a:ext>
            </a:extLst>
          </p:cNvPr>
          <p:cNvGrpSpPr/>
          <p:nvPr/>
        </p:nvGrpSpPr>
        <p:grpSpPr>
          <a:xfrm>
            <a:off x="2425257" y="729506"/>
            <a:ext cx="2667668" cy="5848270"/>
            <a:chOff x="2425257" y="611522"/>
            <a:chExt cx="2667668" cy="5848270"/>
          </a:xfrm>
        </p:grpSpPr>
        <p:sp>
          <p:nvSpPr>
            <p:cNvPr id="14" name="Freeform: Shape 13">
              <a:extLst>
                <a:ext uri="{FF2B5EF4-FFF2-40B4-BE49-F238E27FC236}">
                  <a16:creationId xmlns:a16="http://schemas.microsoft.com/office/drawing/2014/main" id="{0D1D8CF1-6282-4ACF-6CEE-801E5DC744A2}"/>
                </a:ext>
              </a:extLst>
            </p:cNvPr>
            <p:cNvSpPr/>
            <p:nvPr/>
          </p:nvSpPr>
          <p:spPr>
            <a:xfrm rot="16200000">
              <a:off x="714679" y="2353452"/>
              <a:ext cx="5848270" cy="2364409"/>
            </a:xfrm>
            <a:custGeom>
              <a:avLst/>
              <a:gdLst>
                <a:gd name="csX0" fmla="*/ 0 w 2364407"/>
                <a:gd name="csY0" fmla="*/ 118220 h 2837289"/>
                <a:gd name="csX1" fmla="*/ 118220 w 2364407"/>
                <a:gd name="csY1" fmla="*/ 0 h 2837289"/>
                <a:gd name="csX2" fmla="*/ 2246187 w 2364407"/>
                <a:gd name="csY2" fmla="*/ 0 h 2837289"/>
                <a:gd name="csX3" fmla="*/ 2364407 w 2364407"/>
                <a:gd name="csY3" fmla="*/ 118220 h 2837289"/>
                <a:gd name="csX4" fmla="*/ 2364407 w 2364407"/>
                <a:gd name="csY4" fmla="*/ 2719069 h 2837289"/>
                <a:gd name="csX5" fmla="*/ 2246187 w 2364407"/>
                <a:gd name="csY5" fmla="*/ 2837289 h 2837289"/>
                <a:gd name="csX6" fmla="*/ 118220 w 2364407"/>
                <a:gd name="csY6" fmla="*/ 2837289 h 2837289"/>
                <a:gd name="csX7" fmla="*/ 0 w 2364407"/>
                <a:gd name="csY7" fmla="*/ 2719069 h 2837289"/>
                <a:gd name="csX8" fmla="*/ 0 w 2364407"/>
                <a:gd name="csY8" fmla="*/ 118220 h 2837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64407" h="2837289">
                  <a:moveTo>
                    <a:pt x="2265890" y="1"/>
                  </a:moveTo>
                  <a:cubicBezTo>
                    <a:pt x="2320299" y="1"/>
                    <a:pt x="2364407" y="63515"/>
                    <a:pt x="2364407" y="141865"/>
                  </a:cubicBezTo>
                  <a:lnTo>
                    <a:pt x="2364407" y="2695424"/>
                  </a:lnTo>
                  <a:cubicBezTo>
                    <a:pt x="2364407" y="2773774"/>
                    <a:pt x="2320299" y="2837288"/>
                    <a:pt x="2265890" y="2837288"/>
                  </a:cubicBezTo>
                  <a:lnTo>
                    <a:pt x="98517" y="2837288"/>
                  </a:lnTo>
                  <a:cubicBezTo>
                    <a:pt x="44108" y="2837288"/>
                    <a:pt x="0" y="2773774"/>
                    <a:pt x="0" y="2695424"/>
                  </a:cubicBezTo>
                  <a:lnTo>
                    <a:pt x="0" y="141865"/>
                  </a:lnTo>
                  <a:cubicBezTo>
                    <a:pt x="0" y="63515"/>
                    <a:pt x="44108" y="1"/>
                    <a:pt x="98517" y="1"/>
                  </a:cubicBezTo>
                  <a:lnTo>
                    <a:pt x="2265890" y="1"/>
                  </a:lnTo>
                  <a:close/>
                </a:path>
              </a:pathLst>
            </a:custGeom>
            <a:solidFill>
              <a:schemeClr val="accent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0712" tIns="92583" rIns="120016" bIns="1891527" numCol="1" spcCol="1270" anchor="t" anchorCtr="0">
              <a:noAutofit/>
            </a:bodyPr>
            <a:lstStyle/>
            <a:p>
              <a:pPr marL="0" lvl="0" indent="0" algn="r" defTabSz="1200150">
                <a:lnSpc>
                  <a:spcPct val="90000"/>
                </a:lnSpc>
                <a:spcBef>
                  <a:spcPct val="0"/>
                </a:spcBef>
                <a:spcAft>
                  <a:spcPct val="35000"/>
                </a:spcAft>
                <a:buNone/>
              </a:pPr>
              <a:r>
                <a:rPr lang="en-GB" sz="2700" kern="1200" dirty="0">
                  <a:solidFill>
                    <a:schemeClr val="tx1"/>
                  </a:solidFill>
                </a:rPr>
                <a:t>2</a:t>
              </a:r>
            </a:p>
          </p:txBody>
        </p:sp>
        <p:sp>
          <p:nvSpPr>
            <p:cNvPr id="16" name="Freeform: Shape 15">
              <a:extLst>
                <a:ext uri="{FF2B5EF4-FFF2-40B4-BE49-F238E27FC236}">
                  <a16:creationId xmlns:a16="http://schemas.microsoft.com/office/drawing/2014/main" id="{C89811F1-AE7D-6B03-02A5-41DA88A72A18}"/>
                </a:ext>
              </a:extLst>
            </p:cNvPr>
            <p:cNvSpPr/>
            <p:nvPr/>
          </p:nvSpPr>
          <p:spPr>
            <a:xfrm>
              <a:off x="2929493" y="684874"/>
              <a:ext cx="1829768" cy="681347"/>
            </a:xfrm>
            <a:custGeom>
              <a:avLst/>
              <a:gdLst>
                <a:gd name="csX0" fmla="*/ 0 w 1761483"/>
                <a:gd name="csY0" fmla="*/ 0 h 2837289"/>
                <a:gd name="csX1" fmla="*/ 1761483 w 1761483"/>
                <a:gd name="csY1" fmla="*/ 0 h 2837289"/>
                <a:gd name="csX2" fmla="*/ 1761483 w 1761483"/>
                <a:gd name="csY2" fmla="*/ 2837289 h 2837289"/>
                <a:gd name="csX3" fmla="*/ 0 w 1761483"/>
                <a:gd name="csY3" fmla="*/ 2837289 h 2837289"/>
                <a:gd name="csX4" fmla="*/ 0 w 1761483"/>
                <a:gd name="csY4" fmla="*/ 0 h 2837289"/>
              </a:gdLst>
              <a:ahLst/>
              <a:cxnLst>
                <a:cxn ang="0">
                  <a:pos x="csX0" y="csY0"/>
                </a:cxn>
                <a:cxn ang="0">
                  <a:pos x="csX1" y="csY1"/>
                </a:cxn>
                <a:cxn ang="0">
                  <a:pos x="csX2" y="csY2"/>
                </a:cxn>
                <a:cxn ang="0">
                  <a:pos x="csX3" y="csY3"/>
                </a:cxn>
                <a:cxn ang="0">
                  <a:pos x="csX4" y="csY4"/>
                </a:cxn>
              </a:cxnLst>
              <a:rect l="l" t="t" r="r" b="b"/>
              <a:pathLst>
                <a:path w="1761483" h="2837289">
                  <a:moveTo>
                    <a:pt x="0" y="0"/>
                  </a:moveTo>
                  <a:lnTo>
                    <a:pt x="1761483" y="0"/>
                  </a:lnTo>
                  <a:lnTo>
                    <a:pt x="1761483" y="2837289"/>
                  </a:lnTo>
                  <a:lnTo>
                    <a:pt x="0" y="283728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75438" rIns="0" bIns="0" numCol="1" spcCol="1270" anchor="t" anchorCtr="0">
              <a:noAutofit/>
            </a:bodyPr>
            <a:lstStyle/>
            <a:p>
              <a:pPr marL="0" lvl="0" indent="0" algn="l" defTabSz="977900">
                <a:lnSpc>
                  <a:spcPct val="90000"/>
                </a:lnSpc>
                <a:spcBef>
                  <a:spcPct val="0"/>
                </a:spcBef>
                <a:spcAft>
                  <a:spcPct val="35000"/>
                </a:spcAft>
                <a:buNone/>
              </a:pPr>
              <a:r>
                <a:rPr lang="en-GB" sz="2000" b="1" kern="1200" dirty="0">
                  <a:solidFill>
                    <a:schemeClr val="tx1"/>
                  </a:solidFill>
                </a:rPr>
                <a:t>Knowledge and understanding</a:t>
              </a:r>
            </a:p>
          </p:txBody>
        </p:sp>
        <p:sp>
          <p:nvSpPr>
            <p:cNvPr id="18" name="Flowchart: Extract 17">
              <a:extLst>
                <a:ext uri="{FF2B5EF4-FFF2-40B4-BE49-F238E27FC236}">
                  <a16:creationId xmlns:a16="http://schemas.microsoft.com/office/drawing/2014/main" id="{B15843F3-FA4D-D2C3-7FE4-1C82622C10B7}"/>
                </a:ext>
              </a:extLst>
            </p:cNvPr>
            <p:cNvSpPr/>
            <p:nvPr/>
          </p:nvSpPr>
          <p:spPr>
            <a:xfrm rot="5400000">
              <a:off x="4543291" y="4777749"/>
              <a:ext cx="744608" cy="354661"/>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TextBox 25">
              <a:extLst>
                <a:ext uri="{FF2B5EF4-FFF2-40B4-BE49-F238E27FC236}">
                  <a16:creationId xmlns:a16="http://schemas.microsoft.com/office/drawing/2014/main" id="{244249D0-CF52-72ED-A565-BD75A4EC8BC4}"/>
                </a:ext>
              </a:extLst>
            </p:cNvPr>
            <p:cNvSpPr txBox="1"/>
            <p:nvPr/>
          </p:nvSpPr>
          <p:spPr>
            <a:xfrm>
              <a:off x="2425257" y="1578076"/>
              <a:ext cx="2291102" cy="4278094"/>
            </a:xfrm>
            <a:prstGeom prst="rect">
              <a:avLst/>
            </a:prstGeom>
            <a:noFill/>
          </p:spPr>
          <p:txBody>
            <a:bodyPr wrap="square" rtlCol="0">
              <a:spAutoFit/>
            </a:bodyPr>
            <a:lstStyle/>
            <a:p>
              <a:pPr marL="285750" indent="-285750">
                <a:buFont typeface="Arial" panose="020B0604020202020204" pitchFamily="34" charset="0"/>
                <a:buChar char="•"/>
              </a:pPr>
              <a:r>
                <a:rPr lang="en-GB" sz="1600" dirty="0"/>
                <a:t>Explain how each technology works</a:t>
              </a:r>
            </a:p>
            <a:p>
              <a:pPr marL="285750" indent="-285750">
                <a:buFont typeface="Arial" panose="020B0604020202020204" pitchFamily="34" charset="0"/>
                <a:buChar char="•"/>
              </a:pPr>
              <a:r>
                <a:rPr lang="en-GB" sz="1600" dirty="0"/>
                <a:t>Explain what problem it is trying to solve</a:t>
              </a:r>
            </a:p>
            <a:p>
              <a:pPr marL="285750" indent="-285750">
                <a:buFont typeface="Arial" panose="020B0604020202020204" pitchFamily="34" charset="0"/>
                <a:buChar char="•"/>
              </a:pPr>
              <a:r>
                <a:rPr lang="en-GB" sz="1600" dirty="0"/>
                <a:t>Show understanding digital technologies and digital systems</a:t>
              </a:r>
            </a:p>
            <a:p>
              <a:pPr marL="285750" indent="-285750">
                <a:buFont typeface="Arial" panose="020B0604020202020204" pitchFamily="34" charset="0"/>
                <a:buChar char="•"/>
              </a:pPr>
              <a:r>
                <a:rPr lang="en-GB" sz="1600" dirty="0"/>
                <a:t>Demonstrate awareness of issues (interoperability, data sharing, digital exclusion, etc)</a:t>
              </a:r>
            </a:p>
            <a:p>
              <a:pPr marL="285750" indent="-285750">
                <a:buFont typeface="Arial" panose="020B0604020202020204" pitchFamily="34" charset="0"/>
                <a:buChar char="•"/>
              </a:pPr>
              <a:r>
                <a:rPr lang="en-GB" sz="1600" dirty="0"/>
                <a:t>Explain concepts accurately using appropriate terminology</a:t>
              </a:r>
            </a:p>
          </p:txBody>
        </p:sp>
      </p:grpSp>
      <p:grpSp>
        <p:nvGrpSpPr>
          <p:cNvPr id="35" name="Group 34">
            <a:extLst>
              <a:ext uri="{FF2B5EF4-FFF2-40B4-BE49-F238E27FC236}">
                <a16:creationId xmlns:a16="http://schemas.microsoft.com/office/drawing/2014/main" id="{07042BFE-E8DC-8887-9456-4322B9E65A08}"/>
              </a:ext>
            </a:extLst>
          </p:cNvPr>
          <p:cNvGrpSpPr/>
          <p:nvPr/>
        </p:nvGrpSpPr>
        <p:grpSpPr>
          <a:xfrm>
            <a:off x="4903772" y="729507"/>
            <a:ext cx="2636315" cy="5848270"/>
            <a:chOff x="4903772" y="611523"/>
            <a:chExt cx="2636315" cy="5848270"/>
          </a:xfrm>
        </p:grpSpPr>
        <p:sp>
          <p:nvSpPr>
            <p:cNvPr id="17" name="Freeform: Shape 16">
              <a:extLst>
                <a:ext uri="{FF2B5EF4-FFF2-40B4-BE49-F238E27FC236}">
                  <a16:creationId xmlns:a16="http://schemas.microsoft.com/office/drawing/2014/main" id="{1839A42B-AF75-1897-9E9E-4F32839ABE51}"/>
                </a:ext>
              </a:extLst>
            </p:cNvPr>
            <p:cNvSpPr/>
            <p:nvPr/>
          </p:nvSpPr>
          <p:spPr>
            <a:xfrm rot="16200000">
              <a:off x="3161841" y="2353454"/>
              <a:ext cx="5848270" cy="2364408"/>
            </a:xfrm>
            <a:custGeom>
              <a:avLst/>
              <a:gdLst>
                <a:gd name="csX0" fmla="*/ 0 w 2364407"/>
                <a:gd name="csY0" fmla="*/ 118220 h 2837289"/>
                <a:gd name="csX1" fmla="*/ 118220 w 2364407"/>
                <a:gd name="csY1" fmla="*/ 0 h 2837289"/>
                <a:gd name="csX2" fmla="*/ 2246187 w 2364407"/>
                <a:gd name="csY2" fmla="*/ 0 h 2837289"/>
                <a:gd name="csX3" fmla="*/ 2364407 w 2364407"/>
                <a:gd name="csY3" fmla="*/ 118220 h 2837289"/>
                <a:gd name="csX4" fmla="*/ 2364407 w 2364407"/>
                <a:gd name="csY4" fmla="*/ 2719069 h 2837289"/>
                <a:gd name="csX5" fmla="*/ 2246187 w 2364407"/>
                <a:gd name="csY5" fmla="*/ 2837289 h 2837289"/>
                <a:gd name="csX6" fmla="*/ 118220 w 2364407"/>
                <a:gd name="csY6" fmla="*/ 2837289 h 2837289"/>
                <a:gd name="csX7" fmla="*/ 0 w 2364407"/>
                <a:gd name="csY7" fmla="*/ 2719069 h 2837289"/>
                <a:gd name="csX8" fmla="*/ 0 w 2364407"/>
                <a:gd name="csY8" fmla="*/ 118220 h 2837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64407" h="2837289">
                  <a:moveTo>
                    <a:pt x="2265890" y="1"/>
                  </a:moveTo>
                  <a:cubicBezTo>
                    <a:pt x="2320299" y="1"/>
                    <a:pt x="2364407" y="63515"/>
                    <a:pt x="2364407" y="141865"/>
                  </a:cubicBezTo>
                  <a:lnTo>
                    <a:pt x="2364407" y="2695424"/>
                  </a:lnTo>
                  <a:cubicBezTo>
                    <a:pt x="2364407" y="2773774"/>
                    <a:pt x="2320299" y="2837288"/>
                    <a:pt x="2265890" y="2837288"/>
                  </a:cubicBezTo>
                  <a:lnTo>
                    <a:pt x="98517" y="2837288"/>
                  </a:lnTo>
                  <a:cubicBezTo>
                    <a:pt x="44108" y="2837288"/>
                    <a:pt x="0" y="2773774"/>
                    <a:pt x="0" y="2695424"/>
                  </a:cubicBezTo>
                  <a:lnTo>
                    <a:pt x="0" y="141865"/>
                  </a:lnTo>
                  <a:cubicBezTo>
                    <a:pt x="0" y="63515"/>
                    <a:pt x="44108" y="1"/>
                    <a:pt x="98517" y="1"/>
                  </a:cubicBezTo>
                  <a:lnTo>
                    <a:pt x="2265890" y="1"/>
                  </a:lnTo>
                  <a:close/>
                </a:path>
              </a:pathLst>
            </a:custGeom>
            <a:solidFill>
              <a:schemeClr val="accent5">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0713" tIns="92584" rIns="120015" bIns="1891525" numCol="1" spcCol="1270" anchor="t" anchorCtr="0">
              <a:noAutofit/>
            </a:bodyPr>
            <a:lstStyle/>
            <a:p>
              <a:pPr marL="0" lvl="0" indent="0" algn="r" defTabSz="1200150">
                <a:lnSpc>
                  <a:spcPct val="90000"/>
                </a:lnSpc>
                <a:spcBef>
                  <a:spcPct val="0"/>
                </a:spcBef>
                <a:spcAft>
                  <a:spcPct val="35000"/>
                </a:spcAft>
                <a:buNone/>
              </a:pPr>
              <a:r>
                <a:rPr lang="en-GB" sz="2700" kern="1200" dirty="0">
                  <a:solidFill>
                    <a:schemeClr val="tx1"/>
                  </a:solidFill>
                </a:rPr>
                <a:t>3</a:t>
              </a:r>
            </a:p>
          </p:txBody>
        </p:sp>
        <p:sp>
          <p:nvSpPr>
            <p:cNvPr id="19" name="Freeform: Shape 18">
              <a:extLst>
                <a:ext uri="{FF2B5EF4-FFF2-40B4-BE49-F238E27FC236}">
                  <a16:creationId xmlns:a16="http://schemas.microsoft.com/office/drawing/2014/main" id="{C098C0D9-277A-8B8B-0BD0-504102AFC905}"/>
                </a:ext>
              </a:extLst>
            </p:cNvPr>
            <p:cNvSpPr/>
            <p:nvPr/>
          </p:nvSpPr>
          <p:spPr>
            <a:xfrm>
              <a:off x="5397847" y="648633"/>
              <a:ext cx="1761483" cy="1064311"/>
            </a:xfrm>
            <a:custGeom>
              <a:avLst/>
              <a:gdLst>
                <a:gd name="csX0" fmla="*/ 0 w 1761483"/>
                <a:gd name="csY0" fmla="*/ 0 h 2837289"/>
                <a:gd name="csX1" fmla="*/ 1761483 w 1761483"/>
                <a:gd name="csY1" fmla="*/ 0 h 2837289"/>
                <a:gd name="csX2" fmla="*/ 1761483 w 1761483"/>
                <a:gd name="csY2" fmla="*/ 2837289 h 2837289"/>
                <a:gd name="csX3" fmla="*/ 0 w 1761483"/>
                <a:gd name="csY3" fmla="*/ 2837289 h 2837289"/>
                <a:gd name="csX4" fmla="*/ 0 w 1761483"/>
                <a:gd name="csY4" fmla="*/ 0 h 2837289"/>
              </a:gdLst>
              <a:ahLst/>
              <a:cxnLst>
                <a:cxn ang="0">
                  <a:pos x="csX0" y="csY0"/>
                </a:cxn>
                <a:cxn ang="0">
                  <a:pos x="csX1" y="csY1"/>
                </a:cxn>
                <a:cxn ang="0">
                  <a:pos x="csX2" y="csY2"/>
                </a:cxn>
                <a:cxn ang="0">
                  <a:pos x="csX3" y="csY3"/>
                </a:cxn>
                <a:cxn ang="0">
                  <a:pos x="csX4" y="csY4"/>
                </a:cxn>
              </a:cxnLst>
              <a:rect l="l" t="t" r="r" b="b"/>
              <a:pathLst>
                <a:path w="1761483" h="2837289">
                  <a:moveTo>
                    <a:pt x="0" y="0"/>
                  </a:moveTo>
                  <a:lnTo>
                    <a:pt x="1761483" y="0"/>
                  </a:lnTo>
                  <a:lnTo>
                    <a:pt x="1761483" y="2837289"/>
                  </a:lnTo>
                  <a:lnTo>
                    <a:pt x="0" y="283728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75438" rIns="0" bIns="0" numCol="1" spcCol="1270" anchor="t" anchorCtr="0">
              <a:noAutofit/>
            </a:bodyPr>
            <a:lstStyle/>
            <a:p>
              <a:pPr marL="0" lvl="0" indent="0" algn="l" defTabSz="977900">
                <a:lnSpc>
                  <a:spcPct val="90000"/>
                </a:lnSpc>
                <a:spcBef>
                  <a:spcPct val="0"/>
                </a:spcBef>
                <a:spcAft>
                  <a:spcPct val="35000"/>
                </a:spcAft>
                <a:buNone/>
              </a:pPr>
              <a:r>
                <a:rPr lang="en-GB" sz="2000" b="1" kern="1200" dirty="0">
                  <a:solidFill>
                    <a:schemeClr val="tx1"/>
                  </a:solidFill>
                </a:rPr>
                <a:t>Cognitive and Intellectual skills</a:t>
              </a:r>
            </a:p>
          </p:txBody>
        </p:sp>
        <p:sp>
          <p:nvSpPr>
            <p:cNvPr id="21" name="Flowchart: Extract 20">
              <a:extLst>
                <a:ext uri="{FF2B5EF4-FFF2-40B4-BE49-F238E27FC236}">
                  <a16:creationId xmlns:a16="http://schemas.microsoft.com/office/drawing/2014/main" id="{B4B8CE45-389F-D3F3-D451-68CEA81D7CFE}"/>
                </a:ext>
              </a:extLst>
            </p:cNvPr>
            <p:cNvSpPr/>
            <p:nvPr/>
          </p:nvSpPr>
          <p:spPr>
            <a:xfrm rot="5400000">
              <a:off x="6990453" y="4777749"/>
              <a:ext cx="744608" cy="354661"/>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8" name="TextBox 27">
              <a:extLst>
                <a:ext uri="{FF2B5EF4-FFF2-40B4-BE49-F238E27FC236}">
                  <a16:creationId xmlns:a16="http://schemas.microsoft.com/office/drawing/2014/main" id="{6E27D92E-8977-781A-A997-5BA27E26C6B8}"/>
                </a:ext>
              </a:extLst>
            </p:cNvPr>
            <p:cNvSpPr txBox="1"/>
            <p:nvPr/>
          </p:nvSpPr>
          <p:spPr>
            <a:xfrm>
              <a:off x="4950449" y="1578076"/>
              <a:ext cx="2291102"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t>Compare evidence from different sources</a:t>
              </a:r>
            </a:p>
            <a:p>
              <a:pPr marL="285750" indent="-285750">
                <a:buFont typeface="Arial" panose="020B0604020202020204" pitchFamily="34" charset="0"/>
                <a:buChar char="•"/>
              </a:pPr>
              <a:r>
                <a:rPr lang="en-GB" sz="1600" dirty="0"/>
                <a:t>Critique research quality</a:t>
              </a:r>
            </a:p>
            <a:p>
              <a:pPr marL="285750" indent="-285750">
                <a:buFont typeface="Arial" panose="020B0604020202020204" pitchFamily="34" charset="0"/>
                <a:buChar char="•"/>
              </a:pPr>
              <a:r>
                <a:rPr lang="en-GB" sz="1600" dirty="0"/>
                <a:t>Discuss strengths and weaknesses</a:t>
              </a:r>
            </a:p>
            <a:p>
              <a:pPr marL="285750" indent="-285750">
                <a:buFont typeface="Arial" panose="020B0604020202020204" pitchFamily="34" charset="0"/>
                <a:buChar char="•"/>
              </a:pPr>
              <a:r>
                <a:rPr lang="en-GB" sz="1600" dirty="0"/>
                <a:t>Make evidence-based judgments</a:t>
              </a:r>
            </a:p>
            <a:p>
              <a:pPr marL="285750" indent="-285750">
                <a:buFont typeface="Arial" panose="020B0604020202020204" pitchFamily="34" charset="0"/>
                <a:buChar char="•"/>
              </a:pPr>
              <a:r>
                <a:rPr lang="en-GB" sz="1600" dirty="0"/>
                <a:t>Compare the two technologies in the discussion section</a:t>
              </a:r>
            </a:p>
          </p:txBody>
        </p:sp>
      </p:grpSp>
      <p:grpSp>
        <p:nvGrpSpPr>
          <p:cNvPr id="36" name="Group 35">
            <a:extLst>
              <a:ext uri="{FF2B5EF4-FFF2-40B4-BE49-F238E27FC236}">
                <a16:creationId xmlns:a16="http://schemas.microsoft.com/office/drawing/2014/main" id="{E1ECA210-4EE0-7438-EFBA-4E9D554CBA52}"/>
              </a:ext>
            </a:extLst>
          </p:cNvPr>
          <p:cNvGrpSpPr/>
          <p:nvPr/>
        </p:nvGrpSpPr>
        <p:grpSpPr>
          <a:xfrm>
            <a:off x="7324305" y="729507"/>
            <a:ext cx="2662944" cy="5925497"/>
            <a:chOff x="7324305" y="611523"/>
            <a:chExt cx="2662944" cy="5925497"/>
          </a:xfrm>
        </p:grpSpPr>
        <p:sp>
          <p:nvSpPr>
            <p:cNvPr id="20" name="Freeform: Shape 19">
              <a:extLst>
                <a:ext uri="{FF2B5EF4-FFF2-40B4-BE49-F238E27FC236}">
                  <a16:creationId xmlns:a16="http://schemas.microsoft.com/office/drawing/2014/main" id="{C1B31EC8-E0DE-0923-2ABC-F0AB6ED761A4}"/>
                </a:ext>
              </a:extLst>
            </p:cNvPr>
            <p:cNvSpPr/>
            <p:nvPr/>
          </p:nvSpPr>
          <p:spPr>
            <a:xfrm rot="16200000">
              <a:off x="5609005" y="2353453"/>
              <a:ext cx="5848268" cy="2364408"/>
            </a:xfrm>
            <a:custGeom>
              <a:avLst/>
              <a:gdLst>
                <a:gd name="csX0" fmla="*/ 0 w 2364407"/>
                <a:gd name="csY0" fmla="*/ 118220 h 2837289"/>
                <a:gd name="csX1" fmla="*/ 118220 w 2364407"/>
                <a:gd name="csY1" fmla="*/ 0 h 2837289"/>
                <a:gd name="csX2" fmla="*/ 2246187 w 2364407"/>
                <a:gd name="csY2" fmla="*/ 0 h 2837289"/>
                <a:gd name="csX3" fmla="*/ 2364407 w 2364407"/>
                <a:gd name="csY3" fmla="*/ 118220 h 2837289"/>
                <a:gd name="csX4" fmla="*/ 2364407 w 2364407"/>
                <a:gd name="csY4" fmla="*/ 2719069 h 2837289"/>
                <a:gd name="csX5" fmla="*/ 2246187 w 2364407"/>
                <a:gd name="csY5" fmla="*/ 2837289 h 2837289"/>
                <a:gd name="csX6" fmla="*/ 118220 w 2364407"/>
                <a:gd name="csY6" fmla="*/ 2837289 h 2837289"/>
                <a:gd name="csX7" fmla="*/ 0 w 2364407"/>
                <a:gd name="csY7" fmla="*/ 2719069 h 2837289"/>
                <a:gd name="csX8" fmla="*/ 0 w 2364407"/>
                <a:gd name="csY8" fmla="*/ 118220 h 2837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64407" h="2837289">
                  <a:moveTo>
                    <a:pt x="2265890" y="1"/>
                  </a:moveTo>
                  <a:cubicBezTo>
                    <a:pt x="2320299" y="1"/>
                    <a:pt x="2364407" y="63515"/>
                    <a:pt x="2364407" y="141865"/>
                  </a:cubicBezTo>
                  <a:lnTo>
                    <a:pt x="2364407" y="2695424"/>
                  </a:lnTo>
                  <a:cubicBezTo>
                    <a:pt x="2364407" y="2773774"/>
                    <a:pt x="2320299" y="2837288"/>
                    <a:pt x="2265890" y="2837288"/>
                  </a:cubicBezTo>
                  <a:lnTo>
                    <a:pt x="98517" y="2837288"/>
                  </a:lnTo>
                  <a:cubicBezTo>
                    <a:pt x="44108" y="2837288"/>
                    <a:pt x="0" y="2773774"/>
                    <a:pt x="0" y="2695424"/>
                  </a:cubicBezTo>
                  <a:lnTo>
                    <a:pt x="0" y="141865"/>
                  </a:lnTo>
                  <a:cubicBezTo>
                    <a:pt x="0" y="63515"/>
                    <a:pt x="44108" y="1"/>
                    <a:pt x="98517" y="1"/>
                  </a:cubicBezTo>
                  <a:lnTo>
                    <a:pt x="2265890" y="1"/>
                  </a:lnTo>
                  <a:close/>
                </a:path>
              </a:pathLst>
            </a:custGeom>
            <a:solidFill>
              <a:schemeClr val="accent6">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0711" tIns="92583" rIns="120016" bIns="1891526" numCol="1" spcCol="1270" anchor="t" anchorCtr="0">
              <a:noAutofit/>
            </a:bodyPr>
            <a:lstStyle/>
            <a:p>
              <a:pPr marL="0" lvl="0" indent="0" algn="r" defTabSz="1200150">
                <a:lnSpc>
                  <a:spcPct val="90000"/>
                </a:lnSpc>
                <a:spcBef>
                  <a:spcPct val="0"/>
                </a:spcBef>
                <a:spcAft>
                  <a:spcPct val="35000"/>
                </a:spcAft>
                <a:buNone/>
              </a:pPr>
              <a:r>
                <a:rPr lang="en-GB" sz="2700" kern="1200" dirty="0">
                  <a:solidFill>
                    <a:schemeClr val="tx1"/>
                  </a:solidFill>
                </a:rPr>
                <a:t>4</a:t>
              </a:r>
            </a:p>
          </p:txBody>
        </p:sp>
        <p:sp>
          <p:nvSpPr>
            <p:cNvPr id="23" name="Flowchart: Extract 22">
              <a:extLst>
                <a:ext uri="{FF2B5EF4-FFF2-40B4-BE49-F238E27FC236}">
                  <a16:creationId xmlns:a16="http://schemas.microsoft.com/office/drawing/2014/main" id="{C1FA82E3-115A-2419-3E13-F78FDD376B1A}"/>
                </a:ext>
              </a:extLst>
            </p:cNvPr>
            <p:cNvSpPr/>
            <p:nvPr/>
          </p:nvSpPr>
          <p:spPr>
            <a:xfrm rot="5400000">
              <a:off x="9437615" y="4777749"/>
              <a:ext cx="744608" cy="354661"/>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TextBox 7">
              <a:extLst>
                <a:ext uri="{FF2B5EF4-FFF2-40B4-BE49-F238E27FC236}">
                  <a16:creationId xmlns:a16="http://schemas.microsoft.com/office/drawing/2014/main" id="{7C33E533-9ABA-F1C1-B159-F7814A9D8CEE}"/>
                </a:ext>
              </a:extLst>
            </p:cNvPr>
            <p:cNvSpPr txBox="1"/>
            <p:nvPr/>
          </p:nvSpPr>
          <p:spPr>
            <a:xfrm>
              <a:off x="7812358" y="620400"/>
              <a:ext cx="1873045" cy="707886"/>
            </a:xfrm>
            <a:prstGeom prst="rect">
              <a:avLst/>
            </a:prstGeom>
            <a:noFill/>
          </p:spPr>
          <p:txBody>
            <a:bodyPr wrap="square" rtlCol="0">
              <a:spAutoFit/>
            </a:bodyPr>
            <a:lstStyle/>
            <a:p>
              <a:r>
                <a:rPr lang="en-GB" sz="2000" b="1" dirty="0"/>
                <a:t>Practical Skills</a:t>
              </a:r>
            </a:p>
          </p:txBody>
        </p:sp>
        <p:sp>
          <p:nvSpPr>
            <p:cNvPr id="30" name="TextBox 29">
              <a:extLst>
                <a:ext uri="{FF2B5EF4-FFF2-40B4-BE49-F238E27FC236}">
                  <a16:creationId xmlns:a16="http://schemas.microsoft.com/office/drawing/2014/main" id="{5455A195-64DA-01A6-4F6D-4E9CBDC97431}"/>
                </a:ext>
              </a:extLst>
            </p:cNvPr>
            <p:cNvSpPr txBox="1"/>
            <p:nvPr/>
          </p:nvSpPr>
          <p:spPr>
            <a:xfrm>
              <a:off x="7324305" y="1274041"/>
              <a:ext cx="2291102" cy="5262979"/>
            </a:xfrm>
            <a:prstGeom prst="rect">
              <a:avLst/>
            </a:prstGeom>
            <a:noFill/>
          </p:spPr>
          <p:txBody>
            <a:bodyPr wrap="square" rtlCol="0">
              <a:spAutoFit/>
            </a:bodyPr>
            <a:lstStyle/>
            <a:p>
              <a:pPr marL="285750" indent="-285750">
                <a:buFont typeface="Arial" panose="020B0604020202020204" pitchFamily="34" charset="0"/>
                <a:buChar char="•"/>
              </a:pPr>
              <a:r>
                <a:rPr lang="en-GB" sz="1600" dirty="0"/>
                <a:t>Use internation (CW1) and UK (CW2) case studies</a:t>
              </a:r>
            </a:p>
            <a:p>
              <a:pPr marL="285750" indent="-285750">
                <a:buFont typeface="Arial" panose="020B0604020202020204" pitchFamily="34" charset="0"/>
                <a:buChar char="•"/>
              </a:pPr>
              <a:r>
                <a:rPr lang="en-GB" sz="1600" dirty="0"/>
                <a:t>Use examples from specific organisations</a:t>
              </a:r>
            </a:p>
            <a:p>
              <a:pPr marL="285750" indent="-285750">
                <a:buFont typeface="Arial" panose="020B0604020202020204" pitchFamily="34" charset="0"/>
                <a:buChar char="•"/>
              </a:pPr>
              <a:r>
                <a:rPr lang="en-GB" sz="1600" dirty="0"/>
                <a:t>Discuss implementation in real services</a:t>
              </a:r>
            </a:p>
            <a:p>
              <a:pPr marL="285750" indent="-285750">
                <a:buFont typeface="Arial" panose="020B0604020202020204" pitchFamily="34" charset="0"/>
                <a:buChar char="•"/>
              </a:pPr>
              <a:r>
                <a:rPr lang="en-GB" sz="1600" dirty="0"/>
                <a:t>Explain practical challenges</a:t>
              </a:r>
            </a:p>
            <a:p>
              <a:pPr marL="285750" indent="-285750">
                <a:buFont typeface="Arial" panose="020B0604020202020204" pitchFamily="34" charset="0"/>
                <a:buChar char="•"/>
              </a:pPr>
              <a:r>
                <a:rPr lang="en-GB" sz="1600" dirty="0"/>
                <a:t>Consider cost, workforce, infrastructure, procurement, training, interoperability</a:t>
              </a:r>
            </a:p>
            <a:p>
              <a:pPr marL="285750" indent="-285750">
                <a:buFont typeface="Arial" panose="020B0604020202020204" pitchFamily="34" charset="0"/>
                <a:buChar char="•"/>
              </a:pPr>
              <a:r>
                <a:rPr lang="en-GB" sz="1600" dirty="0"/>
                <a:t>Discuss whether the technology is realistic and sustainable</a:t>
              </a:r>
            </a:p>
          </p:txBody>
        </p:sp>
      </p:grpSp>
      <p:grpSp>
        <p:nvGrpSpPr>
          <p:cNvPr id="37" name="Group 36">
            <a:extLst>
              <a:ext uri="{FF2B5EF4-FFF2-40B4-BE49-F238E27FC236}">
                <a16:creationId xmlns:a16="http://schemas.microsoft.com/office/drawing/2014/main" id="{1DF664F9-FA84-9EC3-4057-E98A98CCE241}"/>
              </a:ext>
            </a:extLst>
          </p:cNvPr>
          <p:cNvGrpSpPr/>
          <p:nvPr/>
        </p:nvGrpSpPr>
        <p:grpSpPr>
          <a:xfrm>
            <a:off x="9798097" y="718290"/>
            <a:ext cx="2364407" cy="5859485"/>
            <a:chOff x="9798097" y="600306"/>
            <a:chExt cx="2364407" cy="5859485"/>
          </a:xfrm>
        </p:grpSpPr>
        <p:sp>
          <p:nvSpPr>
            <p:cNvPr id="22" name="Freeform: Shape 21">
              <a:extLst>
                <a:ext uri="{FF2B5EF4-FFF2-40B4-BE49-F238E27FC236}">
                  <a16:creationId xmlns:a16="http://schemas.microsoft.com/office/drawing/2014/main" id="{BF6F2C44-C600-1982-086D-C2229045A7CF}"/>
                </a:ext>
              </a:extLst>
            </p:cNvPr>
            <p:cNvSpPr/>
            <p:nvPr/>
          </p:nvSpPr>
          <p:spPr>
            <a:xfrm rot="16200000">
              <a:off x="8056167" y="2353453"/>
              <a:ext cx="5848268" cy="2364407"/>
            </a:xfrm>
            <a:custGeom>
              <a:avLst/>
              <a:gdLst>
                <a:gd name="csX0" fmla="*/ 0 w 2364407"/>
                <a:gd name="csY0" fmla="*/ 118220 h 2837289"/>
                <a:gd name="csX1" fmla="*/ 118220 w 2364407"/>
                <a:gd name="csY1" fmla="*/ 0 h 2837289"/>
                <a:gd name="csX2" fmla="*/ 2246187 w 2364407"/>
                <a:gd name="csY2" fmla="*/ 0 h 2837289"/>
                <a:gd name="csX3" fmla="*/ 2364407 w 2364407"/>
                <a:gd name="csY3" fmla="*/ 118220 h 2837289"/>
                <a:gd name="csX4" fmla="*/ 2364407 w 2364407"/>
                <a:gd name="csY4" fmla="*/ 2719069 h 2837289"/>
                <a:gd name="csX5" fmla="*/ 2246187 w 2364407"/>
                <a:gd name="csY5" fmla="*/ 2837289 h 2837289"/>
                <a:gd name="csX6" fmla="*/ 118220 w 2364407"/>
                <a:gd name="csY6" fmla="*/ 2837289 h 2837289"/>
                <a:gd name="csX7" fmla="*/ 0 w 2364407"/>
                <a:gd name="csY7" fmla="*/ 2719069 h 2837289"/>
                <a:gd name="csX8" fmla="*/ 0 w 2364407"/>
                <a:gd name="csY8" fmla="*/ 118220 h 28372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64407" h="2837289">
                  <a:moveTo>
                    <a:pt x="2265890" y="1"/>
                  </a:moveTo>
                  <a:cubicBezTo>
                    <a:pt x="2320299" y="1"/>
                    <a:pt x="2364407" y="63515"/>
                    <a:pt x="2364407" y="141865"/>
                  </a:cubicBezTo>
                  <a:lnTo>
                    <a:pt x="2364407" y="2695424"/>
                  </a:lnTo>
                  <a:cubicBezTo>
                    <a:pt x="2364407" y="2773774"/>
                    <a:pt x="2320299" y="2837288"/>
                    <a:pt x="2265890" y="2837288"/>
                  </a:cubicBezTo>
                  <a:lnTo>
                    <a:pt x="98517" y="2837288"/>
                  </a:lnTo>
                  <a:cubicBezTo>
                    <a:pt x="44108" y="2837288"/>
                    <a:pt x="0" y="2773774"/>
                    <a:pt x="0" y="2695424"/>
                  </a:cubicBezTo>
                  <a:lnTo>
                    <a:pt x="0" y="141865"/>
                  </a:lnTo>
                  <a:cubicBezTo>
                    <a:pt x="0" y="63515"/>
                    <a:pt x="44108" y="1"/>
                    <a:pt x="98517" y="1"/>
                  </a:cubicBezTo>
                  <a:lnTo>
                    <a:pt x="2265890" y="1"/>
                  </a:lnTo>
                  <a:close/>
                </a:path>
              </a:pathLst>
            </a:custGeom>
            <a:solidFill>
              <a:schemeClr val="bg2">
                <a:lumMod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0711" tIns="92583" rIns="120016" bIns="1891526" numCol="1" spcCol="1270" anchor="t" anchorCtr="0">
              <a:noAutofit/>
            </a:bodyPr>
            <a:lstStyle/>
            <a:p>
              <a:pPr marL="0" lvl="0" indent="0" algn="r" defTabSz="1200150">
                <a:lnSpc>
                  <a:spcPct val="90000"/>
                </a:lnSpc>
                <a:spcBef>
                  <a:spcPct val="0"/>
                </a:spcBef>
                <a:spcAft>
                  <a:spcPct val="35000"/>
                </a:spcAft>
                <a:buNone/>
              </a:pPr>
              <a:r>
                <a:rPr lang="en-GB" sz="2700" kern="1200" dirty="0">
                  <a:solidFill>
                    <a:schemeClr val="tx1"/>
                  </a:solidFill>
                </a:rPr>
                <a:t>5</a:t>
              </a:r>
            </a:p>
          </p:txBody>
        </p:sp>
        <p:sp>
          <p:nvSpPr>
            <p:cNvPr id="10" name="TextBox 9">
              <a:extLst>
                <a:ext uri="{FF2B5EF4-FFF2-40B4-BE49-F238E27FC236}">
                  <a16:creationId xmlns:a16="http://schemas.microsoft.com/office/drawing/2014/main" id="{74F5B6FD-A6C0-7853-23A7-4F1A2B1E9B14}"/>
                </a:ext>
              </a:extLst>
            </p:cNvPr>
            <p:cNvSpPr txBox="1"/>
            <p:nvPr/>
          </p:nvSpPr>
          <p:spPr>
            <a:xfrm>
              <a:off x="10289459" y="600306"/>
              <a:ext cx="1873045" cy="707886"/>
            </a:xfrm>
            <a:prstGeom prst="rect">
              <a:avLst/>
            </a:prstGeom>
            <a:noFill/>
          </p:spPr>
          <p:txBody>
            <a:bodyPr wrap="square" rtlCol="0">
              <a:spAutoFit/>
            </a:bodyPr>
            <a:lstStyle/>
            <a:p>
              <a:r>
                <a:rPr lang="en-GB" sz="2000" b="1" dirty="0"/>
                <a:t>Transferable skills </a:t>
              </a:r>
            </a:p>
          </p:txBody>
        </p:sp>
        <p:sp>
          <p:nvSpPr>
            <p:cNvPr id="32" name="TextBox 31">
              <a:extLst>
                <a:ext uri="{FF2B5EF4-FFF2-40B4-BE49-F238E27FC236}">
                  <a16:creationId xmlns:a16="http://schemas.microsoft.com/office/drawing/2014/main" id="{502AC115-8001-D63E-8E27-203F48708C0C}"/>
                </a:ext>
              </a:extLst>
            </p:cNvPr>
            <p:cNvSpPr txBox="1"/>
            <p:nvPr/>
          </p:nvSpPr>
          <p:spPr>
            <a:xfrm>
              <a:off x="9827591" y="1366221"/>
              <a:ext cx="2291102" cy="4524315"/>
            </a:xfrm>
            <a:prstGeom prst="rect">
              <a:avLst/>
            </a:prstGeom>
            <a:noFill/>
          </p:spPr>
          <p:txBody>
            <a:bodyPr wrap="square" rtlCol="0">
              <a:spAutoFit/>
            </a:bodyPr>
            <a:lstStyle/>
            <a:p>
              <a:pPr marL="285750" indent="-285750">
                <a:buFont typeface="Arial" panose="020B0604020202020204" pitchFamily="34" charset="0"/>
                <a:buChar char="•"/>
              </a:pPr>
              <a:r>
                <a:rPr lang="en-GB" sz="1600" dirty="0"/>
                <a:t>Be clearly structured</a:t>
              </a:r>
            </a:p>
            <a:p>
              <a:pPr marL="285750" indent="-285750">
                <a:buFont typeface="Arial" panose="020B0604020202020204" pitchFamily="34" charset="0"/>
                <a:buChar char="•"/>
              </a:pPr>
              <a:r>
                <a:rPr lang="en-GB" sz="1600" dirty="0"/>
                <a:t>Follow the assignment template</a:t>
              </a:r>
            </a:p>
            <a:p>
              <a:pPr marL="285750" indent="-285750">
                <a:buFont typeface="Arial" panose="020B0604020202020204" pitchFamily="34" charset="0"/>
                <a:buChar char="•"/>
              </a:pPr>
              <a:r>
                <a:rPr lang="en-GB" sz="1600" dirty="0"/>
                <a:t>Have a logical flow between sections</a:t>
              </a:r>
            </a:p>
            <a:p>
              <a:pPr marL="285750" indent="-285750">
                <a:buFont typeface="Arial" panose="020B0604020202020204" pitchFamily="34" charset="0"/>
                <a:buChar char="•"/>
              </a:pPr>
              <a:r>
                <a:rPr lang="en-GB" sz="1600" dirty="0"/>
                <a:t>Use formal academic writing</a:t>
              </a:r>
            </a:p>
            <a:p>
              <a:pPr marL="285750" indent="-285750">
                <a:buFont typeface="Arial" panose="020B0604020202020204" pitchFamily="34" charset="0"/>
                <a:buChar char="•"/>
              </a:pPr>
              <a:r>
                <a:rPr lang="en-GB" sz="1600" dirty="0"/>
                <a:t>Be free from spelling and grammar errors</a:t>
              </a:r>
            </a:p>
            <a:p>
              <a:pPr marL="285750" indent="-285750">
                <a:buFont typeface="Arial" panose="020B0604020202020204" pitchFamily="34" charset="0"/>
                <a:buChar char="•"/>
              </a:pPr>
              <a:r>
                <a:rPr lang="en-GB" sz="1600" dirty="0"/>
                <a:t>Use Harvard referencing consistently</a:t>
              </a:r>
            </a:p>
            <a:p>
              <a:pPr marL="285750" indent="-285750">
                <a:buFont typeface="Arial" panose="020B0604020202020204" pitchFamily="34" charset="0"/>
                <a:buChar char="•"/>
              </a:pPr>
              <a:r>
                <a:rPr lang="en-GB" sz="1600" dirty="0"/>
                <a:t>Stay within the word count</a:t>
              </a:r>
            </a:p>
            <a:p>
              <a:pPr marL="285750" indent="-285750">
                <a:buFont typeface="Arial" panose="020B0604020202020204" pitchFamily="34" charset="0"/>
                <a:buChar char="•"/>
              </a:pPr>
              <a:r>
                <a:rPr lang="en-GB" sz="1600" dirty="0"/>
                <a:t>Include the AI declaration if required</a:t>
              </a:r>
            </a:p>
          </p:txBody>
        </p:sp>
      </p:grpSp>
    </p:spTree>
    <p:extLst>
      <p:ext uri="{BB962C8B-B14F-4D97-AF65-F5344CB8AC3E}">
        <p14:creationId xmlns:p14="http://schemas.microsoft.com/office/powerpoint/2010/main" val="297387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A6DCEA-DAE3-3AF9-B21F-1B87749785F0}"/>
              </a:ext>
            </a:extLst>
          </p:cNvPr>
          <p:cNvSpPr>
            <a:spLocks noGrp="1"/>
          </p:cNvSpPr>
          <p:nvPr>
            <p:ph type="title"/>
          </p:nvPr>
        </p:nvSpPr>
        <p:spPr>
          <a:xfrm>
            <a:off x="102504" y="1108473"/>
            <a:ext cx="4969559" cy="3030724"/>
          </a:xfrm>
        </p:spPr>
        <p:txBody>
          <a:bodyPr vert="horz" lIns="91440" tIns="45720" rIns="91440" bIns="45720" rtlCol="0" anchor="b">
            <a:normAutofit/>
          </a:bodyPr>
          <a:lstStyle/>
          <a:p>
            <a:pPr algn="r">
              <a:lnSpc>
                <a:spcPct val="100000"/>
              </a:lnSpc>
            </a:pPr>
            <a:r>
              <a:rPr lang="en-US" sz="4000" b="1" kern="1200" dirty="0">
                <a:solidFill>
                  <a:srgbClr val="FFFFFF"/>
                </a:solidFill>
                <a:latin typeface="+mj-lt"/>
                <a:ea typeface="+mj-ea"/>
                <a:cs typeface="+mj-cs"/>
              </a:rPr>
              <a:t>Critical reading, critical thinking, critical writing</a:t>
            </a:r>
          </a:p>
        </p:txBody>
      </p:sp>
      <p:sp>
        <p:nvSpPr>
          <p:cNvPr id="5" name="Footer Placeholder 4">
            <a:extLst>
              <a:ext uri="{FF2B5EF4-FFF2-40B4-BE49-F238E27FC236}">
                <a16:creationId xmlns:a16="http://schemas.microsoft.com/office/drawing/2014/main" id="{2C630FA2-1223-1230-AC64-5839B9F32AB7}"/>
              </a:ext>
            </a:extLst>
          </p:cNvPr>
          <p:cNvSpPr>
            <a:spLocks noGrp="1"/>
          </p:cNvSpPr>
          <p:nvPr>
            <p:ph type="ftr" sz="quarter" idx="11"/>
          </p:nvPr>
        </p:nvSpPr>
        <p:spPr>
          <a:xfrm>
            <a:off x="102504" y="6271401"/>
            <a:ext cx="4114800" cy="365125"/>
          </a:xfrm>
        </p:spPr>
        <p:txBody>
          <a:bodyPr vert="horz" lIns="91440" tIns="45720" rIns="91440" bIns="45720" rtlCol="0" anchor="ctr">
            <a:normAutofit/>
          </a:bodyPr>
          <a:lstStyle/>
          <a:p>
            <a:pPr algn="l">
              <a:spcAft>
                <a:spcPts val="600"/>
              </a:spcAft>
            </a:pPr>
            <a:r>
              <a:rPr lang="en-US" sz="1100" kern="1200">
                <a:solidFill>
                  <a:srgbClr val="FFFFFF"/>
                </a:solidFill>
                <a:latin typeface="+mn-lt"/>
                <a:ea typeface="+mn-ea"/>
                <a:cs typeface="+mn-cs"/>
              </a:rPr>
              <a:t>BMDS7008</a:t>
            </a:r>
          </a:p>
        </p:txBody>
      </p:sp>
      <p:pic>
        <p:nvPicPr>
          <p:cNvPr id="8" name="Content Placeholder 7">
            <a:extLst>
              <a:ext uri="{FF2B5EF4-FFF2-40B4-BE49-F238E27FC236}">
                <a16:creationId xmlns:a16="http://schemas.microsoft.com/office/drawing/2014/main" id="{8968A1DD-2EA1-A0F5-0E70-27F0313BEFA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82411" y="233670"/>
            <a:ext cx="5235497" cy="5899152"/>
          </a:xfrm>
          <a:prstGeom prst="rect">
            <a:avLst/>
          </a:prstGeom>
        </p:spPr>
      </p:pic>
      <p:sp>
        <p:nvSpPr>
          <p:cNvPr id="4" name="Date Placeholder 3">
            <a:extLst>
              <a:ext uri="{FF2B5EF4-FFF2-40B4-BE49-F238E27FC236}">
                <a16:creationId xmlns:a16="http://schemas.microsoft.com/office/drawing/2014/main" id="{7A593448-4B38-216A-FEBC-4807EA16DE87}"/>
              </a:ext>
            </a:extLst>
          </p:cNvPr>
          <p:cNvSpPr>
            <a:spLocks noGrp="1"/>
          </p:cNvSpPr>
          <p:nvPr>
            <p:ph type="dt" sz="half" idx="10"/>
          </p:nvPr>
        </p:nvSpPr>
        <p:spPr>
          <a:xfrm>
            <a:off x="4910811" y="6424867"/>
            <a:ext cx="2743200" cy="365125"/>
          </a:xfrm>
        </p:spPr>
        <p:txBody>
          <a:bodyPr vert="horz" lIns="91440" tIns="45720" rIns="91440" bIns="45720" rtlCol="0" anchor="ctr">
            <a:normAutofit/>
          </a:bodyPr>
          <a:lstStyle/>
          <a:p>
            <a:pPr algn="r">
              <a:spcAft>
                <a:spcPts val="600"/>
              </a:spcAft>
            </a:pPr>
            <a:r>
              <a:rPr lang="en-US" sz="1100">
                <a:solidFill>
                  <a:schemeClr val="tx1">
                    <a:lumMod val="50000"/>
                    <a:lumOff val="50000"/>
                  </a:schemeClr>
                </a:solidFill>
              </a:rPr>
              <a:t>17/09/2026</a:t>
            </a:r>
          </a:p>
        </p:txBody>
      </p:sp>
      <p:sp>
        <p:nvSpPr>
          <p:cNvPr id="6" name="Slide Number Placeholder 5">
            <a:extLst>
              <a:ext uri="{FF2B5EF4-FFF2-40B4-BE49-F238E27FC236}">
                <a16:creationId xmlns:a16="http://schemas.microsoft.com/office/drawing/2014/main" id="{F739709D-F6E7-C494-355A-98727C56E5EB}"/>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70B5A7B7-AD7A-48B0-A843-3BEB6E4C6AC2}"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spTree>
    <p:extLst>
      <p:ext uri="{BB962C8B-B14F-4D97-AF65-F5344CB8AC3E}">
        <p14:creationId xmlns:p14="http://schemas.microsoft.com/office/powerpoint/2010/main" val="2181074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C703647-E214-9067-0F14-D2059A2E3497}"/>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13316AC6-1459-EA77-03B9-49AE1453EA01}"/>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D355135A-47D5-18E3-A6C7-9965A04BDA01}"/>
              </a:ext>
            </a:extLst>
          </p:cNvPr>
          <p:cNvSpPr>
            <a:spLocks noGrp="1"/>
          </p:cNvSpPr>
          <p:nvPr>
            <p:ph type="sldNum" sz="quarter" idx="12"/>
          </p:nvPr>
        </p:nvSpPr>
        <p:spPr/>
        <p:txBody>
          <a:bodyPr/>
          <a:lstStyle/>
          <a:p>
            <a:fld id="{70B5A7B7-AD7A-48B0-A843-3BEB6E4C6AC2}" type="slidenum">
              <a:rPr lang="en-GB" smtClean="0"/>
              <a:t>10</a:t>
            </a:fld>
            <a:endParaRPr lang="en-GB"/>
          </a:p>
        </p:txBody>
      </p:sp>
      <p:pic>
        <p:nvPicPr>
          <p:cNvPr id="8" name="Picture 7">
            <a:extLst>
              <a:ext uri="{FF2B5EF4-FFF2-40B4-BE49-F238E27FC236}">
                <a16:creationId xmlns:a16="http://schemas.microsoft.com/office/drawing/2014/main" id="{6F46348A-2BB9-7636-6916-05F8F380C3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84" t="8455" r="14020" b="7315"/>
          <a:stretch>
            <a:fillRect/>
          </a:stretch>
        </p:blipFill>
        <p:spPr>
          <a:xfrm>
            <a:off x="6167211" y="724933"/>
            <a:ext cx="6024790" cy="4523080"/>
          </a:xfrm>
          <a:prstGeom prst="rect">
            <a:avLst/>
          </a:prstGeom>
        </p:spPr>
      </p:pic>
      <p:sp>
        <p:nvSpPr>
          <p:cNvPr id="9" name="TextBox 8">
            <a:extLst>
              <a:ext uri="{FF2B5EF4-FFF2-40B4-BE49-F238E27FC236}">
                <a16:creationId xmlns:a16="http://schemas.microsoft.com/office/drawing/2014/main" id="{5549AAAC-634F-4C01-AC99-EBDEB7FEF4EB}"/>
              </a:ext>
            </a:extLst>
          </p:cNvPr>
          <p:cNvSpPr txBox="1"/>
          <p:nvPr/>
        </p:nvSpPr>
        <p:spPr>
          <a:xfrm>
            <a:off x="1149810" y="1142751"/>
            <a:ext cx="4010009" cy="707886"/>
          </a:xfrm>
          <a:prstGeom prst="rect">
            <a:avLst/>
          </a:prstGeom>
          <a:noFill/>
        </p:spPr>
        <p:txBody>
          <a:bodyPr wrap="none" rtlCol="0">
            <a:spAutoFit/>
          </a:bodyPr>
          <a:lstStyle/>
          <a:p>
            <a:r>
              <a:rPr lang="en-GB" sz="4000" b="1" dirty="0"/>
              <a:t>Critical Reading </a:t>
            </a:r>
          </a:p>
        </p:txBody>
      </p:sp>
      <p:sp>
        <p:nvSpPr>
          <p:cNvPr id="11" name="TextBox 10">
            <a:extLst>
              <a:ext uri="{FF2B5EF4-FFF2-40B4-BE49-F238E27FC236}">
                <a16:creationId xmlns:a16="http://schemas.microsoft.com/office/drawing/2014/main" id="{39EA61F3-8834-6F16-9475-4D1D6A1E2C49}"/>
              </a:ext>
            </a:extLst>
          </p:cNvPr>
          <p:cNvSpPr txBox="1"/>
          <p:nvPr/>
        </p:nvSpPr>
        <p:spPr>
          <a:xfrm>
            <a:off x="172896" y="1979961"/>
            <a:ext cx="5923104" cy="646331"/>
          </a:xfrm>
          <a:prstGeom prst="rect">
            <a:avLst/>
          </a:prstGeom>
          <a:noFill/>
        </p:spPr>
        <p:txBody>
          <a:bodyPr wrap="square">
            <a:spAutoFit/>
          </a:bodyPr>
          <a:lstStyle/>
          <a:p>
            <a:pPr algn="ctr"/>
            <a:r>
              <a:rPr lang="en-GB" dirty="0">
                <a:latin typeface="Aptos" panose="020B0004020202020204" pitchFamily="34" charset="0"/>
                <a:ea typeface="DengXian" panose="02010600030101010101" pitchFamily="2" charset="-122"/>
                <a:cs typeface="Arial" panose="020B0604020202020204" pitchFamily="34" charset="0"/>
              </a:rPr>
              <a:t>R</a:t>
            </a:r>
            <a:r>
              <a:rPr lang="en-GB" dirty="0">
                <a:effectLst/>
                <a:latin typeface="Aptos" panose="020B0004020202020204" pitchFamily="34" charset="0"/>
                <a:ea typeface="DengXian" panose="02010600030101010101" pitchFamily="2" charset="-122"/>
                <a:cs typeface="Arial" panose="020B0604020202020204" pitchFamily="34" charset="0"/>
              </a:rPr>
              <a:t>eading with a purpose and questioning what you read rather than accepting it as truth. </a:t>
            </a:r>
            <a:endParaRPr lang="en-GB" dirty="0"/>
          </a:p>
        </p:txBody>
      </p:sp>
      <p:grpSp>
        <p:nvGrpSpPr>
          <p:cNvPr id="15" name="Group 14">
            <a:extLst>
              <a:ext uri="{FF2B5EF4-FFF2-40B4-BE49-F238E27FC236}">
                <a16:creationId xmlns:a16="http://schemas.microsoft.com/office/drawing/2014/main" id="{D467E7DA-5ACA-F38F-8377-CD430714AF4D}"/>
              </a:ext>
            </a:extLst>
          </p:cNvPr>
          <p:cNvGrpSpPr/>
          <p:nvPr/>
        </p:nvGrpSpPr>
        <p:grpSpPr>
          <a:xfrm>
            <a:off x="0" y="3734629"/>
            <a:ext cx="6946490" cy="2068708"/>
            <a:chOff x="0" y="4028993"/>
            <a:chExt cx="6946490" cy="2068708"/>
          </a:xfrm>
        </p:grpSpPr>
        <p:sp>
          <p:nvSpPr>
            <p:cNvPr id="13" name="TextBox 12">
              <a:extLst>
                <a:ext uri="{FF2B5EF4-FFF2-40B4-BE49-F238E27FC236}">
                  <a16:creationId xmlns:a16="http://schemas.microsoft.com/office/drawing/2014/main" id="{6E311DCE-D4D5-5C4F-F10E-B295DD2B2711}"/>
                </a:ext>
              </a:extLst>
            </p:cNvPr>
            <p:cNvSpPr txBox="1"/>
            <p:nvPr/>
          </p:nvSpPr>
          <p:spPr>
            <a:xfrm>
              <a:off x="0" y="4398325"/>
              <a:ext cx="6946490" cy="1699376"/>
            </a:xfrm>
            <a:prstGeom prst="rect">
              <a:avLst/>
            </a:prstGeom>
            <a:noFill/>
          </p:spPr>
          <p:txBody>
            <a:bodyPr wrap="square">
              <a:spAutoFit/>
            </a:bodyPr>
            <a:lstStyle/>
            <a:p>
              <a:pPr marL="457200">
                <a:lnSpc>
                  <a:spcPct val="115000"/>
                </a:lnSpc>
                <a:spcAft>
                  <a:spcPts val="800"/>
                </a:spcAft>
                <a:buNone/>
              </a:pPr>
              <a:r>
                <a:rPr lang="en-GB" sz="1600" b="1" kern="100" dirty="0">
                  <a:latin typeface="Aptos" panose="020B0004020202020204" pitchFamily="34" charset="0"/>
                  <a:ea typeface="DengXian" panose="02010600030101010101" pitchFamily="2" charset="-122"/>
                  <a:cs typeface="Arial" panose="020B0604020202020204" pitchFamily="34" charset="0"/>
                </a:rPr>
                <a:t>D</a:t>
              </a:r>
              <a:r>
                <a:rPr lang="en-GB" sz="1600" b="1" kern="100" dirty="0">
                  <a:effectLst/>
                  <a:latin typeface="Aptos" panose="020B0004020202020204" pitchFamily="34" charset="0"/>
                  <a:ea typeface="DengXian" panose="02010600030101010101" pitchFamily="2" charset="-122"/>
                  <a:cs typeface="Arial" panose="020B0604020202020204" pitchFamily="34" charset="0"/>
                </a:rPr>
                <a:t>escriptive reader</a:t>
              </a:r>
              <a:r>
                <a:rPr lang="en-GB" sz="1600" b="1" kern="100" dirty="0">
                  <a:latin typeface="Aptos" panose="020B0004020202020204" pitchFamily="34" charset="0"/>
                  <a:ea typeface="DengXian" panose="02010600030101010101" pitchFamily="2" charset="-122"/>
                  <a:cs typeface="Arial" panose="020B0604020202020204" pitchFamily="34" charset="0"/>
                </a:rPr>
                <a:t>: </a:t>
              </a:r>
              <a:r>
                <a:rPr lang="en-GB" sz="1600" kern="100" dirty="0">
                  <a:effectLst/>
                  <a:latin typeface="Aptos" panose="020B0004020202020204" pitchFamily="34" charset="0"/>
                  <a:ea typeface="DengXian" panose="02010600030101010101" pitchFamily="2" charset="-122"/>
                  <a:cs typeface="Arial" panose="020B0604020202020204" pitchFamily="34" charset="0"/>
                </a:rPr>
                <a:t>“The study found that AI reduced workload.“</a:t>
              </a:r>
            </a:p>
            <a:p>
              <a:pPr marL="457200">
                <a:lnSpc>
                  <a:spcPct val="115000"/>
                </a:lnSpc>
                <a:spcAft>
                  <a:spcPts val="800"/>
                </a:spcAft>
                <a:buNone/>
              </a:pPr>
              <a:endParaRPr lang="en-GB" sz="1600" kern="100" dirty="0">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Arial" panose="020B0604020202020204" pitchFamily="34" charset="0"/>
                </a:rPr>
                <a:t>A critical reader: </a:t>
              </a:r>
              <a:r>
                <a:rPr lang="en-GB" sz="1600" kern="100" dirty="0">
                  <a:effectLst/>
                  <a:latin typeface="Aptos" panose="020B0004020202020204" pitchFamily="34" charset="0"/>
                  <a:ea typeface="DengXian" panose="02010600030101010101" pitchFamily="2" charset="-122"/>
                  <a:cs typeface="Arial" panose="020B0604020202020204" pitchFamily="34" charset="0"/>
                </a:rPr>
                <a:t>“How was workload measured? Was this a small pilot study or a national evaluation? Were there any negative consequences? Can these findings be applied to other healthcare settings?”</a:t>
              </a:r>
            </a:p>
          </p:txBody>
        </p:sp>
        <p:sp>
          <p:nvSpPr>
            <p:cNvPr id="14" name="TextBox 13">
              <a:extLst>
                <a:ext uri="{FF2B5EF4-FFF2-40B4-BE49-F238E27FC236}">
                  <a16:creationId xmlns:a16="http://schemas.microsoft.com/office/drawing/2014/main" id="{401BDB55-92C9-E7A0-6CB5-325D1FB2EAE9}"/>
                </a:ext>
              </a:extLst>
            </p:cNvPr>
            <p:cNvSpPr txBox="1"/>
            <p:nvPr/>
          </p:nvSpPr>
          <p:spPr>
            <a:xfrm>
              <a:off x="0" y="4028993"/>
              <a:ext cx="3673900" cy="369332"/>
            </a:xfrm>
            <a:prstGeom prst="rect">
              <a:avLst/>
            </a:prstGeom>
            <a:noFill/>
          </p:spPr>
          <p:txBody>
            <a:bodyPr wrap="square" rtlCol="0">
              <a:spAutoFit/>
            </a:bodyPr>
            <a:lstStyle/>
            <a:p>
              <a:r>
                <a:rPr lang="en-GB" i="1" dirty="0"/>
                <a:t>Example:</a:t>
              </a:r>
            </a:p>
          </p:txBody>
        </p:sp>
      </p:grpSp>
      <p:pic>
        <p:nvPicPr>
          <p:cNvPr id="3" name="Picture 2" descr="image001">
            <a:extLst>
              <a:ext uri="{FF2B5EF4-FFF2-40B4-BE49-F238E27FC236}">
                <a16:creationId xmlns:a16="http://schemas.microsoft.com/office/drawing/2014/main" id="{A1FC3F42-AC88-B9E7-1690-AACA797002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2233" y="6158666"/>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9C23B6F4-F3C3-85C4-BB09-167B860D0A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630" y="6158666"/>
            <a:ext cx="1765229" cy="679655"/>
          </a:xfrm>
          <a:prstGeom prst="rect">
            <a:avLst/>
          </a:prstGeom>
        </p:spPr>
      </p:pic>
    </p:spTree>
    <p:extLst>
      <p:ext uri="{BB962C8B-B14F-4D97-AF65-F5344CB8AC3E}">
        <p14:creationId xmlns:p14="http://schemas.microsoft.com/office/powerpoint/2010/main" val="1729775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6918B26-9509-B1CB-DC87-0B2D75BDF5E6}"/>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6179A7B8-4C2B-585E-B22B-1DF4069774B7}"/>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ACA243E8-80A1-B84A-BCCA-1E075A36CBFF}"/>
              </a:ext>
            </a:extLst>
          </p:cNvPr>
          <p:cNvSpPr>
            <a:spLocks noGrp="1"/>
          </p:cNvSpPr>
          <p:nvPr>
            <p:ph type="sldNum" sz="quarter" idx="12"/>
          </p:nvPr>
        </p:nvSpPr>
        <p:spPr/>
        <p:txBody>
          <a:bodyPr/>
          <a:lstStyle/>
          <a:p>
            <a:fld id="{70B5A7B7-AD7A-48B0-A843-3BEB6E4C6AC2}" type="slidenum">
              <a:rPr lang="en-GB" smtClean="0"/>
              <a:t>11</a:t>
            </a:fld>
            <a:endParaRPr lang="en-GB"/>
          </a:p>
        </p:txBody>
      </p:sp>
      <p:sp>
        <p:nvSpPr>
          <p:cNvPr id="8" name="TextBox 7">
            <a:extLst>
              <a:ext uri="{FF2B5EF4-FFF2-40B4-BE49-F238E27FC236}">
                <a16:creationId xmlns:a16="http://schemas.microsoft.com/office/drawing/2014/main" id="{90E0737B-7B12-9F47-A498-DE131AD9D05C}"/>
              </a:ext>
            </a:extLst>
          </p:cNvPr>
          <p:cNvSpPr txBox="1"/>
          <p:nvPr/>
        </p:nvSpPr>
        <p:spPr>
          <a:xfrm>
            <a:off x="1149810" y="1142751"/>
            <a:ext cx="4183133" cy="707886"/>
          </a:xfrm>
          <a:prstGeom prst="rect">
            <a:avLst/>
          </a:prstGeom>
          <a:noFill/>
        </p:spPr>
        <p:txBody>
          <a:bodyPr wrap="none" rtlCol="0">
            <a:spAutoFit/>
          </a:bodyPr>
          <a:lstStyle/>
          <a:p>
            <a:r>
              <a:rPr lang="en-GB" sz="4000" b="1" dirty="0"/>
              <a:t>Critical Thinking  </a:t>
            </a:r>
          </a:p>
        </p:txBody>
      </p:sp>
      <p:sp>
        <p:nvSpPr>
          <p:cNvPr id="10" name="TextBox 9">
            <a:extLst>
              <a:ext uri="{FF2B5EF4-FFF2-40B4-BE49-F238E27FC236}">
                <a16:creationId xmlns:a16="http://schemas.microsoft.com/office/drawing/2014/main" id="{3FD7A21D-FAAD-F959-32A1-158507392FF6}"/>
              </a:ext>
            </a:extLst>
          </p:cNvPr>
          <p:cNvSpPr txBox="1"/>
          <p:nvPr/>
        </p:nvSpPr>
        <p:spPr>
          <a:xfrm>
            <a:off x="172896" y="1979961"/>
            <a:ext cx="5923104" cy="646331"/>
          </a:xfrm>
          <a:prstGeom prst="rect">
            <a:avLst/>
          </a:prstGeom>
          <a:noFill/>
        </p:spPr>
        <p:txBody>
          <a:bodyPr wrap="square">
            <a:spAutoFit/>
          </a:bodyPr>
          <a:lstStyle/>
          <a:p>
            <a:pPr algn="ctr"/>
            <a:r>
              <a:rPr lang="en-GB" dirty="0"/>
              <a:t>Analysing information, comparing evidence, considering different viewpoints and making informed judgements.</a:t>
            </a:r>
          </a:p>
        </p:txBody>
      </p:sp>
      <p:pic>
        <p:nvPicPr>
          <p:cNvPr id="12" name="Picture 11">
            <a:extLst>
              <a:ext uri="{FF2B5EF4-FFF2-40B4-BE49-F238E27FC236}">
                <a16:creationId xmlns:a16="http://schemas.microsoft.com/office/drawing/2014/main" id="{26D97170-937F-702F-D1D7-3B782F8E2E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11" t="14309" r="7696" b="12195"/>
          <a:stretch>
            <a:fillRect/>
          </a:stretch>
        </p:blipFill>
        <p:spPr>
          <a:xfrm>
            <a:off x="7168154" y="1155189"/>
            <a:ext cx="5023846" cy="4547622"/>
          </a:xfrm>
          <a:prstGeom prst="rect">
            <a:avLst/>
          </a:prstGeom>
        </p:spPr>
      </p:pic>
      <p:grpSp>
        <p:nvGrpSpPr>
          <p:cNvPr id="13" name="Group 12">
            <a:extLst>
              <a:ext uri="{FF2B5EF4-FFF2-40B4-BE49-F238E27FC236}">
                <a16:creationId xmlns:a16="http://schemas.microsoft.com/office/drawing/2014/main" id="{9329373A-C1AE-A67D-1ADC-0FDF61C7DBB5}"/>
              </a:ext>
            </a:extLst>
          </p:cNvPr>
          <p:cNvGrpSpPr/>
          <p:nvPr/>
        </p:nvGrpSpPr>
        <p:grpSpPr>
          <a:xfrm>
            <a:off x="0" y="3279831"/>
            <a:ext cx="6946490" cy="2918171"/>
            <a:chOff x="0" y="4028993"/>
            <a:chExt cx="6946490" cy="2918171"/>
          </a:xfrm>
        </p:grpSpPr>
        <p:sp>
          <p:nvSpPr>
            <p:cNvPr id="14" name="TextBox 13">
              <a:extLst>
                <a:ext uri="{FF2B5EF4-FFF2-40B4-BE49-F238E27FC236}">
                  <a16:creationId xmlns:a16="http://schemas.microsoft.com/office/drawing/2014/main" id="{22D9550B-846E-0F95-05F5-63AAD83809BE}"/>
                </a:ext>
              </a:extLst>
            </p:cNvPr>
            <p:cNvSpPr txBox="1"/>
            <p:nvPr/>
          </p:nvSpPr>
          <p:spPr>
            <a:xfrm>
              <a:off x="0" y="4398325"/>
              <a:ext cx="6946490" cy="2548839"/>
            </a:xfrm>
            <a:prstGeom prst="rect">
              <a:avLst/>
            </a:prstGeom>
            <a:noFill/>
          </p:spPr>
          <p:txBody>
            <a:bodyPr wrap="square">
              <a:spAutoFit/>
            </a:bodyPr>
            <a:lstStyle/>
            <a:p>
              <a:pPr marL="457200">
                <a:lnSpc>
                  <a:spcPct val="115000"/>
                </a:lnSpc>
                <a:spcAft>
                  <a:spcPts val="800"/>
                </a:spcAft>
                <a:buNone/>
              </a:pPr>
              <a:r>
                <a:rPr lang="en-GB" sz="1600" b="1" kern="100" dirty="0">
                  <a:latin typeface="Aptos" panose="020B0004020202020204" pitchFamily="34" charset="0"/>
                  <a:ea typeface="DengXian" panose="02010600030101010101" pitchFamily="2" charset="-122"/>
                  <a:cs typeface="Arial" panose="020B0604020202020204" pitchFamily="34" charset="0"/>
                </a:rPr>
                <a:t>D</a:t>
              </a:r>
              <a:r>
                <a:rPr lang="en-GB" sz="1600" b="1" kern="100" dirty="0">
                  <a:effectLst/>
                  <a:latin typeface="Aptos" panose="020B0004020202020204" pitchFamily="34" charset="0"/>
                  <a:ea typeface="DengXian" panose="02010600030101010101" pitchFamily="2" charset="-122"/>
                  <a:cs typeface="Arial" panose="020B0604020202020204" pitchFamily="34" charset="0"/>
                </a:rPr>
                <a:t>escriptive thinker</a:t>
              </a:r>
              <a:r>
                <a:rPr lang="en-GB" sz="1600" b="1" kern="100" dirty="0">
                  <a:latin typeface="Aptos" panose="020B0004020202020204" pitchFamily="34" charset="0"/>
                  <a:ea typeface="DengXian" panose="02010600030101010101" pitchFamily="2" charset="-122"/>
                  <a:cs typeface="Arial" panose="020B0604020202020204" pitchFamily="34" charset="0"/>
                </a:rPr>
                <a:t>: </a:t>
              </a:r>
              <a:r>
                <a:rPr lang="en-GB" sz="1600" kern="100" dirty="0">
                  <a:effectLst/>
                  <a:latin typeface="Aptos" panose="020B0004020202020204" pitchFamily="34" charset="0"/>
                  <a:ea typeface="DengXian" panose="02010600030101010101" pitchFamily="2" charset="-122"/>
                  <a:cs typeface="Arial" panose="020B0604020202020204" pitchFamily="34" charset="0"/>
                </a:rPr>
                <a:t>“</a:t>
              </a:r>
              <a:r>
                <a:rPr lang="en-GB" sz="1600" dirty="0"/>
                <a:t>Remote monitoring can reduce hospital admissions and improve patient access to care</a:t>
              </a:r>
              <a:r>
                <a:rPr lang="en-GB" sz="1600" kern="100" dirty="0">
                  <a:effectLst/>
                  <a:ea typeface="DengXian" panose="02010600030101010101" pitchFamily="2" charset="-122"/>
                  <a:cs typeface="Arial" panose="020B0604020202020204" pitchFamily="34" charset="0"/>
                </a:rPr>
                <a:t>.“</a:t>
              </a:r>
            </a:p>
            <a:p>
              <a:pPr marL="457200">
                <a:lnSpc>
                  <a:spcPct val="115000"/>
                </a:lnSpc>
                <a:spcAft>
                  <a:spcPts val="800"/>
                </a:spcAft>
                <a:buNone/>
              </a:pPr>
              <a:endParaRPr lang="en-GB" sz="1600" kern="100" dirty="0">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Arial" panose="020B0604020202020204" pitchFamily="34" charset="0"/>
                </a:rPr>
                <a:t>A critical thinker: </a:t>
              </a:r>
              <a:r>
                <a:rPr lang="en-GB" sz="1600" kern="100" dirty="0">
                  <a:effectLst/>
                  <a:latin typeface="Aptos" panose="020B0004020202020204" pitchFamily="34" charset="0"/>
                  <a:ea typeface="DengXian" panose="02010600030101010101" pitchFamily="2" charset="-122"/>
                  <a:cs typeface="Arial" panose="020B0604020202020204" pitchFamily="34" charset="0"/>
                </a:rPr>
                <a:t>“</a:t>
              </a:r>
              <a:r>
                <a:rPr lang="en-GB" sz="1600" dirty="0"/>
                <a:t>Although remote monitoring has been associated with reduced hospital admissions, much of the evidence comes from small-scale studies and implementation varies considerably across NHS organisations. Benefits may not be realised equally for patients with limited digital skills or access to technology</a:t>
              </a:r>
              <a:r>
                <a:rPr lang="en-GB" sz="1600" kern="100" dirty="0">
                  <a:effectLst/>
                  <a:ea typeface="DengXian" panose="02010600030101010101" pitchFamily="2" charset="-122"/>
                  <a:cs typeface="Arial" panose="020B0604020202020204" pitchFamily="34" charset="0"/>
                </a:rPr>
                <a:t>?”</a:t>
              </a:r>
            </a:p>
          </p:txBody>
        </p:sp>
        <p:sp>
          <p:nvSpPr>
            <p:cNvPr id="15" name="TextBox 14">
              <a:extLst>
                <a:ext uri="{FF2B5EF4-FFF2-40B4-BE49-F238E27FC236}">
                  <a16:creationId xmlns:a16="http://schemas.microsoft.com/office/drawing/2014/main" id="{F9EF1A81-6B20-0F40-4A58-8EB068AF055C}"/>
                </a:ext>
              </a:extLst>
            </p:cNvPr>
            <p:cNvSpPr txBox="1"/>
            <p:nvPr/>
          </p:nvSpPr>
          <p:spPr>
            <a:xfrm>
              <a:off x="0" y="4028993"/>
              <a:ext cx="3673900" cy="369332"/>
            </a:xfrm>
            <a:prstGeom prst="rect">
              <a:avLst/>
            </a:prstGeom>
            <a:noFill/>
          </p:spPr>
          <p:txBody>
            <a:bodyPr wrap="square" rtlCol="0">
              <a:spAutoFit/>
            </a:bodyPr>
            <a:lstStyle/>
            <a:p>
              <a:r>
                <a:rPr lang="en-GB" i="1" dirty="0"/>
                <a:t>Example:</a:t>
              </a:r>
            </a:p>
          </p:txBody>
        </p:sp>
      </p:grpSp>
      <p:pic>
        <p:nvPicPr>
          <p:cNvPr id="3" name="Picture 2" descr="image001">
            <a:extLst>
              <a:ext uri="{FF2B5EF4-FFF2-40B4-BE49-F238E27FC236}">
                <a16:creationId xmlns:a16="http://schemas.microsoft.com/office/drawing/2014/main" id="{0D5933CC-DAF4-B6BF-2248-342F26A41C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5528" y="-23254"/>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2AB925B6-50E2-76E3-C93E-7C293F5F6B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765229" cy="679655"/>
          </a:xfrm>
          <a:prstGeom prst="rect">
            <a:avLst/>
          </a:prstGeom>
        </p:spPr>
      </p:pic>
    </p:spTree>
    <p:extLst>
      <p:ext uri="{BB962C8B-B14F-4D97-AF65-F5344CB8AC3E}">
        <p14:creationId xmlns:p14="http://schemas.microsoft.com/office/powerpoint/2010/main" val="138744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12742D7-A06C-9B44-A17F-3942886018ED}"/>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378" t="11945" r="11945" b="12177"/>
          <a:stretch>
            <a:fillRect/>
          </a:stretch>
        </p:blipFill>
        <p:spPr>
          <a:xfrm>
            <a:off x="648929" y="1692552"/>
            <a:ext cx="4572000" cy="4524315"/>
          </a:xfrm>
          <a:prstGeom prst="rect">
            <a:avLst/>
          </a:prstGeom>
        </p:spPr>
      </p:pic>
      <p:sp>
        <p:nvSpPr>
          <p:cNvPr id="4" name="Date Placeholder 3">
            <a:extLst>
              <a:ext uri="{FF2B5EF4-FFF2-40B4-BE49-F238E27FC236}">
                <a16:creationId xmlns:a16="http://schemas.microsoft.com/office/drawing/2014/main" id="{C6B2241D-9465-7117-C92C-C5AC0D725707}"/>
              </a:ext>
            </a:extLst>
          </p:cNvPr>
          <p:cNvSpPr>
            <a:spLocks noGrp="1"/>
          </p:cNvSpPr>
          <p:nvPr>
            <p:ph type="dt" sz="half" idx="10"/>
          </p:nvPr>
        </p:nvSpPr>
        <p:spPr/>
        <p:txBody>
          <a:bodyPr/>
          <a:lstStyle/>
          <a:p>
            <a:r>
              <a:rPr lang="en-GB"/>
              <a:t>17/09/2026</a:t>
            </a:r>
          </a:p>
        </p:txBody>
      </p:sp>
      <p:sp>
        <p:nvSpPr>
          <p:cNvPr id="5" name="Footer Placeholder 4">
            <a:extLst>
              <a:ext uri="{FF2B5EF4-FFF2-40B4-BE49-F238E27FC236}">
                <a16:creationId xmlns:a16="http://schemas.microsoft.com/office/drawing/2014/main" id="{6D4DF5C0-09C1-E6B7-970F-6A6D15DE2A3B}"/>
              </a:ext>
            </a:extLst>
          </p:cNvPr>
          <p:cNvSpPr>
            <a:spLocks noGrp="1"/>
          </p:cNvSpPr>
          <p:nvPr>
            <p:ph type="ftr" sz="quarter" idx="11"/>
          </p:nvPr>
        </p:nvSpPr>
        <p:spPr/>
        <p:txBody>
          <a:bodyPr/>
          <a:lstStyle/>
          <a:p>
            <a:r>
              <a:rPr lang="en-GB"/>
              <a:t>BMDS7008</a:t>
            </a:r>
          </a:p>
        </p:txBody>
      </p:sp>
      <p:sp>
        <p:nvSpPr>
          <p:cNvPr id="6" name="Slide Number Placeholder 5">
            <a:extLst>
              <a:ext uri="{FF2B5EF4-FFF2-40B4-BE49-F238E27FC236}">
                <a16:creationId xmlns:a16="http://schemas.microsoft.com/office/drawing/2014/main" id="{FF4605D7-19ED-05B3-E3B2-027C4A423160}"/>
              </a:ext>
            </a:extLst>
          </p:cNvPr>
          <p:cNvSpPr>
            <a:spLocks noGrp="1"/>
          </p:cNvSpPr>
          <p:nvPr>
            <p:ph type="sldNum" sz="quarter" idx="12"/>
          </p:nvPr>
        </p:nvSpPr>
        <p:spPr/>
        <p:txBody>
          <a:bodyPr/>
          <a:lstStyle/>
          <a:p>
            <a:fld id="{70B5A7B7-AD7A-48B0-A843-3BEB6E4C6AC2}" type="slidenum">
              <a:rPr lang="en-GB" smtClean="0"/>
              <a:t>12</a:t>
            </a:fld>
            <a:endParaRPr lang="en-GB"/>
          </a:p>
        </p:txBody>
      </p:sp>
      <p:sp>
        <p:nvSpPr>
          <p:cNvPr id="9" name="TextBox 8">
            <a:extLst>
              <a:ext uri="{FF2B5EF4-FFF2-40B4-BE49-F238E27FC236}">
                <a16:creationId xmlns:a16="http://schemas.microsoft.com/office/drawing/2014/main" id="{726274E3-9D5C-0AF4-8B1F-8DF0B126ED14}"/>
              </a:ext>
            </a:extLst>
          </p:cNvPr>
          <p:cNvSpPr txBox="1"/>
          <p:nvPr/>
        </p:nvSpPr>
        <p:spPr>
          <a:xfrm>
            <a:off x="1149810" y="1142751"/>
            <a:ext cx="3906390" cy="707886"/>
          </a:xfrm>
          <a:prstGeom prst="rect">
            <a:avLst/>
          </a:prstGeom>
          <a:noFill/>
        </p:spPr>
        <p:txBody>
          <a:bodyPr wrap="none" rtlCol="0">
            <a:spAutoFit/>
          </a:bodyPr>
          <a:lstStyle/>
          <a:p>
            <a:r>
              <a:rPr lang="en-GB" sz="4000" b="1" dirty="0"/>
              <a:t>Critical Writing  </a:t>
            </a:r>
          </a:p>
        </p:txBody>
      </p:sp>
      <p:sp>
        <p:nvSpPr>
          <p:cNvPr id="10" name="TextBox 9">
            <a:extLst>
              <a:ext uri="{FF2B5EF4-FFF2-40B4-BE49-F238E27FC236}">
                <a16:creationId xmlns:a16="http://schemas.microsoft.com/office/drawing/2014/main" id="{FEAF5D92-E80A-778A-E492-09AABE0B16B3}"/>
              </a:ext>
            </a:extLst>
          </p:cNvPr>
          <p:cNvSpPr txBox="1"/>
          <p:nvPr/>
        </p:nvSpPr>
        <p:spPr>
          <a:xfrm>
            <a:off x="53165" y="3428999"/>
            <a:ext cx="5923104" cy="923330"/>
          </a:xfrm>
          <a:prstGeom prst="rect">
            <a:avLst/>
          </a:prstGeom>
          <a:noFill/>
        </p:spPr>
        <p:txBody>
          <a:bodyPr wrap="square">
            <a:spAutoFit/>
          </a:bodyPr>
          <a:lstStyle/>
          <a:p>
            <a:pPr algn="ctr"/>
            <a:r>
              <a:rPr lang="en-GB" dirty="0"/>
              <a:t>Uses evidence to build an argument rather than simply describing information. Critical writing demonstrates interpretation, analysis and evaluation. </a:t>
            </a:r>
          </a:p>
        </p:txBody>
      </p:sp>
      <p:sp>
        <p:nvSpPr>
          <p:cNvPr id="14" name="TextBox 13">
            <a:extLst>
              <a:ext uri="{FF2B5EF4-FFF2-40B4-BE49-F238E27FC236}">
                <a16:creationId xmlns:a16="http://schemas.microsoft.com/office/drawing/2014/main" id="{FC00C41F-7373-BB8E-2941-F5F8E797261F}"/>
              </a:ext>
            </a:extLst>
          </p:cNvPr>
          <p:cNvSpPr txBox="1"/>
          <p:nvPr/>
        </p:nvSpPr>
        <p:spPr>
          <a:xfrm>
            <a:off x="6096000" y="1166842"/>
            <a:ext cx="5923104" cy="4524315"/>
          </a:xfrm>
          <a:prstGeom prst="rect">
            <a:avLst/>
          </a:prstGeom>
          <a:noFill/>
        </p:spPr>
        <p:txBody>
          <a:bodyPr wrap="square" rtlCol="0">
            <a:spAutoFit/>
          </a:bodyPr>
          <a:lstStyle/>
          <a:p>
            <a:r>
              <a:rPr lang="en-GB" b="1" dirty="0"/>
              <a:t>Description: </a:t>
            </a:r>
            <a:r>
              <a:rPr lang="en-GB" dirty="0"/>
              <a:t>“Electronic Patient Records are widely used in healthcare organisations”</a:t>
            </a:r>
          </a:p>
          <a:p>
            <a:endParaRPr lang="en-GB" b="1" dirty="0"/>
          </a:p>
          <a:p>
            <a:r>
              <a:rPr lang="en-GB" b="1" dirty="0"/>
              <a:t>Analyse: </a:t>
            </a:r>
            <a:r>
              <a:rPr lang="en-GB" dirty="0"/>
              <a:t>“Their adoption has improved information accessibility and communication between services.”</a:t>
            </a:r>
          </a:p>
          <a:p>
            <a:endParaRPr lang="en-GB" b="1" dirty="0"/>
          </a:p>
          <a:p>
            <a:r>
              <a:rPr lang="en-GB" b="1" dirty="0"/>
              <a:t>Evaluation: </a:t>
            </a:r>
            <a:r>
              <a:rPr lang="en-GB" dirty="0"/>
              <a:t>“However, evidence suggests benefits vary depending on interoperability, implementation quality and staff training. Several studies report usability challenges and increased documentation burden during implementation”.</a:t>
            </a:r>
          </a:p>
          <a:p>
            <a:endParaRPr lang="en-GB" b="1" dirty="0"/>
          </a:p>
          <a:p>
            <a:r>
              <a:rPr lang="en-GB" b="1" dirty="0"/>
              <a:t>Conclude: </a:t>
            </a:r>
            <a:r>
              <a:rPr lang="en-GB" dirty="0"/>
              <a:t>“Therefore, while Electronic Patient Records offer significant benefits, successful implementation depends on organisational readiness and technical integration”.</a:t>
            </a:r>
            <a:endParaRPr lang="en-GB" b="1" dirty="0"/>
          </a:p>
        </p:txBody>
      </p:sp>
      <p:sp>
        <p:nvSpPr>
          <p:cNvPr id="15" name="TextBox 14">
            <a:extLst>
              <a:ext uri="{FF2B5EF4-FFF2-40B4-BE49-F238E27FC236}">
                <a16:creationId xmlns:a16="http://schemas.microsoft.com/office/drawing/2014/main" id="{177627D3-BBA4-F926-8874-6FB491DFAAFB}"/>
              </a:ext>
            </a:extLst>
          </p:cNvPr>
          <p:cNvSpPr txBox="1"/>
          <p:nvPr/>
        </p:nvSpPr>
        <p:spPr>
          <a:xfrm>
            <a:off x="6096000" y="619432"/>
            <a:ext cx="4139381" cy="369332"/>
          </a:xfrm>
          <a:prstGeom prst="rect">
            <a:avLst/>
          </a:prstGeom>
          <a:noFill/>
        </p:spPr>
        <p:txBody>
          <a:bodyPr wrap="square" rtlCol="0">
            <a:spAutoFit/>
          </a:bodyPr>
          <a:lstStyle/>
          <a:p>
            <a:r>
              <a:rPr lang="en-GB" i="1" dirty="0"/>
              <a:t>Example:</a:t>
            </a:r>
          </a:p>
        </p:txBody>
      </p:sp>
      <p:pic>
        <p:nvPicPr>
          <p:cNvPr id="3" name="Picture 2" descr="image001">
            <a:extLst>
              <a:ext uri="{FF2B5EF4-FFF2-40B4-BE49-F238E27FC236}">
                <a16:creationId xmlns:a16="http://schemas.microsoft.com/office/drawing/2014/main" id="{03730B0F-DD86-07E0-DA77-399F025876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2233" y="6158666"/>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EA2E08B5-1BCD-3BF3-C554-EE3DB39658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765229" cy="679655"/>
          </a:xfrm>
          <a:prstGeom prst="rect">
            <a:avLst/>
          </a:prstGeom>
        </p:spPr>
      </p:pic>
    </p:spTree>
    <p:extLst>
      <p:ext uri="{BB962C8B-B14F-4D97-AF65-F5344CB8AC3E}">
        <p14:creationId xmlns:p14="http://schemas.microsoft.com/office/powerpoint/2010/main" val="1645042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1432077-4409-DD68-21E3-5409CE14F8C3}"/>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3837" y="0"/>
            <a:ext cx="11744325" cy="6858000"/>
          </a:xfrm>
          <a:prstGeom prst="rect">
            <a:avLst/>
          </a:prstGeom>
        </p:spPr>
      </p:pic>
      <p:sp>
        <p:nvSpPr>
          <p:cNvPr id="3" name="Content Placeholder 2">
            <a:extLst>
              <a:ext uri="{FF2B5EF4-FFF2-40B4-BE49-F238E27FC236}">
                <a16:creationId xmlns:a16="http://schemas.microsoft.com/office/drawing/2014/main" id="{8F4E2841-E4DB-F6DB-2CE2-1A6B5445112A}"/>
              </a:ext>
            </a:extLst>
          </p:cNvPr>
          <p:cNvSpPr>
            <a:spLocks noGrp="1"/>
          </p:cNvSpPr>
          <p:nvPr>
            <p:ph idx="1"/>
          </p:nvPr>
        </p:nvSpPr>
        <p:spPr>
          <a:xfrm>
            <a:off x="838200" y="2082479"/>
            <a:ext cx="10515600" cy="4351338"/>
          </a:xfrm>
        </p:spPr>
        <p:txBody>
          <a:bodyPr>
            <a:normAutofit/>
          </a:bodyPr>
          <a:lstStyle/>
          <a:p>
            <a:pPr marL="0" indent="0" algn="ctr">
              <a:buNone/>
            </a:pPr>
            <a:r>
              <a:rPr lang="en-GB" sz="9600" dirty="0"/>
              <a:t>Questions?</a:t>
            </a:r>
          </a:p>
        </p:txBody>
      </p:sp>
      <p:sp>
        <p:nvSpPr>
          <p:cNvPr id="4" name="Date Placeholder 3">
            <a:extLst>
              <a:ext uri="{FF2B5EF4-FFF2-40B4-BE49-F238E27FC236}">
                <a16:creationId xmlns:a16="http://schemas.microsoft.com/office/drawing/2014/main" id="{741D9B96-133F-7E74-A207-440ACFBBC3AE}"/>
              </a:ext>
            </a:extLst>
          </p:cNvPr>
          <p:cNvSpPr>
            <a:spLocks noGrp="1"/>
          </p:cNvSpPr>
          <p:nvPr>
            <p:ph type="dt" sz="half" idx="10"/>
          </p:nvPr>
        </p:nvSpPr>
        <p:spPr/>
        <p:txBody>
          <a:bodyPr/>
          <a:lstStyle/>
          <a:p>
            <a:r>
              <a:rPr lang="en-GB"/>
              <a:t>17/09/2026</a:t>
            </a:r>
          </a:p>
        </p:txBody>
      </p:sp>
      <p:sp>
        <p:nvSpPr>
          <p:cNvPr id="5" name="Slide Number Placeholder 4">
            <a:extLst>
              <a:ext uri="{FF2B5EF4-FFF2-40B4-BE49-F238E27FC236}">
                <a16:creationId xmlns:a16="http://schemas.microsoft.com/office/drawing/2014/main" id="{0DDE1D7D-E4E4-D926-7346-59E8CFFFED9E}"/>
              </a:ext>
            </a:extLst>
          </p:cNvPr>
          <p:cNvSpPr>
            <a:spLocks noGrp="1"/>
          </p:cNvSpPr>
          <p:nvPr>
            <p:ph type="sldNum" sz="quarter" idx="12"/>
          </p:nvPr>
        </p:nvSpPr>
        <p:spPr/>
        <p:txBody>
          <a:bodyPr/>
          <a:lstStyle/>
          <a:p>
            <a:fld id="{3F6E88AC-40DE-4739-BF88-FD4B53029E54}" type="slidenum">
              <a:rPr lang="en-GB" smtClean="0"/>
              <a:t>13</a:t>
            </a:fld>
            <a:endParaRPr lang="en-GB"/>
          </a:p>
        </p:txBody>
      </p:sp>
      <p:pic>
        <p:nvPicPr>
          <p:cNvPr id="6" name="Picture 5" descr="image001">
            <a:extLst>
              <a:ext uri="{FF2B5EF4-FFF2-40B4-BE49-F238E27FC236}">
                <a16:creationId xmlns:a16="http://schemas.microsoft.com/office/drawing/2014/main" id="{C5697654-15B0-0C17-3F69-53A2A0944B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7147" y="6147291"/>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5213B802-4106-6AB0-A329-A02E3CA0295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87702" y="6199084"/>
            <a:ext cx="1765229" cy="679655"/>
          </a:xfrm>
          <a:prstGeom prst="rect">
            <a:avLst/>
          </a:prstGeom>
        </p:spPr>
      </p:pic>
      <p:sp>
        <p:nvSpPr>
          <p:cNvPr id="2" name="Footer Placeholder 1">
            <a:extLst>
              <a:ext uri="{FF2B5EF4-FFF2-40B4-BE49-F238E27FC236}">
                <a16:creationId xmlns:a16="http://schemas.microsoft.com/office/drawing/2014/main" id="{30FB723E-268D-E074-24E7-B9FEA06A9514}"/>
              </a:ext>
            </a:extLst>
          </p:cNvPr>
          <p:cNvSpPr>
            <a:spLocks noGrp="1"/>
          </p:cNvSpPr>
          <p:nvPr>
            <p:ph type="ftr" sz="quarter" idx="11"/>
          </p:nvPr>
        </p:nvSpPr>
        <p:spPr/>
        <p:txBody>
          <a:bodyPr/>
          <a:lstStyle/>
          <a:p>
            <a:r>
              <a:rPr lang="en-GB"/>
              <a:t>BMDS7008</a:t>
            </a:r>
          </a:p>
        </p:txBody>
      </p:sp>
    </p:spTree>
    <p:extLst>
      <p:ext uri="{BB962C8B-B14F-4D97-AF65-F5344CB8AC3E}">
        <p14:creationId xmlns:p14="http://schemas.microsoft.com/office/powerpoint/2010/main" val="1646467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1043</Words>
  <Application>Microsoft Office PowerPoint</Application>
  <PresentationFormat>Widescreen</PresentationFormat>
  <Paragraphs>208</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DengXian</vt:lpstr>
      <vt:lpstr>Aptos</vt:lpstr>
      <vt:lpstr>Aptos Display</vt:lpstr>
      <vt:lpstr>Arial</vt:lpstr>
      <vt:lpstr>Calibri</vt:lpstr>
      <vt:lpstr>Wingdings</vt:lpstr>
      <vt:lpstr>Office Theme</vt:lpstr>
      <vt:lpstr>PowerPoint Presentation</vt:lpstr>
      <vt:lpstr>In today’s session</vt:lpstr>
      <vt:lpstr>Module introduction</vt:lpstr>
      <vt:lpstr>Assignments walk-through</vt:lpstr>
      <vt:lpstr>Assignment 1</vt:lpstr>
      <vt:lpstr>Structure of the reports</vt:lpstr>
      <vt:lpstr>What we will looking for</vt:lpstr>
      <vt:lpstr>What does good work actually look like? </vt:lpstr>
      <vt:lpstr>Critical reading, critical thinking, critical writing</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2</cp:revision>
  <dcterms:created xsi:type="dcterms:W3CDTF">2026-09-14T09:47:41Z</dcterms:created>
  <dcterms:modified xsi:type="dcterms:W3CDTF">2026-09-17T09:40:40Z</dcterms:modified>
</cp:coreProperties>
</file>