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65" r:id="rId3"/>
    <p:sldId id="264" r:id="rId4"/>
    <p:sldId id="257" r:id="rId5"/>
    <p:sldId id="258" r:id="rId6"/>
    <p:sldId id="259" r:id="rId7"/>
    <p:sldId id="260" r:id="rId8"/>
    <p:sldId id="267" r:id="rId9"/>
    <p:sldId id="261" r:id="rId10"/>
    <p:sldId id="262" r:id="rId11"/>
    <p:sldId id="263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050A7F-DE91-E2D1-AF97-4EE0FF1F25F1}" v="41" dt="2023-11-27T13:26:50.870"/>
    <p1510:client id="{A9614364-9C62-9511-2CDE-A29FF904D76F}" v="280" dt="2023-11-28T19:20:56.354"/>
    <p1510:client id="{B099FC1C-B309-98BF-A24F-FDD8F556FF44}" v="4" dt="2023-11-27T10:46:15.013"/>
    <p1510:client id="{B7587E45-D48E-D219-B382-7E71A9E3DF2C}" v="786" dt="2023-11-22T15:35:10.836"/>
    <p1510:client id="{B9EA5B9E-96F2-F801-BF22-B0FA457DF9CE}" v="169" dt="2023-11-27T14:22:03.122"/>
    <p1510:client id="{C4BAF037-9395-46C0-9A2D-7237D64BEBDA}" v="4" dt="2023-11-17T14:45:10.246"/>
    <p1510:client id="{FE75C8EC-7C13-02FB-A03D-1747B82B0453}" v="254" dt="2023-11-20T18:16:11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0350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685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172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35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5143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86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664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461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80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693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5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11/28/2023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237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43" r:id="rId6"/>
    <p:sldLayoutId id="2147483739" r:id="rId7"/>
    <p:sldLayoutId id="2147483740" r:id="rId8"/>
    <p:sldLayoutId id="2147483741" r:id="rId9"/>
    <p:sldLayoutId id="2147483742" r:id="rId10"/>
    <p:sldLayoutId id="2147483744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4495-educational-reading-e-learning-education-technology-ico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libguides.gwumc.edu/interprofessiona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ulturacientifica.com/evento/2013/11/07/florence-nightingale-enfermera-y-estadistic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ingtimes.net/archive/commitment-is-essential-every-day-25-10-2013/" TargetMode="External"/><Relationship Id="rId2" Type="http://schemas.openxmlformats.org/officeDocument/2006/relationships/hyperlink" Target="https://www.sciencenews.org/article/florence-nightingale-birthday-power-visualizing-scienc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mc.org.uk/standards/code/code-in-action/accountability/" TargetMode="External"/><Relationship Id="rId4" Type="http://schemas.openxmlformats.org/officeDocument/2006/relationships/hyperlink" Target="https://www.nmc.org.uk/globalassets/sitedocuments/standards/nmc-standards-for-competence-for-registered-nurses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23169184/" TargetMode="External"/><Relationship Id="rId2" Type="http://schemas.openxmlformats.org/officeDocument/2006/relationships/hyperlink" Target="https://www.nmc.org.uk/globalassets/sitedocuments/nmc-publications/nmc-cod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dicalstaffing.co.uk/blog/2022/06/how-to-demonstrate-6-Cs-nursing" TargetMode="External"/><Relationship Id="rId5" Type="http://schemas.openxmlformats.org/officeDocument/2006/relationships/hyperlink" Target="https://pubmed.ncbi.nlm.nih.gov/29419942/" TargetMode="External"/><Relationship Id="rId4" Type="http://schemas.openxmlformats.org/officeDocument/2006/relationships/hyperlink" Target="https://www.rcn.org.uk/magazines/History/2020/Florence-Nightingale-200-years-legac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35658-270A-8D75-091E-AFB444A3D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5AD261-15B5-9A65-BC28-3EA1157686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4588" r="-2" b="14112"/>
          <a:stretch/>
        </p:blipFill>
        <p:spPr>
          <a:xfrm>
            <a:off x="20" y="76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9FB1C88-5F1D-C7DF-A4B3-E8EE7F6BF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49468" y="-649466"/>
            <a:ext cx="6857999" cy="8156934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56000"/>
                </a:srgbClr>
              </a:gs>
              <a:gs pos="100000">
                <a:srgbClr val="000000">
                  <a:alpha val="0"/>
                </a:srgbClr>
              </a:gs>
              <a:gs pos="56000">
                <a:srgbClr val="000000">
                  <a:alpha val="37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11BF64-C99B-2F90-ADA1-0C08F9BE8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52501" y="964922"/>
            <a:ext cx="4558122" cy="4943507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0 w 10019371"/>
              <a:gd name="connsiteY0" fmla="*/ 1655069 h 4920343"/>
              <a:gd name="connsiteX1" fmla="*/ 33577 w 10019371"/>
              <a:gd name="connsiteY1" fmla="*/ 0 h 4920343"/>
              <a:gd name="connsiteX2" fmla="*/ 10019371 w 10019371"/>
              <a:gd name="connsiteY2" fmla="*/ 0 h 4920343"/>
              <a:gd name="connsiteX3" fmla="*/ 10019371 w 10019371"/>
              <a:gd name="connsiteY3" fmla="*/ 4920343 h 4920343"/>
              <a:gd name="connsiteX4" fmla="*/ 33577 w 10019371"/>
              <a:gd name="connsiteY4" fmla="*/ 4920343 h 4920343"/>
              <a:gd name="connsiteX5" fmla="*/ 33577 w 10019371"/>
              <a:gd name="connsiteY5" fmla="*/ 4119525 h 4920343"/>
              <a:gd name="connsiteX0" fmla="*/ 0 w 9991028"/>
              <a:gd name="connsiteY0" fmla="*/ 1645173 h 4920343"/>
              <a:gd name="connsiteX1" fmla="*/ 5234 w 9991028"/>
              <a:gd name="connsiteY1" fmla="*/ 0 h 4920343"/>
              <a:gd name="connsiteX2" fmla="*/ 9991028 w 9991028"/>
              <a:gd name="connsiteY2" fmla="*/ 0 h 4920343"/>
              <a:gd name="connsiteX3" fmla="*/ 9991028 w 9991028"/>
              <a:gd name="connsiteY3" fmla="*/ 4920343 h 4920343"/>
              <a:gd name="connsiteX4" fmla="*/ 5234 w 9991028"/>
              <a:gd name="connsiteY4" fmla="*/ 4920343 h 4920343"/>
              <a:gd name="connsiteX5" fmla="*/ 5234 w 9991028"/>
              <a:gd name="connsiteY5" fmla="*/ 4119525 h 4920343"/>
              <a:gd name="connsiteX0" fmla="*/ 59 w 9986364"/>
              <a:gd name="connsiteY0" fmla="*/ 1639236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60 w 9986364"/>
              <a:gd name="connsiteY0" fmla="*/ 1847740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11626 w 9985937"/>
              <a:gd name="connsiteY0" fmla="*/ 1797498 h 4920343"/>
              <a:gd name="connsiteX1" fmla="*/ 143 w 9985937"/>
              <a:gd name="connsiteY1" fmla="*/ 0 h 4920343"/>
              <a:gd name="connsiteX2" fmla="*/ 9985937 w 9985937"/>
              <a:gd name="connsiteY2" fmla="*/ 0 h 4920343"/>
              <a:gd name="connsiteX3" fmla="*/ 9985937 w 9985937"/>
              <a:gd name="connsiteY3" fmla="*/ 4920343 h 4920343"/>
              <a:gd name="connsiteX4" fmla="*/ 143 w 9985937"/>
              <a:gd name="connsiteY4" fmla="*/ 4920343 h 4920343"/>
              <a:gd name="connsiteX5" fmla="*/ 143 w 9985937"/>
              <a:gd name="connsiteY5" fmla="*/ 4119525 h 4920343"/>
              <a:gd name="connsiteX0" fmla="*/ 62 w 9986364"/>
              <a:gd name="connsiteY0" fmla="*/ 1779914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17584 w 9985899"/>
              <a:gd name="connsiteY0" fmla="*/ 1779914 h 4920343"/>
              <a:gd name="connsiteX1" fmla="*/ 105 w 9985899"/>
              <a:gd name="connsiteY1" fmla="*/ 0 h 4920343"/>
              <a:gd name="connsiteX2" fmla="*/ 9985899 w 9985899"/>
              <a:gd name="connsiteY2" fmla="*/ 0 h 4920343"/>
              <a:gd name="connsiteX3" fmla="*/ 9985899 w 9985899"/>
              <a:gd name="connsiteY3" fmla="*/ 4920343 h 4920343"/>
              <a:gd name="connsiteX4" fmla="*/ 105 w 9985899"/>
              <a:gd name="connsiteY4" fmla="*/ 4920343 h 4920343"/>
              <a:gd name="connsiteX5" fmla="*/ 105 w 9985899"/>
              <a:gd name="connsiteY5" fmla="*/ 411952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85899" h="4920343">
                <a:moveTo>
                  <a:pt x="17584" y="1779914"/>
                </a:moveTo>
                <a:cubicBezTo>
                  <a:pt x="19329" y="1231523"/>
                  <a:pt x="-1640" y="548391"/>
                  <a:pt x="105" y="0"/>
                </a:cubicBezTo>
                <a:lnTo>
                  <a:pt x="9985899" y="0"/>
                </a:lnTo>
                <a:lnTo>
                  <a:pt x="9985899" y="4920343"/>
                </a:lnTo>
                <a:lnTo>
                  <a:pt x="105" y="4920343"/>
                </a:lnTo>
                <a:lnTo>
                  <a:pt x="105" y="4119525"/>
                </a:lnTo>
              </a:path>
            </a:pathLst>
          </a:cu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9620" y="1862182"/>
            <a:ext cx="3931090" cy="2155419"/>
          </a:xfrm>
          <a:noFill/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Calibri"/>
                <a:cs typeface="Calibri Light"/>
              </a:rPr>
              <a:t>What makes a good nurse?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0505" y="4360506"/>
            <a:ext cx="3220205" cy="1060522"/>
          </a:xfrm>
          <a:noFill/>
        </p:spPr>
        <p:txBody>
          <a:bodyPr anchor="b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Jessica Thomas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B79B8-A74A-9B8F-4B61-17004BC13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/>
                <a:cs typeface="Calibri"/>
              </a:rPr>
              <a:t>Discuss</a:t>
            </a:r>
            <a:endParaRPr lang="en-US" sz="3200" dirty="0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36B4F-59EF-6E50-CB9D-E56CC2C26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216006"/>
            <a:ext cx="9601200" cy="36433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Calibri"/>
                <a:cs typeface="Calibri"/>
              </a:rPr>
              <a:t>NMC code of conduct</a:t>
            </a:r>
          </a:p>
          <a:p>
            <a:r>
              <a:rPr lang="en-US" sz="2800" dirty="0">
                <a:latin typeface="Calibri"/>
                <a:cs typeface="Calibri"/>
              </a:rPr>
              <a:t>Commitment to professional practice</a:t>
            </a:r>
            <a:endParaRPr lang="en-US">
              <a:latin typeface="Calibri"/>
              <a:cs typeface="Calibri"/>
            </a:endParaRPr>
          </a:p>
          <a:p>
            <a:r>
              <a:rPr lang="en-US" sz="2800" dirty="0">
                <a:latin typeface="Calibri"/>
                <a:cs typeface="Calibri"/>
              </a:rPr>
              <a:t>Personal Values</a:t>
            </a:r>
          </a:p>
          <a:p>
            <a:r>
              <a:rPr lang="en-US" sz="2800" dirty="0">
                <a:latin typeface="Calibri"/>
                <a:cs typeface="Calibri"/>
              </a:rPr>
              <a:t>Professional skills required for the role</a:t>
            </a:r>
          </a:p>
          <a:p>
            <a:r>
              <a:rPr lang="en-US" sz="2800" dirty="0">
                <a:latin typeface="Calibri"/>
                <a:cs typeface="Calibri"/>
              </a:rPr>
              <a:t>Academic skills add benefit to the professional practice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71091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ECC4F-EFB6-7B48-E433-D93C8B355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Calibri"/>
                <a:cs typeface="Calibri"/>
              </a:rPr>
              <a:t>CODES OF CONDUCT</a:t>
            </a:r>
            <a:endParaRPr lang="en-US" b="1" dirty="0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B1527-DA87-AE60-1177-B1EA37E782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800" dirty="0">
                <a:latin typeface="Calibri"/>
                <a:cs typeface="Calibri"/>
              </a:rPr>
              <a:t>Presents the professional standards that nurses, midwives and nursing associates must uphold in order to be registered to practice in the UK</a:t>
            </a:r>
          </a:p>
          <a:p>
            <a:pPr algn="ctr"/>
            <a:r>
              <a:rPr lang="en-US" sz="2800" dirty="0">
                <a:latin typeface="Calibri"/>
                <a:cs typeface="Calibri"/>
              </a:rPr>
              <a:t>Reinforces professionalism</a:t>
            </a:r>
            <a:r>
              <a:rPr lang="en-US" sz="2800" dirty="0"/>
              <a:t> </a:t>
            </a:r>
          </a:p>
          <a:p>
            <a:pPr algn="ctr"/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A8BF20-B65E-45AC-85E7-FD6210864CB4}"/>
              </a:ext>
            </a:extLst>
          </p:cNvPr>
          <p:cNvSpPr txBox="1"/>
          <p:nvPr/>
        </p:nvSpPr>
        <p:spPr>
          <a:xfrm>
            <a:off x="9832397" y="6210011"/>
            <a:ext cx="268287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(</a:t>
            </a:r>
            <a:r>
              <a:rPr lang="en-US" sz="1400" b="1" dirty="0"/>
              <a:t> NMC, 2018)</a:t>
            </a:r>
          </a:p>
        </p:txBody>
      </p:sp>
    </p:spTree>
    <p:extLst>
      <p:ext uri="{BB962C8B-B14F-4D97-AF65-F5344CB8AC3E}">
        <p14:creationId xmlns:p14="http://schemas.microsoft.com/office/powerpoint/2010/main" val="3872943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63205-7937-10DF-15DE-4177320E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988" y="2587926"/>
            <a:ext cx="4354404" cy="1685026"/>
          </a:xfrm>
        </p:spPr>
        <p:txBody>
          <a:bodyPr anchor="ctr">
            <a:norm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The six c's of nursing</a:t>
            </a:r>
            <a:endParaRPr lang="en-US" sz="3200" dirty="0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51C55-B0C8-23DE-A262-D935A8EE2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2245" y="952500"/>
            <a:ext cx="4041568" cy="495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/>
              <a:t>Care</a:t>
            </a:r>
          </a:p>
          <a:p>
            <a:r>
              <a:rPr lang="en-US" sz="2800" b="1" dirty="0"/>
              <a:t>Compassion</a:t>
            </a:r>
          </a:p>
          <a:p>
            <a:r>
              <a:rPr lang="en-US" sz="2800" b="1" dirty="0"/>
              <a:t>Competence </a:t>
            </a:r>
          </a:p>
          <a:p>
            <a:r>
              <a:rPr lang="en-US" sz="2800" b="1" dirty="0"/>
              <a:t>Communication</a:t>
            </a:r>
          </a:p>
          <a:p>
            <a:r>
              <a:rPr lang="en-US" sz="2800" b="1" dirty="0"/>
              <a:t>Courage</a:t>
            </a:r>
          </a:p>
          <a:p>
            <a:r>
              <a:rPr lang="en-US" sz="2800" b="1" dirty="0"/>
              <a:t>Commitment</a:t>
            </a:r>
          </a:p>
        </p:txBody>
      </p:sp>
      <p:sp>
        <p:nvSpPr>
          <p:cNvPr id="27" name="Date Placeholder 12">
            <a:extLst>
              <a:ext uri="{FF2B5EF4-FFF2-40B4-BE49-F238E27FC236}">
                <a16:creationId xmlns:a16="http://schemas.microsoft.com/office/drawing/2014/main" id="{8FF23D78-716C-1D34-DB64-3583BD8704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8EC2C5-9872-462C-8F4F-DB498842F2D3}" type="datetime1">
              <a:rPr lang="en-US" smtClean="0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28" name="Footer Placeholder 13">
            <a:extLst>
              <a:ext uri="{FF2B5EF4-FFF2-40B4-BE49-F238E27FC236}">
                <a16:creationId xmlns:a16="http://schemas.microsoft.com/office/drawing/2014/main" id="{AF66203B-A673-7E0E-5F12-DD5127237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(WATE, 2022)</a:t>
            </a:r>
          </a:p>
        </p:txBody>
      </p:sp>
      <p:sp>
        <p:nvSpPr>
          <p:cNvPr id="29" name="Slide Number Placeholder 14">
            <a:extLst>
              <a:ext uri="{FF2B5EF4-FFF2-40B4-BE49-F238E27FC236}">
                <a16:creationId xmlns:a16="http://schemas.microsoft.com/office/drawing/2014/main" id="{F56182AA-A724-809C-012E-85E453D98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422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31FB0-327D-BB24-2D34-D1E8D7449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/>
                <a:cs typeface="Calibri"/>
              </a:rPr>
              <a:t>CARE</a:t>
            </a:r>
            <a:endParaRPr lang="en-US" sz="3200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076E7-535D-8352-054A-D49BD7CA8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800" b="1" dirty="0">
                <a:latin typeface="Calibri"/>
                <a:cs typeface="Calibri"/>
              </a:rPr>
              <a:t>The main reason behind why nurses do what they do</a:t>
            </a:r>
          </a:p>
          <a:p>
            <a:pPr algn="ctr"/>
            <a:r>
              <a:rPr lang="en-US" sz="2800" b="1" dirty="0">
                <a:latin typeface="Calibri"/>
                <a:cs typeface="Calibri"/>
              </a:rPr>
              <a:t>Every patient has their own wishes, preferences and beliefs.</a:t>
            </a:r>
          </a:p>
          <a:p>
            <a:pPr algn="ctr"/>
            <a:endParaRPr lang="en-US" sz="2800" b="1" dirty="0"/>
          </a:p>
        </p:txBody>
      </p:sp>
      <p:pic>
        <p:nvPicPr>
          <p:cNvPr id="4" name="Picture 3" descr="Paper chain people and their shadows">
            <a:extLst>
              <a:ext uri="{FF2B5EF4-FFF2-40B4-BE49-F238E27FC236}">
                <a16:creationId xmlns:a16="http://schemas.microsoft.com/office/drawing/2014/main" id="{842F0092-F2AA-FC1B-6969-F8B4940CB4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1091" y="4318000"/>
            <a:ext cx="3636818" cy="211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847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B26A3-6758-39A3-0145-7A0C90B53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358" y="522961"/>
            <a:ext cx="4587087" cy="159802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Compassion</a:t>
            </a:r>
            <a:endParaRPr lang="en-US" sz="3200" dirty="0">
              <a:latin typeface="Calibri"/>
              <a:cs typeface="Calibri"/>
            </a:endParaRPr>
          </a:p>
        </p:txBody>
      </p:sp>
      <p:pic>
        <p:nvPicPr>
          <p:cNvPr id="4" name="Picture 3" descr="Close-up of held hands in hospital bed">
            <a:extLst>
              <a:ext uri="{FF2B5EF4-FFF2-40B4-BE49-F238E27FC236}">
                <a16:creationId xmlns:a16="http://schemas.microsoft.com/office/drawing/2014/main" id="{794432BA-5FCF-57CB-B818-EFD3AC1326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56" r="9682" b="2"/>
          <a:stretch/>
        </p:blipFill>
        <p:spPr>
          <a:xfrm>
            <a:off x="952500" y="1700691"/>
            <a:ext cx="5116206" cy="346563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71B84-BAB6-EE3B-17A9-8A63E1499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65" y="2574040"/>
            <a:ext cx="3644766" cy="323751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dirty="0">
                <a:latin typeface="Calibri"/>
                <a:cs typeface="Calibri"/>
              </a:rPr>
              <a:t>When Care is given through relationships based on empathy, respect and dignity</a:t>
            </a:r>
            <a:endParaRPr lang="en-US" sz="2800">
              <a:latin typeface="Calibri"/>
              <a:cs typeface="Calibri"/>
            </a:endParaRPr>
          </a:p>
          <a:p>
            <a:r>
              <a:rPr lang="en-US" sz="2800" b="1" dirty="0">
                <a:latin typeface="Calibri"/>
                <a:cs typeface="Calibri"/>
              </a:rPr>
              <a:t>How people perceive their care</a:t>
            </a:r>
            <a:endParaRPr lang="en-US" sz="2800" dirty="0">
              <a:latin typeface="Calibri"/>
              <a:cs typeface="Calibri"/>
            </a:endParaRPr>
          </a:p>
        </p:txBody>
      </p:sp>
      <p:sp>
        <p:nvSpPr>
          <p:cNvPr id="9" name="Date Placeholder 12">
            <a:extLst>
              <a:ext uri="{FF2B5EF4-FFF2-40B4-BE49-F238E27FC236}">
                <a16:creationId xmlns:a16="http://schemas.microsoft.com/office/drawing/2014/main" id="{FC98C7CE-1DBE-1CF8-AC00-BC260EAD1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F067AD8-DD8B-41DD-AF75-FB7B41A9C9AD}" type="datetime1">
              <a:rPr lang="en-US" smtClean="0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11" name="Footer Placeholder 13">
            <a:extLst>
              <a:ext uri="{FF2B5EF4-FFF2-40B4-BE49-F238E27FC236}">
                <a16:creationId xmlns:a16="http://schemas.microsoft.com/office/drawing/2014/main" id="{5344577B-5265-5B15-AA58-C6CBDB915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</a:p>
        </p:txBody>
      </p:sp>
      <p:sp>
        <p:nvSpPr>
          <p:cNvPr id="13" name="Slide Number Placeholder 14">
            <a:extLst>
              <a:ext uri="{FF2B5EF4-FFF2-40B4-BE49-F238E27FC236}">
                <a16:creationId xmlns:a16="http://schemas.microsoft.com/office/drawing/2014/main" id="{273A6287-D0A9-8D17-59E9-2F956B78C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684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B9B20-E4DD-BD41-BF89-FB840B2FD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9685" y="324633"/>
            <a:ext cx="5144387" cy="1598024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Competence</a:t>
            </a:r>
            <a:endParaRPr lang="en-US" sz="3200" dirty="0">
              <a:latin typeface="Calibri"/>
              <a:cs typeface="Calibri"/>
            </a:endParaRPr>
          </a:p>
        </p:txBody>
      </p:sp>
      <p:pic>
        <p:nvPicPr>
          <p:cNvPr id="4" name="Picture 3" descr="A hands holding a book&#10;&#10;Description automatically generated">
            <a:extLst>
              <a:ext uri="{FF2B5EF4-FFF2-40B4-BE49-F238E27FC236}">
                <a16:creationId xmlns:a16="http://schemas.microsoft.com/office/drawing/2014/main" id="{3E9DF554-8041-67C2-07F9-05E2640822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6865" y="1920034"/>
            <a:ext cx="4094196" cy="342202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BB616-8925-915E-8FC4-92169E4D5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097" y="1869858"/>
            <a:ext cx="5144387" cy="40628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latin typeface="Calibri"/>
                <a:cs typeface="Calibri"/>
              </a:rPr>
              <a:t>Having confidence in your own clinical competence.</a:t>
            </a:r>
          </a:p>
          <a:p>
            <a:r>
              <a:rPr lang="en-US" sz="2800" dirty="0">
                <a:latin typeface="Calibri"/>
                <a:cs typeface="Calibri"/>
              </a:rPr>
              <a:t>Finding opportunities for continuous professional development to provide the highest level of care</a:t>
            </a:r>
          </a:p>
          <a:p>
            <a:r>
              <a:rPr lang="en-US" sz="2800" dirty="0">
                <a:latin typeface="Calibri"/>
                <a:cs typeface="Calibri"/>
              </a:rPr>
              <a:t>Accountability</a:t>
            </a:r>
            <a:r>
              <a:rPr lang="en-US" dirty="0">
                <a:latin typeface="Univers Light"/>
                <a:cs typeface="Calibri"/>
              </a:rPr>
              <a:t> 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0" name="Date Placeholder 12">
            <a:extLst>
              <a:ext uri="{FF2B5EF4-FFF2-40B4-BE49-F238E27FC236}">
                <a16:creationId xmlns:a16="http://schemas.microsoft.com/office/drawing/2014/main" id="{8FF23D78-716C-1D34-DB64-3583BD8704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1037E52-4969-4342-96C8-37ABBE71CC28}" type="datetime1">
              <a:rPr lang="en-US" smtClean="0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12" name="Footer Placeholder 13">
            <a:extLst>
              <a:ext uri="{FF2B5EF4-FFF2-40B4-BE49-F238E27FC236}">
                <a16:creationId xmlns:a16="http://schemas.microsoft.com/office/drawing/2014/main" id="{AF66203B-A673-7E0E-5F12-DD5127237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1400" b="1" dirty="0"/>
              <a:t>(NMC, 2023)</a:t>
            </a:r>
          </a:p>
        </p:txBody>
      </p:sp>
      <p:sp>
        <p:nvSpPr>
          <p:cNvPr id="14" name="Slide Number Placeholder 14">
            <a:extLst>
              <a:ext uri="{FF2B5EF4-FFF2-40B4-BE49-F238E27FC236}">
                <a16:creationId xmlns:a16="http://schemas.microsoft.com/office/drawing/2014/main" id="{F56182AA-A724-809C-012E-85E453D98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045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4846D-914A-CE3F-247C-D2BB71DE2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41922"/>
            <a:ext cx="9601200" cy="1309687"/>
          </a:xfrm>
        </p:spPr>
        <p:txBody>
          <a:bodyPr/>
          <a:lstStyle/>
          <a:p>
            <a:pPr algn="ctr"/>
            <a:r>
              <a:rPr lang="en-US" b="1" dirty="0">
                <a:latin typeface="Calibri"/>
                <a:cs typeface="Calibri"/>
              </a:rPr>
              <a:t>Accountability &amp; Professional Values In Nursing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8F73A-D091-0429-CAA0-F304D70EB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761147"/>
            <a:ext cx="9601200" cy="48541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i="1" dirty="0">
                <a:latin typeface="Calibri"/>
                <a:cs typeface="Calibri"/>
              </a:rPr>
              <a:t>"The hallmark of professionalism is accountability....."</a:t>
            </a:r>
          </a:p>
          <a:p>
            <a:pPr marL="0" indent="0">
              <a:buNone/>
            </a:pPr>
            <a:r>
              <a:rPr lang="en-US" sz="1200" b="1" dirty="0"/>
              <a:t>(Oyetunde, 2012)</a:t>
            </a:r>
          </a:p>
          <a:p>
            <a:pPr marL="0" indent="0">
              <a:buNone/>
            </a:pPr>
            <a:endParaRPr lang="en-US" sz="1200" b="1" i="1" dirty="0">
              <a:latin typeface="Univers Light"/>
              <a:cs typeface="Calibri"/>
            </a:endParaRPr>
          </a:p>
          <a:p>
            <a:pPr marL="0" indent="0">
              <a:buNone/>
            </a:pPr>
            <a:r>
              <a:rPr lang="en-US" sz="2800" i="1" dirty="0">
                <a:latin typeface="Calibri"/>
                <a:cs typeface="Calibri"/>
              </a:rPr>
              <a:t>"Essential that nurses internalize professional values to develop and maintain a professional identity....."</a:t>
            </a:r>
            <a:endParaRPr lang="en-US" sz="1200" b="1" i="1" dirty="0">
              <a:latin typeface="Univers Light"/>
              <a:cs typeface="Calibri"/>
            </a:endParaRPr>
          </a:p>
          <a:p>
            <a:pPr marL="0" indent="0">
              <a:buNone/>
            </a:pPr>
            <a:r>
              <a:rPr lang="en-US" sz="1200" b="1" dirty="0">
                <a:latin typeface="Univers Light"/>
                <a:cs typeface="Calibri"/>
              </a:rPr>
              <a:t>(Schmidt, 2017)</a:t>
            </a:r>
          </a:p>
          <a:p>
            <a:pPr marL="0" indent="0">
              <a:buNone/>
            </a:pPr>
            <a:endParaRPr lang="en-US" sz="1200" b="1" dirty="0">
              <a:latin typeface="Univers Light"/>
              <a:cs typeface="Calibri"/>
            </a:endParaRPr>
          </a:p>
          <a:p>
            <a:pPr marL="0" indent="0">
              <a:buNone/>
            </a:pPr>
            <a:r>
              <a:rPr lang="en-US" sz="2800" i="1" dirty="0">
                <a:latin typeface="Calibri"/>
                <a:cs typeface="Calibri"/>
              </a:rPr>
              <a:t>"Being able to confidently explain how you used your professional judgement to make decisions....."</a:t>
            </a:r>
          </a:p>
          <a:p>
            <a:pPr marL="0" indent="0">
              <a:buNone/>
            </a:pPr>
            <a:r>
              <a:rPr lang="en-US" sz="1200" b="1" dirty="0">
                <a:latin typeface="Univers Light"/>
                <a:cs typeface="Calibri"/>
              </a:rPr>
              <a:t>(NMC, 2023)</a:t>
            </a:r>
          </a:p>
        </p:txBody>
      </p:sp>
    </p:spTree>
    <p:extLst>
      <p:ext uri="{BB962C8B-B14F-4D97-AF65-F5344CB8AC3E}">
        <p14:creationId xmlns:p14="http://schemas.microsoft.com/office/powerpoint/2010/main" val="23056832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19C7D-6A5B-3C6A-9321-1C189E615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703" y="752605"/>
            <a:ext cx="5832486" cy="1591491"/>
          </a:xfrm>
        </p:spPr>
        <p:txBody>
          <a:bodyPr>
            <a:normAutofit/>
          </a:bodyPr>
          <a:lstStyle/>
          <a:p>
            <a:r>
              <a:rPr lang="en-US" sz="3200" b="1" err="1">
                <a:latin typeface="Calibri"/>
                <a:cs typeface="Calibri"/>
              </a:rPr>
              <a:t>COmmunication</a:t>
            </a:r>
            <a:endParaRPr lang="en-US" sz="3200" b="1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3CF55-C21F-8096-C539-24ECC36A8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6810" y="2605055"/>
            <a:ext cx="4687213" cy="35008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latin typeface="Calibri"/>
                <a:cs typeface="Calibri"/>
              </a:rPr>
              <a:t>Communicating with patients</a:t>
            </a:r>
          </a:p>
          <a:p>
            <a:r>
              <a:rPr lang="en-US" sz="2800" dirty="0">
                <a:latin typeface="Calibri"/>
                <a:cs typeface="Calibri"/>
              </a:rPr>
              <a:t>Communicating with team members</a:t>
            </a:r>
          </a:p>
          <a:p>
            <a:r>
              <a:rPr lang="en-US" sz="2800" dirty="0">
                <a:latin typeface="Calibri"/>
                <a:cs typeface="Calibri"/>
              </a:rPr>
              <a:t>Communicating with other health professionals </a:t>
            </a:r>
          </a:p>
          <a:p>
            <a:r>
              <a:rPr lang="en-US" sz="2800" dirty="0">
                <a:latin typeface="Calibri"/>
                <a:cs typeface="Calibri"/>
              </a:rPr>
              <a:t>Confidentiality </a:t>
            </a:r>
          </a:p>
          <a:p>
            <a:endParaRPr lang="en-US"/>
          </a:p>
        </p:txBody>
      </p:sp>
      <p:pic>
        <p:nvPicPr>
          <p:cNvPr id="7" name="Picture 6" descr="A group of people in a circle&#10;&#10;Description automatically generated">
            <a:extLst>
              <a:ext uri="{FF2B5EF4-FFF2-40B4-BE49-F238E27FC236}">
                <a16:creationId xmlns:a16="http://schemas.microsoft.com/office/drawing/2014/main" id="{8E22D7B3-CB07-ABFA-0B1D-DDE8025B71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16" r="-5" b="4578"/>
          <a:stretch/>
        </p:blipFill>
        <p:spPr>
          <a:xfrm>
            <a:off x="7338381" y="2166094"/>
            <a:ext cx="3716195" cy="3452379"/>
          </a:xfrm>
          <a:prstGeom prst="rect">
            <a:avLst/>
          </a:prstGeom>
          <a:noFill/>
        </p:spPr>
      </p:pic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8FF23D78-716C-1D34-DB64-3583BD8704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8EC2C5-9872-462C-8F4F-DB498842F2D3}" type="datetime1">
              <a:rPr lang="en-US" smtClean="0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15" name="Footer Placeholder 13">
            <a:extLst>
              <a:ext uri="{FF2B5EF4-FFF2-40B4-BE49-F238E27FC236}">
                <a16:creationId xmlns:a16="http://schemas.microsoft.com/office/drawing/2014/main" id="{AF66203B-A673-7E0E-5F12-DD5127237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86625" y="6199188"/>
            <a:ext cx="3409951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7" name="Slide Number Placeholder 14">
            <a:extLst>
              <a:ext uri="{FF2B5EF4-FFF2-40B4-BE49-F238E27FC236}">
                <a16:creationId xmlns:a16="http://schemas.microsoft.com/office/drawing/2014/main" id="{F56182AA-A724-809C-012E-85E453D98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1437450A-6C25-4B4D-B27D-E1E9B2CE4682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444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FF06A-99BB-6874-9249-47B964851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Calibri"/>
                <a:cs typeface="Calibri"/>
              </a:rPr>
              <a:t>COURAGE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400F8-8C98-92BD-FA07-92081C63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200" dirty="0">
                <a:latin typeface="Calibri"/>
                <a:cs typeface="Calibri"/>
              </a:rPr>
              <a:t>Being an advocate for your patient</a:t>
            </a:r>
          </a:p>
          <a:p>
            <a:pPr algn="ctr"/>
            <a:r>
              <a:rPr lang="en-US" sz="3200" dirty="0">
                <a:latin typeface="Calibri"/>
                <a:cs typeface="Calibri"/>
              </a:rPr>
              <a:t>Stand up for what is right</a:t>
            </a:r>
          </a:p>
          <a:p>
            <a:pPr algn="ctr"/>
            <a:r>
              <a:rPr lang="en-US" sz="3200" dirty="0">
                <a:latin typeface="Calibri"/>
                <a:cs typeface="Calibri"/>
              </a:rPr>
              <a:t>Follow codes of conduct</a:t>
            </a:r>
          </a:p>
          <a:p>
            <a:pPr algn="ctr"/>
            <a:r>
              <a:rPr lang="en-US" sz="3200" b="1" i="1" dirty="0">
                <a:latin typeface="Calibri"/>
                <a:cs typeface="Calibri"/>
              </a:rPr>
              <a:t>Do you think that people have enough courage in their professions?</a:t>
            </a:r>
          </a:p>
        </p:txBody>
      </p:sp>
    </p:spTree>
    <p:extLst>
      <p:ext uri="{BB962C8B-B14F-4D97-AF65-F5344CB8AC3E}">
        <p14:creationId xmlns:p14="http://schemas.microsoft.com/office/powerpoint/2010/main" val="2398691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7A7B4-B678-2FFB-30CD-0F9230BB8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166" y="876036"/>
            <a:ext cx="4354404" cy="1685026"/>
          </a:xfrm>
        </p:spPr>
        <p:txBody>
          <a:bodyPr anchor="ctr">
            <a:normAutofit/>
          </a:bodyPr>
          <a:lstStyle/>
          <a:p>
            <a:r>
              <a:rPr lang="en-US" sz="3200" b="1" dirty="0">
                <a:latin typeface="Calibri"/>
                <a:cs typeface="Calibri"/>
              </a:rPr>
              <a:t>Commitment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3136F-ED1E-73E8-05E2-542CF0DBC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6464" y="524527"/>
            <a:ext cx="4041568" cy="495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>
                <a:latin typeface="Calibri"/>
                <a:cs typeface="Calibri"/>
              </a:rPr>
              <a:t>Commit to the patients</a:t>
            </a:r>
          </a:p>
          <a:p>
            <a:r>
              <a:rPr lang="en-US" sz="2800" dirty="0">
                <a:latin typeface="Calibri"/>
                <a:cs typeface="Calibri"/>
              </a:rPr>
              <a:t>Commit to your role as a nurse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9" name="Date Placeholder 12">
            <a:extLst>
              <a:ext uri="{FF2B5EF4-FFF2-40B4-BE49-F238E27FC236}">
                <a16:creationId xmlns:a16="http://schemas.microsoft.com/office/drawing/2014/main" id="{8FF23D78-716C-1D34-DB64-3583BD8704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28EC2C5-9872-462C-8F4F-DB498842F2D3}" type="datetime1">
              <a:rPr lang="en-US" smtClean="0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3E89FB49-0E92-D5D4-7DB3-935DBCF08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41529" y="6042613"/>
            <a:ext cx="340995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sz="1200" dirty="0">
                <a:latin typeface="Calibri"/>
                <a:cs typeface="Calibri"/>
              </a:rPr>
              <a:t>(Nursing Times,2013)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696704-6BFA-1696-BE3F-684D3D958A59}"/>
              </a:ext>
            </a:extLst>
          </p:cNvPr>
          <p:cNvSpPr txBox="1"/>
          <p:nvPr/>
        </p:nvSpPr>
        <p:spPr>
          <a:xfrm>
            <a:off x="1822797" y="4851226"/>
            <a:ext cx="799447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i="1" dirty="0">
                <a:latin typeface="Calibri"/>
                <a:cs typeface="Calibri"/>
              </a:rPr>
              <a:t>"When your actions directly affect a person's life, you need to be dedicated"</a:t>
            </a:r>
          </a:p>
        </p:txBody>
      </p:sp>
    </p:spTree>
    <p:extLst>
      <p:ext uri="{BB962C8B-B14F-4D97-AF65-F5344CB8AC3E}">
        <p14:creationId xmlns:p14="http://schemas.microsoft.com/office/powerpoint/2010/main" val="4133018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6DA28-3BCE-5636-48D6-C183E443A0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0617" y="2070340"/>
            <a:ext cx="5005383" cy="1817298"/>
          </a:xfrm>
        </p:spPr>
        <p:txBody>
          <a:bodyPr anchor="b">
            <a:normAutofit/>
          </a:bodyPr>
          <a:lstStyle/>
          <a:p>
            <a:r>
              <a:rPr lang="en-US" b="1" err="1"/>
              <a:t>FloRENCE</a:t>
            </a:r>
            <a:r>
              <a:rPr lang="en-US" b="1"/>
              <a:t> NIGHTINGALE</a:t>
            </a:r>
            <a:endParaRPr lang="en-US"/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8C9CBC84-F0D5-F7BE-6145-63C8057F4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0618" y="3887638"/>
            <a:ext cx="4321020" cy="93508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b="1" i="1"/>
              <a:t>" HER DEDICATION  TO EVIDENCE-GATHERING AND RESPECTABILITY CAME WITH A DESIRE TO TACKLE SUFFERING AND INEQUALITY"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7F8702-DDD3-FBD8-EEFE-CDEAFC1A31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49" r="44391" b="2"/>
          <a:stretch/>
        </p:blipFill>
        <p:spPr>
          <a:xfrm>
            <a:off x="7157263" y="1675948"/>
            <a:ext cx="4082237" cy="3506104"/>
          </a:xfrm>
          <a:prstGeom prst="rect">
            <a:avLst/>
          </a:prstGeom>
          <a:noFill/>
        </p:spPr>
      </p:pic>
      <p:sp>
        <p:nvSpPr>
          <p:cNvPr id="10" name="Date Placeholder 6">
            <a:extLst>
              <a:ext uri="{FF2B5EF4-FFF2-40B4-BE49-F238E27FC236}">
                <a16:creationId xmlns:a16="http://schemas.microsoft.com/office/drawing/2014/main" id="{BAEFCE30-20EC-D2F4-5BD8-89CDAE28D2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7B93F47-9D58-44D6-BE41-B9468C82572E}" type="datetime1">
              <a:rPr lang="en-US" smtClean="0"/>
              <a:pPr>
                <a:spcAft>
                  <a:spcPts val="600"/>
                </a:spcAft>
              </a:pPr>
              <a:t>11/28/2023</a:t>
            </a:fld>
            <a:endParaRPr lang="en-US"/>
          </a:p>
        </p:txBody>
      </p:sp>
      <p:sp>
        <p:nvSpPr>
          <p:cNvPr id="14" name="Slide Number Placeholder 9">
            <a:extLst>
              <a:ext uri="{FF2B5EF4-FFF2-40B4-BE49-F238E27FC236}">
                <a16:creationId xmlns:a16="http://schemas.microsoft.com/office/drawing/2014/main" id="{7FAFA6F5-E91F-C30E-BCAF-01C3F9CB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8107" y="6199188"/>
            <a:ext cx="61912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1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D9CF52-CA8E-FFEB-AE97-131F53A6DD1A}"/>
              </a:ext>
            </a:extLst>
          </p:cNvPr>
          <p:cNvSpPr txBox="1"/>
          <p:nvPr/>
        </p:nvSpPr>
        <p:spPr>
          <a:xfrm>
            <a:off x="9778999" y="6334125"/>
            <a:ext cx="163512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dirty="0"/>
              <a:t>(RCN, 2022)</a:t>
            </a:r>
            <a:endParaRPr lang="en-US" sz="1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17E5B5-C7C7-1561-B5D8-03B0CE609CCB}"/>
              </a:ext>
            </a:extLst>
          </p:cNvPr>
          <p:cNvSpPr txBox="1"/>
          <p:nvPr/>
        </p:nvSpPr>
        <p:spPr>
          <a:xfrm>
            <a:off x="9989506" y="5324865"/>
            <a:ext cx="127739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(Gupta, 2021)</a:t>
            </a:r>
          </a:p>
        </p:txBody>
      </p:sp>
    </p:spTree>
    <p:extLst>
      <p:ext uri="{BB962C8B-B14F-4D97-AF65-F5344CB8AC3E}">
        <p14:creationId xmlns:p14="http://schemas.microsoft.com/office/powerpoint/2010/main" val="16023941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45E52-0764-8A3C-14E0-899271D0B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Calibri"/>
                <a:cs typeface="Calibri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59CEC-770B-C780-705D-3E93BC5CA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74" y="1928161"/>
            <a:ext cx="10801610" cy="45618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Gupta, S., (2021), ‘Florence Nightingale understood the power of </a:t>
            </a:r>
            <a:r>
              <a:rPr lang="en-US" dirty="0" err="1">
                <a:ea typeface="+mn-lt"/>
                <a:cs typeface="+mn-lt"/>
              </a:rPr>
              <a:t>visualising</a:t>
            </a:r>
            <a:r>
              <a:rPr lang="en-US" dirty="0">
                <a:ea typeface="+mn-lt"/>
                <a:cs typeface="+mn-lt"/>
              </a:rPr>
              <a:t> science’,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https://www.sciencenews.org/article/florence-nightingale-birthday-power-visualizing-science</a:t>
            </a:r>
            <a:r>
              <a:rPr lang="en-US" dirty="0">
                <a:ea typeface="+mn-lt"/>
                <a:cs typeface="+mn-lt"/>
              </a:rPr>
              <a:t>, (Accessed 12/11/2023).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Nursing Times, (2013), ‘Commitment is essential every day’,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https://www.nursingtimes.net/archive/commitment-is-essential-every-day-25-10-2013/</a:t>
            </a:r>
            <a:r>
              <a:rPr lang="en-US" dirty="0">
                <a:ea typeface="+mn-lt"/>
                <a:cs typeface="+mn-lt"/>
              </a:rPr>
              <a:t> , (Accessed:20/11/2023).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NMC, (2023), </a:t>
            </a:r>
            <a:r>
              <a:rPr lang="en-US" i="1" dirty="0">
                <a:ea typeface="+mn-lt"/>
                <a:cs typeface="+mn-lt"/>
              </a:rPr>
              <a:t>Standards for competence for registered nurses,</a:t>
            </a:r>
            <a:r>
              <a:rPr lang="en-US" dirty="0">
                <a:ea typeface="+mn-lt"/>
                <a:cs typeface="+mn-lt"/>
              </a:rPr>
              <a:t>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https://www.nmc.org.uk/globalassets/sitedocuments/standards/nmc-standards-for-competence-for-registered-nurses.pdf</a:t>
            </a:r>
            <a:r>
              <a:rPr lang="en-US" dirty="0">
                <a:ea typeface="+mn-lt"/>
                <a:cs typeface="+mn-lt"/>
              </a:rPr>
              <a:t>, (Accessed:22/11/2023)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NMC, (2023), ‘Accountability, Caring with confidence: The code in action’,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https://www.nmc.org.uk/standards/code/code-in-action/accountability/</a:t>
            </a:r>
            <a:r>
              <a:rPr lang="en-US" dirty="0">
                <a:ea typeface="+mn-lt"/>
                <a:cs typeface="+mn-lt"/>
              </a:rPr>
              <a:t>, (Accessed:19/11/2023).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729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300C4-BC57-3921-5A0B-E71C44824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67182"/>
            <a:ext cx="9601200" cy="1309687"/>
          </a:xfrm>
        </p:spPr>
        <p:txBody>
          <a:bodyPr/>
          <a:lstStyle/>
          <a:p>
            <a:pPr algn="ctr"/>
            <a:r>
              <a:rPr lang="en-US" b="1" dirty="0">
                <a:latin typeface="Calibri"/>
                <a:cs typeface="Calibri"/>
              </a:rPr>
              <a:t>REFERENCE LIST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91E6B-9024-0D1C-3457-960156974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8" y="1980353"/>
            <a:ext cx="10394514" cy="459320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ea typeface="+mn-lt"/>
                <a:cs typeface="+mn-lt"/>
              </a:rPr>
              <a:t>NMC, (2018) , Professional standards for nurses, midwives and nursing associates, The Code,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https://www.nmc.org.uk/globalassets/sitedocuments/nmc-publications/nmc-code.pdf</a:t>
            </a:r>
            <a:r>
              <a:rPr lang="en-US" dirty="0">
                <a:ea typeface="+mn-lt"/>
                <a:cs typeface="+mn-lt"/>
              </a:rPr>
              <a:t>, (Accessed:21/11/2023).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Oyetunde, O, M and Brown, B, V., (2012), </a:t>
            </a:r>
            <a:r>
              <a:rPr lang="en-US" i="1" dirty="0">
                <a:ea typeface="+mn-lt"/>
                <a:cs typeface="+mn-lt"/>
              </a:rPr>
              <a:t>“Professional accountability: Implications for primary healthcare nursing practice”, </a:t>
            </a:r>
            <a:r>
              <a:rPr lang="en-US" dirty="0">
                <a:ea typeface="+mn-lt"/>
                <a:cs typeface="+mn-lt"/>
              </a:rPr>
              <a:t>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https://pubmed.ncbi.nlm.nih.gov/23169184/</a:t>
            </a:r>
            <a:r>
              <a:rPr lang="en-US" dirty="0">
                <a:ea typeface="+mn-lt"/>
                <a:cs typeface="+mn-lt"/>
              </a:rPr>
              <a:t>, (Accessed: 19/11/2023)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RCN, (2020), Nightingale’s Legacy,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https://www.rcn.org.uk/magazines/History/2020/Florence-Nightingale-200-years-legacy</a:t>
            </a:r>
            <a:r>
              <a:rPr lang="en-US" dirty="0">
                <a:ea typeface="+mn-lt"/>
                <a:cs typeface="+mn-lt"/>
              </a:rPr>
              <a:t>, (Accessed:19/11/2023).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Schmidt, J, B and McArthur, C, E., (2017), “</a:t>
            </a:r>
            <a:r>
              <a:rPr lang="en-US" i="1" dirty="0">
                <a:ea typeface="+mn-lt"/>
                <a:cs typeface="+mn-lt"/>
              </a:rPr>
              <a:t>Professional Nursing Values: A Concept Analysis”, </a:t>
            </a:r>
            <a:r>
              <a:rPr lang="en-US" dirty="0">
                <a:ea typeface="+mn-lt"/>
                <a:cs typeface="+mn-lt"/>
              </a:rPr>
              <a:t>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https://pubmed.ncbi.nlm.nih.gov/29419942/</a:t>
            </a:r>
            <a:r>
              <a:rPr lang="en-US" dirty="0">
                <a:ea typeface="+mn-lt"/>
                <a:cs typeface="+mn-lt"/>
              </a:rPr>
              <a:t>, (Accessed: 22/11/2023).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Wate, C., (2022), ‘</a:t>
            </a:r>
            <a:r>
              <a:rPr lang="en-US" i="1" dirty="0">
                <a:ea typeface="+mn-lt"/>
                <a:cs typeface="+mn-lt"/>
              </a:rPr>
              <a:t>What are the NHS 6 C’s of nursing?</a:t>
            </a:r>
            <a:r>
              <a:rPr lang="en-US" dirty="0">
                <a:ea typeface="+mn-lt"/>
                <a:cs typeface="+mn-lt"/>
              </a:rPr>
              <a:t>’,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https://www.medicalstaffing.co.uk/blog/2022/06/how-to-demonstrate-6-Cs-nursing</a:t>
            </a:r>
            <a:r>
              <a:rPr lang="en-US" dirty="0">
                <a:ea typeface="+mn-lt"/>
                <a:cs typeface="+mn-lt"/>
              </a:rPr>
              <a:t>, (Accessed:20/11/2023).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889858"/>
      </p:ext>
    </p:extLst>
  </p:cSld>
  <p:clrMapOvr>
    <a:masterClrMapping/>
  </p:clrMapOvr>
</p:sld>
</file>

<file path=ppt/theme/theme1.xml><?xml version="1.0" encoding="utf-8"?>
<a:theme xmlns:a="http://schemas.openxmlformats.org/drawingml/2006/main" name="PoiseVTI">
  <a:themeElements>
    <a:clrScheme name="AnalogousFromDarkSeedLeftStep">
      <a:dk1>
        <a:srgbClr val="000000"/>
      </a:dk1>
      <a:lt1>
        <a:srgbClr val="FFFFFF"/>
      </a:lt1>
      <a:dk2>
        <a:srgbClr val="1C2032"/>
      </a:dk2>
      <a:lt2>
        <a:srgbClr val="F1F3F0"/>
      </a:lt2>
      <a:accent1>
        <a:srgbClr val="B729E7"/>
      </a:accent1>
      <a:accent2>
        <a:srgbClr val="5C20D7"/>
      </a:accent2>
      <a:accent3>
        <a:srgbClr val="2939E7"/>
      </a:accent3>
      <a:accent4>
        <a:srgbClr val="1777D5"/>
      </a:accent4>
      <a:accent5>
        <a:srgbClr val="24BDCB"/>
      </a:accent5>
      <a:accent6>
        <a:srgbClr val="15C58A"/>
      </a:accent6>
      <a:hlink>
        <a:srgbClr val="3B95B3"/>
      </a:hlink>
      <a:folHlink>
        <a:srgbClr val="7F7F7F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PoiseVTI</vt:lpstr>
      <vt:lpstr>What makes a good nurse?</vt:lpstr>
      <vt:lpstr>Discuss</vt:lpstr>
      <vt:lpstr>CODES OF CONDUCT</vt:lpstr>
      <vt:lpstr>The six c's of nursing</vt:lpstr>
      <vt:lpstr>CARE</vt:lpstr>
      <vt:lpstr>Compassion</vt:lpstr>
      <vt:lpstr>Competence</vt:lpstr>
      <vt:lpstr>Accountability &amp; Professional Values In Nursing</vt:lpstr>
      <vt:lpstr>COmmunication</vt:lpstr>
      <vt:lpstr>COURAGE</vt:lpstr>
      <vt:lpstr>Commitment</vt:lpstr>
      <vt:lpstr>FloRENCE NIGHTINGALE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537</cp:revision>
  <dcterms:created xsi:type="dcterms:W3CDTF">2023-11-17T14:40:59Z</dcterms:created>
  <dcterms:modified xsi:type="dcterms:W3CDTF">2023-11-28T19:36:03Z</dcterms:modified>
</cp:coreProperties>
</file>