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BF8466-8688-4CA8-9ADD-BB3E79EC513F}" v="1" dt="2025-12-12T17:31:29.645"/>
    <p1510:client id="{85FBF60E-D0CE-4A49-A766-F434531BB386}" v="2" dt="2025-12-12T18:26:20.707"/>
    <p1510:client id="{A555F62D-8D7B-439F-83F7-65E3080D415A}" v="47" dt="2025-12-12T17:20:37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99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022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297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216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72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30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209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963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22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949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603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61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54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389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960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182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385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4ADE769-4165-40C1-8A03-5A98FFBE8B74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816EE3-000E-45F0-B99B-9DA2DE9B6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211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EF98D-1778-9900-1477-6881C38968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3785" y="729344"/>
            <a:ext cx="4978303" cy="3581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/>
              <a:t>AMAZON</a:t>
            </a:r>
            <a:r>
              <a:rPr lang="en-GB" sz="3300" b="1" dirty="0"/>
              <a:t> </a:t>
            </a:r>
            <a:br>
              <a:rPr lang="en-GB" sz="3300" dirty="0"/>
            </a:br>
            <a:r>
              <a:rPr lang="en-GB" sz="3300" b="1" dirty="0"/>
              <a:t>Analysis of Management Practices and impact on outcomes </a:t>
            </a:r>
            <a:br>
              <a:rPr lang="en-GB" sz="3300" dirty="0"/>
            </a:br>
            <a:br>
              <a:rPr lang="en-GB" sz="1600" dirty="0"/>
            </a:br>
            <a:endParaRPr lang="en-GB" sz="1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FA5191-8BD2-FA13-90FC-774368BD27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1575" y="3996267"/>
            <a:ext cx="4080514" cy="11391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b="1" dirty="0"/>
              <a:t>Nathan Barlow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10/12/2025</a:t>
            </a:r>
          </a:p>
        </p:txBody>
      </p:sp>
      <p:sp>
        <p:nvSpPr>
          <p:cNvPr id="9" name="Rounded Rectangle 4">
            <a:extLst>
              <a:ext uri="{FF2B5EF4-FFF2-40B4-BE49-F238E27FC236}">
                <a16:creationId xmlns:a16="http://schemas.microsoft.com/office/drawing/2014/main" id="{260615AE-7DBC-4FF7-9107-9FE957695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2B814B51-F186-B934-5A5C-893D292B9A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7873801" y="2345409"/>
            <a:ext cx="3341190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589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29"/>
    </mc:Choice>
    <mc:Fallback xmlns="">
      <p:transition spd="slow" advTm="13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43969-689D-5637-7E63-A5685B4A7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489857"/>
            <a:ext cx="10018713" cy="37011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D7B45-7EB7-6E3A-0F5D-CB29B421D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066801"/>
            <a:ext cx="10018713" cy="5791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Assignment 1 report investigated a series of complaints about Amazon’s management practices. </a:t>
            </a:r>
          </a:p>
          <a:p>
            <a:pPr marL="0" indent="0">
              <a:buNone/>
            </a:pPr>
            <a:r>
              <a:rPr lang="en-GB" dirty="0"/>
              <a:t>Amazon’s systems and behaviours not aligned with ethical expectations.</a:t>
            </a:r>
          </a:p>
          <a:p>
            <a:pPr marL="0" indent="0">
              <a:buNone/>
            </a:pPr>
            <a:r>
              <a:rPr lang="en-GB" dirty="0"/>
              <a:t>Not achieving goal of being “Earth’s best employer.”</a:t>
            </a:r>
          </a:p>
          <a:p>
            <a:pPr marL="0" indent="0">
              <a:buNone/>
            </a:pPr>
            <a:r>
              <a:rPr lang="en-GB" dirty="0"/>
              <a:t>key issues in four major areas of contemporary management theory:</a:t>
            </a:r>
          </a:p>
          <a:p>
            <a:pPr marL="0" indent="0">
              <a:buNone/>
            </a:pPr>
            <a:r>
              <a:rPr lang="en-GB" dirty="0"/>
              <a:t>1.	Bureaucracy and post-bureaucracy</a:t>
            </a:r>
          </a:p>
          <a:p>
            <a:pPr marL="0" indent="0">
              <a:buNone/>
            </a:pPr>
            <a:r>
              <a:rPr lang="en-GB" dirty="0"/>
              <a:t>2.	Management styles</a:t>
            </a:r>
          </a:p>
          <a:p>
            <a:pPr marL="0" indent="0">
              <a:buNone/>
            </a:pPr>
            <a:r>
              <a:rPr lang="en-GB" dirty="0"/>
              <a:t>3.	Team working</a:t>
            </a:r>
          </a:p>
          <a:p>
            <a:pPr marL="0" indent="0">
              <a:buNone/>
            </a:pPr>
            <a:r>
              <a:rPr lang="en-GB" dirty="0"/>
              <a:t>4.	Ethical decision-making</a:t>
            </a:r>
          </a:p>
          <a:p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B44FA7A9-3233-FE32-2729-7C25A755CB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7166228" y="4488724"/>
            <a:ext cx="3341190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8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60"/>
    </mc:Choice>
    <mc:Fallback xmlns="">
      <p:transition spd="slow" advTm="55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5A662-EECC-0968-5C24-191FEBCF5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326571"/>
            <a:ext cx="10018713" cy="7075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Recap of Assignment 1 Findings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FA5CC-B100-7DF7-3B8C-1976F7F24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240971"/>
            <a:ext cx="10018713" cy="55299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Serious problems:</a:t>
            </a:r>
          </a:p>
          <a:p>
            <a:pPr marL="0" indent="0">
              <a:buNone/>
            </a:pPr>
            <a:r>
              <a:rPr lang="en-GB" b="1" dirty="0"/>
              <a:t>•	AI systems unfairly affecting disabled or pregnant staff</a:t>
            </a:r>
          </a:p>
          <a:p>
            <a:pPr marL="0" indent="0">
              <a:buNone/>
            </a:pPr>
            <a:r>
              <a:rPr lang="en-GB" b="1" dirty="0"/>
              <a:t>•	Very high levels of workplace surveillance</a:t>
            </a:r>
          </a:p>
          <a:p>
            <a:pPr marL="0" indent="0">
              <a:buNone/>
            </a:pPr>
            <a:r>
              <a:rPr lang="en-GB" b="1" dirty="0"/>
              <a:t>•	Mass redundancies communicated through automated messages</a:t>
            </a:r>
          </a:p>
          <a:p>
            <a:pPr marL="0" indent="0">
              <a:buNone/>
            </a:pPr>
            <a:r>
              <a:rPr lang="en-GB" b="1" dirty="0"/>
              <a:t>•	Rising fear and falling morale among employees</a:t>
            </a:r>
          </a:p>
          <a:p>
            <a:pPr marL="0" indent="0">
              <a:buNone/>
            </a:pPr>
            <a:r>
              <a:rPr lang="en-GB" b="1" dirty="0"/>
              <a:t>Academic findings:</a:t>
            </a:r>
          </a:p>
          <a:p>
            <a:pPr marL="0" indent="0">
              <a:buNone/>
            </a:pPr>
            <a:r>
              <a:rPr lang="en-GB" b="1" dirty="0"/>
              <a:t>•	Kellogg, Valentine and Christin (2020)</a:t>
            </a:r>
          </a:p>
          <a:p>
            <a:pPr marL="0" indent="0">
              <a:buNone/>
            </a:pPr>
            <a:r>
              <a:rPr lang="en-GB" b="1" dirty="0"/>
              <a:t>•	Ball (2021)</a:t>
            </a:r>
          </a:p>
          <a:p>
            <a:pPr marL="0" indent="0">
              <a:buNone/>
            </a:pPr>
            <a:r>
              <a:rPr lang="en-GB" b="1" dirty="0"/>
              <a:t>•	Colquitt et al. (2013).</a:t>
            </a:r>
          </a:p>
          <a:p>
            <a:pPr marL="0" indent="0">
              <a:buNone/>
            </a:pPr>
            <a:r>
              <a:rPr lang="en-GB" b="1" dirty="0"/>
              <a:t>     Problems show patterns of organisational behaviour.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430FFF16-0DD9-21A2-C2A4-C85F430565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8161833" y="3737610"/>
            <a:ext cx="3341190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8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582"/>
    </mc:Choice>
    <mc:Fallback xmlns="">
      <p:transition spd="slow" advTm="77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1CB5B-F197-5C86-4C1C-66CE569C0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06830"/>
            <a:ext cx="10018713" cy="42454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Bureaucracy vs Post-Bureaucracy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3F150-24D8-F6C4-AE3C-1B04D9DFC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751115"/>
            <a:ext cx="10018713" cy="59871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Tension between bureaucratic systems and post-bureaucratic organisation.</a:t>
            </a:r>
          </a:p>
          <a:p>
            <a:pPr marL="0" indent="0">
              <a:buNone/>
            </a:pPr>
            <a:r>
              <a:rPr lang="en-GB" b="1" dirty="0"/>
              <a:t>Bureaucracy systems:</a:t>
            </a:r>
          </a:p>
          <a:p>
            <a:pPr marL="0" indent="0">
              <a:buNone/>
            </a:pPr>
            <a:r>
              <a:rPr lang="en-GB" b="1" dirty="0"/>
              <a:t>•	performance management,</a:t>
            </a:r>
          </a:p>
          <a:p>
            <a:pPr marL="0" indent="0">
              <a:buNone/>
            </a:pPr>
            <a:r>
              <a:rPr lang="en-GB" b="1" dirty="0"/>
              <a:t>•	disciplinary systems,</a:t>
            </a:r>
          </a:p>
          <a:p>
            <a:pPr marL="0" indent="0">
              <a:buNone/>
            </a:pPr>
            <a:r>
              <a:rPr lang="en-GB" b="1" dirty="0"/>
              <a:t>•	and productivity monitoring.</a:t>
            </a:r>
          </a:p>
          <a:p>
            <a:pPr marL="0" indent="0">
              <a:buNone/>
            </a:pPr>
            <a:r>
              <a:rPr lang="en-GB" b="1" dirty="0"/>
              <a:t>Employees feel controlled, voiceless, and easily replaceable.</a:t>
            </a:r>
          </a:p>
          <a:p>
            <a:pPr marL="0" indent="0">
              <a:buNone/>
            </a:pPr>
            <a:r>
              <a:rPr lang="en-GB" b="1" dirty="0"/>
              <a:t>Du Gay (2005)</a:t>
            </a:r>
          </a:p>
          <a:p>
            <a:pPr marL="0" indent="0">
              <a:buNone/>
            </a:pPr>
            <a:r>
              <a:rPr lang="en-GB" b="1" dirty="0"/>
              <a:t>Contrast, post-bureaucratic organisations Heckscher (1994) trust, collaboration, shared learning, and openness.</a:t>
            </a:r>
          </a:p>
          <a:p>
            <a:pPr marL="0" indent="0">
              <a:buNone/>
            </a:pPr>
            <a:r>
              <a:rPr lang="en-GB" b="1" dirty="0"/>
              <a:t>Why this matters</a:t>
            </a:r>
          </a:p>
          <a:p>
            <a:pPr marL="0" indent="0">
              <a:buNone/>
            </a:pPr>
            <a:r>
              <a:rPr lang="en-GB" b="1" dirty="0"/>
              <a:t>These conflicting structures create confusion, inconsistency, and stress.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CE6AC3A9-FE8A-9242-1B7A-69319BCE71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8396315" y="1300380"/>
            <a:ext cx="3341190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42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656"/>
    </mc:Choice>
    <mc:Fallback xmlns="">
      <p:transition spd="slow" advTm="123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0C31F-A81C-95EA-37DE-09CA9CB8F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63286"/>
            <a:ext cx="10018713" cy="544285"/>
          </a:xfrm>
        </p:spPr>
        <p:txBody>
          <a:bodyPr>
            <a:noAutofit/>
          </a:bodyPr>
          <a:lstStyle/>
          <a:p>
            <a:br>
              <a:rPr lang="en-GB" sz="3600" dirty="0"/>
            </a:br>
            <a:r>
              <a:rPr lang="en-GB" sz="3600" b="1" dirty="0"/>
              <a:t>Management Styles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736FA-1D9D-2896-9E39-E3B24CB49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707571"/>
            <a:ext cx="10018713" cy="6052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Leadership and day-to-day management styles inside Amazon.</a:t>
            </a:r>
          </a:p>
          <a:p>
            <a:pPr marL="0" indent="0">
              <a:buNone/>
            </a:pPr>
            <a:r>
              <a:rPr lang="en-GB" b="1" dirty="0"/>
              <a:t>Scientific Management / Digital Taylorism - Briken et al. (2017)</a:t>
            </a:r>
          </a:p>
          <a:p>
            <a:pPr marL="0" indent="0">
              <a:buNone/>
            </a:pPr>
            <a:r>
              <a:rPr lang="en-GB" b="1" dirty="0"/>
              <a:t>Leadership approach -transactional :</a:t>
            </a:r>
          </a:p>
          <a:p>
            <a:pPr marL="0" indent="0">
              <a:buNone/>
            </a:pPr>
            <a:r>
              <a:rPr lang="en-GB" b="1" dirty="0"/>
              <a:t>•	meeting targets,</a:t>
            </a:r>
          </a:p>
          <a:p>
            <a:pPr marL="0" indent="0">
              <a:buNone/>
            </a:pPr>
            <a:r>
              <a:rPr lang="en-GB" b="1" dirty="0"/>
              <a:t>•	enforcing rules,</a:t>
            </a:r>
          </a:p>
          <a:p>
            <a:pPr marL="0" indent="0">
              <a:buNone/>
            </a:pPr>
            <a:r>
              <a:rPr lang="en-GB" b="1" dirty="0"/>
              <a:t>•	and rewarding or punishing performance.</a:t>
            </a:r>
          </a:p>
          <a:p>
            <a:pPr marL="0" indent="0">
              <a:buNone/>
            </a:pPr>
            <a:r>
              <a:rPr lang="en-GB" b="1" dirty="0"/>
              <a:t>Impact burnout, high stress, not valued, reduced creativity and psychological safety.</a:t>
            </a:r>
          </a:p>
          <a:p>
            <a:pPr marL="0" indent="0">
              <a:buNone/>
            </a:pPr>
            <a:r>
              <a:rPr lang="en-GB" b="1" dirty="0"/>
              <a:t>Edmondson (1999) essential for team learning and performance.</a:t>
            </a:r>
          </a:p>
          <a:p>
            <a:pPr marL="0" indent="0">
              <a:buNone/>
            </a:pPr>
            <a:r>
              <a:rPr lang="en-GB" b="1" dirty="0"/>
              <a:t>Bass (1999), transformational leadership inspires and supports employees -better long-term performance.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67D49C94-032F-F477-02F1-39333022E8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t="6239" b="6239"/>
          <a:stretch>
            <a:fillRect/>
          </a:stretch>
        </p:blipFill>
        <p:spPr>
          <a:xfrm>
            <a:off x="8265686" y="2090056"/>
            <a:ext cx="3341190" cy="1883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08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218"/>
    </mc:Choice>
    <mc:Fallback xmlns="">
      <p:transition spd="slow" advTm="82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B2662-9436-4A98-49F5-7C16B8AFE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326571"/>
            <a:ext cx="10018713" cy="370115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r>
              <a:rPr lang="en-GB" b="1" dirty="0"/>
              <a:t>Team Working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3EBA3-A075-9B3B-CDE6-56A58B5DB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1970" y="1534886"/>
            <a:ext cx="9881053" cy="46046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b="1" dirty="0"/>
              <a:t>Lack of cohesion </a:t>
            </a:r>
          </a:p>
          <a:p>
            <a:pPr marL="0" indent="0">
              <a:buNone/>
            </a:pPr>
            <a:r>
              <a:rPr lang="en-GB" sz="2800" b="1" dirty="0"/>
              <a:t>•	fragmented teams,</a:t>
            </a:r>
          </a:p>
          <a:p>
            <a:pPr marL="0" indent="0">
              <a:buNone/>
            </a:pPr>
            <a:r>
              <a:rPr lang="en-GB" sz="2800" b="1" dirty="0"/>
              <a:t>•	weak communication,</a:t>
            </a:r>
          </a:p>
          <a:p>
            <a:pPr marL="0" indent="0">
              <a:buNone/>
            </a:pPr>
            <a:r>
              <a:rPr lang="en-GB" sz="2800" b="1" dirty="0"/>
              <a:t>•	and very little trust.</a:t>
            </a:r>
          </a:p>
          <a:p>
            <a:pPr marL="0" indent="0">
              <a:buNone/>
            </a:pPr>
            <a:r>
              <a:rPr lang="en-GB" sz="2800" b="1" dirty="0"/>
              <a:t>Tuckman’s model.</a:t>
            </a:r>
          </a:p>
          <a:p>
            <a:pPr marL="0" indent="0">
              <a:buNone/>
            </a:pPr>
            <a:r>
              <a:rPr lang="en-GB" sz="2800" b="1" dirty="0"/>
              <a:t>Team roles</a:t>
            </a:r>
          </a:p>
          <a:p>
            <a:pPr marL="0" indent="0">
              <a:buNone/>
            </a:pPr>
            <a:r>
              <a:rPr lang="en-GB" sz="2800" b="1" dirty="0"/>
              <a:t>Belbin’s team role theory</a:t>
            </a:r>
          </a:p>
          <a:p>
            <a:pPr marL="0" indent="0">
              <a:buNone/>
            </a:pPr>
            <a:r>
              <a:rPr lang="en-GB" sz="2800" b="1" dirty="0"/>
              <a:t>Psychological safety</a:t>
            </a:r>
          </a:p>
          <a:p>
            <a:pPr marL="0" indent="0">
              <a:buNone/>
            </a:pPr>
            <a:r>
              <a:rPr lang="en-GB" sz="2800" b="1" dirty="0"/>
              <a:t>Edmondson (1999) Amazon’s culture of surveillance prevents this. People stay quiet, work quickly, and avoid risks — which damages both performance and morale.</a:t>
            </a:r>
          </a:p>
          <a:p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72BF9008-524C-8775-2E48-7CB3BDD89F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t="15090" b="15090"/>
          <a:stretch>
            <a:fillRect/>
          </a:stretch>
        </p:blipFill>
        <p:spPr>
          <a:xfrm>
            <a:off x="6643714" y="1833781"/>
            <a:ext cx="3341190" cy="232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256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867"/>
    </mc:Choice>
    <mc:Fallback xmlns="">
      <p:transition spd="slow" advTm="81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A9BF5-914C-E912-801D-A3B29A000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162" y="168728"/>
            <a:ext cx="10018713" cy="5334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Ethical Decision-Making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10501-71AD-CBAE-5ED6-D56D858F3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566057"/>
            <a:ext cx="10018713" cy="60415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Ethical concerns</a:t>
            </a:r>
          </a:p>
          <a:p>
            <a:pPr marL="0" indent="0">
              <a:buNone/>
            </a:pPr>
            <a:r>
              <a:rPr lang="en-GB" b="1" dirty="0"/>
              <a:t>Algorithmic ethics</a:t>
            </a:r>
          </a:p>
          <a:p>
            <a:pPr marL="0" indent="0">
              <a:buNone/>
            </a:pPr>
            <a:r>
              <a:rPr lang="en-GB" b="1" dirty="0"/>
              <a:t>Research by </a:t>
            </a:r>
            <a:r>
              <a:rPr lang="en-GB" b="1" dirty="0" err="1"/>
              <a:t>Meijerink</a:t>
            </a:r>
            <a:r>
              <a:rPr lang="en-GB" b="1" dirty="0"/>
              <a:t> and </a:t>
            </a:r>
            <a:r>
              <a:rPr lang="en-GB" b="1" dirty="0" err="1"/>
              <a:t>Bondarouk</a:t>
            </a:r>
            <a:r>
              <a:rPr lang="en-GB" b="1" dirty="0"/>
              <a:t> (2021).</a:t>
            </a:r>
          </a:p>
          <a:p>
            <a:pPr marL="0" indent="0">
              <a:buNone/>
            </a:pPr>
            <a:r>
              <a:rPr lang="en-GB" b="1" dirty="0"/>
              <a:t>Surveillance ethics</a:t>
            </a:r>
          </a:p>
          <a:p>
            <a:pPr marL="0" indent="0">
              <a:buNone/>
            </a:pPr>
            <a:r>
              <a:rPr lang="en-GB" b="1" dirty="0"/>
              <a:t>Ball (2021) </a:t>
            </a:r>
          </a:p>
          <a:p>
            <a:pPr marL="0" indent="0">
              <a:buNone/>
            </a:pPr>
            <a:r>
              <a:rPr lang="en-GB" b="1" dirty="0"/>
              <a:t>Justice and fairness</a:t>
            </a:r>
          </a:p>
          <a:p>
            <a:pPr marL="0" indent="0">
              <a:buNone/>
            </a:pPr>
            <a:r>
              <a:rPr lang="en-GB" b="1" dirty="0"/>
              <a:t>Colquitt et al. (2013)</a:t>
            </a:r>
          </a:p>
          <a:p>
            <a:pPr marL="0" indent="0">
              <a:buNone/>
            </a:pPr>
            <a:r>
              <a:rPr lang="en-GB" b="1" dirty="0"/>
              <a:t>Automated messages to terminate staff</a:t>
            </a:r>
          </a:p>
          <a:p>
            <a:pPr marL="0" indent="0">
              <a:buNone/>
            </a:pPr>
            <a:r>
              <a:rPr lang="en-GB" b="1" dirty="0"/>
              <a:t>Ethical leadership</a:t>
            </a:r>
          </a:p>
          <a:p>
            <a:pPr marL="0" indent="0">
              <a:buNone/>
            </a:pPr>
            <a:r>
              <a:rPr lang="en-GB" b="1" dirty="0"/>
              <a:t>Brown and Treviño (2006)</a:t>
            </a:r>
          </a:p>
          <a:p>
            <a:endParaRPr lang="en-GB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48DF9E6D-B122-38E1-2190-246577EE16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t="21140" b="21140"/>
          <a:stretch>
            <a:fillRect/>
          </a:stretch>
        </p:blipFill>
        <p:spPr>
          <a:xfrm>
            <a:off x="9089571" y="3113314"/>
            <a:ext cx="2514600" cy="81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53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093"/>
    </mc:Choice>
    <mc:Fallback xmlns="">
      <p:transition spd="slow" advTm="119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9549E-3FA5-55C0-520D-B706A4C4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Solutions Overview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D7EC3-49A1-7614-0221-F51D7EC16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Solutions:</a:t>
            </a:r>
          </a:p>
          <a:p>
            <a:r>
              <a:rPr lang="en-GB" dirty="0"/>
              <a:t>realistic, </a:t>
            </a:r>
          </a:p>
          <a:p>
            <a:r>
              <a:rPr lang="en-GB" dirty="0"/>
              <a:t>academically supported, and </a:t>
            </a:r>
          </a:p>
          <a:p>
            <a:r>
              <a:rPr lang="en-GB" dirty="0"/>
              <a:t>directly applicable to Amazon’s situation.</a:t>
            </a:r>
          </a:p>
          <a:p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B2728A1C-3BB0-92A5-CA03-3153DF3C15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7987662" y="2540183"/>
            <a:ext cx="3341190" cy="304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577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11"/>
    </mc:Choice>
    <mc:Fallback xmlns="">
      <p:transition spd="slow" advTm="138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12515-1EC5-6B96-6805-E46AF83C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17714"/>
            <a:ext cx="10018713" cy="653143"/>
          </a:xfrm>
        </p:spPr>
        <p:txBody>
          <a:bodyPr>
            <a:noAutofit/>
          </a:bodyPr>
          <a:lstStyle/>
          <a:p>
            <a:br>
              <a:rPr lang="en-GB" sz="3200" b="1" dirty="0"/>
            </a:br>
            <a:r>
              <a:rPr lang="en-GB" sz="3200" b="1" dirty="0"/>
              <a:t>Solution 1: Balancing Bureaucracy and Post-Bureaucracy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8F4-9F7A-4D64-FFE8-235782548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088571"/>
            <a:ext cx="10018713" cy="470262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Practical actions:</a:t>
            </a:r>
          </a:p>
          <a:p>
            <a:pPr marL="0" indent="0">
              <a:buNone/>
            </a:pPr>
            <a:r>
              <a:rPr lang="en-GB" dirty="0"/>
              <a:t>•	simplifying rules and performance processes,</a:t>
            </a:r>
          </a:p>
          <a:p>
            <a:pPr marL="0" indent="0">
              <a:buNone/>
            </a:pPr>
            <a:r>
              <a:rPr lang="en-GB" dirty="0"/>
              <a:t>•	involving employees in decision-making,</a:t>
            </a:r>
          </a:p>
          <a:p>
            <a:pPr marL="0" indent="0">
              <a:buNone/>
            </a:pPr>
            <a:r>
              <a:rPr lang="en-GB" dirty="0"/>
              <a:t>•	improving transparency around algorithmic systems,</a:t>
            </a:r>
          </a:p>
          <a:p>
            <a:pPr marL="0" indent="0">
              <a:buNone/>
            </a:pPr>
            <a:r>
              <a:rPr lang="en-GB" dirty="0"/>
              <a:t>•	and giving staff more autonomy in how work is organised.</a:t>
            </a:r>
          </a:p>
          <a:p>
            <a:pPr marL="0" indent="0">
              <a:buNone/>
            </a:pPr>
            <a:r>
              <a:rPr lang="en-GB" dirty="0"/>
              <a:t>Heckscher, 1994; Du Gay, 2005.</a:t>
            </a:r>
          </a:p>
          <a:p>
            <a:endParaRPr lang="en-GB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3A0AAEB4-E8F5-E1D3-1CFE-01F8F83F34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7950001" y="1099456"/>
            <a:ext cx="3341190" cy="234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909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291"/>
    </mc:Choice>
    <mc:Fallback xmlns="">
      <p:transition spd="slow" advTm="62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E84C8-D7B4-AC79-E365-FAAF05AEE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30630"/>
            <a:ext cx="10018713" cy="69668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Solution 2: Developing Better Management Styles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CC27E-2E0D-7581-FC7E-8A1503AA3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589313"/>
            <a:ext cx="10018713" cy="5268687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Shift from transactional management to transformational leadership (Bass, 1999).</a:t>
            </a:r>
          </a:p>
          <a:p>
            <a:pPr marL="0" indent="0">
              <a:buNone/>
            </a:pPr>
            <a:r>
              <a:rPr lang="en-GB" dirty="0"/>
              <a:t>•	coaching-based leadership,</a:t>
            </a:r>
          </a:p>
          <a:p>
            <a:pPr marL="0" indent="0">
              <a:buNone/>
            </a:pPr>
            <a:r>
              <a:rPr lang="en-GB" dirty="0"/>
              <a:t>•	emotional intelligence training,</a:t>
            </a:r>
          </a:p>
          <a:p>
            <a:pPr marL="0" indent="0">
              <a:buNone/>
            </a:pPr>
            <a:r>
              <a:rPr lang="en-GB" dirty="0"/>
              <a:t>•	more meaningful performance conversations,</a:t>
            </a:r>
          </a:p>
          <a:p>
            <a:pPr marL="0" indent="0">
              <a:buNone/>
            </a:pPr>
            <a:r>
              <a:rPr lang="en-GB" dirty="0"/>
              <a:t>•	and reducing over-reliance on quotas and metrics.</a:t>
            </a:r>
          </a:p>
          <a:p>
            <a:pPr marL="0" indent="0">
              <a:buNone/>
            </a:pPr>
            <a:r>
              <a:rPr lang="en-GB" dirty="0"/>
              <a:t>Rebuild trust and improve employee motivation.</a:t>
            </a:r>
          </a:p>
          <a:p>
            <a:endParaRPr lang="en-GB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F8553F07-DC51-D953-4DCB-24B0B2123C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8161833" y="3140067"/>
            <a:ext cx="3341190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77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037"/>
    </mc:Choice>
    <mc:Fallback xmlns="">
      <p:transition spd="slow" advTm="64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2BE65-82D7-2DBC-DCD9-9C79FF5FE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315686"/>
            <a:ext cx="10018713" cy="631371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Solution 3: Improving Team Working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B6F00-18CE-9630-F715-420A0DEE8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110343"/>
            <a:ext cx="10018713" cy="468085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	collaboration,</a:t>
            </a:r>
          </a:p>
          <a:p>
            <a:pPr marL="0" indent="0">
              <a:buNone/>
            </a:pPr>
            <a:r>
              <a:rPr lang="en-GB" dirty="0"/>
              <a:t>•	Belbin’s team roles to build balanced teams,</a:t>
            </a:r>
          </a:p>
          <a:p>
            <a:pPr marL="0" indent="0">
              <a:buNone/>
            </a:pPr>
            <a:r>
              <a:rPr lang="en-GB" dirty="0"/>
              <a:t>•	Tuckman’s model,</a:t>
            </a:r>
          </a:p>
          <a:p>
            <a:pPr marL="0" indent="0">
              <a:buNone/>
            </a:pPr>
            <a:r>
              <a:rPr lang="en-GB" dirty="0"/>
              <a:t>•	and creating an environment where psychological safety is supported.</a:t>
            </a:r>
          </a:p>
          <a:p>
            <a:pPr marL="0" indent="0">
              <a:buNone/>
            </a:pPr>
            <a:r>
              <a:rPr lang="en-GB" dirty="0"/>
              <a:t>Even small steps — such as regular team check-ins or shared problem-solving sessions — can significantly improve cohesion.</a:t>
            </a:r>
          </a:p>
          <a:p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2220DA3C-643F-9910-8D95-881860307E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8657573" y="1110343"/>
            <a:ext cx="3341190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50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90"/>
    </mc:Choice>
    <mc:Fallback xmlns="">
      <p:transition spd="slow" advTm="684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4DC53-6C0A-2545-D713-25E24F26D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61258"/>
            <a:ext cx="10018713" cy="6096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Solution 4: Strengthening Ethical Governance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DE395-3FD7-3762-218C-F44EA6EE7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70313"/>
            <a:ext cx="10018713" cy="50074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address ethical concerns:</a:t>
            </a:r>
          </a:p>
          <a:p>
            <a:pPr marL="0" indent="0">
              <a:buNone/>
            </a:pPr>
            <a:r>
              <a:rPr lang="en-GB" dirty="0"/>
              <a:t>•	Ethical AI audits,</a:t>
            </a:r>
          </a:p>
          <a:p>
            <a:pPr marL="0" indent="0">
              <a:buNone/>
            </a:pPr>
            <a:r>
              <a:rPr lang="en-GB" dirty="0"/>
              <a:t>•	Whistleblowing protections,</a:t>
            </a:r>
          </a:p>
          <a:p>
            <a:pPr marL="0" indent="0">
              <a:buNone/>
            </a:pPr>
            <a:r>
              <a:rPr lang="en-GB" dirty="0"/>
              <a:t>•	Ethical leadership </a:t>
            </a:r>
          </a:p>
          <a:p>
            <a:pPr marL="0" indent="0">
              <a:buNone/>
            </a:pPr>
            <a:r>
              <a:rPr lang="en-GB" dirty="0"/>
              <a:t>•	Well-being and ethical behaviour in manager evaluations.</a:t>
            </a:r>
          </a:p>
          <a:p>
            <a:pPr marL="0" indent="0">
              <a:buNone/>
            </a:pPr>
            <a:r>
              <a:rPr lang="en-GB" dirty="0"/>
              <a:t>Brown and Treviño (2006)</a:t>
            </a:r>
          </a:p>
          <a:p>
            <a:endParaRPr lang="en-GB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D7442263-771B-5D7F-6A2A-91336745D3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7057372" y="2594609"/>
            <a:ext cx="3341190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01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717"/>
    </mc:Choice>
    <mc:Fallback xmlns="">
      <p:transition spd="slow" advTm="6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691FB-A6A2-0142-BE32-B49DF5701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95944"/>
            <a:ext cx="10018713" cy="77288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Conclusion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CE1BD-E0A1-0EB4-4C08-1C6B4E24E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968830"/>
            <a:ext cx="10018713" cy="58020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Amazon’s challenges a combination of bureaucratic rigidity, transactional leadership, poor team cohesion, and weak ethical decision-making.</a:t>
            </a:r>
          </a:p>
          <a:p>
            <a:pPr marL="0" indent="0">
              <a:buNone/>
            </a:pPr>
            <a:r>
              <a:rPr lang="en-GB" dirty="0"/>
              <a:t>Mainstream and critical management theories</a:t>
            </a:r>
          </a:p>
          <a:p>
            <a:pPr marL="0" indent="0">
              <a:buNone/>
            </a:pPr>
            <a:r>
              <a:rPr lang="en-GB" dirty="0"/>
              <a:t>Solutions balancing structure with flexibility, improving leadership, supporting team collaboration, and strengthening ethical processes </a:t>
            </a:r>
          </a:p>
          <a:p>
            <a:pPr marL="0" indent="0">
              <a:buNone/>
            </a:pPr>
            <a:r>
              <a:rPr lang="en-GB" dirty="0"/>
              <a:t>Amazon can rebuild its culture and move closer to its ambition of being the best and safest employer.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Thank you for listening.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3C3CEAAD-54C2-6516-1419-88BE8A7668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6831" r="6831"/>
          <a:stretch>
            <a:fillRect/>
          </a:stretch>
        </p:blipFill>
        <p:spPr>
          <a:xfrm>
            <a:off x="7228115" y="4597580"/>
            <a:ext cx="2884713" cy="18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51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688"/>
    </mc:Choice>
    <mc:Fallback xmlns="">
      <p:transition spd="slow" advTm="86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5BB38-6197-7A6D-215E-471B46983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50371"/>
            <a:ext cx="10018713" cy="348343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EEC86-F480-544A-41EB-47B6473E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598714"/>
            <a:ext cx="10018713" cy="522514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Arnold, D.G., Beauchamp, T.L. and Bowie, N.E. (2019) Ethical Theory and Business. 10th </a:t>
            </a:r>
            <a:r>
              <a:rPr lang="en-GB" dirty="0" err="1"/>
              <a:t>edn</a:t>
            </a:r>
            <a:r>
              <a:rPr lang="en-GB" dirty="0"/>
              <a:t>. Cambridge: Cambridge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Ball, K. (2021) ‘Electronic monitoring and surveillance in the workplace’, Sociology Compass, 15(3), pp. 1–13.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Bass, B.M. (1999) ‘Two decades of research and development in transformational leadership’, European Journal of Work and Organizational Psychology, 8(1), pp. 9–32.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Belbin, R.M. (2010) Team Roles at Work. 2nd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Bicklein, J. (2021) ‘The human cost of algorithmic control: A critical review’, Journal of Business Ethics, 174(2), pp. 325–340.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Braverman, H. (1974) Labor and Monopoly Capital: The Degradation of Work in the Twentieth Century. New York: Monthly Review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Briken, K., </a:t>
            </a:r>
            <a:r>
              <a:rPr lang="en-GB" dirty="0" err="1"/>
              <a:t>Chillas</a:t>
            </a:r>
            <a:r>
              <a:rPr lang="en-GB" dirty="0"/>
              <a:t>, S. and </a:t>
            </a:r>
            <a:r>
              <a:rPr lang="en-GB" dirty="0" err="1"/>
              <a:t>Krzywdzinski</a:t>
            </a:r>
            <a:r>
              <a:rPr lang="en-GB" dirty="0"/>
              <a:t>, M. (2017) ‘The algorithmic workplace: Digital Taylorism and labour control’, Work, Employment and Society, 31(1), pp. 131–147.</a:t>
            </a:r>
          </a:p>
          <a:p>
            <a:pPr marL="0" indent="0">
              <a:buNone/>
            </a:pPr>
            <a:r>
              <a:rPr lang="en-GB" dirty="0"/>
              <a:t>Brown, M.E. and Treviño, L.K. (2006) ‘Ethical leadership: A review and future directions’, The Leadership Quarterly, 17(6), pp. 595–616.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Clegg, S.R. (2019) Frameworks of Power.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4205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FA170-5480-FB2A-186A-DC5874256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95944"/>
            <a:ext cx="10018713" cy="65314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D67A4-5CB9-15FE-171E-F5B23BD5B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849087"/>
            <a:ext cx="10018713" cy="566057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Colquitt, J.A., Scott, B.A. and Rodell, J.B. (2013) ‘Justice and organisational behaviour: A comprehensive review’, Journal of Applied Psychology, 98(2), pp. 199–236.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Du Gay, P. (2005) The Values of Bureaucracy. Oxford: Oxford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Edmondson, A.C. (1999) ‘Psychological safety and learning behaviour in work teams’, Administrative Science Quarterly, 44(2), pp. 350–383.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Heckscher, C. (1994) ‘Defining the post-bureaucratic type’, in Heckscher, C. and Donnellon, A. (eds.) The Post-Bureaucratic Organization: New Perspectives on Organizational Change. Thousand Oaks: Sage, pp. 14–62.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Kellogg, K.C., Valentine, M.A. and Christin, A. (2020) ‘Algorithms at work: The new contested terrain of control’, Academy of Management Annals, 14(1), pp. 366–410.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Meijerink</a:t>
            </a:r>
            <a:r>
              <a:rPr lang="en-GB" dirty="0"/>
              <a:t>, J. and </a:t>
            </a:r>
            <a:r>
              <a:rPr lang="en-GB" dirty="0" err="1"/>
              <a:t>Bondarouk</a:t>
            </a:r>
            <a:r>
              <a:rPr lang="en-GB" dirty="0"/>
              <a:t>, T. (2021) ‘Toward conceptual clarity in algorithmic management research’, Human Resource Management Review, 31(4), pp. 1–12.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Pandey, S. (2018) ‘The dark side of managerial control: Examining coercive management practices’, Journal of Management Studies, 55(4), pp. 647–674.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Taylor, F.W. (2004) Scientific Management. London: Routledge. (Original work published 1911).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Tuckman, B.W. (1965) ‘Developmental sequence in small groups’, Psychological Bulletin, 63(6), pp. 384–399.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Weber, M. (2023) Economy and Society. Cambridge: Harvard University Press.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1407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0D21BD330DE7C4DB1E99F8C2DD5A0A8" ma:contentTypeVersion="14" ma:contentTypeDescription="Create a new document." ma:contentTypeScope="" ma:versionID="641398359a656fdfc0f328417007475f">
  <xsd:schema xmlns:xsd="http://www.w3.org/2001/XMLSchema" xmlns:xs="http://www.w3.org/2001/XMLSchema" xmlns:p="http://schemas.microsoft.com/office/2006/metadata/properties" xmlns:ns3="7c288efc-eee3-4043-91b6-b94a5257b667" targetNamespace="http://schemas.microsoft.com/office/2006/metadata/properties" ma:root="true" ma:fieldsID="60d482010f1e0868e9a88a315ed34abc" ns3:_="">
    <xsd:import namespace="7c288efc-eee3-4043-91b6-b94a5257b6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SearchPropertie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288efc-eee3-4043-91b6-b94a5257b66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c288efc-eee3-4043-91b6-b94a5257b667" xsi:nil="true"/>
  </documentManagement>
</p:properties>
</file>

<file path=customXml/itemProps1.xml><?xml version="1.0" encoding="utf-8"?>
<ds:datastoreItem xmlns:ds="http://schemas.openxmlformats.org/officeDocument/2006/customXml" ds:itemID="{95E947BF-914E-404D-B10B-3C2B8CD60A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c288efc-eee3-4043-91b6-b94a5257b6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A449797-FE6D-47A8-AB36-F18BEF8467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AD2601-A6B4-4D3F-906E-F2C705BE18C5}">
  <ds:schemaRefs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7c288efc-eee3-4043-91b6-b94a5257b667"/>
    <ds:schemaRef ds:uri="http://schemas.microsoft.com/office/2006/metadata/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297</TotalTime>
  <Words>1317</Words>
  <Application>Microsoft Office PowerPoint</Application>
  <PresentationFormat>Widescreen</PresentationFormat>
  <Paragraphs>150</Paragraphs>
  <Slides>15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Corbel</vt:lpstr>
      <vt:lpstr>Parallax</vt:lpstr>
      <vt:lpstr>AMAZON  Analysis of Management Practices and impact on outcomes   </vt:lpstr>
      <vt:lpstr>INTRODUCTION</vt:lpstr>
      <vt:lpstr>Recap of Assignment 1 Findings </vt:lpstr>
      <vt:lpstr>Bureaucracy vs Post-Bureaucracy</vt:lpstr>
      <vt:lpstr> Management Styles </vt:lpstr>
      <vt:lpstr>  Team Working  </vt:lpstr>
      <vt:lpstr> Ethical Decision-Making </vt:lpstr>
      <vt:lpstr>Solutions Overview  </vt:lpstr>
      <vt:lpstr> Solution 1: Balancing Bureaucracy and Post-Bureaucracy </vt:lpstr>
      <vt:lpstr>  Solution 2: Developing Better Management Styles </vt:lpstr>
      <vt:lpstr> Solution 3: Improving Team Working </vt:lpstr>
      <vt:lpstr>  Solution 4: Strengthening Ethical Governance  </vt:lpstr>
      <vt:lpstr> Conclusion  </vt:lpstr>
      <vt:lpstr>REFERENCES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Dale Barlow</dc:creator>
  <cp:lastModifiedBy>Dale Barlow</cp:lastModifiedBy>
  <cp:revision>3</cp:revision>
  <dcterms:created xsi:type="dcterms:W3CDTF">2025-12-11T18:35:57Z</dcterms:created>
  <dcterms:modified xsi:type="dcterms:W3CDTF">2025-12-12T18:27:02Z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0x010100C0D21BD330DE7C4DB1E99F8C2DD5A0A8</vt:lpwstr>
  </property>
</Properties>
</file>