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58" r:id="rId2"/>
    <p:sldId id="259" r:id="rId3"/>
    <p:sldId id="262" r:id="rId4"/>
    <p:sldId id="263" r:id="rId5"/>
    <p:sldId id="264"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65" r:id="rId2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467" autoAdjust="0"/>
  </p:normalViewPr>
  <p:slideViewPr>
    <p:cSldViewPr snapToGrid="0">
      <p:cViewPr varScale="1">
        <p:scale>
          <a:sx n="85" d="100"/>
          <a:sy n="85" d="100"/>
        </p:scale>
        <p:origin x="46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accent1_2" csCatId="accent1"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accent1_3" csCatId="accent1"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accent1_4" csCatId="accent1"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accent1_2" csCatId="accent1"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1">
            <a:shade val="80000"/>
            <a:hueOff val="280770"/>
            <a:satOff val="-8903"/>
            <a:lumOff val="172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1">
            <a:shade val="80000"/>
            <a:hueOff val="561541"/>
            <a:satOff val="-17806"/>
            <a:lumOff val="3452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1">
                <a:shade val="50000"/>
                <a:hueOff val="0"/>
                <a:satOff val="0"/>
                <a:lumOff val="0"/>
                <a:alphaOff val="0"/>
                <a:shade val="51000"/>
                <a:satMod val="130000"/>
              </a:schemeClr>
            </a:gs>
            <a:gs pos="80000">
              <a:schemeClr val="accent1">
                <a:shade val="50000"/>
                <a:hueOff val="0"/>
                <a:satOff val="0"/>
                <a:lumOff val="0"/>
                <a:alphaOff val="0"/>
                <a:shade val="93000"/>
                <a:satMod val="130000"/>
              </a:schemeClr>
            </a:gs>
            <a:gs pos="100000">
              <a:schemeClr val="accent1">
                <a:shade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1">
                <a:shade val="50000"/>
                <a:hueOff val="320140"/>
                <a:satOff val="-9616"/>
                <a:lumOff val="24458"/>
                <a:alphaOff val="0"/>
                <a:shade val="51000"/>
                <a:satMod val="130000"/>
              </a:schemeClr>
            </a:gs>
            <a:gs pos="80000">
              <a:schemeClr val="accent1">
                <a:shade val="50000"/>
                <a:hueOff val="320140"/>
                <a:satOff val="-9616"/>
                <a:lumOff val="24458"/>
                <a:alphaOff val="0"/>
                <a:shade val="93000"/>
                <a:satMod val="130000"/>
              </a:schemeClr>
            </a:gs>
            <a:gs pos="100000">
              <a:schemeClr val="accent1">
                <a:shade val="50000"/>
                <a:hueOff val="320140"/>
                <a:satOff val="-9616"/>
                <a:lumOff val="24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1">
                <a:shade val="50000"/>
                <a:hueOff val="640280"/>
                <a:satOff val="-19232"/>
                <a:lumOff val="48917"/>
                <a:alphaOff val="0"/>
                <a:shade val="51000"/>
                <a:satMod val="130000"/>
              </a:schemeClr>
            </a:gs>
            <a:gs pos="80000">
              <a:schemeClr val="accent1">
                <a:shade val="50000"/>
                <a:hueOff val="640280"/>
                <a:satOff val="-19232"/>
                <a:lumOff val="48917"/>
                <a:alphaOff val="0"/>
                <a:shade val="93000"/>
                <a:satMod val="130000"/>
              </a:schemeClr>
            </a:gs>
            <a:gs pos="100000">
              <a:schemeClr val="accent1">
                <a:shade val="50000"/>
                <a:hueOff val="640280"/>
                <a:satOff val="-19232"/>
                <a:lumOff val="489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1">
                <a:shade val="50000"/>
                <a:hueOff val="320140"/>
                <a:satOff val="-9616"/>
                <a:lumOff val="24458"/>
                <a:alphaOff val="0"/>
                <a:shade val="51000"/>
                <a:satMod val="130000"/>
              </a:schemeClr>
            </a:gs>
            <a:gs pos="80000">
              <a:schemeClr val="accent1">
                <a:shade val="50000"/>
                <a:hueOff val="320140"/>
                <a:satOff val="-9616"/>
                <a:lumOff val="24458"/>
                <a:alphaOff val="0"/>
                <a:shade val="93000"/>
                <a:satMod val="130000"/>
              </a:schemeClr>
            </a:gs>
            <a:gs pos="100000">
              <a:schemeClr val="accent1">
                <a:shade val="50000"/>
                <a:hueOff val="320140"/>
                <a:satOff val="-9616"/>
                <a:lumOff val="2445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1">
            <a:alpha val="90000"/>
            <a:tint val="55000"/>
            <a:hueOff val="0"/>
            <a:satOff val="0"/>
            <a:lumOff val="0"/>
            <a:alphaOff val="0"/>
          </a:schemeClr>
        </a:solidFill>
        <a:ln w="9525" cap="flat" cmpd="sng" algn="ctr">
          <a:solidFill>
            <a:schemeClr val="accent1">
              <a:alpha val="90000"/>
              <a:tint val="55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r>
            <a:rPr lang="en-GB" sz="23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Analyse</a:t>
          </a:r>
        </a:p>
      </dsp:txBody>
      <dsp:txXfrm>
        <a:off x="1104419" y="744642"/>
        <a:ext cx="633799" cy="63379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b="1" kern="1200" dirty="0"/>
            <a:t>Literature review</a:t>
          </a:r>
        </a:p>
      </dsp:txBody>
      <dsp:txXfrm rot="-5400000">
        <a:off x="3242805" y="1345914"/>
        <a:ext cx="2140971" cy="12975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01/03/2022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a:p>
            <a:endParaRPr lang="en-GB" dirty="0"/>
          </a:p>
          <a:p>
            <a:r>
              <a:rPr lang="en-GB" dirty="0"/>
              <a:t>Go back to the handout I gave regarding ‘Directive words’ – you will have a longer list of Nouns that you can use.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31603116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over 4 month period</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42396274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20</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01/03/2022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2309946" y="1988841"/>
            <a:ext cx="2928259" cy="3824130"/>
          </a:xfrm>
          <a:solidFill>
            <a:srgbClr val="002060"/>
          </a:solidFill>
        </p:spPr>
        <p:txBody>
          <a:bodyPr>
            <a:normAutofit/>
          </a:bodyPr>
          <a:lstStyle/>
          <a:p>
            <a:r>
              <a:rPr lang="en-GB" sz="2800" b="1" dirty="0">
                <a:solidFill>
                  <a:schemeClr val="bg1"/>
                </a:solidFill>
              </a:rPr>
              <a:t>BSc Ymchwiliad Proffesiynol</a:t>
            </a:r>
            <a:br>
              <a:rPr lang="en-GB" sz="2800" b="1" dirty="0">
                <a:solidFill>
                  <a:schemeClr val="bg1"/>
                </a:solidFill>
              </a:rPr>
            </a:br>
            <a:br>
              <a:rPr lang="en-GB" sz="2800" b="1" dirty="0">
                <a:solidFill>
                  <a:schemeClr val="bg1"/>
                </a:solidFill>
              </a:rPr>
            </a:br>
            <a:r>
              <a:rPr lang="en-GB" sz="2800" b="1" dirty="0">
                <a:solidFill>
                  <a:schemeClr val="bg1"/>
                </a:solidFill>
              </a:rPr>
              <a:t>Cynnig Traethawd Hir</a:t>
            </a:r>
            <a:br>
              <a:rPr lang="en-GB" sz="2800" b="1" dirty="0">
                <a:solidFill>
                  <a:schemeClr val="bg1"/>
                </a:solidFill>
              </a:rPr>
            </a:br>
            <a:br>
              <a:rPr lang="en-GB" sz="2800" b="1" dirty="0">
                <a:solidFill>
                  <a:schemeClr val="bg1"/>
                </a:solidFill>
              </a:rPr>
            </a:br>
            <a:r>
              <a:rPr lang="en-GB" sz="2800" b="1" dirty="0">
                <a:solidFill>
                  <a:schemeClr val="bg1"/>
                </a:solidFill>
              </a:rPr>
              <a:t>01.03.2022</a:t>
            </a:r>
          </a:p>
        </p:txBody>
      </p:sp>
      <p:sp>
        <p:nvSpPr>
          <p:cNvPr id="2" name="Rectangle 1">
            <a:extLst>
              <a:ext uri="{FF2B5EF4-FFF2-40B4-BE49-F238E27FC236}">
                <a16:creationId xmlns:a16="http://schemas.microsoft.com/office/drawing/2014/main" id="{05B5DD68-5BC7-41C7-AD7A-78AE3BA68F00}"/>
              </a:ext>
            </a:extLst>
          </p:cNvPr>
          <p:cNvSpPr/>
          <p:nvPr/>
        </p:nvSpPr>
        <p:spPr>
          <a:xfrm>
            <a:off x="6324600" y="1988841"/>
            <a:ext cx="2928259" cy="373269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latin typeface="+mj-lt"/>
              </a:rPr>
              <a:t>BSc Professional Investigation</a:t>
            </a:r>
          </a:p>
          <a:p>
            <a:pPr algn="ctr"/>
            <a:endParaRPr lang="en-GB" sz="2800" b="1" dirty="0">
              <a:latin typeface="+mj-lt"/>
            </a:endParaRPr>
          </a:p>
          <a:p>
            <a:pPr algn="ctr"/>
            <a:r>
              <a:rPr lang="en-GB" sz="2800" b="1" dirty="0">
                <a:latin typeface="+mj-lt"/>
              </a:rPr>
              <a:t>Dissertation proposal</a:t>
            </a:r>
          </a:p>
          <a:p>
            <a:pPr algn="ctr"/>
            <a:endParaRPr lang="en-GB" sz="2800" b="1" dirty="0">
              <a:latin typeface="+mj-lt"/>
            </a:endParaRPr>
          </a:p>
          <a:p>
            <a:pPr algn="ctr"/>
            <a:r>
              <a:rPr lang="en-GB" sz="2800" b="1" dirty="0">
                <a:latin typeface="+mj-lt"/>
              </a:rPr>
              <a:t>01.03.2022</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err="1">
                <a:solidFill>
                  <a:srgbClr val="0070C0"/>
                </a:solidFill>
              </a:rPr>
              <a:t>Deilliannau</a:t>
            </a:r>
            <a:r>
              <a:rPr lang="en-GB" dirty="0">
                <a:solidFill>
                  <a:srgbClr val="0070C0"/>
                </a:solidFill>
              </a:rPr>
              <a:t> </a:t>
            </a:r>
            <a:r>
              <a:rPr lang="en-GB" dirty="0" err="1">
                <a:solidFill>
                  <a:srgbClr val="0070C0"/>
                </a:solidFill>
              </a:rPr>
              <a:t>Dysgu</a:t>
            </a:r>
            <a:r>
              <a:rPr lang="en-GB" dirty="0">
                <a:solidFill>
                  <a:schemeClr val="bg1"/>
                </a:solidFill>
              </a:rPr>
              <a:t>/Learning outcomes</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solidFill>
                  <a:srgbClr val="0070C0"/>
                </a:solidFill>
              </a:rPr>
              <a:t>Ail-</a:t>
            </a:r>
            <a:r>
              <a:rPr lang="en-GB" dirty="0" err="1">
                <a:solidFill>
                  <a:srgbClr val="0070C0"/>
                </a:solidFill>
              </a:rPr>
              <a:t>lunio</a:t>
            </a:r>
            <a:r>
              <a:rPr lang="en-GB" dirty="0">
                <a:solidFill>
                  <a:srgbClr val="0070C0"/>
                </a:solidFill>
              </a:rPr>
              <a:t> gofynion cynnig traethawd hir</a:t>
            </a:r>
          </a:p>
          <a:p>
            <a:r>
              <a:rPr lang="en-GB" dirty="0" err="1">
                <a:solidFill>
                  <a:srgbClr val="0070C0"/>
                </a:solidFill>
              </a:rPr>
              <a:t>Ymgyfarwyddo</a:t>
            </a:r>
            <a:r>
              <a:rPr lang="en-GB" dirty="0">
                <a:solidFill>
                  <a:srgbClr val="0070C0"/>
                </a:solidFill>
              </a:rPr>
              <a:t> a </a:t>
            </a:r>
            <a:r>
              <a:rPr lang="en-GB" dirty="0" err="1">
                <a:solidFill>
                  <a:srgbClr val="0070C0"/>
                </a:solidFill>
              </a:rPr>
              <a:t>chynnwys</a:t>
            </a:r>
            <a:r>
              <a:rPr lang="en-GB" dirty="0">
                <a:solidFill>
                  <a:srgbClr val="0070C0"/>
                </a:solidFill>
              </a:rPr>
              <a:t> y </a:t>
            </a:r>
            <a:r>
              <a:rPr lang="en-GB" dirty="0" err="1">
                <a:solidFill>
                  <a:srgbClr val="0070C0"/>
                </a:solidFill>
              </a:rPr>
              <a:t>templed</a:t>
            </a:r>
            <a:r>
              <a:rPr lang="en-GB" dirty="0">
                <a:solidFill>
                  <a:srgbClr val="0070C0"/>
                </a:solidFill>
              </a:rPr>
              <a:t> y cynnig</a:t>
            </a:r>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r>
              <a:rPr lang="en-GB" dirty="0"/>
              <a:t>Recap on the requirements of the dissertation proposal</a:t>
            </a:r>
          </a:p>
          <a:p>
            <a:r>
              <a:rPr lang="en-GB" dirty="0"/>
              <a:t>Familiarise yourself with the contents of the proposal template</a:t>
            </a:r>
          </a:p>
        </p:txBody>
      </p:sp>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normAutofit/>
          </a:bodyPr>
          <a:lstStyle/>
          <a:p>
            <a:r>
              <a:rPr lang="en-GB" sz="2800" b="1" dirty="0">
                <a:solidFill>
                  <a:srgbClr val="0070C0"/>
                </a:solidFill>
              </a:rPr>
              <a:t>Y Templed cynnig </a:t>
            </a:r>
            <a:br>
              <a:rPr lang="en-GB" sz="2800" b="1" dirty="0">
                <a:solidFill>
                  <a:schemeClr val="bg1"/>
                </a:solidFill>
              </a:rPr>
            </a:br>
            <a:r>
              <a:rPr lang="en-GB" sz="2800" b="1" dirty="0">
                <a:solidFill>
                  <a:schemeClr val="bg1"/>
                </a:solidFill>
              </a:rPr>
              <a:t>The Proposal Template</a:t>
            </a:r>
          </a:p>
        </p:txBody>
      </p:sp>
      <p:pic>
        <p:nvPicPr>
          <p:cNvPr id="4" name="Content Placeholder 3">
            <a:extLst>
              <a:ext uri="{FF2B5EF4-FFF2-40B4-BE49-F238E27FC236}">
                <a16:creationId xmlns:a16="http://schemas.microsoft.com/office/drawing/2014/main" id="{0695C9B7-5400-4604-90C3-E0B70B245D2B}"/>
              </a:ext>
            </a:extLst>
          </p:cNvPr>
          <p:cNvPicPr>
            <a:picLocks noGrp="1" noChangeAspect="1"/>
          </p:cNvPicPr>
          <p:nvPr>
            <p:ph idx="1"/>
          </p:nvPr>
        </p:nvPicPr>
        <p:blipFill>
          <a:blip r:embed="rId3"/>
          <a:stretch>
            <a:fillRect/>
          </a:stretch>
        </p:blipFill>
        <p:spPr>
          <a:xfrm>
            <a:off x="4531883" y="1624405"/>
            <a:ext cx="3128233" cy="4091324"/>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The Proposal Document</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a:normAutofit fontScale="85000" lnSpcReduction="10000"/>
          </a:bodyPr>
          <a:lstStyle/>
          <a:p>
            <a:r>
              <a:rPr lang="en-GB" sz="2800" dirty="0"/>
              <a:t>Assign your dissertation a working title</a:t>
            </a:r>
          </a:p>
          <a:p>
            <a:r>
              <a:rPr lang="en-GB" sz="2800" dirty="0"/>
              <a:t>Provide some background information on the area that interests you, including a brief rationale</a:t>
            </a:r>
          </a:p>
          <a:p>
            <a:r>
              <a:rPr lang="en-GB" sz="2800" dirty="0"/>
              <a:t>Identify the overall aim of your research (i.e. what you are trying to achieve)</a:t>
            </a:r>
          </a:p>
          <a:p>
            <a:r>
              <a:rPr lang="en-GB" sz="2800" dirty="0"/>
              <a:t>Specify the individual objectives required to help you achieve your research aim</a:t>
            </a:r>
          </a:p>
          <a:p>
            <a:r>
              <a:rPr lang="en-GB" sz="2800" dirty="0"/>
              <a:t>Outline how you will carry out your research</a:t>
            </a:r>
          </a:p>
          <a:p>
            <a:r>
              <a:rPr lang="en-GB" sz="2800" dirty="0"/>
              <a:t>Indicate whether or not ethical issues arise from the proposal and if so how you are going to address them</a:t>
            </a:r>
          </a:p>
          <a:p>
            <a:r>
              <a:rPr lang="en-GB" sz="2800" dirty="0"/>
              <a:t>List the literature referred to in producing the proposal ( Ref list/bibliography)</a:t>
            </a:r>
          </a:p>
          <a:p>
            <a:endParaRPr lang="en-GB" sz="2800" dirty="0"/>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solidFill>
            <a:srgbClr val="002060"/>
          </a:solidFill>
        </p:spPr>
        <p:txBody>
          <a:bodyPr/>
          <a:lstStyle/>
          <a:p>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470862918"/>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0998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rgbClr val="002060"/>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p:txBody>
          <a:bodyPr>
            <a:normAutofit fontScale="92500" lnSpcReduction="10000"/>
          </a:bodyPr>
          <a:lstStyle/>
          <a:p>
            <a:pPr marL="514350" indent="-514350">
              <a:buFont typeface="+mj-lt"/>
              <a:buAutoNum type="arabicPeriod"/>
            </a:pPr>
            <a:r>
              <a:rPr lang="en-GB" dirty="0"/>
              <a:t>Domestic Abuse – </a:t>
            </a:r>
            <a:r>
              <a:rPr lang="en-GB" dirty="0">
                <a:solidFill>
                  <a:srgbClr val="FF0000"/>
                </a:solidFill>
              </a:rPr>
              <a:t>General subject</a:t>
            </a:r>
          </a:p>
          <a:p>
            <a:pPr marL="514350" indent="-514350">
              <a:buFont typeface="+mj-lt"/>
              <a:buAutoNum type="arabicPeriod"/>
            </a:pPr>
            <a:r>
              <a:rPr lang="en-GB" dirty="0"/>
              <a:t>Female offenders and characteristics – </a:t>
            </a:r>
            <a:r>
              <a:rPr lang="en-GB" dirty="0">
                <a:solidFill>
                  <a:srgbClr val="FF0000"/>
                </a:solidFill>
              </a:rPr>
              <a:t>Focus area</a:t>
            </a:r>
          </a:p>
          <a:p>
            <a:pPr marL="514350" indent="-514350">
              <a:buFont typeface="+mj-lt"/>
              <a:buAutoNum type="arabicPeriod"/>
            </a:pPr>
            <a:endParaRPr lang="en-GB" dirty="0"/>
          </a:p>
          <a:p>
            <a:pPr marL="514350" indent="-514350">
              <a:buFont typeface="+mj-lt"/>
              <a:buAutoNum type="arabicPeriod"/>
            </a:pPr>
            <a:r>
              <a:rPr lang="en-GB" dirty="0"/>
              <a:t>A critical analysis of the prevalence of female perpetrated domestic abuse and the key characteristics surrounding it - </a:t>
            </a:r>
            <a:r>
              <a:rPr lang="en-GB" dirty="0">
                <a:solidFill>
                  <a:srgbClr val="FF0000"/>
                </a:solidFill>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10000"/>
          </a:bodyPr>
          <a:lstStyle/>
          <a:p>
            <a:pPr marL="514350" indent="-514350">
              <a:buFont typeface="+mj-lt"/>
              <a:buAutoNum type="arabicPeriod"/>
            </a:pPr>
            <a:r>
              <a:rPr lang="en-GB" dirty="0"/>
              <a:t>Match fixing – </a:t>
            </a:r>
            <a:r>
              <a:rPr lang="en-GB" dirty="0">
                <a:solidFill>
                  <a:srgbClr val="FF0000"/>
                </a:solidFill>
              </a:rPr>
              <a:t>General subject</a:t>
            </a:r>
          </a:p>
          <a:p>
            <a:pPr marL="514350" indent="-514350">
              <a:buFont typeface="+mj-lt"/>
              <a:buAutoNum type="arabicPeriod"/>
            </a:pPr>
            <a:r>
              <a:rPr lang="en-GB" dirty="0"/>
              <a:t>Methods of preventing it; do they work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514350" indent="-514350">
              <a:buFont typeface="+mj-lt"/>
              <a:buAutoNum type="arabicPeriod"/>
            </a:pPr>
            <a:r>
              <a:rPr lang="en-GB" dirty="0"/>
              <a:t>How effective are the current methods to stop match fixing - </a:t>
            </a:r>
            <a:r>
              <a:rPr lang="en-GB" dirty="0">
                <a:solidFill>
                  <a:srgbClr val="FF0000"/>
                </a:solidFill>
              </a:rPr>
              <a:t>Title</a:t>
            </a:r>
          </a:p>
        </p:txBody>
      </p:sp>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1" end="1"/>
                                            </p:txEl>
                                          </p:spTgt>
                                        </p:tgtEl>
                                        <p:attrNameLst>
                                          <p:attrName>style.visibility</p:attrName>
                                        </p:attrNameLst>
                                      </p:cBhvr>
                                      <p:to>
                                        <p:strVal val="visible"/>
                                      </p:to>
                                    </p:set>
                                    <p:animEffect transition="in" filter="fade">
                                      <p:cBhvr>
                                        <p:cTn id="35" dur="1000"/>
                                        <p:tgtEl>
                                          <p:spTgt spid="5">
                                            <p:txEl>
                                              <p:pRg st="1" end="1"/>
                                            </p:txEl>
                                          </p:spTgt>
                                        </p:tgtEl>
                                      </p:cBhvr>
                                    </p:animEffect>
                                    <p:anim calcmode="lin" valueType="num">
                                      <p:cBhvr>
                                        <p:cTn id="36"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1000"/>
                                        <p:tgtEl>
                                          <p:spTgt spid="5">
                                            <p:txEl>
                                              <p:pRg st="4" end="4"/>
                                            </p:txEl>
                                          </p:spTgt>
                                        </p:tgtEl>
                                      </p:cBhvr>
                                    </p:animEffect>
                                    <p:anim calcmode="lin" valueType="num">
                                      <p:cBhvr>
                                        <p:cTn id="43"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rgbClr val="002060"/>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p:txBody>
          <a:bodyPr>
            <a:normAutofit fontScale="92500" lnSpcReduction="10000"/>
          </a:bodyPr>
          <a:lstStyle/>
          <a:p>
            <a:r>
              <a:rPr lang="en-GB" dirty="0"/>
              <a:t>Background reading – support why you want to research your chosen area</a:t>
            </a:r>
          </a:p>
          <a:p>
            <a:r>
              <a:rPr lang="en-GB" dirty="0"/>
              <a:t>Not a comprehensive review of literature on your topic.</a:t>
            </a:r>
          </a:p>
          <a:p>
            <a:r>
              <a:rPr lang="en-GB" dirty="0"/>
              <a:t>Be brief ; be focused</a:t>
            </a:r>
          </a:p>
          <a:p>
            <a:r>
              <a:rPr lang="en-GB" dirty="0"/>
              <a:t>Basic background information supported by literature/sources to justify your proposal</a:t>
            </a:r>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375495276"/>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rgbClr val="002060"/>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1607587228"/>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rgbClr val="002060"/>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4860763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rgbClr val="002060"/>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p:txBody>
          <a:bodyPr>
            <a:normAutofit fontScale="550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p:txBody>
          <a:bodyPr>
            <a:normAutofit fontScale="55000" lnSpcReduction="20000"/>
          </a:bodyPr>
          <a:lstStyle/>
          <a:p>
            <a:pPr marL="0" indent="0" algn="ctr">
              <a:buNone/>
            </a:pPr>
            <a:r>
              <a:rPr lang="en-GB"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rgbClr val="002060"/>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lnSpcReduction="10000"/>
          </a:bodyPr>
          <a:lstStyle/>
          <a:p>
            <a:r>
              <a:rPr lang="en-GB" dirty="0"/>
              <a:t>1</a:t>
            </a:r>
            <a:r>
              <a:rPr lang="en-GB" baseline="30000" dirty="0"/>
              <a:t>st</a:t>
            </a:r>
            <a:r>
              <a:rPr lang="en-GB" dirty="0"/>
              <a:t> objective – simple key word e.g. </a:t>
            </a:r>
            <a:r>
              <a:rPr lang="en-GB" i="1" dirty="0"/>
              <a:t>Identify, classify, outline</a:t>
            </a:r>
          </a:p>
          <a:p>
            <a:r>
              <a:rPr lang="en-GB" dirty="0"/>
              <a:t>To give background to your research area</a:t>
            </a:r>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lnSpcReduction="10000"/>
          </a:bodyPr>
          <a:lstStyle/>
          <a:p>
            <a:r>
              <a:rPr lang="en-GB" dirty="0"/>
              <a:t>Final objective – keyword that links easily to a concluding activity e.g. </a:t>
            </a:r>
            <a:r>
              <a:rPr lang="en-GB" i="1" dirty="0"/>
              <a:t>formulate, produce, develop, recommend, propose etc.</a:t>
            </a:r>
          </a:p>
        </p:txBody>
      </p:sp>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rgbClr val="002060"/>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p:txBody>
          <a:bodyPr/>
          <a:lstStyle/>
          <a:p>
            <a:r>
              <a:rPr lang="en-GB" dirty="0"/>
              <a:t>Research methods = How you intend to do your research</a:t>
            </a:r>
          </a:p>
          <a:p>
            <a:r>
              <a:rPr lang="en-GB" dirty="0"/>
              <a:t>For proposal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3887929366"/>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solidFill>
            <a:srgbClr val="002060"/>
          </a:solidFill>
        </p:spPr>
        <p:txBody>
          <a:bodyPr/>
          <a:lstStyle/>
          <a:p>
            <a:r>
              <a:rPr lang="en-GB"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solidFill>
            <a:srgbClr val="00B0F0"/>
          </a:solidFill>
        </p:spPr>
        <p:txBody>
          <a:bodyPr>
            <a:normAutofit fontScale="85000" lnSpcReduction="10000"/>
          </a:bodyPr>
          <a:lstStyle/>
          <a:p>
            <a:pPr marL="0" indent="0" algn="ctr">
              <a:buNone/>
            </a:pPr>
            <a:r>
              <a:rPr lang="en-GB"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solidFill>
            <a:srgbClr val="00206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p:txBody>
          <a:bodyPr>
            <a:normAutofit fontScale="92500" lnSpcReduction="10000"/>
          </a:bodyPr>
          <a:lstStyle/>
          <a:p>
            <a:r>
              <a:rPr lang="en-GB" dirty="0"/>
              <a:t>Estimate of how long you believe each stage of your research will take</a:t>
            </a:r>
          </a:p>
          <a:p>
            <a:r>
              <a:rPr lang="en-GB" dirty="0"/>
              <a:t>Look at the timeline provided – spread out between Feb and November.</a:t>
            </a:r>
          </a:p>
          <a:p>
            <a:r>
              <a:rPr lang="en-GB" dirty="0"/>
              <a:t>Idea of time to give to each stage</a:t>
            </a:r>
          </a:p>
          <a:p>
            <a:r>
              <a:rPr lang="en-GB" dirty="0"/>
              <a:t>Key submission dates</a:t>
            </a:r>
          </a:p>
          <a:p>
            <a:r>
              <a:rPr lang="en-GB" dirty="0"/>
              <a:t>Overlaps</a:t>
            </a:r>
          </a:p>
          <a:p>
            <a:r>
              <a:rPr lang="en-GB" dirty="0"/>
              <a:t>Not too detailed – can de-motivate you</a:t>
            </a:r>
          </a:p>
        </p:txBody>
      </p:sp>
    </p:spTree>
    <p:extLst>
      <p:ext uri="{BB962C8B-B14F-4D97-AF65-F5344CB8AC3E}">
        <p14:creationId xmlns:p14="http://schemas.microsoft.com/office/powerpoint/2010/main" val="27845681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1690A-EC9F-4293-B027-6E69FA2ADB3B}"/>
              </a:ext>
            </a:extLst>
          </p:cNvPr>
          <p:cNvSpPr>
            <a:spLocks noGrp="1"/>
          </p:cNvSpPr>
          <p:nvPr>
            <p:ph type="title"/>
          </p:nvPr>
        </p:nvSpPr>
        <p:spPr>
          <a:solidFill>
            <a:srgbClr val="002060"/>
          </a:solidFill>
        </p:spPr>
        <p:txBody>
          <a:bodyPr/>
          <a:lstStyle/>
          <a:p>
            <a:r>
              <a:rPr lang="en-GB" dirty="0">
                <a:solidFill>
                  <a:schemeClr val="bg1"/>
                </a:solidFill>
              </a:rPr>
              <a:t>Time line example</a:t>
            </a:r>
          </a:p>
        </p:txBody>
      </p:sp>
      <p:graphicFrame>
        <p:nvGraphicFramePr>
          <p:cNvPr id="4" name="Content Placeholder 3">
            <a:extLst>
              <a:ext uri="{FF2B5EF4-FFF2-40B4-BE49-F238E27FC236}">
                <a16:creationId xmlns:a16="http://schemas.microsoft.com/office/drawing/2014/main" id="{06C94A64-8571-44B6-9DD8-D12547E80A1B}"/>
              </a:ext>
            </a:extLst>
          </p:cNvPr>
          <p:cNvGraphicFramePr>
            <a:graphicFrameLocks noGrp="1"/>
          </p:cNvGraphicFramePr>
          <p:nvPr>
            <p:ph idx="1"/>
            <p:extLst>
              <p:ext uri="{D42A27DB-BD31-4B8C-83A1-F6EECF244321}">
                <p14:modId xmlns:p14="http://schemas.microsoft.com/office/powerpoint/2010/main" val="1334177629"/>
              </p:ext>
            </p:extLst>
          </p:nvPr>
        </p:nvGraphicFramePr>
        <p:xfrm>
          <a:off x="1682044" y="1840089"/>
          <a:ext cx="8726313" cy="3443111"/>
        </p:xfrm>
        <a:graphic>
          <a:graphicData uri="http://schemas.openxmlformats.org/drawingml/2006/table">
            <a:tbl>
              <a:tblPr/>
              <a:tblGrid>
                <a:gridCol w="699912">
                  <a:extLst>
                    <a:ext uri="{9D8B030D-6E8A-4147-A177-3AD203B41FA5}">
                      <a16:colId xmlns:a16="http://schemas.microsoft.com/office/drawing/2014/main" val="754319316"/>
                    </a:ext>
                  </a:extLst>
                </a:gridCol>
                <a:gridCol w="999428">
                  <a:extLst>
                    <a:ext uri="{9D8B030D-6E8A-4147-A177-3AD203B41FA5}">
                      <a16:colId xmlns:a16="http://schemas.microsoft.com/office/drawing/2014/main" val="1250079050"/>
                    </a:ext>
                  </a:extLst>
                </a:gridCol>
                <a:gridCol w="1040554">
                  <a:extLst>
                    <a:ext uri="{9D8B030D-6E8A-4147-A177-3AD203B41FA5}">
                      <a16:colId xmlns:a16="http://schemas.microsoft.com/office/drawing/2014/main" val="2495622512"/>
                    </a:ext>
                  </a:extLst>
                </a:gridCol>
                <a:gridCol w="958380">
                  <a:extLst>
                    <a:ext uri="{9D8B030D-6E8A-4147-A177-3AD203B41FA5}">
                      <a16:colId xmlns:a16="http://schemas.microsoft.com/office/drawing/2014/main" val="2087298226"/>
                    </a:ext>
                  </a:extLst>
                </a:gridCol>
                <a:gridCol w="1094979">
                  <a:extLst>
                    <a:ext uri="{9D8B030D-6E8A-4147-A177-3AD203B41FA5}">
                      <a16:colId xmlns:a16="http://schemas.microsoft.com/office/drawing/2014/main" val="2566642660"/>
                    </a:ext>
                  </a:extLst>
                </a:gridCol>
                <a:gridCol w="737795">
                  <a:extLst>
                    <a:ext uri="{9D8B030D-6E8A-4147-A177-3AD203B41FA5}">
                      <a16:colId xmlns:a16="http://schemas.microsoft.com/office/drawing/2014/main" val="4211508880"/>
                    </a:ext>
                  </a:extLst>
                </a:gridCol>
                <a:gridCol w="916387">
                  <a:extLst>
                    <a:ext uri="{9D8B030D-6E8A-4147-A177-3AD203B41FA5}">
                      <a16:colId xmlns:a16="http://schemas.microsoft.com/office/drawing/2014/main" val="2168860598"/>
                    </a:ext>
                  </a:extLst>
                </a:gridCol>
                <a:gridCol w="981842">
                  <a:extLst>
                    <a:ext uri="{9D8B030D-6E8A-4147-A177-3AD203B41FA5}">
                      <a16:colId xmlns:a16="http://schemas.microsoft.com/office/drawing/2014/main" val="2835769640"/>
                    </a:ext>
                  </a:extLst>
                </a:gridCol>
                <a:gridCol w="1056359">
                  <a:extLst>
                    <a:ext uri="{9D8B030D-6E8A-4147-A177-3AD203B41FA5}">
                      <a16:colId xmlns:a16="http://schemas.microsoft.com/office/drawing/2014/main" val="2200339073"/>
                    </a:ext>
                  </a:extLst>
                </a:gridCol>
                <a:gridCol w="240677">
                  <a:extLst>
                    <a:ext uri="{9D8B030D-6E8A-4147-A177-3AD203B41FA5}">
                      <a16:colId xmlns:a16="http://schemas.microsoft.com/office/drawing/2014/main" val="4154644319"/>
                    </a:ext>
                  </a:extLst>
                </a:gridCol>
              </a:tblGrid>
              <a:tr h="472589">
                <a:tc>
                  <a:txBody>
                    <a:bodyPr/>
                    <a:lstStyle/>
                    <a:p>
                      <a:pPr fontAlgn="b"/>
                      <a:endParaRPr lang="en-GB" sz="170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tcPr>
                </a:tc>
                <a:tc>
                  <a:txBody>
                    <a:bodyPr/>
                    <a:lstStyle/>
                    <a:p>
                      <a:pPr algn="ctr" rtl="0" fontAlgn="base"/>
                      <a:r>
                        <a:rPr lang="en-GB" sz="1000" b="1" i="0" u="none" strike="noStrike">
                          <a:solidFill>
                            <a:srgbClr val="000000"/>
                          </a:solidFill>
                          <a:effectLst/>
                          <a:latin typeface="Calibri" panose="020F0502020204030204" pitchFamily="34" charset="0"/>
                        </a:rPr>
                        <a:t>March</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April</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May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June</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July</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August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9E1F2"/>
                    </a:solidFill>
                  </a:tcPr>
                </a:tc>
                <a:tc>
                  <a:txBody>
                    <a:bodyPr/>
                    <a:lstStyle/>
                    <a:p>
                      <a:pPr algn="ctr" rtl="0" fontAlgn="base"/>
                      <a:r>
                        <a:rPr lang="en-GB" sz="1000" b="1" i="0" u="none" strike="noStrike">
                          <a:solidFill>
                            <a:srgbClr val="000000"/>
                          </a:solidFill>
                          <a:effectLst/>
                          <a:latin typeface="Calibri" panose="020F0502020204030204" pitchFamily="34" charset="0"/>
                        </a:rPr>
                        <a:t>September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ctr" rtl="0" fontAlgn="base"/>
                      <a:r>
                        <a:rPr lang="en-GB" sz="1000" b="1" i="0" u="none" strike="noStrike">
                          <a:solidFill>
                            <a:srgbClr val="000000"/>
                          </a:solidFill>
                          <a:effectLst/>
                          <a:latin typeface="Calibri" panose="020F0502020204030204" pitchFamily="34" charset="0"/>
                        </a:rPr>
                        <a:t>October</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tcPr>
                </a:tc>
                <a:extLst>
                  <a:ext uri="{0D108BD9-81ED-4DB2-BD59-A6C34878D82A}">
                    <a16:rowId xmlns:a16="http://schemas.microsoft.com/office/drawing/2014/main" val="2046322285"/>
                  </a:ext>
                </a:extLst>
              </a:tr>
              <a:tr h="1352453">
                <a:tc>
                  <a:txBody>
                    <a:bodyPr/>
                    <a:lstStyle/>
                    <a:p>
                      <a:pPr fontAlgn="b"/>
                      <a:r>
                        <a:rPr lang="en-GB" sz="1050" dirty="0">
                          <a:effectLst/>
                        </a:rPr>
                        <a:t>Lesson</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Introduction and Literature Review</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Research methodology &amp; questionnaire design</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Analysis of data</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900" b="0" i="0" u="none" strike="noStrike">
                          <a:solidFill>
                            <a:srgbClr val="000000"/>
                          </a:solidFill>
                          <a:effectLst/>
                          <a:latin typeface="Calibri" panose="020F0502020204030204" pitchFamily="34" charset="0"/>
                        </a:rPr>
                        <a:t>Writing up results &amp; conclusions</a:t>
                      </a:r>
                      <a:r>
                        <a:rPr lang="en-GB" sz="9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u="none" strike="noStrike">
                          <a:solidFill>
                            <a:srgbClr val="000000"/>
                          </a:solidFill>
                          <a:effectLst/>
                          <a:latin typeface="Calibri" panose="020F0502020204030204" pitchFamily="34" charset="0"/>
                        </a:rPr>
                        <a:t>writing up results &amp; conclusions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pPr algn="l" rtl="0" fontAlgn="base"/>
                      <a:r>
                        <a:rPr lang="en-GB" sz="1000" b="0" i="0" u="none" strike="noStrike">
                          <a:solidFill>
                            <a:srgbClr val="000000"/>
                          </a:solidFill>
                          <a:effectLst/>
                          <a:latin typeface="Calibri" panose="020F0502020204030204" pitchFamily="34" charset="0"/>
                        </a:rPr>
                        <a:t>Dissertation format</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2CC"/>
                    </a:solidFill>
                  </a:tcPr>
                </a:tc>
                <a:tc>
                  <a:txBody>
                    <a:bodyPr/>
                    <a:lstStyle/>
                    <a:p>
                      <a:endParaRPr lang="en-GB" sz="1700"/>
                    </a:p>
                  </a:txBody>
                  <a:tcPr marL="85216" marR="85216" marT="42608" marB="42608">
                    <a:lnL w="9525" cap="flat" cmpd="sng" algn="ctr">
                      <a:solidFill>
                        <a:srgbClr val="000000"/>
                      </a:solidFill>
                      <a:prstDash val="solid"/>
                      <a:round/>
                      <a:headEnd type="none" w="med" len="med"/>
                      <a:tailEnd type="none" w="med" len="med"/>
                    </a:lnL>
                    <a:lnB w="952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06659099"/>
                  </a:ext>
                </a:extLst>
              </a:tr>
              <a:tr h="1618069">
                <a:tc>
                  <a:txBody>
                    <a:bodyPr/>
                    <a:lstStyle/>
                    <a:p>
                      <a:pPr fontAlgn="t"/>
                      <a:endParaRPr lang="en-GB" sz="1000" dirty="0">
                        <a:effectLst/>
                      </a:endParaRPr>
                    </a:p>
                    <a:p>
                      <a:pPr fontAlgn="t"/>
                      <a:endParaRPr lang="en-GB" sz="1000" dirty="0">
                        <a:effectLst/>
                      </a:endParaRPr>
                    </a:p>
                    <a:p>
                      <a:pPr fontAlgn="t"/>
                      <a:endParaRPr lang="en-GB" sz="1000" dirty="0">
                        <a:effectLst/>
                      </a:endParaRPr>
                    </a:p>
                    <a:p>
                      <a:pPr fontAlgn="t"/>
                      <a:endParaRPr lang="en-GB" sz="1000" dirty="0">
                        <a:effectLst/>
                      </a:endParaRPr>
                    </a:p>
                    <a:p>
                      <a:pPr fontAlgn="t"/>
                      <a:r>
                        <a:rPr lang="en-GB" sz="1000" dirty="0">
                          <a:effectLst/>
                        </a:rPr>
                        <a:t>Work to be done</a:t>
                      </a:r>
                    </a:p>
                  </a:txBody>
                  <a:tcPr marL="85216" marR="85216" marT="42608" marB="42608">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u="none" strike="noStrike">
                          <a:solidFill>
                            <a:srgbClr val="000000"/>
                          </a:solidFill>
                          <a:effectLst/>
                          <a:latin typeface="Calibri" panose="020F0502020204030204" pitchFamily="34" charset="0"/>
                        </a:rPr>
                        <a:t>Research proposal (1500 words) &amp; ethics form (500 words)</a:t>
                      </a:r>
                      <a:r>
                        <a:rPr lang="en-GB" sz="1000" b="0" i="0">
                          <a:solidFill>
                            <a:srgbClr val="00000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Feedback on proposal and ethics form</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 Literature review (2500 words)</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*Methodology &amp; planning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0">
                          <a:effectLst/>
                          <a:latin typeface="Calibri" panose="020F0502020204030204" pitchFamily="34" charset="0"/>
                        </a:rPr>
                        <a:t> </a:t>
                      </a:r>
                    </a:p>
                  </a:txBody>
                  <a:tcPr marL="85216" marR="85216" marT="42608" marB="42608" anchor="b">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E7E6E6"/>
                    </a:solidFill>
                  </a:tcPr>
                </a:tc>
                <a:tc>
                  <a:txBody>
                    <a:bodyPr/>
                    <a:lstStyle/>
                    <a:p>
                      <a:pPr algn="l" rtl="0" fontAlgn="base"/>
                      <a:r>
                        <a:rPr lang="en-GB" sz="1000" b="0" i="1" u="none" strike="noStrike">
                          <a:solidFill>
                            <a:srgbClr val="0070C0"/>
                          </a:solidFill>
                          <a:effectLst/>
                          <a:latin typeface="Calibri" panose="020F0502020204030204" pitchFamily="34" charset="0"/>
                        </a:rPr>
                        <a:t>*Analysis of results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pPr algn="l" rtl="0" fontAlgn="base"/>
                      <a:r>
                        <a:rPr lang="en-GB" sz="1000" b="0" i="1" u="none" strike="noStrike">
                          <a:solidFill>
                            <a:srgbClr val="0070C0"/>
                          </a:solidFill>
                          <a:effectLst/>
                          <a:latin typeface="Calibri" panose="020F0502020204030204" pitchFamily="34" charset="0"/>
                        </a:rPr>
                        <a:t>*findings and conclusions (1500 words) </a:t>
                      </a:r>
                      <a:r>
                        <a:rPr lang="en-GB" sz="1000" b="0" i="0">
                          <a:solidFill>
                            <a:srgbClr val="0070C0"/>
                          </a:solidFill>
                          <a:effectLst/>
                          <a:latin typeface="Calibri" panose="020F0502020204030204" pitchFamily="34" charset="0"/>
                        </a:rPr>
                        <a:t> </a:t>
                      </a:r>
                      <a:endParaRPr lang="en-GB" sz="1700" b="0" i="0">
                        <a:effectLst/>
                      </a:endParaRPr>
                    </a:p>
                  </a:txBody>
                  <a:tcPr marL="85216" marR="85216" marT="42608" marB="42608"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DDEBF7"/>
                    </a:solidFill>
                  </a:tcPr>
                </a:tc>
                <a:tc>
                  <a:txBody>
                    <a:bodyPr/>
                    <a:lstStyle/>
                    <a:p>
                      <a:endParaRPr lang="en-GB" sz="1700" dirty="0"/>
                    </a:p>
                  </a:txBody>
                  <a:tcPr marL="85216" marR="85216" marT="42608" marB="42608">
                    <a:lnL w="9525" cap="flat" cmpd="sng" algn="ctr">
                      <a:solidFill>
                        <a:srgbClr val="000000"/>
                      </a:solidFill>
                      <a:prstDash val="solid"/>
                      <a:round/>
                      <a:headEnd type="none" w="med" len="med"/>
                      <a:tailEnd type="none" w="med" len="med"/>
                    </a:lnL>
                    <a:lnT w="9525"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2981378591"/>
                  </a:ext>
                </a:extLst>
              </a:tr>
            </a:tbl>
          </a:graphicData>
        </a:graphic>
      </p:graphicFrame>
    </p:spTree>
    <p:extLst>
      <p:ext uri="{BB962C8B-B14F-4D97-AF65-F5344CB8AC3E}">
        <p14:creationId xmlns:p14="http://schemas.microsoft.com/office/powerpoint/2010/main" val="33675136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60AF-30A8-44A6-A31C-B4938B7966A5}"/>
              </a:ext>
            </a:extLst>
          </p:cNvPr>
          <p:cNvSpPr>
            <a:spLocks noGrp="1"/>
          </p:cNvSpPr>
          <p:nvPr>
            <p:ph type="title"/>
          </p:nvPr>
        </p:nvSpPr>
        <p:spPr>
          <a:solidFill>
            <a:srgbClr val="002060"/>
          </a:solidFill>
        </p:spPr>
        <p:txBody>
          <a:bodyPr/>
          <a:lstStyle/>
          <a:p>
            <a:r>
              <a:rPr lang="en-GB" dirty="0">
                <a:solidFill>
                  <a:schemeClr val="bg1"/>
                </a:solidFill>
              </a:rPr>
              <a:t>Timeline example 2</a:t>
            </a:r>
          </a:p>
        </p:txBody>
      </p:sp>
      <p:graphicFrame>
        <p:nvGraphicFramePr>
          <p:cNvPr id="5" name="Table 5">
            <a:extLst>
              <a:ext uri="{FF2B5EF4-FFF2-40B4-BE49-F238E27FC236}">
                <a16:creationId xmlns:a16="http://schemas.microsoft.com/office/drawing/2014/main" id="{C18196C8-CCF6-46E7-9A74-2CD4408B9112}"/>
              </a:ext>
            </a:extLst>
          </p:cNvPr>
          <p:cNvGraphicFramePr>
            <a:graphicFrameLocks noGrp="1"/>
          </p:cNvGraphicFramePr>
          <p:nvPr>
            <p:ph idx="1"/>
            <p:extLst>
              <p:ext uri="{D42A27DB-BD31-4B8C-83A1-F6EECF244321}">
                <p14:modId xmlns:p14="http://schemas.microsoft.com/office/powerpoint/2010/main" val="1914154754"/>
              </p:ext>
            </p:extLst>
          </p:nvPr>
        </p:nvGraphicFramePr>
        <p:xfrm>
          <a:off x="609600" y="1600200"/>
          <a:ext cx="10972797" cy="2595880"/>
        </p:xfrm>
        <a:graphic>
          <a:graphicData uri="http://schemas.openxmlformats.org/drawingml/2006/table">
            <a:tbl>
              <a:tblPr firstRow="1" bandRow="1">
                <a:tableStyleId>{5C22544A-7EE6-4342-B048-85BDC9FD1C3A}</a:tableStyleId>
              </a:tblPr>
              <a:tblGrid>
                <a:gridCol w="3657599">
                  <a:extLst>
                    <a:ext uri="{9D8B030D-6E8A-4147-A177-3AD203B41FA5}">
                      <a16:colId xmlns:a16="http://schemas.microsoft.com/office/drawing/2014/main" val="1119553096"/>
                    </a:ext>
                  </a:extLst>
                </a:gridCol>
                <a:gridCol w="3657599">
                  <a:extLst>
                    <a:ext uri="{9D8B030D-6E8A-4147-A177-3AD203B41FA5}">
                      <a16:colId xmlns:a16="http://schemas.microsoft.com/office/drawing/2014/main" val="125468877"/>
                    </a:ext>
                  </a:extLst>
                </a:gridCol>
                <a:gridCol w="3657599">
                  <a:extLst>
                    <a:ext uri="{9D8B030D-6E8A-4147-A177-3AD203B41FA5}">
                      <a16:colId xmlns:a16="http://schemas.microsoft.com/office/drawing/2014/main" val="3733033272"/>
                    </a:ext>
                  </a:extLst>
                </a:gridCol>
              </a:tblGrid>
              <a:tr h="370840">
                <a:tc>
                  <a:txBody>
                    <a:bodyPr/>
                    <a:lstStyle/>
                    <a:p>
                      <a:r>
                        <a:rPr lang="en-GB" dirty="0"/>
                        <a:t>Dissertation activity</a:t>
                      </a:r>
                    </a:p>
                  </a:txBody>
                  <a:tcPr/>
                </a:tc>
                <a:tc>
                  <a:txBody>
                    <a:bodyPr/>
                    <a:lstStyle/>
                    <a:p>
                      <a:r>
                        <a:rPr lang="en-GB" dirty="0"/>
                        <a:t>Duration (weeks)</a:t>
                      </a:r>
                    </a:p>
                  </a:txBody>
                  <a:tcPr/>
                </a:tc>
                <a:tc>
                  <a:txBody>
                    <a:bodyPr/>
                    <a:lstStyle/>
                    <a:p>
                      <a:r>
                        <a:rPr lang="en-GB" dirty="0"/>
                        <a:t>Month</a:t>
                      </a:r>
                    </a:p>
                  </a:txBody>
                  <a:tcPr/>
                </a:tc>
                <a:extLst>
                  <a:ext uri="{0D108BD9-81ED-4DB2-BD59-A6C34878D82A}">
                    <a16:rowId xmlns:a16="http://schemas.microsoft.com/office/drawing/2014/main" val="3671339978"/>
                  </a:ext>
                </a:extLst>
              </a:tr>
              <a:tr h="370840">
                <a:tc>
                  <a:txBody>
                    <a:bodyPr/>
                    <a:lstStyle/>
                    <a:p>
                      <a:r>
                        <a:rPr lang="en-GB" dirty="0"/>
                        <a:t>Clarify Aim/Objectives</a:t>
                      </a:r>
                    </a:p>
                  </a:txBody>
                  <a:tcPr/>
                </a:tc>
                <a:tc>
                  <a:txBody>
                    <a:bodyPr/>
                    <a:lstStyle/>
                    <a:p>
                      <a:r>
                        <a:rPr lang="en-GB" dirty="0"/>
                        <a:t>2</a:t>
                      </a:r>
                    </a:p>
                  </a:txBody>
                  <a:tcPr/>
                </a:tc>
                <a:tc>
                  <a:txBody>
                    <a:bodyPr/>
                    <a:lstStyle/>
                    <a:p>
                      <a:r>
                        <a:rPr lang="en-GB" dirty="0"/>
                        <a:t>June</a:t>
                      </a:r>
                    </a:p>
                  </a:txBody>
                  <a:tcPr/>
                </a:tc>
                <a:extLst>
                  <a:ext uri="{0D108BD9-81ED-4DB2-BD59-A6C34878D82A}">
                    <a16:rowId xmlns:a16="http://schemas.microsoft.com/office/drawing/2014/main" val="3846497563"/>
                  </a:ext>
                </a:extLst>
              </a:tr>
              <a:tr h="370840">
                <a:tc>
                  <a:txBody>
                    <a:bodyPr/>
                    <a:lstStyle/>
                    <a:p>
                      <a:r>
                        <a:rPr lang="en-GB" dirty="0"/>
                        <a:t>Literature review</a:t>
                      </a:r>
                    </a:p>
                  </a:txBody>
                  <a:tcPr/>
                </a:tc>
                <a:tc>
                  <a:txBody>
                    <a:bodyPr/>
                    <a:lstStyle/>
                    <a:p>
                      <a:r>
                        <a:rPr lang="en-GB" dirty="0"/>
                        <a:t>4</a:t>
                      </a:r>
                    </a:p>
                  </a:txBody>
                  <a:tcPr/>
                </a:tc>
                <a:tc>
                  <a:txBody>
                    <a:bodyPr/>
                    <a:lstStyle/>
                    <a:p>
                      <a:r>
                        <a:rPr lang="en-GB" dirty="0"/>
                        <a:t>June/July</a:t>
                      </a:r>
                    </a:p>
                  </a:txBody>
                  <a:tcPr/>
                </a:tc>
                <a:extLst>
                  <a:ext uri="{0D108BD9-81ED-4DB2-BD59-A6C34878D82A}">
                    <a16:rowId xmlns:a16="http://schemas.microsoft.com/office/drawing/2014/main" val="4177885020"/>
                  </a:ext>
                </a:extLst>
              </a:tr>
              <a:tr h="370840">
                <a:tc>
                  <a:txBody>
                    <a:bodyPr/>
                    <a:lstStyle/>
                    <a:p>
                      <a:r>
                        <a:rPr lang="en-GB" dirty="0"/>
                        <a:t>Research Methods</a:t>
                      </a:r>
                    </a:p>
                  </a:txBody>
                  <a:tcPr/>
                </a:tc>
                <a:tc>
                  <a:txBody>
                    <a:bodyPr/>
                    <a:lstStyle/>
                    <a:p>
                      <a:r>
                        <a:rPr lang="en-GB" dirty="0"/>
                        <a:t>2</a:t>
                      </a:r>
                    </a:p>
                  </a:txBody>
                  <a:tcPr/>
                </a:tc>
                <a:tc>
                  <a:txBody>
                    <a:bodyPr/>
                    <a:lstStyle/>
                    <a:p>
                      <a:r>
                        <a:rPr lang="en-GB" dirty="0"/>
                        <a:t>July</a:t>
                      </a:r>
                    </a:p>
                  </a:txBody>
                  <a:tcPr/>
                </a:tc>
                <a:extLst>
                  <a:ext uri="{0D108BD9-81ED-4DB2-BD59-A6C34878D82A}">
                    <a16:rowId xmlns:a16="http://schemas.microsoft.com/office/drawing/2014/main" val="3086136540"/>
                  </a:ext>
                </a:extLst>
              </a:tr>
              <a:tr h="370840">
                <a:tc>
                  <a:txBody>
                    <a:bodyPr/>
                    <a:lstStyle/>
                    <a:p>
                      <a:r>
                        <a:rPr lang="en-GB" dirty="0"/>
                        <a:t>Data Collection</a:t>
                      </a:r>
                    </a:p>
                  </a:txBody>
                  <a:tcPr/>
                </a:tc>
                <a:tc>
                  <a:txBody>
                    <a:bodyPr/>
                    <a:lstStyle/>
                    <a:p>
                      <a:r>
                        <a:rPr lang="en-GB" dirty="0"/>
                        <a:t>3</a:t>
                      </a:r>
                    </a:p>
                  </a:txBody>
                  <a:tcPr/>
                </a:tc>
                <a:tc>
                  <a:txBody>
                    <a:bodyPr/>
                    <a:lstStyle/>
                    <a:p>
                      <a:r>
                        <a:rPr lang="en-GB" dirty="0"/>
                        <a:t>August</a:t>
                      </a:r>
                    </a:p>
                  </a:txBody>
                  <a:tcPr/>
                </a:tc>
                <a:extLst>
                  <a:ext uri="{0D108BD9-81ED-4DB2-BD59-A6C34878D82A}">
                    <a16:rowId xmlns:a16="http://schemas.microsoft.com/office/drawing/2014/main" val="1420110697"/>
                  </a:ext>
                </a:extLst>
              </a:tr>
              <a:tr h="370840">
                <a:tc>
                  <a:txBody>
                    <a:bodyPr/>
                    <a:lstStyle/>
                    <a:p>
                      <a:r>
                        <a:rPr lang="en-GB" dirty="0"/>
                        <a:t>Findings</a:t>
                      </a:r>
                    </a:p>
                  </a:txBody>
                  <a:tcPr/>
                </a:tc>
                <a:tc>
                  <a:txBody>
                    <a:bodyPr/>
                    <a:lstStyle/>
                    <a:p>
                      <a:r>
                        <a:rPr lang="en-GB" dirty="0"/>
                        <a:t>3</a:t>
                      </a:r>
                    </a:p>
                  </a:txBody>
                  <a:tcPr/>
                </a:tc>
                <a:tc>
                  <a:txBody>
                    <a:bodyPr/>
                    <a:lstStyle/>
                    <a:p>
                      <a:r>
                        <a:rPr lang="en-GB" dirty="0"/>
                        <a:t>August/September</a:t>
                      </a:r>
                    </a:p>
                  </a:txBody>
                  <a:tcPr/>
                </a:tc>
                <a:extLst>
                  <a:ext uri="{0D108BD9-81ED-4DB2-BD59-A6C34878D82A}">
                    <a16:rowId xmlns:a16="http://schemas.microsoft.com/office/drawing/2014/main" val="2589017541"/>
                  </a:ext>
                </a:extLst>
              </a:tr>
              <a:tr h="370840">
                <a:tc>
                  <a:txBody>
                    <a:bodyPr/>
                    <a:lstStyle/>
                    <a:p>
                      <a:r>
                        <a:rPr lang="en-GB" dirty="0"/>
                        <a:t>Conclusion</a:t>
                      </a:r>
                    </a:p>
                  </a:txBody>
                  <a:tcPr/>
                </a:tc>
                <a:tc>
                  <a:txBody>
                    <a:bodyPr/>
                    <a:lstStyle/>
                    <a:p>
                      <a:r>
                        <a:rPr lang="en-GB" dirty="0"/>
                        <a:t>2</a:t>
                      </a:r>
                    </a:p>
                  </a:txBody>
                  <a:tcPr/>
                </a:tc>
                <a:tc>
                  <a:txBody>
                    <a:bodyPr/>
                    <a:lstStyle/>
                    <a:p>
                      <a:r>
                        <a:rPr lang="en-GB" dirty="0"/>
                        <a:t>September</a:t>
                      </a:r>
                    </a:p>
                  </a:txBody>
                  <a:tcPr/>
                </a:tc>
                <a:extLst>
                  <a:ext uri="{0D108BD9-81ED-4DB2-BD59-A6C34878D82A}">
                    <a16:rowId xmlns:a16="http://schemas.microsoft.com/office/drawing/2014/main" val="964983952"/>
                  </a:ext>
                </a:extLst>
              </a:tr>
            </a:tbl>
          </a:graphicData>
        </a:graphic>
      </p:graphicFrame>
    </p:spTree>
    <p:extLst>
      <p:ext uri="{BB962C8B-B14F-4D97-AF65-F5344CB8AC3E}">
        <p14:creationId xmlns:p14="http://schemas.microsoft.com/office/powerpoint/2010/main" val="1385653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solidFill>
            <a:srgbClr val="00206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p:txBody>
          <a:bodyPr/>
          <a:lstStyle/>
          <a:p>
            <a:r>
              <a:rPr lang="en-GB" b="1" i="1" dirty="0">
                <a:solidFill>
                  <a:srgbClr val="0070C0"/>
                </a:solidFill>
              </a:rPr>
              <a:t>Ethics</a:t>
            </a:r>
            <a:r>
              <a:rPr lang="en-GB" dirty="0"/>
              <a:t> is a code of conduct on how we ought to lead our lives</a:t>
            </a:r>
          </a:p>
          <a:p>
            <a:r>
              <a:rPr lang="en-GB" dirty="0"/>
              <a:t>Written in Laws </a:t>
            </a:r>
          </a:p>
          <a:p>
            <a:r>
              <a:rPr lang="en-GB" dirty="0"/>
              <a:t>Unwritten in our philosophical and social beliefs – appear in everyday behaviour</a:t>
            </a:r>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p:txBody>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fade">
                                      <p:cBhvr>
                                        <p:cTn id="49" dur="1000"/>
                                        <p:tgtEl>
                                          <p:spTgt spid="4">
                                            <p:txEl>
                                              <p:pRg st="3" end="3"/>
                                            </p:txEl>
                                          </p:spTgt>
                                        </p:tgtEl>
                                      </p:cBhvr>
                                    </p:animEffect>
                                    <p:anim calcmode="lin" valueType="num">
                                      <p:cBhvr>
                                        <p:cTn id="5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animEffect transition="in" filter="fade">
                                      <p:cBhvr>
                                        <p:cTn id="56" dur="1000"/>
                                        <p:tgtEl>
                                          <p:spTgt spid="4">
                                            <p:txEl>
                                              <p:pRg st="4" end="4"/>
                                            </p:txEl>
                                          </p:spTgt>
                                        </p:tgtEl>
                                      </p:cBhvr>
                                    </p:animEffect>
                                    <p:anim calcmode="lin" valueType="num">
                                      <p:cBhvr>
                                        <p:cTn id="57"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00206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002060"/>
          </a:solidFill>
        </p:spPr>
        <p:txBody>
          <a:bodyPr/>
          <a:lstStyle/>
          <a:p>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p:txBody>
          <a:bodyPr>
            <a:normAutofit lnSpcReduction="10000"/>
          </a:bodyPr>
          <a:lstStyle/>
          <a:p>
            <a:r>
              <a:rPr lang="en-GB" dirty="0"/>
              <a:t>Must be completed for all dissertations – template on Moodle</a:t>
            </a:r>
          </a:p>
          <a:p>
            <a:r>
              <a:rPr lang="en-GB" dirty="0"/>
              <a:t>Approval granted asap</a:t>
            </a:r>
          </a:p>
          <a:p>
            <a:r>
              <a:rPr lang="en-GB" dirty="0"/>
              <a:t>Ethics panel – if necessary</a:t>
            </a:r>
          </a:p>
          <a:p>
            <a:r>
              <a:rPr lang="en-GB" dirty="0"/>
              <a:t>Vulnerable adults/children; offenders</a:t>
            </a:r>
          </a:p>
          <a:p>
            <a:r>
              <a:rPr lang="en-GB" dirty="0"/>
              <a:t>Consent from Forces if necessary</a:t>
            </a:r>
          </a:p>
        </p:txBody>
      </p:sp>
      <p:pic>
        <p:nvPicPr>
          <p:cNvPr id="5" name="Content Placeholder 4" descr="Table&#10;&#10;Description automatically generated">
            <a:extLst>
              <a:ext uri="{FF2B5EF4-FFF2-40B4-BE49-F238E27FC236}">
                <a16:creationId xmlns:a16="http://schemas.microsoft.com/office/drawing/2014/main" id="{84706393-7037-4E69-9A21-E3570FF1270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77447" y="1600200"/>
            <a:ext cx="3225106" cy="3989388"/>
          </a:xfrm>
          <a:prstGeom prst="rect">
            <a:avLst/>
          </a:prstGeom>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00206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a:normAutofit lnSpcReduction="10000"/>
          </a:bodyPr>
          <a:lstStyle/>
          <a:p>
            <a:r>
              <a:rPr lang="en-GB" sz="2800" dirty="0"/>
              <a:t>Dissertation Proposal to be submitted by </a:t>
            </a:r>
          </a:p>
          <a:p>
            <a:pPr marL="0" indent="0" algn="ctr">
              <a:buNone/>
            </a:pPr>
            <a:r>
              <a:rPr lang="en-GB" sz="2800" b="1" dirty="0">
                <a:solidFill>
                  <a:srgbClr val="0070C0"/>
                </a:solidFill>
              </a:rPr>
              <a:t>23:59hrs on 31 March 2022 </a:t>
            </a:r>
          </a:p>
          <a:p>
            <a:pPr marL="0" indent="0" algn="ctr">
              <a:buNone/>
            </a:pPr>
            <a:r>
              <a:rPr lang="en-GB" sz="2800" dirty="0"/>
              <a:t>via Turnitin</a:t>
            </a:r>
          </a:p>
          <a:p>
            <a:r>
              <a:rPr lang="en-GB" sz="2800" dirty="0"/>
              <a:t>Ethics form to be submitted by </a:t>
            </a:r>
          </a:p>
          <a:p>
            <a:pPr marL="0" indent="0" algn="ctr">
              <a:buNone/>
            </a:pPr>
            <a:r>
              <a:rPr lang="en-GB" sz="2800" b="1" dirty="0">
                <a:solidFill>
                  <a:srgbClr val="0070C0"/>
                </a:solidFill>
              </a:rPr>
              <a:t>23:59hrs on 31 March 2022 </a:t>
            </a:r>
          </a:p>
          <a:p>
            <a:pPr marL="0" indent="0" algn="ctr">
              <a:buNone/>
            </a:pPr>
            <a:r>
              <a:rPr lang="en-GB" sz="2800" dirty="0"/>
              <a:t>via Turnitin</a:t>
            </a:r>
          </a:p>
          <a:p>
            <a:pPr marL="0" indent="0" algn="ctr">
              <a:buNone/>
            </a:pPr>
            <a:endParaRPr lang="en-GB" sz="2800" dirty="0"/>
          </a:p>
          <a:p>
            <a:pPr marL="0" indent="0">
              <a:buNone/>
            </a:pPr>
            <a:r>
              <a:rPr lang="en-GB" sz="2800" dirty="0"/>
              <a:t>**Turnitin portals are open now**.</a:t>
            </a:r>
          </a:p>
          <a:p>
            <a:pPr marL="0" indent="0">
              <a:buNone/>
            </a:pPr>
            <a:endParaRPr lang="en-GB" dirty="0"/>
          </a:p>
          <a:p>
            <a:endParaRPr lang="en-GB" dirty="0"/>
          </a:p>
        </p:txBody>
      </p:sp>
    </p:spTree>
    <p:extLst>
      <p:ext uri="{BB962C8B-B14F-4D97-AF65-F5344CB8AC3E}">
        <p14:creationId xmlns:p14="http://schemas.microsoft.com/office/powerpoint/2010/main" val="2516992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1847</Words>
  <Application>Microsoft Office PowerPoint</Application>
  <PresentationFormat>Widescreen</PresentationFormat>
  <Paragraphs>262</Paragraphs>
  <Slides>22</Slides>
  <Notes>22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Theme1.thmx first page pp</vt:lpstr>
      <vt:lpstr>BSc Ymchwiliad Proffesiynol  Cynnig Traethawd Hir  01.03.2022</vt:lpstr>
      <vt:lpstr>Deilliannau Dysgu/Learning outcomes</vt:lpstr>
      <vt:lpstr>Y Templed cynnig  The Proposal Template</vt:lpstr>
      <vt:lpstr>The Proposal Document</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Time line example</vt:lpstr>
      <vt:lpstr>Timeline example 2</vt:lpstr>
      <vt:lpstr>Dissertation Proposal - Ethics</vt:lpstr>
      <vt:lpstr>Research Ethics – Core Principles</vt:lpstr>
      <vt:lpstr>Ethics Form</vt:lpstr>
      <vt:lpstr>Dissertation Proposal - Submission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Alison Cooke</cp:lastModifiedBy>
  <cp:revision>11</cp:revision>
  <cp:lastPrinted>2022-03-01T12:52:44Z</cp:lastPrinted>
  <dcterms:created xsi:type="dcterms:W3CDTF">2021-10-13T07:56:41Z</dcterms:created>
  <dcterms:modified xsi:type="dcterms:W3CDTF">2022-03-01T12:52:48Z</dcterms:modified>
</cp:coreProperties>
</file>