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540" r:id="rId2"/>
    <p:sldId id="279" r:id="rId3"/>
    <p:sldId id="268" r:id="rId4"/>
    <p:sldId id="531" r:id="rId5"/>
    <p:sldId id="533" r:id="rId6"/>
    <p:sldId id="387" r:id="rId7"/>
    <p:sldId id="391" r:id="rId8"/>
    <p:sldId id="538" r:id="rId9"/>
    <p:sldId id="256" r:id="rId10"/>
    <p:sldId id="539" r:id="rId11"/>
    <p:sldId id="373" r:id="rId12"/>
    <p:sldId id="277" r:id="rId13"/>
    <p:sldId id="383" r:id="rId14"/>
    <p:sldId id="385" r:id="rId15"/>
    <p:sldId id="453" r:id="rId16"/>
    <p:sldId id="355" r:id="rId17"/>
    <p:sldId id="315" r:id="rId18"/>
    <p:sldId id="356" r:id="rId19"/>
    <p:sldId id="358" r:id="rId20"/>
    <p:sldId id="455" r:id="rId21"/>
    <p:sldId id="325" r:id="rId22"/>
    <p:sldId id="357" r:id="rId23"/>
    <p:sldId id="317" r:id="rId24"/>
    <p:sldId id="360" r:id="rId25"/>
    <p:sldId id="333" r:id="rId26"/>
    <p:sldId id="320" r:id="rId27"/>
    <p:sldId id="321" r:id="rId28"/>
    <p:sldId id="337" r:id="rId29"/>
    <p:sldId id="318" r:id="rId30"/>
    <p:sldId id="323" r:id="rId31"/>
    <p:sldId id="324" r:id="rId32"/>
    <p:sldId id="342" r:id="rId33"/>
    <p:sldId id="340" r:id="rId34"/>
    <p:sldId id="456" r:id="rId35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  <a:srgbClr val="003F3E"/>
    <a:srgbClr val="CC9900"/>
    <a:srgbClr val="FFCC00"/>
    <a:srgbClr val="CC0000"/>
    <a:srgbClr val="AED569"/>
    <a:srgbClr val="98E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69" autoAdjust="0"/>
    <p:restoredTop sz="94645" autoAdjust="0"/>
  </p:normalViewPr>
  <p:slideViewPr>
    <p:cSldViewPr>
      <p:cViewPr varScale="1">
        <p:scale>
          <a:sx n="66" d="100"/>
          <a:sy n="66" d="100"/>
        </p:scale>
        <p:origin x="63" y="53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72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204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4778C-7F68-411D-B7FB-F33D7975765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59F2986-679B-4B48-8089-4514ACFB5FB7}">
      <dgm:prSet custT="1"/>
      <dgm:spPr/>
      <dgm:t>
        <a:bodyPr/>
        <a:lstStyle/>
        <a:p>
          <a:r>
            <a:rPr lang="en-US" sz="2400" b="1" dirty="0"/>
            <a:t>‘Ubiquity’ &amp; ‘Global Reach’</a:t>
          </a:r>
          <a:r>
            <a:rPr lang="en-US" sz="2400" dirty="0"/>
            <a:t>: Potentially available everywhere and to everyone (the world is your market)</a:t>
          </a:r>
          <a:endParaRPr lang="en-US" sz="2400" b="0" i="0" u="none" strike="noStrike" cap="none" baseline="0" noProof="0" dirty="0">
            <a:solidFill>
              <a:srgbClr val="010000"/>
            </a:solidFill>
            <a:latin typeface="Century Schoolbook"/>
          </a:endParaRPr>
        </a:p>
      </dgm:t>
    </dgm:pt>
    <dgm:pt modelId="{D05688A8-78F7-4DC9-A9B8-A8502CC21F0F}" type="parTrans" cxnId="{B631F762-9FBB-4271-9314-7FC3F9C3CBF6}">
      <dgm:prSet/>
      <dgm:spPr/>
      <dgm:t>
        <a:bodyPr/>
        <a:lstStyle/>
        <a:p>
          <a:endParaRPr lang="en-US"/>
        </a:p>
      </dgm:t>
    </dgm:pt>
    <dgm:pt modelId="{C54C91EF-9923-4D1D-932C-52F5A107A1D7}" type="sibTrans" cxnId="{B631F762-9FBB-4271-9314-7FC3F9C3CBF6}">
      <dgm:prSet/>
      <dgm:spPr/>
      <dgm:t>
        <a:bodyPr/>
        <a:lstStyle/>
        <a:p>
          <a:endParaRPr lang="en-US"/>
        </a:p>
      </dgm:t>
    </dgm:pt>
    <dgm:pt modelId="{5C0DFB43-F748-437B-A296-8EE0F7A598C9}">
      <dgm:prSet/>
      <dgm:spPr/>
      <dgm:t>
        <a:bodyPr/>
        <a:lstStyle/>
        <a:p>
          <a:r>
            <a:rPr lang="en-US" b="1" dirty="0"/>
            <a:t>‘Universal Standards’: </a:t>
          </a:r>
          <a:r>
            <a:rPr lang="en-US" dirty="0"/>
            <a:t>Much easier to scale and expand into other geographies as everybody uses the same internet technology / standards</a:t>
          </a:r>
        </a:p>
      </dgm:t>
    </dgm:pt>
    <dgm:pt modelId="{432D1C7B-3E3E-45F9-8D5E-270D2DF5E185}" type="parTrans" cxnId="{9BD41DFF-DE4D-4419-8A0B-3AC852F6C0E3}">
      <dgm:prSet/>
      <dgm:spPr/>
      <dgm:t>
        <a:bodyPr/>
        <a:lstStyle/>
        <a:p>
          <a:endParaRPr lang="en-US"/>
        </a:p>
      </dgm:t>
    </dgm:pt>
    <dgm:pt modelId="{32E130ED-48D1-4FB8-831D-B42BC3DE6EBC}" type="sibTrans" cxnId="{9BD41DFF-DE4D-4419-8A0B-3AC852F6C0E3}">
      <dgm:prSet/>
      <dgm:spPr/>
      <dgm:t>
        <a:bodyPr/>
        <a:lstStyle/>
        <a:p>
          <a:endParaRPr lang="en-US"/>
        </a:p>
      </dgm:t>
    </dgm:pt>
    <dgm:pt modelId="{CA800562-45B1-4181-9297-54B89837FB48}">
      <dgm:prSet/>
      <dgm:spPr/>
      <dgm:t>
        <a:bodyPr/>
        <a:lstStyle/>
        <a:p>
          <a:r>
            <a:rPr lang="en-CA" b="1" dirty="0"/>
            <a:t>‘Richness’</a:t>
          </a:r>
          <a:r>
            <a:rPr lang="en-CA" dirty="0"/>
            <a:t>: You can transmit complex information about products and services without sacrificing reach.</a:t>
          </a:r>
          <a:endParaRPr lang="en-US" dirty="0"/>
        </a:p>
      </dgm:t>
    </dgm:pt>
    <dgm:pt modelId="{DCD470CD-7D24-44F3-87D0-CB65967CAB7B}" type="parTrans" cxnId="{F04FC0AF-4E61-474F-A054-FAE366820419}">
      <dgm:prSet/>
      <dgm:spPr/>
      <dgm:t>
        <a:bodyPr/>
        <a:lstStyle/>
        <a:p>
          <a:endParaRPr lang="en-US"/>
        </a:p>
      </dgm:t>
    </dgm:pt>
    <dgm:pt modelId="{C5DE6B09-3AF6-48A4-A6C5-9444C6207CC7}" type="sibTrans" cxnId="{F04FC0AF-4E61-474F-A054-FAE366820419}">
      <dgm:prSet/>
      <dgm:spPr/>
      <dgm:t>
        <a:bodyPr/>
        <a:lstStyle/>
        <a:p>
          <a:endParaRPr lang="en-US"/>
        </a:p>
      </dgm:t>
    </dgm:pt>
    <dgm:pt modelId="{AF33DD07-CD58-4195-96F2-C0D7C94E6FE7}">
      <dgm:prSet/>
      <dgm:spPr/>
      <dgm:t>
        <a:bodyPr/>
        <a:lstStyle/>
        <a:p>
          <a:r>
            <a:rPr lang="en-CA" b="1" dirty="0"/>
            <a:t>‘Interactivity’</a:t>
          </a:r>
          <a:r>
            <a:rPr lang="en-CA" dirty="0"/>
            <a:t>: Two-way communication between merchant and consumer.</a:t>
          </a:r>
          <a:endParaRPr lang="en-US" dirty="0"/>
        </a:p>
      </dgm:t>
    </dgm:pt>
    <dgm:pt modelId="{1CD79158-5605-4EAE-A5D3-BFD91821BF70}" type="parTrans" cxnId="{D571B307-0A51-4F98-9531-64C48DB4BF47}">
      <dgm:prSet/>
      <dgm:spPr/>
      <dgm:t>
        <a:bodyPr/>
        <a:lstStyle/>
        <a:p>
          <a:endParaRPr lang="en-US"/>
        </a:p>
      </dgm:t>
    </dgm:pt>
    <dgm:pt modelId="{6E909D91-1F8B-4544-98F4-6B668076073B}" type="sibTrans" cxnId="{D571B307-0A51-4F98-9531-64C48DB4BF47}">
      <dgm:prSet/>
      <dgm:spPr/>
      <dgm:t>
        <a:bodyPr/>
        <a:lstStyle/>
        <a:p>
          <a:endParaRPr lang="en-US"/>
        </a:p>
      </dgm:t>
    </dgm:pt>
    <dgm:pt modelId="{ABA26846-7208-4B61-AC90-FBACE95AF10B}">
      <dgm:prSet/>
      <dgm:spPr/>
      <dgm:t>
        <a:bodyPr/>
        <a:lstStyle/>
        <a:p>
          <a:pPr rtl="0"/>
          <a:endParaRPr lang="en-CA" b="1" dirty="0">
            <a:latin typeface="Century Schoolbook" panose="02040604050505020304"/>
          </a:endParaRPr>
        </a:p>
      </dgm:t>
    </dgm:pt>
    <dgm:pt modelId="{471BA3F7-12DF-4E11-813D-A1BD8C82B03E}" type="parTrans" cxnId="{8C71A262-B849-4C11-8105-24E0A0338D19}">
      <dgm:prSet/>
      <dgm:spPr/>
      <dgm:t>
        <a:bodyPr/>
        <a:lstStyle/>
        <a:p>
          <a:endParaRPr lang="en-US"/>
        </a:p>
      </dgm:t>
    </dgm:pt>
    <dgm:pt modelId="{A74B99A0-2F9B-4546-BEAD-7E1DF95F6124}" type="sibTrans" cxnId="{8C71A262-B849-4C11-8105-24E0A0338D19}">
      <dgm:prSet/>
      <dgm:spPr/>
      <dgm:t>
        <a:bodyPr/>
        <a:lstStyle/>
        <a:p>
          <a:endParaRPr lang="en-US"/>
        </a:p>
      </dgm:t>
    </dgm:pt>
    <dgm:pt modelId="{AD50C8BC-F585-4D02-B6C2-6A69C427C574}" type="pres">
      <dgm:prSet presAssocID="{96D4778C-7F68-411D-B7FB-F33D7975765C}" presName="vert0" presStyleCnt="0">
        <dgm:presLayoutVars>
          <dgm:dir/>
          <dgm:animOne val="branch"/>
          <dgm:animLvl val="lvl"/>
        </dgm:presLayoutVars>
      </dgm:prSet>
      <dgm:spPr/>
    </dgm:pt>
    <dgm:pt modelId="{15087B95-E291-4D15-BB46-1BC587CF998F}" type="pres">
      <dgm:prSet presAssocID="{C59F2986-679B-4B48-8089-4514ACFB5FB7}" presName="thickLine" presStyleLbl="alignNode1" presStyleIdx="0" presStyleCnt="5"/>
      <dgm:spPr/>
    </dgm:pt>
    <dgm:pt modelId="{D45677E3-2E24-43AF-B720-623947E3E125}" type="pres">
      <dgm:prSet presAssocID="{C59F2986-679B-4B48-8089-4514ACFB5FB7}" presName="horz1" presStyleCnt="0"/>
      <dgm:spPr/>
    </dgm:pt>
    <dgm:pt modelId="{45B99DC8-4AD7-489B-ACD8-90FC6DCC6D1B}" type="pres">
      <dgm:prSet presAssocID="{C59F2986-679B-4B48-8089-4514ACFB5FB7}" presName="tx1" presStyleLbl="revTx" presStyleIdx="0" presStyleCnt="5"/>
      <dgm:spPr/>
    </dgm:pt>
    <dgm:pt modelId="{66D97345-7FC4-4090-8DE4-99FEBCAD9BB0}" type="pres">
      <dgm:prSet presAssocID="{C59F2986-679B-4B48-8089-4514ACFB5FB7}" presName="vert1" presStyleCnt="0"/>
      <dgm:spPr/>
    </dgm:pt>
    <dgm:pt modelId="{68CD3BD9-9A1A-498A-8DB3-411B4E5F762B}" type="pres">
      <dgm:prSet presAssocID="{5C0DFB43-F748-437B-A296-8EE0F7A598C9}" presName="thickLine" presStyleLbl="alignNode1" presStyleIdx="1" presStyleCnt="5"/>
      <dgm:spPr/>
    </dgm:pt>
    <dgm:pt modelId="{437C9516-F4B3-4EFD-8BC0-E0DCC0662F4B}" type="pres">
      <dgm:prSet presAssocID="{5C0DFB43-F748-437B-A296-8EE0F7A598C9}" presName="horz1" presStyleCnt="0"/>
      <dgm:spPr/>
    </dgm:pt>
    <dgm:pt modelId="{48B0E869-1BE5-477F-B389-D3C77A4F59C2}" type="pres">
      <dgm:prSet presAssocID="{5C0DFB43-F748-437B-A296-8EE0F7A598C9}" presName="tx1" presStyleLbl="revTx" presStyleIdx="1" presStyleCnt="5"/>
      <dgm:spPr/>
    </dgm:pt>
    <dgm:pt modelId="{DAC5EEAA-3A72-4EA3-B446-47ECE3E17FE6}" type="pres">
      <dgm:prSet presAssocID="{5C0DFB43-F748-437B-A296-8EE0F7A598C9}" presName="vert1" presStyleCnt="0"/>
      <dgm:spPr/>
    </dgm:pt>
    <dgm:pt modelId="{CD4C7C87-1EB0-4ACB-9524-D70922B1A354}" type="pres">
      <dgm:prSet presAssocID="{CA800562-45B1-4181-9297-54B89837FB48}" presName="thickLine" presStyleLbl="alignNode1" presStyleIdx="2" presStyleCnt="5"/>
      <dgm:spPr/>
    </dgm:pt>
    <dgm:pt modelId="{BCF4BEAF-30E3-4231-9FFC-3982FEC7DC80}" type="pres">
      <dgm:prSet presAssocID="{CA800562-45B1-4181-9297-54B89837FB48}" presName="horz1" presStyleCnt="0"/>
      <dgm:spPr/>
    </dgm:pt>
    <dgm:pt modelId="{B7AC5E38-9994-4CC6-8A18-A3B5469AB1A5}" type="pres">
      <dgm:prSet presAssocID="{CA800562-45B1-4181-9297-54B89837FB48}" presName="tx1" presStyleLbl="revTx" presStyleIdx="2" presStyleCnt="5"/>
      <dgm:spPr/>
    </dgm:pt>
    <dgm:pt modelId="{6D00201C-0CAB-47E3-9552-A92093229184}" type="pres">
      <dgm:prSet presAssocID="{CA800562-45B1-4181-9297-54B89837FB48}" presName="vert1" presStyleCnt="0"/>
      <dgm:spPr/>
    </dgm:pt>
    <dgm:pt modelId="{4929D518-25D8-453D-8326-25554393D61A}" type="pres">
      <dgm:prSet presAssocID="{AF33DD07-CD58-4195-96F2-C0D7C94E6FE7}" presName="thickLine" presStyleLbl="alignNode1" presStyleIdx="3" presStyleCnt="5"/>
      <dgm:spPr/>
    </dgm:pt>
    <dgm:pt modelId="{F29E6DCF-0DB7-48E6-B423-867F4CC476AF}" type="pres">
      <dgm:prSet presAssocID="{AF33DD07-CD58-4195-96F2-C0D7C94E6FE7}" presName="horz1" presStyleCnt="0"/>
      <dgm:spPr/>
    </dgm:pt>
    <dgm:pt modelId="{3F07DD8F-9837-4B1E-8301-F3C9F7164564}" type="pres">
      <dgm:prSet presAssocID="{AF33DD07-CD58-4195-96F2-C0D7C94E6FE7}" presName="tx1" presStyleLbl="revTx" presStyleIdx="3" presStyleCnt="5"/>
      <dgm:spPr/>
    </dgm:pt>
    <dgm:pt modelId="{148A7B03-E011-422A-B91F-CCB5DEDE1E57}" type="pres">
      <dgm:prSet presAssocID="{AF33DD07-CD58-4195-96F2-C0D7C94E6FE7}" presName="vert1" presStyleCnt="0"/>
      <dgm:spPr/>
    </dgm:pt>
    <dgm:pt modelId="{05D9968C-A499-48EA-93BE-82E1F0145B19}" type="pres">
      <dgm:prSet presAssocID="{ABA26846-7208-4B61-AC90-FBACE95AF10B}" presName="thickLine" presStyleLbl="alignNode1" presStyleIdx="4" presStyleCnt="5"/>
      <dgm:spPr/>
    </dgm:pt>
    <dgm:pt modelId="{6D58A01D-F145-4793-9DAC-951171E9A2D4}" type="pres">
      <dgm:prSet presAssocID="{ABA26846-7208-4B61-AC90-FBACE95AF10B}" presName="horz1" presStyleCnt="0"/>
      <dgm:spPr/>
    </dgm:pt>
    <dgm:pt modelId="{B843A105-B9D5-4584-B0ED-E24109BB58BC}" type="pres">
      <dgm:prSet presAssocID="{ABA26846-7208-4B61-AC90-FBACE95AF10B}" presName="tx1" presStyleLbl="revTx" presStyleIdx="4" presStyleCnt="5"/>
      <dgm:spPr/>
    </dgm:pt>
    <dgm:pt modelId="{2F12D79C-BC53-4AEA-8225-13D0802B94C2}" type="pres">
      <dgm:prSet presAssocID="{ABA26846-7208-4B61-AC90-FBACE95AF10B}" presName="vert1" presStyleCnt="0"/>
      <dgm:spPr/>
    </dgm:pt>
  </dgm:ptLst>
  <dgm:cxnLst>
    <dgm:cxn modelId="{BB741505-DE04-42E8-8B91-2F5EFFC24C1D}" type="presOf" srcId="{96D4778C-7F68-411D-B7FB-F33D7975765C}" destId="{AD50C8BC-F585-4D02-B6C2-6A69C427C574}" srcOrd="0" destOrd="0" presId="urn:microsoft.com/office/officeart/2008/layout/LinedList"/>
    <dgm:cxn modelId="{D571B307-0A51-4F98-9531-64C48DB4BF47}" srcId="{96D4778C-7F68-411D-B7FB-F33D7975765C}" destId="{AF33DD07-CD58-4195-96F2-C0D7C94E6FE7}" srcOrd="3" destOrd="0" parTransId="{1CD79158-5605-4EAE-A5D3-BFD91821BF70}" sibTransId="{6E909D91-1F8B-4544-98F4-6B668076073B}"/>
    <dgm:cxn modelId="{8C71A262-B849-4C11-8105-24E0A0338D19}" srcId="{96D4778C-7F68-411D-B7FB-F33D7975765C}" destId="{ABA26846-7208-4B61-AC90-FBACE95AF10B}" srcOrd="4" destOrd="0" parTransId="{471BA3F7-12DF-4E11-813D-A1BD8C82B03E}" sibTransId="{A74B99A0-2F9B-4546-BEAD-7E1DF95F6124}"/>
    <dgm:cxn modelId="{B631F762-9FBB-4271-9314-7FC3F9C3CBF6}" srcId="{96D4778C-7F68-411D-B7FB-F33D7975765C}" destId="{C59F2986-679B-4B48-8089-4514ACFB5FB7}" srcOrd="0" destOrd="0" parTransId="{D05688A8-78F7-4DC9-A9B8-A8502CC21F0F}" sibTransId="{C54C91EF-9923-4D1D-932C-52F5A107A1D7}"/>
    <dgm:cxn modelId="{5238695A-5721-420D-90E7-4C0AB9E54BD4}" type="presOf" srcId="{AF33DD07-CD58-4195-96F2-C0D7C94E6FE7}" destId="{3F07DD8F-9837-4B1E-8301-F3C9F7164564}" srcOrd="0" destOrd="0" presId="urn:microsoft.com/office/officeart/2008/layout/LinedList"/>
    <dgm:cxn modelId="{3ED41E90-385C-4FAF-AB8A-A839214600D7}" type="presOf" srcId="{ABA26846-7208-4B61-AC90-FBACE95AF10B}" destId="{B843A105-B9D5-4584-B0ED-E24109BB58BC}" srcOrd="0" destOrd="0" presId="urn:microsoft.com/office/officeart/2008/layout/LinedList"/>
    <dgm:cxn modelId="{9BE614A0-3973-4373-A6FA-B99BEE53C876}" type="presOf" srcId="{CA800562-45B1-4181-9297-54B89837FB48}" destId="{B7AC5E38-9994-4CC6-8A18-A3B5469AB1A5}" srcOrd="0" destOrd="0" presId="urn:microsoft.com/office/officeart/2008/layout/LinedList"/>
    <dgm:cxn modelId="{F04FC0AF-4E61-474F-A054-FAE366820419}" srcId="{96D4778C-7F68-411D-B7FB-F33D7975765C}" destId="{CA800562-45B1-4181-9297-54B89837FB48}" srcOrd="2" destOrd="0" parTransId="{DCD470CD-7D24-44F3-87D0-CB65967CAB7B}" sibTransId="{C5DE6B09-3AF6-48A4-A6C5-9444C6207CC7}"/>
    <dgm:cxn modelId="{857CFCBC-60CC-4E15-B044-45101F7A9507}" type="presOf" srcId="{C59F2986-679B-4B48-8089-4514ACFB5FB7}" destId="{45B99DC8-4AD7-489B-ACD8-90FC6DCC6D1B}" srcOrd="0" destOrd="0" presId="urn:microsoft.com/office/officeart/2008/layout/LinedList"/>
    <dgm:cxn modelId="{C0544BD3-F55A-46CF-ABC6-1B2693C4FCFB}" type="presOf" srcId="{5C0DFB43-F748-437B-A296-8EE0F7A598C9}" destId="{48B0E869-1BE5-477F-B389-D3C77A4F59C2}" srcOrd="0" destOrd="0" presId="urn:microsoft.com/office/officeart/2008/layout/LinedList"/>
    <dgm:cxn modelId="{9BD41DFF-DE4D-4419-8A0B-3AC852F6C0E3}" srcId="{96D4778C-7F68-411D-B7FB-F33D7975765C}" destId="{5C0DFB43-F748-437B-A296-8EE0F7A598C9}" srcOrd="1" destOrd="0" parTransId="{432D1C7B-3E3E-45F9-8D5E-270D2DF5E185}" sibTransId="{32E130ED-48D1-4FB8-831D-B42BC3DE6EBC}"/>
    <dgm:cxn modelId="{06DC4116-4101-4319-B864-34A8E426A23D}" type="presParOf" srcId="{AD50C8BC-F585-4D02-B6C2-6A69C427C574}" destId="{15087B95-E291-4D15-BB46-1BC587CF998F}" srcOrd="0" destOrd="0" presId="urn:microsoft.com/office/officeart/2008/layout/LinedList"/>
    <dgm:cxn modelId="{4283B1F4-2132-40E8-8A42-BCF57443F971}" type="presParOf" srcId="{AD50C8BC-F585-4D02-B6C2-6A69C427C574}" destId="{D45677E3-2E24-43AF-B720-623947E3E125}" srcOrd="1" destOrd="0" presId="urn:microsoft.com/office/officeart/2008/layout/LinedList"/>
    <dgm:cxn modelId="{2B9352CE-453F-4594-BDD6-1EA7792E2912}" type="presParOf" srcId="{D45677E3-2E24-43AF-B720-623947E3E125}" destId="{45B99DC8-4AD7-489B-ACD8-90FC6DCC6D1B}" srcOrd="0" destOrd="0" presId="urn:microsoft.com/office/officeart/2008/layout/LinedList"/>
    <dgm:cxn modelId="{9087ED5D-9653-4A4C-AC6E-C21619393501}" type="presParOf" srcId="{D45677E3-2E24-43AF-B720-623947E3E125}" destId="{66D97345-7FC4-4090-8DE4-99FEBCAD9BB0}" srcOrd="1" destOrd="0" presId="urn:microsoft.com/office/officeart/2008/layout/LinedList"/>
    <dgm:cxn modelId="{A7E0193D-8CBC-45E6-B329-B19E18558010}" type="presParOf" srcId="{AD50C8BC-F585-4D02-B6C2-6A69C427C574}" destId="{68CD3BD9-9A1A-498A-8DB3-411B4E5F762B}" srcOrd="2" destOrd="0" presId="urn:microsoft.com/office/officeart/2008/layout/LinedList"/>
    <dgm:cxn modelId="{B2B875A6-4967-4313-A640-BA751F42B770}" type="presParOf" srcId="{AD50C8BC-F585-4D02-B6C2-6A69C427C574}" destId="{437C9516-F4B3-4EFD-8BC0-E0DCC0662F4B}" srcOrd="3" destOrd="0" presId="urn:microsoft.com/office/officeart/2008/layout/LinedList"/>
    <dgm:cxn modelId="{2A860555-0EEB-48D7-B800-F47978019414}" type="presParOf" srcId="{437C9516-F4B3-4EFD-8BC0-E0DCC0662F4B}" destId="{48B0E869-1BE5-477F-B389-D3C77A4F59C2}" srcOrd="0" destOrd="0" presId="urn:microsoft.com/office/officeart/2008/layout/LinedList"/>
    <dgm:cxn modelId="{888186EC-967F-461F-88D3-282C7C8A55E4}" type="presParOf" srcId="{437C9516-F4B3-4EFD-8BC0-E0DCC0662F4B}" destId="{DAC5EEAA-3A72-4EA3-B446-47ECE3E17FE6}" srcOrd="1" destOrd="0" presId="urn:microsoft.com/office/officeart/2008/layout/LinedList"/>
    <dgm:cxn modelId="{C9207E8B-4D4A-4799-B2DD-6B9DA9BD0D17}" type="presParOf" srcId="{AD50C8BC-F585-4D02-B6C2-6A69C427C574}" destId="{CD4C7C87-1EB0-4ACB-9524-D70922B1A354}" srcOrd="4" destOrd="0" presId="urn:microsoft.com/office/officeart/2008/layout/LinedList"/>
    <dgm:cxn modelId="{33A6DB3A-68E3-49B0-B37F-4D6B245B12C3}" type="presParOf" srcId="{AD50C8BC-F585-4D02-B6C2-6A69C427C574}" destId="{BCF4BEAF-30E3-4231-9FFC-3982FEC7DC80}" srcOrd="5" destOrd="0" presId="urn:microsoft.com/office/officeart/2008/layout/LinedList"/>
    <dgm:cxn modelId="{5790038F-A883-4ACE-A0B2-9535D4115F9D}" type="presParOf" srcId="{BCF4BEAF-30E3-4231-9FFC-3982FEC7DC80}" destId="{B7AC5E38-9994-4CC6-8A18-A3B5469AB1A5}" srcOrd="0" destOrd="0" presId="urn:microsoft.com/office/officeart/2008/layout/LinedList"/>
    <dgm:cxn modelId="{7AC6B102-2766-4904-A09D-56966044753C}" type="presParOf" srcId="{BCF4BEAF-30E3-4231-9FFC-3982FEC7DC80}" destId="{6D00201C-0CAB-47E3-9552-A92093229184}" srcOrd="1" destOrd="0" presId="urn:microsoft.com/office/officeart/2008/layout/LinedList"/>
    <dgm:cxn modelId="{07E81931-2C3C-40FF-8823-31F13EFBA0A6}" type="presParOf" srcId="{AD50C8BC-F585-4D02-B6C2-6A69C427C574}" destId="{4929D518-25D8-453D-8326-25554393D61A}" srcOrd="6" destOrd="0" presId="urn:microsoft.com/office/officeart/2008/layout/LinedList"/>
    <dgm:cxn modelId="{D76A6FCE-829B-46EF-ADF9-34113D8949FF}" type="presParOf" srcId="{AD50C8BC-F585-4D02-B6C2-6A69C427C574}" destId="{F29E6DCF-0DB7-48E6-B423-867F4CC476AF}" srcOrd="7" destOrd="0" presId="urn:microsoft.com/office/officeart/2008/layout/LinedList"/>
    <dgm:cxn modelId="{E59C5D23-C0D9-410C-B59C-753DEA6A19BC}" type="presParOf" srcId="{F29E6DCF-0DB7-48E6-B423-867F4CC476AF}" destId="{3F07DD8F-9837-4B1E-8301-F3C9F7164564}" srcOrd="0" destOrd="0" presId="urn:microsoft.com/office/officeart/2008/layout/LinedList"/>
    <dgm:cxn modelId="{1B204A42-0AB1-4FD8-A350-917C43FC0C75}" type="presParOf" srcId="{F29E6DCF-0DB7-48E6-B423-867F4CC476AF}" destId="{148A7B03-E011-422A-B91F-CCB5DEDE1E57}" srcOrd="1" destOrd="0" presId="urn:microsoft.com/office/officeart/2008/layout/LinedList"/>
    <dgm:cxn modelId="{89DF8B4F-38C2-45E9-9384-7EFE0D33FA01}" type="presParOf" srcId="{AD50C8BC-F585-4D02-B6C2-6A69C427C574}" destId="{05D9968C-A499-48EA-93BE-82E1F0145B19}" srcOrd="8" destOrd="0" presId="urn:microsoft.com/office/officeart/2008/layout/LinedList"/>
    <dgm:cxn modelId="{A7D5A5ED-A028-46E7-B5E2-0FAF7FDA6FC3}" type="presParOf" srcId="{AD50C8BC-F585-4D02-B6C2-6A69C427C574}" destId="{6D58A01D-F145-4793-9DAC-951171E9A2D4}" srcOrd="9" destOrd="0" presId="urn:microsoft.com/office/officeart/2008/layout/LinedList"/>
    <dgm:cxn modelId="{5F2A57BA-8D86-42CB-976E-3B3E25818FE5}" type="presParOf" srcId="{6D58A01D-F145-4793-9DAC-951171E9A2D4}" destId="{B843A105-B9D5-4584-B0ED-E24109BB58BC}" srcOrd="0" destOrd="0" presId="urn:microsoft.com/office/officeart/2008/layout/LinedList"/>
    <dgm:cxn modelId="{D0F49E73-F058-4986-9911-986D39518B24}" type="presParOf" srcId="{6D58A01D-F145-4793-9DAC-951171E9A2D4}" destId="{2F12D79C-BC53-4AEA-8225-13D0802B94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BDA4AE-3DDA-4C51-9CCE-BDFE62DDDF1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0D55BDF-97D4-47E7-B880-E7FA59B2C87A}">
      <dgm:prSet custT="1"/>
      <dgm:spPr/>
      <dgm:t>
        <a:bodyPr/>
        <a:lstStyle/>
        <a:p>
          <a:r>
            <a:rPr lang="en-US" sz="2400" b="1" baseline="0" dirty="0"/>
            <a:t>Preference to see &amp; touch product in person</a:t>
          </a:r>
          <a:endParaRPr lang="en-US" sz="2400" b="1" dirty="0"/>
        </a:p>
      </dgm:t>
    </dgm:pt>
    <dgm:pt modelId="{CD23866B-3F02-4684-93D9-DB31083BA989}" type="parTrans" cxnId="{DD6D194C-8FEC-4E50-A7A4-4D2838BA75BE}">
      <dgm:prSet/>
      <dgm:spPr/>
      <dgm:t>
        <a:bodyPr/>
        <a:lstStyle/>
        <a:p>
          <a:endParaRPr lang="en-US"/>
        </a:p>
      </dgm:t>
    </dgm:pt>
    <dgm:pt modelId="{5CBA57D8-5A38-4974-82BB-1570F953DEAE}" type="sibTrans" cxnId="{DD6D194C-8FEC-4E50-A7A4-4D2838BA75BE}">
      <dgm:prSet/>
      <dgm:spPr/>
      <dgm:t>
        <a:bodyPr/>
        <a:lstStyle/>
        <a:p>
          <a:endParaRPr lang="en-US"/>
        </a:p>
      </dgm:t>
    </dgm:pt>
    <dgm:pt modelId="{D8559F56-DDA8-4688-86FD-14232389AEA6}">
      <dgm:prSet custT="1"/>
      <dgm:spPr/>
      <dgm:t>
        <a:bodyPr/>
        <a:lstStyle/>
        <a:p>
          <a:r>
            <a:rPr lang="en-US" sz="2400" b="1" baseline="0" dirty="0"/>
            <a:t>Loyalty to shops, trust in the shop owner</a:t>
          </a:r>
          <a:endParaRPr lang="en-US" sz="2400" b="1" dirty="0"/>
        </a:p>
      </dgm:t>
    </dgm:pt>
    <dgm:pt modelId="{7465B21B-ADD4-4C7E-A426-2E22D4BDAE6D}" type="parTrans" cxnId="{F97523B1-881A-4130-8616-C6D43F47ECA4}">
      <dgm:prSet/>
      <dgm:spPr/>
      <dgm:t>
        <a:bodyPr/>
        <a:lstStyle/>
        <a:p>
          <a:endParaRPr lang="en-US"/>
        </a:p>
      </dgm:t>
    </dgm:pt>
    <dgm:pt modelId="{8FEB1E2D-6B47-41AE-88E0-C5FED9F772C2}" type="sibTrans" cxnId="{F97523B1-881A-4130-8616-C6D43F47ECA4}">
      <dgm:prSet/>
      <dgm:spPr/>
      <dgm:t>
        <a:bodyPr/>
        <a:lstStyle/>
        <a:p>
          <a:endParaRPr lang="en-US"/>
        </a:p>
      </dgm:t>
    </dgm:pt>
    <dgm:pt modelId="{9B5FD70C-0C45-4B21-8A54-DBFD8133B4A3}">
      <dgm:prSet custT="1"/>
      <dgm:spPr/>
      <dgm:t>
        <a:bodyPr/>
        <a:lstStyle/>
        <a:p>
          <a:r>
            <a:rPr lang="en-US" sz="2400" b="1" baseline="0" dirty="0"/>
            <a:t>Payment security concerns</a:t>
          </a:r>
          <a:endParaRPr lang="en-US" sz="2400" b="1" dirty="0"/>
        </a:p>
      </dgm:t>
    </dgm:pt>
    <dgm:pt modelId="{2BE5F84F-5152-42A6-BA58-CCC13C797E98}" type="parTrans" cxnId="{05056DFC-267A-4552-A5B2-5419751F9F59}">
      <dgm:prSet/>
      <dgm:spPr/>
      <dgm:t>
        <a:bodyPr/>
        <a:lstStyle/>
        <a:p>
          <a:endParaRPr lang="en-US"/>
        </a:p>
      </dgm:t>
    </dgm:pt>
    <dgm:pt modelId="{6379EA15-AFEF-4C40-A3B2-BCE480C36EEF}" type="sibTrans" cxnId="{05056DFC-267A-4552-A5B2-5419751F9F59}">
      <dgm:prSet/>
      <dgm:spPr/>
      <dgm:t>
        <a:bodyPr/>
        <a:lstStyle/>
        <a:p>
          <a:endParaRPr lang="en-US"/>
        </a:p>
      </dgm:t>
    </dgm:pt>
    <dgm:pt modelId="{CB6E610E-0CE0-4358-B59D-129609C0C598}">
      <dgm:prSet custT="1"/>
      <dgm:spPr/>
      <dgm:t>
        <a:bodyPr/>
        <a:lstStyle/>
        <a:p>
          <a:r>
            <a:rPr lang="en-US" sz="2400" b="1" baseline="0" dirty="0"/>
            <a:t>Lack of payment card</a:t>
          </a:r>
          <a:endParaRPr lang="en-US" sz="2400" b="1" dirty="0"/>
        </a:p>
      </dgm:t>
    </dgm:pt>
    <dgm:pt modelId="{A1DBAFD8-271A-4EF7-A0F8-24233D83A91E}" type="parTrans" cxnId="{78830059-68B7-4E8C-976A-5594CA03AC39}">
      <dgm:prSet/>
      <dgm:spPr/>
      <dgm:t>
        <a:bodyPr/>
        <a:lstStyle/>
        <a:p>
          <a:endParaRPr lang="en-US"/>
        </a:p>
      </dgm:t>
    </dgm:pt>
    <dgm:pt modelId="{A421FF0C-7111-4391-9B9B-3DA378CE7F6C}" type="sibTrans" cxnId="{78830059-68B7-4E8C-976A-5594CA03AC39}">
      <dgm:prSet/>
      <dgm:spPr/>
      <dgm:t>
        <a:bodyPr/>
        <a:lstStyle/>
        <a:p>
          <a:endParaRPr lang="en-US"/>
        </a:p>
      </dgm:t>
    </dgm:pt>
    <dgm:pt modelId="{F89639B2-5423-433D-B324-06AED0721020}">
      <dgm:prSet custT="1"/>
      <dgm:spPr/>
      <dgm:t>
        <a:bodyPr/>
        <a:lstStyle/>
        <a:p>
          <a:r>
            <a:rPr lang="en-US" sz="2400" b="1" baseline="0" dirty="0"/>
            <a:t>Long delivery times</a:t>
          </a:r>
          <a:endParaRPr lang="en-US" sz="2400" b="1" dirty="0"/>
        </a:p>
      </dgm:t>
    </dgm:pt>
    <dgm:pt modelId="{D5872BB4-7132-4AC8-9F20-3A73302EE3B4}" type="parTrans" cxnId="{7C86CC65-2185-46ED-A4E4-0F4384AFEFAF}">
      <dgm:prSet/>
      <dgm:spPr/>
      <dgm:t>
        <a:bodyPr/>
        <a:lstStyle/>
        <a:p>
          <a:endParaRPr lang="en-US"/>
        </a:p>
      </dgm:t>
    </dgm:pt>
    <dgm:pt modelId="{68F3ACAC-5396-46AC-8520-DB8DD31C57C8}" type="sibTrans" cxnId="{7C86CC65-2185-46ED-A4E4-0F4384AFEFAF}">
      <dgm:prSet/>
      <dgm:spPr/>
      <dgm:t>
        <a:bodyPr/>
        <a:lstStyle/>
        <a:p>
          <a:endParaRPr lang="en-US"/>
        </a:p>
      </dgm:t>
    </dgm:pt>
    <dgm:pt modelId="{34074274-C2CA-403A-B9D6-CA6E11C4A7A8}" type="pres">
      <dgm:prSet presAssocID="{F4BDA4AE-3DDA-4C51-9CCE-BDFE62DDDF1A}" presName="root" presStyleCnt="0">
        <dgm:presLayoutVars>
          <dgm:dir/>
          <dgm:resizeHandles val="exact"/>
        </dgm:presLayoutVars>
      </dgm:prSet>
      <dgm:spPr/>
    </dgm:pt>
    <dgm:pt modelId="{7058F76E-CEF0-49B5-A361-C8C448247CCC}" type="pres">
      <dgm:prSet presAssocID="{B0D55BDF-97D4-47E7-B880-E7FA59B2C87A}" presName="compNode" presStyleCnt="0"/>
      <dgm:spPr/>
    </dgm:pt>
    <dgm:pt modelId="{E56B5811-0490-499D-978F-D60BDA182502}" type="pres">
      <dgm:prSet presAssocID="{B0D55BDF-97D4-47E7-B880-E7FA59B2C87A}" presName="bgRect" presStyleLbl="bgShp" presStyleIdx="0" presStyleCnt="5"/>
      <dgm:spPr/>
    </dgm:pt>
    <dgm:pt modelId="{0A81908F-6F92-4C5F-A3A5-316069301308}" type="pres">
      <dgm:prSet presAssocID="{B0D55BDF-97D4-47E7-B880-E7FA59B2C8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piration2"/>
        </a:ext>
      </dgm:extLst>
    </dgm:pt>
    <dgm:pt modelId="{52DE6EC4-AF54-4F98-91F7-2899F1ADE481}" type="pres">
      <dgm:prSet presAssocID="{B0D55BDF-97D4-47E7-B880-E7FA59B2C87A}" presName="spaceRect" presStyleCnt="0"/>
      <dgm:spPr/>
    </dgm:pt>
    <dgm:pt modelId="{B9B76A56-0A28-409B-B002-720B2786D044}" type="pres">
      <dgm:prSet presAssocID="{B0D55BDF-97D4-47E7-B880-E7FA59B2C87A}" presName="parTx" presStyleLbl="revTx" presStyleIdx="0" presStyleCnt="5">
        <dgm:presLayoutVars>
          <dgm:chMax val="0"/>
          <dgm:chPref val="0"/>
        </dgm:presLayoutVars>
      </dgm:prSet>
      <dgm:spPr/>
    </dgm:pt>
    <dgm:pt modelId="{D681A755-6393-4CD3-8F5E-983DCC2FBE54}" type="pres">
      <dgm:prSet presAssocID="{5CBA57D8-5A38-4974-82BB-1570F953DEAE}" presName="sibTrans" presStyleCnt="0"/>
      <dgm:spPr/>
    </dgm:pt>
    <dgm:pt modelId="{585B1789-BA68-4D65-945E-8DFE4BA3E9E2}" type="pres">
      <dgm:prSet presAssocID="{D8559F56-DDA8-4688-86FD-14232389AEA6}" presName="compNode" presStyleCnt="0"/>
      <dgm:spPr/>
    </dgm:pt>
    <dgm:pt modelId="{54B01501-27D8-41FD-AF58-DE6EC26AED85}" type="pres">
      <dgm:prSet presAssocID="{D8559F56-DDA8-4688-86FD-14232389AEA6}" presName="bgRect" presStyleLbl="bgShp" presStyleIdx="1" presStyleCnt="5"/>
      <dgm:spPr/>
    </dgm:pt>
    <dgm:pt modelId="{FBCB5A9A-588B-4E16-9978-AD9EAA40D096}" type="pres">
      <dgm:prSet presAssocID="{D8559F56-DDA8-4688-86FD-14232389AEA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294FD300-3610-445E-8C80-D36A56D22CDC}" type="pres">
      <dgm:prSet presAssocID="{D8559F56-DDA8-4688-86FD-14232389AEA6}" presName="spaceRect" presStyleCnt="0"/>
      <dgm:spPr/>
    </dgm:pt>
    <dgm:pt modelId="{FE4E027E-F490-496A-8162-DC34582D5DE1}" type="pres">
      <dgm:prSet presAssocID="{D8559F56-DDA8-4688-86FD-14232389AEA6}" presName="parTx" presStyleLbl="revTx" presStyleIdx="1" presStyleCnt="5" custLinFactNeighborX="0" custLinFactNeighborY="-5924">
        <dgm:presLayoutVars>
          <dgm:chMax val="0"/>
          <dgm:chPref val="0"/>
        </dgm:presLayoutVars>
      </dgm:prSet>
      <dgm:spPr/>
    </dgm:pt>
    <dgm:pt modelId="{949FB40F-EE1E-408B-9D45-A4BE624AEE93}" type="pres">
      <dgm:prSet presAssocID="{8FEB1E2D-6B47-41AE-88E0-C5FED9F772C2}" presName="sibTrans" presStyleCnt="0"/>
      <dgm:spPr/>
    </dgm:pt>
    <dgm:pt modelId="{37108CD3-D73A-4DD9-9CED-CE4B94FCB781}" type="pres">
      <dgm:prSet presAssocID="{9B5FD70C-0C45-4B21-8A54-DBFD8133B4A3}" presName="compNode" presStyleCnt="0"/>
      <dgm:spPr/>
    </dgm:pt>
    <dgm:pt modelId="{905DE7A9-5F2E-4A10-9693-CB659E2659B7}" type="pres">
      <dgm:prSet presAssocID="{9B5FD70C-0C45-4B21-8A54-DBFD8133B4A3}" presName="bgRect" presStyleLbl="bgShp" presStyleIdx="2" presStyleCnt="5"/>
      <dgm:spPr/>
    </dgm:pt>
    <dgm:pt modelId="{F85842F1-AE7C-49EC-BAEB-9DF4E18F806C}" type="pres">
      <dgm:prSet presAssocID="{9B5FD70C-0C45-4B21-8A54-DBFD8133B4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0A5A4C5-5F92-4079-90EF-42FEB1D5FF3E}" type="pres">
      <dgm:prSet presAssocID="{9B5FD70C-0C45-4B21-8A54-DBFD8133B4A3}" presName="spaceRect" presStyleCnt="0"/>
      <dgm:spPr/>
    </dgm:pt>
    <dgm:pt modelId="{96D3E95B-D2A5-4E8D-B6D2-724F0E2A08E7}" type="pres">
      <dgm:prSet presAssocID="{9B5FD70C-0C45-4B21-8A54-DBFD8133B4A3}" presName="parTx" presStyleLbl="revTx" presStyleIdx="2" presStyleCnt="5">
        <dgm:presLayoutVars>
          <dgm:chMax val="0"/>
          <dgm:chPref val="0"/>
        </dgm:presLayoutVars>
      </dgm:prSet>
      <dgm:spPr/>
    </dgm:pt>
    <dgm:pt modelId="{BCC5CB05-33B4-4454-86AB-6A4104CB6CC6}" type="pres">
      <dgm:prSet presAssocID="{6379EA15-AFEF-4C40-A3B2-BCE480C36EEF}" presName="sibTrans" presStyleCnt="0"/>
      <dgm:spPr/>
    </dgm:pt>
    <dgm:pt modelId="{3C096992-ADB2-4940-90D8-E61857E4E514}" type="pres">
      <dgm:prSet presAssocID="{CB6E610E-0CE0-4358-B59D-129609C0C598}" presName="compNode" presStyleCnt="0"/>
      <dgm:spPr/>
    </dgm:pt>
    <dgm:pt modelId="{395BD6B8-81AA-441C-9822-A6DDCF0CCE51}" type="pres">
      <dgm:prSet presAssocID="{CB6E610E-0CE0-4358-B59D-129609C0C598}" presName="bgRect" presStyleLbl="bgShp" presStyleIdx="3" presStyleCnt="5" custLinFactNeighborY="-4739"/>
      <dgm:spPr/>
    </dgm:pt>
    <dgm:pt modelId="{00CCAF6E-0FAF-4CEF-B525-6B5F12DAD871}" type="pres">
      <dgm:prSet presAssocID="{CB6E610E-0CE0-4358-B59D-129609C0C5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59D56FC0-A68D-4B90-80FF-F5A872BCD720}" type="pres">
      <dgm:prSet presAssocID="{CB6E610E-0CE0-4358-B59D-129609C0C598}" presName="spaceRect" presStyleCnt="0"/>
      <dgm:spPr/>
    </dgm:pt>
    <dgm:pt modelId="{74D2644D-3758-49B9-99BC-8303730EA424}" type="pres">
      <dgm:prSet presAssocID="{CB6E610E-0CE0-4358-B59D-129609C0C598}" presName="parTx" presStyleLbl="revTx" presStyleIdx="3" presStyleCnt="5">
        <dgm:presLayoutVars>
          <dgm:chMax val="0"/>
          <dgm:chPref val="0"/>
        </dgm:presLayoutVars>
      </dgm:prSet>
      <dgm:spPr/>
    </dgm:pt>
    <dgm:pt modelId="{9BE55F83-85E5-43BB-8AB1-E674A325C89A}" type="pres">
      <dgm:prSet presAssocID="{A421FF0C-7111-4391-9B9B-3DA378CE7F6C}" presName="sibTrans" presStyleCnt="0"/>
      <dgm:spPr/>
    </dgm:pt>
    <dgm:pt modelId="{09F5DCC8-6B15-44E3-AF9F-21231A6F6FC0}" type="pres">
      <dgm:prSet presAssocID="{F89639B2-5423-433D-B324-06AED0721020}" presName="compNode" presStyleCnt="0"/>
      <dgm:spPr/>
    </dgm:pt>
    <dgm:pt modelId="{AE0EE5F2-D9EC-459F-B77E-50B9AAAD001A}" type="pres">
      <dgm:prSet presAssocID="{F89639B2-5423-433D-B324-06AED0721020}" presName="bgRect" presStyleLbl="bgShp" presStyleIdx="4" presStyleCnt="5"/>
      <dgm:spPr/>
    </dgm:pt>
    <dgm:pt modelId="{49AF770D-7FA8-4FFA-8D2E-67F0952BF544}" type="pres">
      <dgm:prSet presAssocID="{F89639B2-5423-433D-B324-06AED072102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2247909-684C-4944-920E-4C6124E8EEF3}" type="pres">
      <dgm:prSet presAssocID="{F89639B2-5423-433D-B324-06AED0721020}" presName="spaceRect" presStyleCnt="0"/>
      <dgm:spPr/>
    </dgm:pt>
    <dgm:pt modelId="{12117C21-49D7-457B-AB3F-325C9D061970}" type="pres">
      <dgm:prSet presAssocID="{F89639B2-5423-433D-B324-06AED072102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5DC0516-4D68-4F4B-B629-FEC5A41ABFAB}" type="presOf" srcId="{D8559F56-DDA8-4688-86FD-14232389AEA6}" destId="{FE4E027E-F490-496A-8162-DC34582D5DE1}" srcOrd="0" destOrd="0" presId="urn:microsoft.com/office/officeart/2018/2/layout/IconVerticalSolidList"/>
    <dgm:cxn modelId="{7C86CC65-2185-46ED-A4E4-0F4384AFEFAF}" srcId="{F4BDA4AE-3DDA-4C51-9CCE-BDFE62DDDF1A}" destId="{F89639B2-5423-433D-B324-06AED0721020}" srcOrd="4" destOrd="0" parTransId="{D5872BB4-7132-4AC8-9F20-3A73302EE3B4}" sibTransId="{68F3ACAC-5396-46AC-8520-DB8DD31C57C8}"/>
    <dgm:cxn modelId="{DD6D194C-8FEC-4E50-A7A4-4D2838BA75BE}" srcId="{F4BDA4AE-3DDA-4C51-9CCE-BDFE62DDDF1A}" destId="{B0D55BDF-97D4-47E7-B880-E7FA59B2C87A}" srcOrd="0" destOrd="0" parTransId="{CD23866B-3F02-4684-93D9-DB31083BA989}" sibTransId="{5CBA57D8-5A38-4974-82BB-1570F953DEAE}"/>
    <dgm:cxn modelId="{78830059-68B7-4E8C-976A-5594CA03AC39}" srcId="{F4BDA4AE-3DDA-4C51-9CCE-BDFE62DDDF1A}" destId="{CB6E610E-0CE0-4358-B59D-129609C0C598}" srcOrd="3" destOrd="0" parTransId="{A1DBAFD8-271A-4EF7-A0F8-24233D83A91E}" sibTransId="{A421FF0C-7111-4391-9B9B-3DA378CE7F6C}"/>
    <dgm:cxn modelId="{3ED1E87A-2DA4-48E5-BF4E-529E23258A20}" type="presOf" srcId="{9B5FD70C-0C45-4B21-8A54-DBFD8133B4A3}" destId="{96D3E95B-D2A5-4E8D-B6D2-724F0E2A08E7}" srcOrd="0" destOrd="0" presId="urn:microsoft.com/office/officeart/2018/2/layout/IconVerticalSolidList"/>
    <dgm:cxn modelId="{9F61599B-26A4-453F-8CB7-475A7C6478F2}" type="presOf" srcId="{F89639B2-5423-433D-B324-06AED0721020}" destId="{12117C21-49D7-457B-AB3F-325C9D061970}" srcOrd="0" destOrd="0" presId="urn:microsoft.com/office/officeart/2018/2/layout/IconVerticalSolidList"/>
    <dgm:cxn modelId="{95538B9E-8842-49EF-AF56-B8466B8D1967}" type="presOf" srcId="{CB6E610E-0CE0-4358-B59D-129609C0C598}" destId="{74D2644D-3758-49B9-99BC-8303730EA424}" srcOrd="0" destOrd="0" presId="urn:microsoft.com/office/officeart/2018/2/layout/IconVerticalSolidList"/>
    <dgm:cxn modelId="{F97523B1-881A-4130-8616-C6D43F47ECA4}" srcId="{F4BDA4AE-3DDA-4C51-9CCE-BDFE62DDDF1A}" destId="{D8559F56-DDA8-4688-86FD-14232389AEA6}" srcOrd="1" destOrd="0" parTransId="{7465B21B-ADD4-4C7E-A426-2E22D4BDAE6D}" sibTransId="{8FEB1E2D-6B47-41AE-88E0-C5FED9F772C2}"/>
    <dgm:cxn modelId="{6A0EF5D1-2252-46EA-9DD9-D2754E2BE6F0}" type="presOf" srcId="{F4BDA4AE-3DDA-4C51-9CCE-BDFE62DDDF1A}" destId="{34074274-C2CA-403A-B9D6-CA6E11C4A7A8}" srcOrd="0" destOrd="0" presId="urn:microsoft.com/office/officeart/2018/2/layout/IconVerticalSolidList"/>
    <dgm:cxn modelId="{C1BA0FF8-6AB0-45E5-A512-DC060CD25141}" type="presOf" srcId="{B0D55BDF-97D4-47E7-B880-E7FA59B2C87A}" destId="{B9B76A56-0A28-409B-B002-720B2786D044}" srcOrd="0" destOrd="0" presId="urn:microsoft.com/office/officeart/2018/2/layout/IconVerticalSolidList"/>
    <dgm:cxn modelId="{05056DFC-267A-4552-A5B2-5419751F9F59}" srcId="{F4BDA4AE-3DDA-4C51-9CCE-BDFE62DDDF1A}" destId="{9B5FD70C-0C45-4B21-8A54-DBFD8133B4A3}" srcOrd="2" destOrd="0" parTransId="{2BE5F84F-5152-42A6-BA58-CCC13C797E98}" sibTransId="{6379EA15-AFEF-4C40-A3B2-BCE480C36EEF}"/>
    <dgm:cxn modelId="{FBEDCE88-F17A-4B12-9BD9-63D7A8A7D865}" type="presParOf" srcId="{34074274-C2CA-403A-B9D6-CA6E11C4A7A8}" destId="{7058F76E-CEF0-49B5-A361-C8C448247CCC}" srcOrd="0" destOrd="0" presId="urn:microsoft.com/office/officeart/2018/2/layout/IconVerticalSolidList"/>
    <dgm:cxn modelId="{1B945404-8C28-4376-B7AB-E73EF0847EAE}" type="presParOf" srcId="{7058F76E-CEF0-49B5-A361-C8C448247CCC}" destId="{E56B5811-0490-499D-978F-D60BDA182502}" srcOrd="0" destOrd="0" presId="urn:microsoft.com/office/officeart/2018/2/layout/IconVerticalSolidList"/>
    <dgm:cxn modelId="{7CEC7F6E-E855-40A6-8979-9CB260ADF0CD}" type="presParOf" srcId="{7058F76E-CEF0-49B5-A361-C8C448247CCC}" destId="{0A81908F-6F92-4C5F-A3A5-316069301308}" srcOrd="1" destOrd="0" presId="urn:microsoft.com/office/officeart/2018/2/layout/IconVerticalSolidList"/>
    <dgm:cxn modelId="{7306B580-90A9-444A-AC58-5C643681144B}" type="presParOf" srcId="{7058F76E-CEF0-49B5-A361-C8C448247CCC}" destId="{52DE6EC4-AF54-4F98-91F7-2899F1ADE481}" srcOrd="2" destOrd="0" presId="urn:microsoft.com/office/officeart/2018/2/layout/IconVerticalSolidList"/>
    <dgm:cxn modelId="{82009649-7005-4A5F-840B-66BBA80C7B4A}" type="presParOf" srcId="{7058F76E-CEF0-49B5-A361-C8C448247CCC}" destId="{B9B76A56-0A28-409B-B002-720B2786D044}" srcOrd="3" destOrd="0" presId="urn:microsoft.com/office/officeart/2018/2/layout/IconVerticalSolidList"/>
    <dgm:cxn modelId="{1266D39D-C9E5-474E-AD5C-95FE27BDE83B}" type="presParOf" srcId="{34074274-C2CA-403A-B9D6-CA6E11C4A7A8}" destId="{D681A755-6393-4CD3-8F5E-983DCC2FBE54}" srcOrd="1" destOrd="0" presId="urn:microsoft.com/office/officeart/2018/2/layout/IconVerticalSolidList"/>
    <dgm:cxn modelId="{91B8EB53-3FC0-44C7-B905-54E60602A4A0}" type="presParOf" srcId="{34074274-C2CA-403A-B9D6-CA6E11C4A7A8}" destId="{585B1789-BA68-4D65-945E-8DFE4BA3E9E2}" srcOrd="2" destOrd="0" presId="urn:microsoft.com/office/officeart/2018/2/layout/IconVerticalSolidList"/>
    <dgm:cxn modelId="{0DB26678-6CAB-455B-B17C-9605B4B70384}" type="presParOf" srcId="{585B1789-BA68-4D65-945E-8DFE4BA3E9E2}" destId="{54B01501-27D8-41FD-AF58-DE6EC26AED85}" srcOrd="0" destOrd="0" presId="urn:microsoft.com/office/officeart/2018/2/layout/IconVerticalSolidList"/>
    <dgm:cxn modelId="{3C107B46-347C-4B4B-8CD1-C5977D7046C7}" type="presParOf" srcId="{585B1789-BA68-4D65-945E-8DFE4BA3E9E2}" destId="{FBCB5A9A-588B-4E16-9978-AD9EAA40D096}" srcOrd="1" destOrd="0" presId="urn:microsoft.com/office/officeart/2018/2/layout/IconVerticalSolidList"/>
    <dgm:cxn modelId="{9C2D472A-89B2-4A41-8454-326701CDB181}" type="presParOf" srcId="{585B1789-BA68-4D65-945E-8DFE4BA3E9E2}" destId="{294FD300-3610-445E-8C80-D36A56D22CDC}" srcOrd="2" destOrd="0" presId="urn:microsoft.com/office/officeart/2018/2/layout/IconVerticalSolidList"/>
    <dgm:cxn modelId="{030596CF-873F-452D-A809-7E55C41C79E6}" type="presParOf" srcId="{585B1789-BA68-4D65-945E-8DFE4BA3E9E2}" destId="{FE4E027E-F490-496A-8162-DC34582D5DE1}" srcOrd="3" destOrd="0" presId="urn:microsoft.com/office/officeart/2018/2/layout/IconVerticalSolidList"/>
    <dgm:cxn modelId="{4154F435-723F-4665-AC9E-CC691172DC0A}" type="presParOf" srcId="{34074274-C2CA-403A-B9D6-CA6E11C4A7A8}" destId="{949FB40F-EE1E-408B-9D45-A4BE624AEE93}" srcOrd="3" destOrd="0" presId="urn:microsoft.com/office/officeart/2018/2/layout/IconVerticalSolidList"/>
    <dgm:cxn modelId="{937A6882-775A-413F-80DB-C09D87890A8B}" type="presParOf" srcId="{34074274-C2CA-403A-B9D6-CA6E11C4A7A8}" destId="{37108CD3-D73A-4DD9-9CED-CE4B94FCB781}" srcOrd="4" destOrd="0" presId="urn:microsoft.com/office/officeart/2018/2/layout/IconVerticalSolidList"/>
    <dgm:cxn modelId="{9DDBDA51-7FEF-4E4B-96C4-0F6340599994}" type="presParOf" srcId="{37108CD3-D73A-4DD9-9CED-CE4B94FCB781}" destId="{905DE7A9-5F2E-4A10-9693-CB659E2659B7}" srcOrd="0" destOrd="0" presId="urn:microsoft.com/office/officeart/2018/2/layout/IconVerticalSolidList"/>
    <dgm:cxn modelId="{9AB15610-DB68-456B-BB1E-6BB635B75D8C}" type="presParOf" srcId="{37108CD3-D73A-4DD9-9CED-CE4B94FCB781}" destId="{F85842F1-AE7C-49EC-BAEB-9DF4E18F806C}" srcOrd="1" destOrd="0" presId="urn:microsoft.com/office/officeart/2018/2/layout/IconVerticalSolidList"/>
    <dgm:cxn modelId="{8084DCB7-9F0E-496E-99B1-8114E62C15F5}" type="presParOf" srcId="{37108CD3-D73A-4DD9-9CED-CE4B94FCB781}" destId="{00A5A4C5-5F92-4079-90EF-42FEB1D5FF3E}" srcOrd="2" destOrd="0" presId="urn:microsoft.com/office/officeart/2018/2/layout/IconVerticalSolidList"/>
    <dgm:cxn modelId="{6FE1CBE0-C199-43ED-AD34-76B126AAE000}" type="presParOf" srcId="{37108CD3-D73A-4DD9-9CED-CE4B94FCB781}" destId="{96D3E95B-D2A5-4E8D-B6D2-724F0E2A08E7}" srcOrd="3" destOrd="0" presId="urn:microsoft.com/office/officeart/2018/2/layout/IconVerticalSolidList"/>
    <dgm:cxn modelId="{48077F26-0255-4BF5-B86D-5CA28F6893AB}" type="presParOf" srcId="{34074274-C2CA-403A-B9D6-CA6E11C4A7A8}" destId="{BCC5CB05-33B4-4454-86AB-6A4104CB6CC6}" srcOrd="5" destOrd="0" presId="urn:microsoft.com/office/officeart/2018/2/layout/IconVerticalSolidList"/>
    <dgm:cxn modelId="{30E87DB0-2AA7-4472-A7A4-E066848A536D}" type="presParOf" srcId="{34074274-C2CA-403A-B9D6-CA6E11C4A7A8}" destId="{3C096992-ADB2-4940-90D8-E61857E4E514}" srcOrd="6" destOrd="0" presId="urn:microsoft.com/office/officeart/2018/2/layout/IconVerticalSolidList"/>
    <dgm:cxn modelId="{812DF130-DDC1-41AB-B96A-7A6F932C9D66}" type="presParOf" srcId="{3C096992-ADB2-4940-90D8-E61857E4E514}" destId="{395BD6B8-81AA-441C-9822-A6DDCF0CCE51}" srcOrd="0" destOrd="0" presId="urn:microsoft.com/office/officeart/2018/2/layout/IconVerticalSolidList"/>
    <dgm:cxn modelId="{545933DF-2571-4EC9-ADBD-1777277FCFD3}" type="presParOf" srcId="{3C096992-ADB2-4940-90D8-E61857E4E514}" destId="{00CCAF6E-0FAF-4CEF-B525-6B5F12DAD871}" srcOrd="1" destOrd="0" presId="urn:microsoft.com/office/officeart/2018/2/layout/IconVerticalSolidList"/>
    <dgm:cxn modelId="{9D3BC3DF-81EC-4956-A2B0-2E0B137D3F05}" type="presParOf" srcId="{3C096992-ADB2-4940-90D8-E61857E4E514}" destId="{59D56FC0-A68D-4B90-80FF-F5A872BCD720}" srcOrd="2" destOrd="0" presId="urn:microsoft.com/office/officeart/2018/2/layout/IconVerticalSolidList"/>
    <dgm:cxn modelId="{DF5A88BE-7D65-4E32-B65A-4BF1FF742E9F}" type="presParOf" srcId="{3C096992-ADB2-4940-90D8-E61857E4E514}" destId="{74D2644D-3758-49B9-99BC-8303730EA424}" srcOrd="3" destOrd="0" presId="urn:microsoft.com/office/officeart/2018/2/layout/IconVerticalSolidList"/>
    <dgm:cxn modelId="{EE67F643-FAE6-420E-ADEE-85B098CBC9C3}" type="presParOf" srcId="{34074274-C2CA-403A-B9D6-CA6E11C4A7A8}" destId="{9BE55F83-85E5-43BB-8AB1-E674A325C89A}" srcOrd="7" destOrd="0" presId="urn:microsoft.com/office/officeart/2018/2/layout/IconVerticalSolidList"/>
    <dgm:cxn modelId="{F5CC45B7-ACB1-4B30-B502-7FDBFB10830E}" type="presParOf" srcId="{34074274-C2CA-403A-B9D6-CA6E11C4A7A8}" destId="{09F5DCC8-6B15-44E3-AF9F-21231A6F6FC0}" srcOrd="8" destOrd="0" presId="urn:microsoft.com/office/officeart/2018/2/layout/IconVerticalSolidList"/>
    <dgm:cxn modelId="{CD1B7910-781B-4BFB-BD49-8312A53D8067}" type="presParOf" srcId="{09F5DCC8-6B15-44E3-AF9F-21231A6F6FC0}" destId="{AE0EE5F2-D9EC-459F-B77E-50B9AAAD001A}" srcOrd="0" destOrd="0" presId="urn:microsoft.com/office/officeart/2018/2/layout/IconVerticalSolidList"/>
    <dgm:cxn modelId="{AC611F13-E125-458A-AE8B-3E592073ACC5}" type="presParOf" srcId="{09F5DCC8-6B15-44E3-AF9F-21231A6F6FC0}" destId="{49AF770D-7FA8-4FFA-8D2E-67F0952BF544}" srcOrd="1" destOrd="0" presId="urn:microsoft.com/office/officeart/2018/2/layout/IconVerticalSolidList"/>
    <dgm:cxn modelId="{9F37C0B7-5BBF-4300-A503-9AD656B7DC5D}" type="presParOf" srcId="{09F5DCC8-6B15-44E3-AF9F-21231A6F6FC0}" destId="{22247909-684C-4944-920E-4C6124E8EEF3}" srcOrd="2" destOrd="0" presId="urn:microsoft.com/office/officeart/2018/2/layout/IconVerticalSolidList"/>
    <dgm:cxn modelId="{47D14770-32DF-49C9-B004-34E32A1E6613}" type="presParOf" srcId="{09F5DCC8-6B15-44E3-AF9F-21231A6F6FC0}" destId="{12117C21-49D7-457B-AB3F-325C9D0619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87B95-E291-4D15-BB46-1BC587CF998F}">
      <dsp:nvSpPr>
        <dsp:cNvPr id="0" name=""/>
        <dsp:cNvSpPr/>
      </dsp:nvSpPr>
      <dsp:spPr>
        <a:xfrm>
          <a:off x="0" y="690"/>
          <a:ext cx="6248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99DC8-4AD7-489B-ACD8-90FC6DCC6D1B}">
      <dsp:nvSpPr>
        <dsp:cNvPr id="0" name=""/>
        <dsp:cNvSpPr/>
      </dsp:nvSpPr>
      <dsp:spPr>
        <a:xfrm>
          <a:off x="0" y="690"/>
          <a:ext cx="6248400" cy="1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‘Ubiquity’ &amp; ‘Global Reach’</a:t>
          </a:r>
          <a:r>
            <a:rPr lang="en-US" sz="2400" kern="1200" dirty="0"/>
            <a:t>: Potentially available everywhere and to everyone (the world is your market)</a:t>
          </a:r>
          <a:endParaRPr lang="en-US" sz="2400" b="0" i="0" u="none" strike="noStrike" kern="1200" cap="none" baseline="0" noProof="0" dirty="0">
            <a:solidFill>
              <a:srgbClr val="010000"/>
            </a:solidFill>
            <a:latin typeface="Century Schoolbook"/>
          </a:endParaRPr>
        </a:p>
      </dsp:txBody>
      <dsp:txXfrm>
        <a:off x="0" y="690"/>
        <a:ext cx="6248400" cy="1130976"/>
      </dsp:txXfrm>
    </dsp:sp>
    <dsp:sp modelId="{68CD3BD9-9A1A-498A-8DB3-411B4E5F762B}">
      <dsp:nvSpPr>
        <dsp:cNvPr id="0" name=""/>
        <dsp:cNvSpPr/>
      </dsp:nvSpPr>
      <dsp:spPr>
        <a:xfrm>
          <a:off x="0" y="1131666"/>
          <a:ext cx="6248400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0E869-1BE5-477F-B389-D3C77A4F59C2}">
      <dsp:nvSpPr>
        <dsp:cNvPr id="0" name=""/>
        <dsp:cNvSpPr/>
      </dsp:nvSpPr>
      <dsp:spPr>
        <a:xfrm>
          <a:off x="0" y="1131666"/>
          <a:ext cx="6248400" cy="1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‘Universal Standards’: </a:t>
          </a:r>
          <a:r>
            <a:rPr lang="en-US" sz="2200" kern="1200" dirty="0"/>
            <a:t>Much easier to scale and expand into other geographies as everybody uses the same internet technology / standards</a:t>
          </a:r>
        </a:p>
      </dsp:txBody>
      <dsp:txXfrm>
        <a:off x="0" y="1131666"/>
        <a:ext cx="6248400" cy="1130976"/>
      </dsp:txXfrm>
    </dsp:sp>
    <dsp:sp modelId="{CD4C7C87-1EB0-4ACB-9524-D70922B1A354}">
      <dsp:nvSpPr>
        <dsp:cNvPr id="0" name=""/>
        <dsp:cNvSpPr/>
      </dsp:nvSpPr>
      <dsp:spPr>
        <a:xfrm>
          <a:off x="0" y="2262643"/>
          <a:ext cx="6248400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C5E38-9994-4CC6-8A18-A3B5469AB1A5}">
      <dsp:nvSpPr>
        <dsp:cNvPr id="0" name=""/>
        <dsp:cNvSpPr/>
      </dsp:nvSpPr>
      <dsp:spPr>
        <a:xfrm>
          <a:off x="0" y="2262643"/>
          <a:ext cx="6248400" cy="1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b="1" kern="1200" dirty="0"/>
            <a:t>‘Richness’</a:t>
          </a:r>
          <a:r>
            <a:rPr lang="en-CA" sz="2200" kern="1200" dirty="0"/>
            <a:t>: You can transmit complex information about products and services without sacrificing reach.</a:t>
          </a:r>
          <a:endParaRPr lang="en-US" sz="2200" kern="1200" dirty="0"/>
        </a:p>
      </dsp:txBody>
      <dsp:txXfrm>
        <a:off x="0" y="2262643"/>
        <a:ext cx="6248400" cy="1130976"/>
      </dsp:txXfrm>
    </dsp:sp>
    <dsp:sp modelId="{4929D518-25D8-453D-8326-25554393D61A}">
      <dsp:nvSpPr>
        <dsp:cNvPr id="0" name=""/>
        <dsp:cNvSpPr/>
      </dsp:nvSpPr>
      <dsp:spPr>
        <a:xfrm>
          <a:off x="0" y="3393619"/>
          <a:ext cx="6248400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7DD8F-9837-4B1E-8301-F3C9F7164564}">
      <dsp:nvSpPr>
        <dsp:cNvPr id="0" name=""/>
        <dsp:cNvSpPr/>
      </dsp:nvSpPr>
      <dsp:spPr>
        <a:xfrm>
          <a:off x="0" y="3393619"/>
          <a:ext cx="6248400" cy="1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b="1" kern="1200" dirty="0"/>
            <a:t>‘Interactivity’</a:t>
          </a:r>
          <a:r>
            <a:rPr lang="en-CA" sz="2200" kern="1200" dirty="0"/>
            <a:t>: Two-way communication between merchant and consumer.</a:t>
          </a:r>
          <a:endParaRPr lang="en-US" sz="2200" kern="1200" dirty="0"/>
        </a:p>
      </dsp:txBody>
      <dsp:txXfrm>
        <a:off x="0" y="3393619"/>
        <a:ext cx="6248400" cy="1130976"/>
      </dsp:txXfrm>
    </dsp:sp>
    <dsp:sp modelId="{05D9968C-A499-48EA-93BE-82E1F0145B19}">
      <dsp:nvSpPr>
        <dsp:cNvPr id="0" name=""/>
        <dsp:cNvSpPr/>
      </dsp:nvSpPr>
      <dsp:spPr>
        <a:xfrm>
          <a:off x="0" y="4524596"/>
          <a:ext cx="6248400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3A105-B9D5-4584-B0ED-E24109BB58BC}">
      <dsp:nvSpPr>
        <dsp:cNvPr id="0" name=""/>
        <dsp:cNvSpPr/>
      </dsp:nvSpPr>
      <dsp:spPr>
        <a:xfrm>
          <a:off x="0" y="4524596"/>
          <a:ext cx="6248400" cy="113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CA" sz="2200" b="1" kern="1200" dirty="0">
            <a:latin typeface="Century Schoolbook" panose="02040604050505020304"/>
          </a:endParaRPr>
        </a:p>
      </dsp:txBody>
      <dsp:txXfrm>
        <a:off x="0" y="4524596"/>
        <a:ext cx="6248400" cy="11309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6B5811-0490-499D-978F-D60BDA182502}">
      <dsp:nvSpPr>
        <dsp:cNvPr id="0" name=""/>
        <dsp:cNvSpPr/>
      </dsp:nvSpPr>
      <dsp:spPr>
        <a:xfrm>
          <a:off x="0" y="4418"/>
          <a:ext cx="7010400" cy="9412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81908F-6F92-4C5F-A3A5-316069301308}">
      <dsp:nvSpPr>
        <dsp:cNvPr id="0" name=""/>
        <dsp:cNvSpPr/>
      </dsp:nvSpPr>
      <dsp:spPr>
        <a:xfrm>
          <a:off x="284724" y="216197"/>
          <a:ext cx="517680" cy="5176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76A56-0A28-409B-B002-720B2786D044}">
      <dsp:nvSpPr>
        <dsp:cNvPr id="0" name=""/>
        <dsp:cNvSpPr/>
      </dsp:nvSpPr>
      <dsp:spPr>
        <a:xfrm>
          <a:off x="1087129" y="4418"/>
          <a:ext cx="5923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baseline="0" dirty="0"/>
            <a:t>Preference to see &amp; touch product in person</a:t>
          </a:r>
          <a:endParaRPr lang="en-US" sz="2400" b="1" kern="1200" dirty="0"/>
        </a:p>
      </dsp:txBody>
      <dsp:txXfrm>
        <a:off x="1087129" y="4418"/>
        <a:ext cx="5923270" cy="941237"/>
      </dsp:txXfrm>
    </dsp:sp>
    <dsp:sp modelId="{54B01501-27D8-41FD-AF58-DE6EC26AED85}">
      <dsp:nvSpPr>
        <dsp:cNvPr id="0" name=""/>
        <dsp:cNvSpPr/>
      </dsp:nvSpPr>
      <dsp:spPr>
        <a:xfrm>
          <a:off x="0" y="1180965"/>
          <a:ext cx="7010400" cy="9412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B5A9A-588B-4E16-9978-AD9EAA40D096}">
      <dsp:nvSpPr>
        <dsp:cNvPr id="0" name=""/>
        <dsp:cNvSpPr/>
      </dsp:nvSpPr>
      <dsp:spPr>
        <a:xfrm>
          <a:off x="284724" y="1392744"/>
          <a:ext cx="517680" cy="5176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E027E-F490-496A-8162-DC34582D5DE1}">
      <dsp:nvSpPr>
        <dsp:cNvPr id="0" name=""/>
        <dsp:cNvSpPr/>
      </dsp:nvSpPr>
      <dsp:spPr>
        <a:xfrm>
          <a:off x="1087129" y="1125206"/>
          <a:ext cx="5923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baseline="0" dirty="0"/>
            <a:t>Loyalty to shops, trust in the shop owner</a:t>
          </a:r>
          <a:endParaRPr lang="en-US" sz="2400" b="1" kern="1200" dirty="0"/>
        </a:p>
      </dsp:txBody>
      <dsp:txXfrm>
        <a:off x="1087129" y="1125206"/>
        <a:ext cx="5923270" cy="941237"/>
      </dsp:txXfrm>
    </dsp:sp>
    <dsp:sp modelId="{905DE7A9-5F2E-4A10-9693-CB659E2659B7}">
      <dsp:nvSpPr>
        <dsp:cNvPr id="0" name=""/>
        <dsp:cNvSpPr/>
      </dsp:nvSpPr>
      <dsp:spPr>
        <a:xfrm>
          <a:off x="0" y="2357512"/>
          <a:ext cx="7010400" cy="9412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5842F1-AE7C-49EC-BAEB-9DF4E18F806C}">
      <dsp:nvSpPr>
        <dsp:cNvPr id="0" name=""/>
        <dsp:cNvSpPr/>
      </dsp:nvSpPr>
      <dsp:spPr>
        <a:xfrm>
          <a:off x="284724" y="2569291"/>
          <a:ext cx="517680" cy="5176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D3E95B-D2A5-4E8D-B6D2-724F0E2A08E7}">
      <dsp:nvSpPr>
        <dsp:cNvPr id="0" name=""/>
        <dsp:cNvSpPr/>
      </dsp:nvSpPr>
      <dsp:spPr>
        <a:xfrm>
          <a:off x="1087129" y="2357512"/>
          <a:ext cx="5923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baseline="0" dirty="0"/>
            <a:t>Payment security concerns</a:t>
          </a:r>
          <a:endParaRPr lang="en-US" sz="2400" b="1" kern="1200" dirty="0"/>
        </a:p>
      </dsp:txBody>
      <dsp:txXfrm>
        <a:off x="1087129" y="2357512"/>
        <a:ext cx="5923270" cy="941237"/>
      </dsp:txXfrm>
    </dsp:sp>
    <dsp:sp modelId="{395BD6B8-81AA-441C-9822-A6DDCF0CCE51}">
      <dsp:nvSpPr>
        <dsp:cNvPr id="0" name=""/>
        <dsp:cNvSpPr/>
      </dsp:nvSpPr>
      <dsp:spPr>
        <a:xfrm>
          <a:off x="0" y="3489454"/>
          <a:ext cx="7010400" cy="9412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CAF6E-0FAF-4CEF-B525-6B5F12DAD871}">
      <dsp:nvSpPr>
        <dsp:cNvPr id="0" name=""/>
        <dsp:cNvSpPr/>
      </dsp:nvSpPr>
      <dsp:spPr>
        <a:xfrm>
          <a:off x="284724" y="3745838"/>
          <a:ext cx="517680" cy="5176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2644D-3758-49B9-99BC-8303730EA424}">
      <dsp:nvSpPr>
        <dsp:cNvPr id="0" name=""/>
        <dsp:cNvSpPr/>
      </dsp:nvSpPr>
      <dsp:spPr>
        <a:xfrm>
          <a:off x="1087129" y="3534059"/>
          <a:ext cx="5923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baseline="0" dirty="0"/>
            <a:t>Lack of payment card</a:t>
          </a:r>
          <a:endParaRPr lang="en-US" sz="2400" b="1" kern="1200" dirty="0"/>
        </a:p>
      </dsp:txBody>
      <dsp:txXfrm>
        <a:off x="1087129" y="3534059"/>
        <a:ext cx="5923270" cy="941237"/>
      </dsp:txXfrm>
    </dsp:sp>
    <dsp:sp modelId="{AE0EE5F2-D9EC-459F-B77E-50B9AAAD001A}">
      <dsp:nvSpPr>
        <dsp:cNvPr id="0" name=""/>
        <dsp:cNvSpPr/>
      </dsp:nvSpPr>
      <dsp:spPr>
        <a:xfrm>
          <a:off x="0" y="4710606"/>
          <a:ext cx="7010400" cy="9412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F770D-7FA8-4FFA-8D2E-67F0952BF544}">
      <dsp:nvSpPr>
        <dsp:cNvPr id="0" name=""/>
        <dsp:cNvSpPr/>
      </dsp:nvSpPr>
      <dsp:spPr>
        <a:xfrm>
          <a:off x="284724" y="4922384"/>
          <a:ext cx="517680" cy="5176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17C21-49D7-457B-AB3F-325C9D061970}">
      <dsp:nvSpPr>
        <dsp:cNvPr id="0" name=""/>
        <dsp:cNvSpPr/>
      </dsp:nvSpPr>
      <dsp:spPr>
        <a:xfrm>
          <a:off x="1087129" y="4710606"/>
          <a:ext cx="5923270" cy="941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14" tIns="99614" rIns="99614" bIns="9961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baseline="0" dirty="0"/>
            <a:t>Long delivery times</a:t>
          </a:r>
          <a:endParaRPr lang="en-US" sz="2400" b="1" kern="1200" dirty="0"/>
        </a:p>
      </dsp:txBody>
      <dsp:txXfrm>
        <a:off x="1087129" y="4710606"/>
        <a:ext cx="5923270" cy="941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093" cy="497842"/>
          </a:xfrm>
          <a:prstGeom prst="rect">
            <a:avLst/>
          </a:prstGeom>
        </p:spPr>
        <p:txBody>
          <a:bodyPr vert="horz" lIns="91870" tIns="45935" rIns="91870" bIns="4593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5274" y="0"/>
            <a:ext cx="2971093" cy="497842"/>
          </a:xfrm>
          <a:prstGeom prst="rect">
            <a:avLst/>
          </a:prstGeom>
        </p:spPr>
        <p:txBody>
          <a:bodyPr vert="horz" lIns="91870" tIns="45935" rIns="91870" bIns="45935" rtlCol="0"/>
          <a:lstStyle>
            <a:lvl1pPr algn="r">
              <a:defRPr sz="1200"/>
            </a:lvl1pPr>
          </a:lstStyle>
          <a:p>
            <a:fld id="{8BC57977-E6D1-4EDC-B2E5-FFF6DA5EF00E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258"/>
            <a:ext cx="2971093" cy="497841"/>
          </a:xfrm>
          <a:prstGeom prst="rect">
            <a:avLst/>
          </a:prstGeom>
        </p:spPr>
        <p:txBody>
          <a:bodyPr vert="horz" lIns="91870" tIns="45935" rIns="91870" bIns="4593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5274" y="9446258"/>
            <a:ext cx="2971093" cy="497841"/>
          </a:xfrm>
          <a:prstGeom prst="rect">
            <a:avLst/>
          </a:prstGeom>
        </p:spPr>
        <p:txBody>
          <a:bodyPr vert="horz" lIns="91870" tIns="45935" rIns="91870" bIns="45935" rtlCol="0" anchor="b"/>
          <a:lstStyle>
            <a:lvl1pPr algn="r">
              <a:defRPr sz="1200"/>
            </a:lvl1pPr>
          </a:lstStyle>
          <a:p>
            <a:fld id="{7CF6FF3A-3DE1-4339-8893-5B3F79AD2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76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870" tIns="45935" rIns="91870" bIns="4593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4" y="0"/>
            <a:ext cx="2971800" cy="497285"/>
          </a:xfrm>
          <a:prstGeom prst="rect">
            <a:avLst/>
          </a:prstGeom>
        </p:spPr>
        <p:txBody>
          <a:bodyPr vert="horz" lIns="91870" tIns="45935" rIns="91870" bIns="45935" rtlCol="0"/>
          <a:lstStyle>
            <a:lvl1pPr algn="r">
              <a:defRPr sz="1200"/>
            </a:lvl1pPr>
          </a:lstStyle>
          <a:p>
            <a:fld id="{F1020A0F-C7EE-4B0E-8CBD-A33AE5BD5376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" y="746125"/>
            <a:ext cx="662940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70" tIns="45935" rIns="91870" bIns="4593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1" y="4724204"/>
            <a:ext cx="5486400" cy="4475559"/>
          </a:xfrm>
          <a:prstGeom prst="rect">
            <a:avLst/>
          </a:prstGeom>
        </p:spPr>
        <p:txBody>
          <a:bodyPr vert="horz" lIns="91870" tIns="45935" rIns="91870" bIns="4593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7"/>
            <a:ext cx="2971800" cy="497285"/>
          </a:xfrm>
          <a:prstGeom prst="rect">
            <a:avLst/>
          </a:prstGeom>
        </p:spPr>
        <p:txBody>
          <a:bodyPr vert="horz" lIns="91870" tIns="45935" rIns="91870" bIns="4593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4" y="9446677"/>
            <a:ext cx="2971800" cy="497285"/>
          </a:xfrm>
          <a:prstGeom prst="rect">
            <a:avLst/>
          </a:prstGeom>
        </p:spPr>
        <p:txBody>
          <a:bodyPr vert="horz" lIns="91870" tIns="45935" rIns="91870" bIns="45935" rtlCol="0" anchor="b"/>
          <a:lstStyle>
            <a:lvl1pPr algn="r">
              <a:defRPr sz="1200"/>
            </a:lvl1pPr>
          </a:lstStyle>
          <a:p>
            <a:fld id="{1FFA8C14-8878-4B36-8340-52B442A082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026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" y="746125"/>
            <a:ext cx="6629400" cy="3729038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850413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" y="746125"/>
            <a:ext cx="6629400" cy="372903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FA8C14-8878-4B36-8340-52B442A0822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17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62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881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19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738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602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13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336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883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24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577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85A3F-3E60-4B26-8440-4E971FD8272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D45B22-721D-412B-AA1C-2CF3E9546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2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blacknovember.net/images/gandhi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69AFCF-B323-78DD-190C-870A1E0142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682" t="22081" r="13384" b="27940"/>
          <a:stretch/>
        </p:blipFill>
        <p:spPr>
          <a:xfrm>
            <a:off x="0" y="-27384"/>
            <a:ext cx="12191999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9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6" name="Text Box 4">
            <a:extLst>
              <a:ext uri="{FF2B5EF4-FFF2-40B4-BE49-F238E27FC236}">
                <a16:creationId xmlns:a16="http://schemas.microsoft.com/office/drawing/2014/main" id="{3D722B82-1A03-B04F-6A47-6D0DB53D00C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303912" y="136526"/>
            <a:ext cx="6624735" cy="6218237"/>
          </a:xfrm>
        </p:spPr>
        <p:txBody>
          <a:bodyPr rtlCol="0">
            <a:normAutofit/>
          </a:bodyPr>
          <a:lstStyle/>
          <a:p>
            <a:pPr algn="l">
              <a:lnSpc>
                <a:spcPct val="80000"/>
              </a:lnSpc>
              <a:defRPr/>
            </a:pPr>
            <a:r>
              <a:rPr lang="en-GB" altLang="en-US" sz="44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Motivation:</a:t>
            </a:r>
          </a:p>
          <a:p>
            <a:pPr algn="l">
              <a:lnSpc>
                <a:spcPct val="80000"/>
              </a:lnSpc>
              <a:defRPr/>
            </a:pPr>
            <a:endParaRPr lang="en-GB" altLang="en-US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defRPr/>
            </a:pPr>
            <a:r>
              <a:rPr lang="en-GB" altLang="en-US" sz="35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“Plan for 1 year and plant rice. </a:t>
            </a:r>
          </a:p>
          <a:p>
            <a:pPr algn="l">
              <a:lnSpc>
                <a:spcPct val="80000"/>
              </a:lnSpc>
              <a:defRPr/>
            </a:pPr>
            <a:endParaRPr lang="en-GB" altLang="en-US" sz="3500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defRPr/>
            </a:pPr>
            <a:r>
              <a:rPr lang="en-GB" altLang="en-US" sz="35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Plan for 10 years and plant trees. </a:t>
            </a:r>
          </a:p>
          <a:p>
            <a:pPr algn="l">
              <a:lnSpc>
                <a:spcPct val="80000"/>
              </a:lnSpc>
              <a:defRPr/>
            </a:pPr>
            <a:endParaRPr lang="en-GB" altLang="en-US" sz="3500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defRPr/>
            </a:pPr>
            <a:r>
              <a:rPr lang="en-GB" altLang="en-US" sz="35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Plan for 100 years and educate people.” </a:t>
            </a:r>
          </a:p>
          <a:p>
            <a:pPr algn="l">
              <a:lnSpc>
                <a:spcPct val="80000"/>
              </a:lnSpc>
              <a:defRPr/>
            </a:pPr>
            <a:endParaRPr lang="en-GB" altLang="en-US" sz="3500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r">
              <a:lnSpc>
                <a:spcPct val="80000"/>
              </a:lnSpc>
              <a:defRPr/>
            </a:pPr>
            <a:r>
              <a:rPr lang="en-GB" altLang="en-US" sz="3900" b="1" i="1" dirty="0">
                <a:solidFill>
                  <a:schemeClr val="bg1"/>
                </a:solidFill>
                <a:highlight>
                  <a:srgbClr val="008000"/>
                </a:highlight>
                <a:latin typeface="Gill Sans MT" panose="020B0502020104020203" pitchFamily="34" charset="0"/>
              </a:rPr>
              <a:t>Confucius</a:t>
            </a:r>
          </a:p>
          <a:p>
            <a:pPr algn="l">
              <a:lnSpc>
                <a:spcPct val="80000"/>
              </a:lnSpc>
              <a:spcBef>
                <a:spcPct val="0"/>
              </a:spcBef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pic>
        <p:nvPicPr>
          <p:cNvPr id="17411" name="Picture 7" descr="confucius.jpg">
            <a:extLst>
              <a:ext uri="{FF2B5EF4-FFF2-40B4-BE49-F238E27FC236}">
                <a16:creationId xmlns:a16="http://schemas.microsoft.com/office/drawing/2014/main" id="{6E5D790A-3085-037D-8783-ADB059B4A1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76" y="320675"/>
            <a:ext cx="4537075" cy="603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5" name="Text Box 5">
            <a:extLst>
              <a:ext uri="{FF2B5EF4-FFF2-40B4-BE49-F238E27FC236}">
                <a16:creationId xmlns:a16="http://schemas.microsoft.com/office/drawing/2014/main" id="{5BBDB301-642A-A870-B1A7-E3195C07CBB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67680" y="296503"/>
            <a:ext cx="11856640" cy="6264993"/>
          </a:xfrm>
        </p:spPr>
        <p:txBody>
          <a:bodyPr>
            <a:normAutofit fontScale="92500" lnSpcReduction="10000"/>
          </a:bodyPr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en-GB" altLang="en-US" sz="44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Further Motivation: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en-GB" altLang="en-US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“Human history becomes more and more a race between education and catastrophe.”     </a:t>
            </a:r>
          </a:p>
          <a:p>
            <a:pPr algn="r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chemeClr val="bg1"/>
                </a:solidFill>
                <a:highlight>
                  <a:srgbClr val="008000"/>
                </a:highlight>
                <a:latin typeface="Gill Sans MT" panose="020B0502020104020203" pitchFamily="34" charset="0"/>
              </a:rPr>
              <a:t>Herbert George Wells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en-GB" altLang="en-US" sz="3600" b="1" i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defRPr/>
            </a:pPr>
            <a:endParaRPr lang="en-GB" altLang="en-US" sz="3600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“….be the change you want to see in the world”  </a:t>
            </a:r>
          </a:p>
          <a:p>
            <a:pPr algn="r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chemeClr val="bg1"/>
                </a:solidFill>
                <a:highlight>
                  <a:srgbClr val="008000"/>
                </a:highlight>
                <a:latin typeface="Gill Sans MT" panose="020B0502020104020203" pitchFamily="34" charset="0"/>
              </a:rPr>
              <a:t> M.K. Gandhi </a:t>
            </a:r>
          </a:p>
          <a:p>
            <a:pPr algn="r" eaLnBrk="1" hangingPunct="1">
              <a:lnSpc>
                <a:spcPct val="80000"/>
              </a:lnSpc>
              <a:defRPr/>
            </a:pPr>
            <a:endParaRPr lang="en-GB" altLang="en-US" sz="3600" b="1" i="1" dirty="0">
              <a:solidFill>
                <a:schemeClr val="bg1"/>
              </a:solidFill>
              <a:highlight>
                <a:srgbClr val="008000"/>
              </a:highlight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defRPr/>
            </a:pPr>
            <a:endParaRPr lang="en-GB" altLang="en-US" sz="3600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“Knowing is not enough; we must apply.   Willing is not enough; we must do.”                               </a:t>
            </a:r>
          </a:p>
          <a:p>
            <a:pPr algn="r"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chemeClr val="bg1"/>
                </a:solidFill>
                <a:highlight>
                  <a:srgbClr val="008000"/>
                </a:highlight>
                <a:latin typeface="Gill Sans MT" panose="020B0502020104020203" pitchFamily="34" charset="0"/>
              </a:rPr>
              <a:t> Johann W. Goethe   </a:t>
            </a:r>
          </a:p>
          <a:p>
            <a:pPr algn="r" eaLnBrk="1" hangingPunct="1">
              <a:lnSpc>
                <a:spcPct val="80000"/>
              </a:lnSpc>
              <a:defRPr/>
            </a:pPr>
            <a:endParaRPr lang="en-GB" altLang="en-US" sz="2800" b="1" i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1ECDE-18DD-46E4-A920-BCC021CC1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36" y="112118"/>
            <a:ext cx="5340828" cy="1608487"/>
          </a:xfrm>
        </p:spPr>
        <p:txBody>
          <a:bodyPr>
            <a:normAutofit/>
          </a:bodyPr>
          <a:lstStyle/>
          <a:p>
            <a:pPr algn="l"/>
            <a:r>
              <a:rPr lang="en-US" sz="6000" b="1" dirty="0">
                <a:solidFill>
                  <a:srgbClr val="006666"/>
                </a:solidFill>
              </a:rPr>
              <a:t>Growing the Pie</a:t>
            </a:r>
          </a:p>
        </p:txBody>
      </p:sp>
      <p:pic>
        <p:nvPicPr>
          <p:cNvPr id="4" name="Picture 4" descr="Tobacconist X: GROW THE PIE">
            <a:extLst>
              <a:ext uri="{FF2B5EF4-FFF2-40B4-BE49-F238E27FC236}">
                <a16:creationId xmlns:a16="http://schemas.microsoft.com/office/drawing/2014/main" id="{957B1BC2-0E12-4356-95DC-0A7C05DE5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5" y="1844824"/>
            <a:ext cx="6603369" cy="40968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A2047-EDC3-4098-84F0-BD51CEA49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8048" y="692696"/>
            <a:ext cx="5472607" cy="590465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006666"/>
                </a:solidFill>
              </a:rPr>
              <a:t>The  idea behind </a:t>
            </a:r>
            <a:r>
              <a:rPr lang="en-US" sz="3600" b="1" u="sng" dirty="0">
                <a:solidFill>
                  <a:srgbClr val="006666"/>
                </a:solidFill>
              </a:rPr>
              <a:t>C0-opetition</a:t>
            </a:r>
            <a:r>
              <a:rPr lang="en-US" sz="3600" dirty="0">
                <a:solidFill>
                  <a:srgbClr val="006666"/>
                </a:solidFill>
              </a:rPr>
              <a:t> is that players should work together </a:t>
            </a:r>
          </a:p>
          <a:p>
            <a:pPr marL="0" indent="0" algn="ctr">
              <a:buNone/>
            </a:pPr>
            <a:r>
              <a:rPr lang="en-US" sz="3600" dirty="0">
                <a:solidFill>
                  <a:srgbClr val="006666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US" sz="3600" b="1" i="1" u="sng" dirty="0">
                <a:solidFill>
                  <a:srgbClr val="006666"/>
                </a:solidFill>
              </a:rPr>
              <a:t>Grow the pie</a:t>
            </a:r>
            <a:r>
              <a:rPr lang="en-US" sz="3600" b="1" u="sng" dirty="0">
                <a:solidFill>
                  <a:srgbClr val="006666"/>
                </a:solidFill>
              </a:rPr>
              <a:t> for everyone</a:t>
            </a:r>
            <a:r>
              <a:rPr lang="en-US" sz="3600" dirty="0">
                <a:solidFill>
                  <a:srgbClr val="006666"/>
                </a:solidFill>
              </a:rPr>
              <a:t>, for all </a:t>
            </a:r>
          </a:p>
          <a:p>
            <a:pPr marL="0" indent="0" algn="ctr">
              <a:buNone/>
            </a:pPr>
            <a:r>
              <a:rPr lang="en-US" sz="3600" dirty="0">
                <a:solidFill>
                  <a:srgbClr val="006666"/>
                </a:solidFill>
              </a:rPr>
              <a:t>while simultaneously competing over the slice of the pie for their respective businesses.</a:t>
            </a:r>
          </a:p>
        </p:txBody>
      </p:sp>
    </p:spTree>
    <p:extLst>
      <p:ext uri="{BB962C8B-B14F-4D97-AF65-F5344CB8AC3E}">
        <p14:creationId xmlns:p14="http://schemas.microsoft.com/office/powerpoint/2010/main" val="3275670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5" name="Text Box 5">
            <a:extLst>
              <a:ext uri="{FF2B5EF4-FFF2-40B4-BE49-F238E27FC236}">
                <a16:creationId xmlns:a16="http://schemas.microsoft.com/office/drawing/2014/main" id="{5BBDB301-642A-A870-B1A7-E3195C07CBB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39416" y="5337285"/>
            <a:ext cx="4439816" cy="128151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Zero Sum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Game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en-GB" altLang="en-US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2" name="Text Box 5">
            <a:extLst>
              <a:ext uri="{FF2B5EF4-FFF2-40B4-BE49-F238E27FC236}">
                <a16:creationId xmlns:a16="http://schemas.microsoft.com/office/drawing/2014/main" id="{9BE6C6FF-EB82-B572-B5CD-0A75338FBDF6}"/>
              </a:ext>
            </a:extLst>
          </p:cNvPr>
          <p:cNvSpPr txBox="1">
            <a:spLocks noChangeArrowheads="1"/>
          </p:cNvSpPr>
          <p:nvPr/>
        </p:nvSpPr>
        <p:spPr>
          <a:xfrm>
            <a:off x="8040216" y="5345832"/>
            <a:ext cx="3384376" cy="1728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Win : Win 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Game </a:t>
            </a:r>
          </a:p>
          <a:p>
            <a:pPr algn="l">
              <a:lnSpc>
                <a:spcPct val="80000"/>
              </a:lnSpc>
              <a:defRPr/>
            </a:pPr>
            <a:endParaRPr lang="en-GB" altLang="en-US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pic>
        <p:nvPicPr>
          <p:cNvPr id="3" name="Picture 4" descr="Coca Cola">
            <a:extLst>
              <a:ext uri="{FF2B5EF4-FFF2-40B4-BE49-F238E27FC236}">
                <a16:creationId xmlns:a16="http://schemas.microsoft.com/office/drawing/2014/main" id="{CE4E6A67-6578-C99C-9A11-AF3744E138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68" t="32928" r="-268" b="23073"/>
          <a:stretch/>
        </p:blipFill>
        <p:spPr>
          <a:xfrm>
            <a:off x="95672" y="1512168"/>
            <a:ext cx="12000655" cy="3789040"/>
          </a:xfrm>
          <a:prstGeom prst="rect">
            <a:avLst/>
          </a:prstGeom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AFEA5DB5-FE5D-E4CE-B7DE-2E30C5499D1A}"/>
              </a:ext>
            </a:extLst>
          </p:cNvPr>
          <p:cNvSpPr txBox="1">
            <a:spLocks noChangeArrowheads="1"/>
          </p:cNvSpPr>
          <p:nvPr/>
        </p:nvSpPr>
        <p:spPr>
          <a:xfrm>
            <a:off x="335360" y="347289"/>
            <a:ext cx="4439816" cy="1728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It is not about dividing the pie between….</a:t>
            </a:r>
          </a:p>
          <a:p>
            <a:pPr algn="l">
              <a:lnSpc>
                <a:spcPct val="80000"/>
              </a:lnSpc>
              <a:defRPr/>
            </a:pPr>
            <a:endParaRPr lang="en-GB" altLang="en-US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241BC11F-F4BA-6E11-A248-ACEB096F8DAD}"/>
              </a:ext>
            </a:extLst>
          </p:cNvPr>
          <p:cNvSpPr txBox="1">
            <a:spLocks noChangeArrowheads="1"/>
          </p:cNvSpPr>
          <p:nvPr/>
        </p:nvSpPr>
        <p:spPr>
          <a:xfrm>
            <a:off x="6888088" y="51792"/>
            <a:ext cx="3888432" cy="1728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 sz="36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It is about growing the total  pie </a:t>
            </a:r>
          </a:p>
          <a:p>
            <a:pPr algn="l">
              <a:lnSpc>
                <a:spcPct val="80000"/>
              </a:lnSpc>
              <a:defRPr/>
            </a:pPr>
            <a:endParaRPr lang="en-GB" altLang="en-US" b="1" i="1" dirty="0">
              <a:solidFill>
                <a:srgbClr val="003F3E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  <a:spcBef>
                <a:spcPct val="0"/>
              </a:spcBef>
              <a:buFontTx/>
              <a:buNone/>
              <a:defRPr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3918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6171F6-C088-B9CD-B301-C7F0E3B38CC7}"/>
              </a:ext>
            </a:extLst>
          </p:cNvPr>
          <p:cNvSpPr txBox="1"/>
          <p:nvPr/>
        </p:nvSpPr>
        <p:spPr>
          <a:xfrm>
            <a:off x="119336" y="476672"/>
            <a:ext cx="12072664" cy="514063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6000"/>
              </a:lnSpc>
              <a:spcAft>
                <a:spcPts val="800"/>
              </a:spcAft>
              <a:defRPr/>
            </a:pPr>
            <a:r>
              <a:rPr lang="en-GB" altLang="en-US" sz="4400" b="1" dirty="0">
                <a:solidFill>
                  <a:srgbClr val="006666"/>
                </a:solidFill>
                <a:latin typeface="Gill Sans MT" panose="020B0502020104020203" pitchFamily="34" charset="0"/>
                <a:cs typeface="Times New Roman" panose="02020603050405020304" pitchFamily="18" charset="0"/>
              </a:rPr>
              <a:t>Pragmatic Issues</a:t>
            </a:r>
            <a:endParaRPr lang="en-GB" altLang="en-US" sz="4400" b="1" dirty="0">
              <a:solidFill>
                <a:srgbClr val="006666"/>
              </a:solidFill>
              <a:latin typeface="Gill Sans MT" panose="020B0502020104020203" pitchFamily="34" charset="0"/>
              <a:ea typeface="DengXian" panose="02010600030101010101" pitchFamily="2" charset="-122"/>
            </a:endParaRPr>
          </a:p>
          <a:p>
            <a:pPr>
              <a:lnSpc>
                <a:spcPct val="106000"/>
              </a:lnSpc>
              <a:spcAft>
                <a:spcPts val="800"/>
              </a:spcAft>
              <a:defRPr/>
            </a:pPr>
            <a:endParaRPr lang="en-GB" altLang="en-US" sz="1400" b="1" dirty="0">
              <a:solidFill>
                <a:srgbClr val="006666"/>
              </a:solidFill>
              <a:latin typeface="Gill Sans MT" panose="020B0502020104020203" pitchFamily="34" charset="0"/>
              <a:ea typeface="DengXian" panose="02010600030101010101" pitchFamily="2" charset="-122"/>
            </a:endParaRPr>
          </a:p>
          <a:p>
            <a:pPr>
              <a:lnSpc>
                <a:spcPct val="106000"/>
              </a:lnSpc>
              <a:spcAft>
                <a:spcPts val="800"/>
              </a:spcAft>
              <a:defRPr/>
            </a:pPr>
            <a:r>
              <a:rPr lang="en-GB" altLang="en-US" sz="3600" b="1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The needs for business strategy &amp;strategy for technology: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3600" b="1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to solve / address challenges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3600" b="1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to exploit opportunity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3600" b="1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to respond to a pressure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3600" b="1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to gain a Competitive advantage / edge</a:t>
            </a:r>
            <a:r>
              <a:rPr lang="en-GB" altLang="en-US" sz="2800" dirty="0">
                <a:solidFill>
                  <a:srgbClr val="006666"/>
                </a:solidFill>
                <a:latin typeface="Gill Sans MT" panose="020B0502020104020203" pitchFamily="34" charset="0"/>
                <a:ea typeface="DengXian" panose="02010600030101010101" pitchFamily="2" charset="-122"/>
              </a:rPr>
              <a:t> </a:t>
            </a:r>
            <a:endParaRPr lang="en-GB" altLang="en-US" sz="1800" dirty="0">
              <a:solidFill>
                <a:srgbClr val="006666"/>
              </a:solidFill>
              <a:latin typeface="Gill Sans MT" panose="020B0502020104020203" pitchFamily="34" charset="0"/>
              <a:ea typeface="DengXian" panose="02010600030101010101" pitchFamily="2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0" name="Text Box 4">
            <a:extLst>
              <a:ext uri="{FF2B5EF4-FFF2-40B4-BE49-F238E27FC236}">
                <a16:creationId xmlns:a16="http://schemas.microsoft.com/office/drawing/2014/main" id="{49DCD695-F214-CCFB-6250-9792D067E91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638801" y="549276"/>
            <a:ext cx="4937125" cy="4968875"/>
          </a:xfrm>
        </p:spPr>
        <p:txBody>
          <a:bodyPr>
            <a:normAutofit/>
          </a:bodyPr>
          <a:lstStyle/>
          <a:p>
            <a:pPr algn="l" eaLnBrk="1" hangingPunct="1">
              <a:lnSpc>
                <a:spcPct val="80000"/>
              </a:lnSpc>
            </a:pPr>
            <a:endParaRPr lang="en-GB" altLang="en-US" b="1" i="1" dirty="0"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</a:pPr>
            <a:r>
              <a:rPr lang="en-GB" altLang="en-US" sz="4000" b="1" i="1" dirty="0">
                <a:solidFill>
                  <a:srgbClr val="006666"/>
                </a:solidFill>
                <a:latin typeface="Gill Sans MT" panose="020B0502020104020203" pitchFamily="34" charset="0"/>
              </a:rPr>
              <a:t>“Education is the point at which we decide whether we love the world enough to assume responsibility for it.” </a:t>
            </a:r>
          </a:p>
          <a:p>
            <a:pPr algn="l" eaLnBrk="1" hangingPunct="1">
              <a:lnSpc>
                <a:spcPct val="80000"/>
              </a:lnSpc>
            </a:pPr>
            <a:endParaRPr lang="en-GB" altLang="en-US" sz="4000" b="1" i="1" dirty="0">
              <a:solidFill>
                <a:srgbClr val="006666"/>
              </a:solidFill>
              <a:latin typeface="Gill Sans MT" panose="020B0502020104020203" pitchFamily="34" charset="0"/>
            </a:endParaRPr>
          </a:p>
          <a:p>
            <a:pPr algn="l">
              <a:lnSpc>
                <a:spcPct val="80000"/>
              </a:lnSpc>
            </a:pPr>
            <a:r>
              <a:rPr lang="en-GB" altLang="en-US" sz="4000" b="1" i="1" dirty="0">
                <a:solidFill>
                  <a:schemeClr val="bg1"/>
                </a:solidFill>
                <a:highlight>
                  <a:srgbClr val="008000"/>
                </a:highlight>
                <a:latin typeface="Gill Sans MT" panose="020B0502020104020203" pitchFamily="34" charset="0"/>
              </a:rPr>
              <a:t>Hannah Arendt</a:t>
            </a:r>
          </a:p>
          <a:p>
            <a:pPr algn="l">
              <a:lnSpc>
                <a:spcPct val="80000"/>
              </a:lnSpc>
            </a:pPr>
            <a:endParaRPr lang="en-GB" altLang="en-US" sz="4000" b="1" i="1" dirty="0">
              <a:solidFill>
                <a:schemeClr val="bg1"/>
              </a:solidFill>
              <a:highlight>
                <a:srgbClr val="008000"/>
              </a:highlight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</a:pPr>
            <a:endParaRPr lang="en-GB" altLang="en-US" sz="4000" b="1" i="1" dirty="0">
              <a:latin typeface="Gill Sans MT" panose="020B0502020104020203" pitchFamily="34" charset="0"/>
            </a:endParaRPr>
          </a:p>
          <a:p>
            <a:pPr algn="r" eaLnBrk="1" hangingPunct="1">
              <a:lnSpc>
                <a:spcPct val="80000"/>
              </a:lnSpc>
            </a:pPr>
            <a:endParaRPr lang="en-GB" altLang="en-US" sz="4800" b="1" i="1" dirty="0">
              <a:latin typeface="Gill Sans MT" panose="020B0502020104020203" pitchFamily="34" charset="0"/>
            </a:endParaRPr>
          </a:p>
          <a:p>
            <a:pPr algn="l"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pic>
        <p:nvPicPr>
          <p:cNvPr id="43011" name="Picture 5" descr="Arendt1">
            <a:extLst>
              <a:ext uri="{FF2B5EF4-FFF2-40B4-BE49-F238E27FC236}">
                <a16:creationId xmlns:a16="http://schemas.microsoft.com/office/drawing/2014/main" id="{E1C86F27-44EA-8EF6-5C16-DBDA05ED7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549276"/>
            <a:ext cx="3752850" cy="568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www.gwis.org/resource/resmgr/Images/MakeAnImpact/MakeAnImpact.png">
            <a:extLst>
              <a:ext uri="{FF2B5EF4-FFF2-40B4-BE49-F238E27FC236}">
                <a16:creationId xmlns:a16="http://schemas.microsoft.com/office/drawing/2014/main" id="{97167C1B-A653-4C14-B51F-EF4EDB7B89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8" y="1479242"/>
            <a:ext cx="8424936" cy="33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17626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5622" y="140245"/>
            <a:ext cx="8192763" cy="1470025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006666"/>
                </a:solidFill>
              </a:rPr>
              <a:t>Levelling the playing field?</a:t>
            </a:r>
            <a:br>
              <a:rPr lang="en-GB" sz="5400" dirty="0">
                <a:solidFill>
                  <a:srgbClr val="006666"/>
                </a:solidFill>
              </a:rPr>
            </a:br>
            <a:endParaRPr lang="en-GB" sz="5400" dirty="0">
              <a:solidFill>
                <a:srgbClr val="006666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7528" y="5422169"/>
            <a:ext cx="8568952" cy="1213594"/>
          </a:xfrm>
        </p:spPr>
        <p:txBody>
          <a:bodyPr>
            <a:normAutofit fontScale="92500" lnSpcReduction="20000"/>
          </a:bodyPr>
          <a:lstStyle/>
          <a:p>
            <a:endParaRPr lang="en-GB" sz="2400" dirty="0"/>
          </a:p>
          <a:p>
            <a:pPr algn="l"/>
            <a:r>
              <a:rPr lang="en-GB" sz="5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2" descr="Image result for equity equalit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6" t="36502" r="2321" b="6684"/>
          <a:stretch/>
        </p:blipFill>
        <p:spPr bwMode="auto">
          <a:xfrm>
            <a:off x="384750" y="1021724"/>
            <a:ext cx="11422500" cy="481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990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1A2AB4E-53CE-00DC-6180-5C7A46D0AAAD}"/>
              </a:ext>
            </a:extLst>
          </p:cNvPr>
          <p:cNvGraphicFramePr>
            <a:graphicFrameLocks noGrp="1"/>
          </p:cNvGraphicFramePr>
          <p:nvPr/>
        </p:nvGraphicFramePr>
        <p:xfrm>
          <a:off x="-24680" y="500845"/>
          <a:ext cx="12180676" cy="62734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34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35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523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4357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7389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300" dirty="0">
                          <a:effectLst/>
                          <a:latin typeface="Gill Sans MT" panose="020B0502020104020203" pitchFamily="34" charset="0"/>
                        </a:rPr>
                        <a:t>Variables</a:t>
                      </a:r>
                      <a:endParaRPr lang="en-GB" sz="23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300" dirty="0">
                          <a:effectLst/>
                          <a:latin typeface="Gill Sans MT" panose="020B0502020104020203" pitchFamily="34" charset="0"/>
                        </a:rPr>
                        <a:t>Agricultural Era</a:t>
                      </a:r>
                      <a:endParaRPr lang="en-GB" sz="23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300" dirty="0">
                          <a:effectLst/>
                          <a:latin typeface="Gill Sans MT" panose="020B0502020104020203" pitchFamily="34" charset="0"/>
                        </a:rPr>
                        <a:t>Industrial Era</a:t>
                      </a:r>
                      <a:endParaRPr lang="en-GB" sz="23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300" dirty="0">
                          <a:effectLst/>
                          <a:latin typeface="Gill Sans MT" panose="020B0502020104020203" pitchFamily="34" charset="0"/>
                        </a:rPr>
                        <a:t>Post-Industrial Era</a:t>
                      </a:r>
                      <a:endParaRPr lang="en-GB" sz="23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300" dirty="0">
                          <a:effectLst/>
                          <a:latin typeface="Gill Sans MT" panose="020B0502020104020203" pitchFamily="34" charset="0"/>
                        </a:rPr>
                        <a:t>Knowledge Era</a:t>
                      </a:r>
                      <a:endParaRPr lang="en-GB" sz="23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63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 dirty="0">
                          <a:effectLst/>
                          <a:latin typeface="Gill Sans MT" panose="020B0502020104020203" pitchFamily="34" charset="0"/>
                        </a:rPr>
                        <a:t>Strategic Factors For Economic Growth</a:t>
                      </a:r>
                      <a:endParaRPr lang="en-GB" sz="22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Land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Capacity of Industrial Production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Information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Knowledge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963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 dirty="0">
                          <a:effectLst/>
                          <a:latin typeface="Gill Sans MT" panose="020B0502020104020203" pitchFamily="34" charset="0"/>
                        </a:rPr>
                        <a:t>Organisational Factors</a:t>
                      </a:r>
                      <a:endParaRPr lang="en-GB" sz="22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Hierarchy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Blue Collar Workers (Factory Owner, Trade Union Leaders)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White Collar Workers  Bureaucracy Administrators (IT Mangers)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Collaboration 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&amp; 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CO-opetition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433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 dirty="0">
                          <a:effectLst/>
                          <a:latin typeface="Gill Sans MT" panose="020B0502020104020203" pitchFamily="34" charset="0"/>
                        </a:rPr>
                        <a:t>Predominant Consumer Goods</a:t>
                      </a:r>
                      <a:endParaRPr lang="en-GB" sz="22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Food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Agricultural Clothing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ICT Dominated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Intellectual Products &amp; Services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433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 dirty="0">
                          <a:effectLst/>
                          <a:latin typeface="Gill Sans MT" panose="020B0502020104020203" pitchFamily="34" charset="0"/>
                        </a:rPr>
                        <a:t>Technology</a:t>
                      </a:r>
                      <a:endParaRPr lang="en-GB" sz="22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Agricultural</a:t>
                      </a:r>
                      <a:endParaRPr lang="en-GB" sz="2000" b="1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Manufacturing &amp; Engineering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Services &amp; Products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Technology for Business &amp; Innovation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03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 dirty="0">
                          <a:effectLst/>
                          <a:latin typeface="Gill Sans MT" panose="020B0502020104020203" pitchFamily="34" charset="0"/>
                        </a:rPr>
                        <a:t>Predominant Resource</a:t>
                      </a:r>
                      <a:endParaRPr lang="en-GB" sz="2200" dirty="0"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Workforce</a:t>
                      </a:r>
                      <a:endParaRPr lang="en-GB" sz="2000" b="1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Physical Sources of Energy</a:t>
                      </a:r>
                      <a:endParaRPr lang="en-GB" sz="2000" b="1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Information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solidFill>
                            <a:srgbClr val="003F3E"/>
                          </a:solidFill>
                          <a:effectLst/>
                          <a:latin typeface="Gill Sans MT" panose="020B0502020104020203" pitchFamily="34" charset="0"/>
                        </a:rPr>
                        <a:t>Ideas</a:t>
                      </a:r>
                      <a:endParaRPr lang="en-GB" sz="2000" b="1" dirty="0">
                        <a:solidFill>
                          <a:srgbClr val="003F3E"/>
                        </a:solidFill>
                        <a:effectLst/>
                        <a:latin typeface="Gill Sans MT" panose="020B0502020104020203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71" marR="68571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1550" name="Rectangle 1">
            <a:extLst>
              <a:ext uri="{FF2B5EF4-FFF2-40B4-BE49-F238E27FC236}">
                <a16:creationId xmlns:a16="http://schemas.microsoft.com/office/drawing/2014/main" id="{BA6C563C-00E3-7EFC-2520-3BFE997A43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7448" y="0"/>
            <a:ext cx="1044116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>
                <a:solidFill>
                  <a:srgbClr val="003F3E"/>
                </a:solidFill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Changing Economic Era &amp; Contemporary  Business</a:t>
            </a:r>
            <a:endParaRPr lang="en-GB" altLang="en-US" sz="900" dirty="0">
              <a:solidFill>
                <a:srgbClr val="003F3E"/>
              </a:solidFill>
              <a:latin typeface="Gill Sans MT" panose="020B05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Box 2">
            <a:extLst>
              <a:ext uri="{FF2B5EF4-FFF2-40B4-BE49-F238E27FC236}">
                <a16:creationId xmlns:a16="http://schemas.microsoft.com/office/drawing/2014/main" id="{53E06F24-E699-9ABC-9B69-66E161938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267" y="242888"/>
            <a:ext cx="114733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en-US" sz="4000" b="1" dirty="0"/>
              <a:t>Today’s consumers are demanding more than ever…</a:t>
            </a:r>
            <a:endParaRPr lang="en-GB" altLang="en-US" sz="4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E50A6D-4C31-9DEE-E2CD-06CD8E87E0B7}"/>
              </a:ext>
            </a:extLst>
          </p:cNvPr>
          <p:cNvSpPr txBox="1"/>
          <p:nvPr/>
        </p:nvSpPr>
        <p:spPr>
          <a:xfrm>
            <a:off x="1616076" y="1235076"/>
            <a:ext cx="7040563" cy="43084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a taxi in 5 minutes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a pizza in 20 minutes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groceries in 60 minutes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search results in 0.3 seconds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content on demand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not to stand in line at a supermarket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not to pay cash</a:t>
            </a:r>
          </a:p>
          <a:p>
            <a:pPr marL="457200" indent="-457200">
              <a:buFont typeface="Wingdings" panose="05000000000000000000" pitchFamily="2" charset="2"/>
              <a:buChar char="ü"/>
              <a:defRPr/>
            </a:pPr>
            <a:r>
              <a:rPr lang="en-US" sz="3200" dirty="0"/>
              <a:t>immediate answer to questions</a:t>
            </a:r>
          </a:p>
          <a:p>
            <a:pPr>
              <a:defRPr/>
            </a:pPr>
            <a:endParaRPr lang="en-US" dirty="0"/>
          </a:p>
        </p:txBody>
      </p:sp>
      <p:pic>
        <p:nvPicPr>
          <p:cNvPr id="23556" name="Picture 14">
            <a:extLst>
              <a:ext uri="{FF2B5EF4-FFF2-40B4-BE49-F238E27FC236}">
                <a16:creationId xmlns:a16="http://schemas.microsoft.com/office/drawing/2014/main" id="{E4EC005E-E8EA-EF74-C077-2B3B2C808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050" y="2476500"/>
            <a:ext cx="1201738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4">
            <a:extLst>
              <a:ext uri="{FF2B5EF4-FFF2-40B4-BE49-F238E27FC236}">
                <a16:creationId xmlns:a16="http://schemas.microsoft.com/office/drawing/2014/main" id="{8AF64B80-5E0D-4EFB-DA87-341A425CA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326" y="1293814"/>
            <a:ext cx="887413" cy="46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6">
            <a:extLst>
              <a:ext uri="{FF2B5EF4-FFF2-40B4-BE49-F238E27FC236}">
                <a16:creationId xmlns:a16="http://schemas.microsoft.com/office/drawing/2014/main" id="{89AF7612-0889-F326-87C3-48E1852FD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0526" y="1806576"/>
            <a:ext cx="881063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8">
            <a:extLst>
              <a:ext uri="{FF2B5EF4-FFF2-40B4-BE49-F238E27FC236}">
                <a16:creationId xmlns:a16="http://schemas.microsoft.com/office/drawing/2014/main" id="{3943AD80-F17A-1B58-211D-65A64B2184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8300" y="2152651"/>
            <a:ext cx="839788" cy="53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Picture 16">
            <a:extLst>
              <a:ext uri="{FF2B5EF4-FFF2-40B4-BE49-F238E27FC236}">
                <a16:creationId xmlns:a16="http://schemas.microsoft.com/office/drawing/2014/main" id="{7841833A-D66C-4864-77EE-85C8E86175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051" y="3011488"/>
            <a:ext cx="81597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1" name="Picture 18">
            <a:extLst>
              <a:ext uri="{FF2B5EF4-FFF2-40B4-BE49-F238E27FC236}">
                <a16:creationId xmlns:a16="http://schemas.microsoft.com/office/drawing/2014/main" id="{65C80C76-C688-2635-F692-49FE26AE9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3414" y="3441700"/>
            <a:ext cx="3698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2" name="Picture 20">
            <a:extLst>
              <a:ext uri="{FF2B5EF4-FFF2-40B4-BE49-F238E27FC236}">
                <a16:creationId xmlns:a16="http://schemas.microsoft.com/office/drawing/2014/main" id="{E19AFFD2-01E3-499A-A2F6-83112C3F5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4039" y="4289426"/>
            <a:ext cx="554037" cy="29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3" name="Picture 24">
            <a:extLst>
              <a:ext uri="{FF2B5EF4-FFF2-40B4-BE49-F238E27FC236}">
                <a16:creationId xmlns:a16="http://schemas.microsoft.com/office/drawing/2014/main" id="{E3A00122-6C2C-64DD-B9CA-B60DFDCC1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1038" y="4586289"/>
            <a:ext cx="322262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4" name="Picture 5">
            <a:extLst>
              <a:ext uri="{FF2B5EF4-FFF2-40B4-BE49-F238E27FC236}">
                <a16:creationId xmlns:a16="http://schemas.microsoft.com/office/drawing/2014/main" id="{FAF866BF-187D-084D-A621-B9311175A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4351" y="4906963"/>
            <a:ext cx="608013" cy="50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5" name="Picture 22">
            <a:extLst>
              <a:ext uri="{FF2B5EF4-FFF2-40B4-BE49-F238E27FC236}">
                <a16:creationId xmlns:a16="http://schemas.microsoft.com/office/drawing/2014/main" id="{301B6417-040B-9C03-E54F-6F5F4D6331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076" y="3833814"/>
            <a:ext cx="530225" cy="34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Image result for execution focussed organisations pictures">
            <a:extLst>
              <a:ext uri="{FF2B5EF4-FFF2-40B4-BE49-F238E27FC236}">
                <a16:creationId xmlns:a16="http://schemas.microsoft.com/office/drawing/2014/main" id="{D0E3A11C-05F7-93A2-7C5C-D6FE87F02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682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1">
            <a:extLst>
              <a:ext uri="{FF2B5EF4-FFF2-40B4-BE49-F238E27FC236}">
                <a16:creationId xmlns:a16="http://schemas.microsoft.com/office/drawing/2014/main" id="{E0911626-DF48-3AA6-D47A-CD92BBB16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6075" y="242888"/>
            <a:ext cx="8959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en-US" sz="4800" b="1" dirty="0"/>
              <a:t>Challenges or Opportunities?</a:t>
            </a:r>
            <a:endParaRPr lang="en-GB" altLang="en-US" sz="48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Box 3">
            <a:extLst>
              <a:ext uri="{FF2B5EF4-FFF2-40B4-BE49-F238E27FC236}">
                <a16:creationId xmlns:a16="http://schemas.microsoft.com/office/drawing/2014/main" id="{3275A0AD-77A3-6D65-74C5-2265A65F0D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433" y="103187"/>
            <a:ext cx="8959850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400" b="1" dirty="0">
                <a:solidFill>
                  <a:schemeClr val="bg1"/>
                </a:solidFill>
                <a:highlight>
                  <a:srgbClr val="000000"/>
                </a:highlight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Motivation:  </a:t>
            </a:r>
            <a:r>
              <a:rPr lang="en-GB" altLang="en-US" sz="4400" i="1" dirty="0">
                <a:solidFill>
                  <a:schemeClr val="bg1"/>
                </a:solidFill>
                <a:highlight>
                  <a:srgbClr val="000000"/>
                </a:highlight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one</a:t>
            </a:r>
          </a:p>
          <a:p>
            <a:r>
              <a:rPr lang="en-GB" altLang="en-US" sz="4400" b="1" i="1" dirty="0"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</a:t>
            </a:r>
            <a:r>
              <a:rPr lang="en-GB" altLang="en-US" sz="4000" b="1" i="1" dirty="0"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Build your own dreams, or someone else will hire you to build theirs” </a:t>
            </a:r>
            <a:endParaRPr lang="en-US" altLang="en-US" sz="1400" b="1" i="1" dirty="0">
              <a:solidFill>
                <a:srgbClr val="002060"/>
              </a:solidFill>
              <a:latin typeface="Gill Sans MT" panose="020B05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r" eaLnBrk="1" hangingPunct="1">
              <a:buSzPts val="1000"/>
            </a:pPr>
            <a:endParaRPr lang="en-US" altLang="en-US" sz="1600" b="1" dirty="0">
              <a:solidFill>
                <a:srgbClr val="00206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r" eaLnBrk="1" hangingPunct="1">
              <a:buSzPts val="1000"/>
            </a:pPr>
            <a:endParaRPr lang="en-US" altLang="en-US" sz="2000" b="1" dirty="0">
              <a:solidFill>
                <a:srgbClr val="003366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20483" name="Picture 4" descr="giants">
            <a:extLst>
              <a:ext uri="{FF2B5EF4-FFF2-40B4-BE49-F238E27FC236}">
                <a16:creationId xmlns:a16="http://schemas.microsoft.com/office/drawing/2014/main" id="{8D6D7A0D-F8CE-2111-F07B-9D9142E5B4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26" y="2390776"/>
            <a:ext cx="3914775" cy="367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Box 4">
            <a:extLst>
              <a:ext uri="{FF2B5EF4-FFF2-40B4-BE49-F238E27FC236}">
                <a16:creationId xmlns:a16="http://schemas.microsoft.com/office/drawing/2014/main" id="{30FD53B3-9076-5716-2883-1A17E1741D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88075" y="6354763"/>
            <a:ext cx="457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2000" b="1" i="1" dirty="0">
                <a:ea typeface="DengXian" panose="02010600030101010101" pitchFamily="2" charset="-122"/>
                <a:cs typeface="Arial" panose="020B0604020202020204" pitchFamily="34" charset="0"/>
              </a:rPr>
              <a:t>Source</a:t>
            </a:r>
            <a:r>
              <a:rPr lang="en-GB" altLang="en-US" sz="2000" dirty="0">
                <a:ea typeface="DengXian" panose="02010600030101010101" pitchFamily="2" charset="-122"/>
                <a:cs typeface="Arial" panose="020B0604020202020204" pitchFamily="34" charset="0"/>
              </a:rPr>
              <a:t> : </a:t>
            </a:r>
            <a:r>
              <a:rPr lang="en-US" altLang="en-US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Farah Gray Bright DROPS.com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gandhi">
            <a:hlinkClick r:id="rId2"/>
            <a:extLst>
              <a:ext uri="{FF2B5EF4-FFF2-40B4-BE49-F238E27FC236}">
                <a16:creationId xmlns:a16="http://schemas.microsoft.com/office/drawing/2014/main" id="{75E76712-FB09-EAAB-744F-C70FC0870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29901" y="942574"/>
            <a:ext cx="2973388" cy="3708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94D69E-F23E-F88B-C8CA-88E893EF857B}"/>
              </a:ext>
            </a:extLst>
          </p:cNvPr>
          <p:cNvSpPr txBox="1"/>
          <p:nvPr/>
        </p:nvSpPr>
        <p:spPr>
          <a:xfrm>
            <a:off x="7353701" y="4860039"/>
            <a:ext cx="40105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3200" b="1" cap="none" dirty="0">
                <a:latin typeface="Gill Sans MT" panose="020B0502020104020203" pitchFamily="34" charset="0"/>
              </a:rPr>
              <a:t>M.K. GANDHI</a:t>
            </a:r>
            <a:endParaRPr lang="en-GB" sz="32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91807424-EEFD-12C5-DA07-A750F8A6AB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175" y="1413186"/>
            <a:ext cx="8959850" cy="261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4400" b="1" dirty="0">
                <a:solidFill>
                  <a:schemeClr val="bg1"/>
                </a:solidFill>
                <a:highlight>
                  <a:srgbClr val="000000"/>
                </a:highlight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Motivation:   </a:t>
            </a:r>
            <a:r>
              <a:rPr lang="en-GB" altLang="en-US" sz="4400" i="1" dirty="0">
                <a:solidFill>
                  <a:schemeClr val="bg1"/>
                </a:solidFill>
                <a:highlight>
                  <a:srgbClr val="000000"/>
                </a:highlight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two</a:t>
            </a:r>
          </a:p>
          <a:p>
            <a:r>
              <a:rPr lang="en-GB" altLang="en-US" sz="4400" b="1" i="1" dirty="0">
                <a:latin typeface="Gill Sans MT" panose="020B05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“…</a:t>
            </a:r>
            <a:r>
              <a:rPr lang="en-GB" altLang="en-US" sz="4000" b="1" i="1" cap="none" dirty="0">
                <a:latin typeface="Gill Sans MT" panose="020B0502020104020203" pitchFamily="34" charset="0"/>
              </a:rPr>
              <a:t>be the change you want to </a:t>
            </a:r>
          </a:p>
          <a:p>
            <a:r>
              <a:rPr lang="en-GB" altLang="en-US" sz="4000" b="1" i="1" cap="none" dirty="0">
                <a:latin typeface="Gill Sans MT" panose="020B0502020104020203" pitchFamily="34" charset="0"/>
              </a:rPr>
              <a:t>see in the world” </a:t>
            </a:r>
            <a:endParaRPr lang="en-US" altLang="en-US" sz="1400" b="1" i="1" dirty="0">
              <a:solidFill>
                <a:srgbClr val="002060"/>
              </a:solidFill>
              <a:latin typeface="Gill Sans MT" panose="020B05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r" eaLnBrk="1" hangingPunct="1">
              <a:buSzPts val="1000"/>
            </a:pPr>
            <a:endParaRPr lang="en-US" altLang="en-US" sz="1600" b="1" dirty="0">
              <a:solidFill>
                <a:srgbClr val="00206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r" eaLnBrk="1" hangingPunct="1">
              <a:buSzPts val="1000"/>
            </a:pPr>
            <a:endParaRPr lang="en-US" altLang="en-US" sz="2000" b="1" dirty="0">
              <a:solidFill>
                <a:srgbClr val="003366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1457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13420-D5B4-4EED-BCF1-6FCE01661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53" y="351097"/>
            <a:ext cx="7544947" cy="133756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000" b="1" kern="1200" dirty="0">
                <a:solidFill>
                  <a:schemeClr val="tx1"/>
                </a:solidFill>
                <a:latin typeface="Gill Sans MT" panose="020B0502020104020203" pitchFamily="34" charset="0"/>
              </a:rPr>
              <a:t>Contemporary reality 2005</a:t>
            </a:r>
            <a:r>
              <a:rPr lang="en-US" sz="6000" b="1" kern="1200" dirty="0">
                <a:solidFill>
                  <a:schemeClr val="tx1"/>
                </a:solidFill>
                <a:latin typeface="Gill Sans MT" panose="020B0502020104020203" pitchFamily="34" charset="0"/>
                <a:sym typeface="Wingdings" panose="05000000000000000000" pitchFamily="2" charset="2"/>
              </a:rPr>
              <a:t></a:t>
            </a:r>
            <a:endParaRPr lang="en-US" sz="6000" b="1" kern="1200" dirty="0">
              <a:solidFill>
                <a:schemeClr val="tx1"/>
              </a:solidFill>
              <a:latin typeface="Gill Sans MT" panose="020B0502020104020203" pitchFamily="34" charset="0"/>
            </a:endParaRPr>
          </a:p>
        </p:txBody>
      </p:sp>
      <p:pic>
        <p:nvPicPr>
          <p:cNvPr id="1034" name="Picture 10" descr="Image result for logo twitter">
            <a:extLst>
              <a:ext uri="{FF2B5EF4-FFF2-40B4-BE49-F238E27FC236}">
                <a16:creationId xmlns:a16="http://schemas.microsoft.com/office/drawing/2014/main" id="{5E83E09E-C7A5-4000-897A-73F95C2980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9" t="-1" r="2798" b="11282"/>
          <a:stretch/>
        </p:blipFill>
        <p:spPr bwMode="auto">
          <a:xfrm>
            <a:off x="6920377" y="1103281"/>
            <a:ext cx="2121910" cy="193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iphone">
            <a:extLst>
              <a:ext uri="{FF2B5EF4-FFF2-40B4-BE49-F238E27FC236}">
                <a16:creationId xmlns:a16="http://schemas.microsoft.com/office/drawing/2014/main" id="{2CAD4780-26A4-4AED-9C66-5ED18AE7E2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5" r="20058" b="-3"/>
          <a:stretch/>
        </p:blipFill>
        <p:spPr bwMode="auto">
          <a:xfrm>
            <a:off x="4038681" y="1775021"/>
            <a:ext cx="2119122" cy="224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instagram logo">
            <a:extLst>
              <a:ext uri="{FF2B5EF4-FFF2-40B4-BE49-F238E27FC236}">
                <a16:creationId xmlns:a16="http://schemas.microsoft.com/office/drawing/2014/main" id="{3E835E9C-5E0D-49F7-A79E-81DCEFB684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1" t="13775" r="9355" b="8174"/>
          <a:stretch/>
        </p:blipFill>
        <p:spPr bwMode="auto">
          <a:xfrm>
            <a:off x="9349533" y="1220808"/>
            <a:ext cx="2121910" cy="209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acebook Logo Vector">
            <a:extLst>
              <a:ext uri="{FF2B5EF4-FFF2-40B4-BE49-F238E27FC236}">
                <a16:creationId xmlns:a16="http://schemas.microsoft.com/office/drawing/2014/main" id="{A4776772-F1DD-427E-BFF0-A4E016877D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" r="5109" b="-3"/>
          <a:stretch/>
        </p:blipFill>
        <p:spPr bwMode="auto">
          <a:xfrm>
            <a:off x="7017127" y="3146648"/>
            <a:ext cx="1833562" cy="193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logo spotify">
            <a:extLst>
              <a:ext uri="{FF2B5EF4-FFF2-40B4-BE49-F238E27FC236}">
                <a16:creationId xmlns:a16="http://schemas.microsoft.com/office/drawing/2014/main" id="{A929A713-40C4-410E-9805-22C9F88AC3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63" t="20956" r="21222" b="18566"/>
          <a:stretch/>
        </p:blipFill>
        <p:spPr bwMode="auto">
          <a:xfrm>
            <a:off x="2493672" y="4311029"/>
            <a:ext cx="1490948" cy="160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18" descr="Image result for airbnb">
            <a:extLst>
              <a:ext uri="{FF2B5EF4-FFF2-40B4-BE49-F238E27FC236}">
                <a16:creationId xmlns:a16="http://schemas.microsoft.com/office/drawing/2014/main" id="{20DB260B-F7D6-4041-9B70-414DB3DF90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47456" y="411508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44" name="Picture 20" descr="Image result for airbnb">
            <a:extLst>
              <a:ext uri="{FF2B5EF4-FFF2-40B4-BE49-F238E27FC236}">
                <a16:creationId xmlns:a16="http://schemas.microsoft.com/office/drawing/2014/main" id="{466FE049-D232-4F1D-9716-C5BFDD6FA4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59" t="9051" r="28767"/>
          <a:stretch/>
        </p:blipFill>
        <p:spPr bwMode="auto">
          <a:xfrm>
            <a:off x="8004898" y="5122434"/>
            <a:ext cx="1419958" cy="172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Image result for uber">
            <a:extLst>
              <a:ext uri="{FF2B5EF4-FFF2-40B4-BE49-F238E27FC236}">
                <a16:creationId xmlns:a16="http://schemas.microsoft.com/office/drawing/2014/main" id="{9EC807FF-72AC-4544-AA83-64436CEE8F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899" y="4146018"/>
            <a:ext cx="1692101" cy="169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Image result for linked in logo">
            <a:extLst>
              <a:ext uri="{FF2B5EF4-FFF2-40B4-BE49-F238E27FC236}">
                <a16:creationId xmlns:a16="http://schemas.microsoft.com/office/drawing/2014/main" id="{00DAE9AE-6C3B-4892-86E0-0DF4109B5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6170" y="3319749"/>
            <a:ext cx="1347537" cy="134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Image result for Whatsapp logo">
            <a:extLst>
              <a:ext uri="{FF2B5EF4-FFF2-40B4-BE49-F238E27FC236}">
                <a16:creationId xmlns:a16="http://schemas.microsoft.com/office/drawing/2014/main" id="{21857A2A-9B38-4913-B89E-4E51DFFF75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9" t="6887" r="12910" b="14412"/>
          <a:stretch/>
        </p:blipFill>
        <p:spPr bwMode="auto">
          <a:xfrm>
            <a:off x="10026170" y="5115908"/>
            <a:ext cx="1347537" cy="124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evernote logo">
            <a:extLst>
              <a:ext uri="{FF2B5EF4-FFF2-40B4-BE49-F238E27FC236}">
                <a16:creationId xmlns:a16="http://schemas.microsoft.com/office/drawing/2014/main" id="{ED3B4EB8-EB65-423F-9D74-F54EC02D4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083" y="4267483"/>
            <a:ext cx="1490949" cy="1490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dropbox logo">
            <a:extLst>
              <a:ext uri="{FF2B5EF4-FFF2-40B4-BE49-F238E27FC236}">
                <a16:creationId xmlns:a16="http://schemas.microsoft.com/office/drawing/2014/main" id="{424068BF-F28E-4486-85B5-08967DCBA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2507879"/>
            <a:ext cx="1580146" cy="146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microsoft onenote logo">
            <a:extLst>
              <a:ext uri="{FF2B5EF4-FFF2-40B4-BE49-F238E27FC236}">
                <a16:creationId xmlns:a16="http://schemas.microsoft.com/office/drawing/2014/main" id="{96473330-DAB9-4C30-88F9-7C7758E0C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57" y="2604381"/>
            <a:ext cx="1367692" cy="133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FC9A68-4D40-4E52-94A1-E01FB1A07716}"/>
              </a:ext>
            </a:extLst>
          </p:cNvPr>
          <p:cNvSpPr txBox="1"/>
          <p:nvPr/>
        </p:nvSpPr>
        <p:spPr>
          <a:xfrm>
            <a:off x="312234" y="6169644"/>
            <a:ext cx="7942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Computers are becoming furniture!!</a:t>
            </a:r>
          </a:p>
        </p:txBody>
      </p:sp>
    </p:spTree>
    <p:extLst>
      <p:ext uri="{BB962C8B-B14F-4D97-AF65-F5344CB8AC3E}">
        <p14:creationId xmlns:p14="http://schemas.microsoft.com/office/powerpoint/2010/main" val="2442092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Must-Have Features on Your e-Commerce Website">
            <a:extLst>
              <a:ext uri="{FF2B5EF4-FFF2-40B4-BE49-F238E27FC236}">
                <a16:creationId xmlns:a16="http://schemas.microsoft.com/office/drawing/2014/main" id="{DD0F01BA-1DBB-436A-8BE4-3EB2D57423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36478" y="-109182"/>
            <a:ext cx="12328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21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7D44E-A4B3-4986-AA4C-A3F2E6C52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8718" y="1143293"/>
            <a:ext cx="3275289" cy="47521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4000" dirty="0">
                <a:solidFill>
                  <a:schemeClr val="tx2"/>
                </a:solidFill>
              </a:rPr>
              <a:t>This is what a man looks like who is about to found a </a:t>
            </a:r>
            <a:r>
              <a:rPr lang="en-US" sz="4000" b="1" dirty="0">
                <a:solidFill>
                  <a:schemeClr val="tx2"/>
                </a:solidFill>
              </a:rPr>
              <a:t>trillion dollar business</a:t>
            </a:r>
            <a:r>
              <a:rPr lang="en-US" sz="4000" dirty="0">
                <a:solidFill>
                  <a:schemeClr val="tx2"/>
                </a:solidFill>
              </a:rPr>
              <a:t>!</a:t>
            </a:r>
          </a:p>
        </p:txBody>
      </p:sp>
      <p:pic>
        <p:nvPicPr>
          <p:cNvPr id="5" name="Content Placeholder 4" descr="A person sitting in a room&#10;&#10;Description automatically generated">
            <a:extLst>
              <a:ext uri="{FF2B5EF4-FFF2-40B4-BE49-F238E27FC236}">
                <a16:creationId xmlns:a16="http://schemas.microsoft.com/office/drawing/2014/main" id="{C1B8EDE9-EC22-4645-9746-B4D3FD0B4C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62" r="32191"/>
          <a:stretch/>
        </p:blipFill>
        <p:spPr>
          <a:xfrm>
            <a:off x="20" y="10"/>
            <a:ext cx="7552558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FD33CA-A8C1-6079-166E-B8B1E682FE79}"/>
              </a:ext>
            </a:extLst>
          </p:cNvPr>
          <p:cNvSpPr txBox="1"/>
          <p:nvPr/>
        </p:nvSpPr>
        <p:spPr>
          <a:xfrm>
            <a:off x="6096000" y="6450305"/>
            <a:ext cx="1375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Jeff Bezos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3611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1015F-F047-4585-994B-E14B978E7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4926" y="442762"/>
            <a:ext cx="6319085" cy="100102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7200" b="1" dirty="0">
                <a:solidFill>
                  <a:schemeClr val="tx1"/>
                </a:solidFill>
              </a:rPr>
              <a:t>$Trillion?</a:t>
            </a:r>
          </a:p>
        </p:txBody>
      </p:sp>
      <p:pic>
        <p:nvPicPr>
          <p:cNvPr id="5" name="Picture 5" descr="The iceberg just rescued the Titanic | Salon.com">
            <a:extLst>
              <a:ext uri="{FF2B5EF4-FFF2-40B4-BE49-F238E27FC236}">
                <a16:creationId xmlns:a16="http://schemas.microsoft.com/office/drawing/2014/main" id="{C31B284E-2759-4BDE-8D63-DEBFEEDF23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46" r="27995" b="-1"/>
          <a:stretch/>
        </p:blipFill>
        <p:spPr>
          <a:xfrm>
            <a:off x="0" y="9625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FC399-0E2D-451E-A4D9-514762174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3667" y="1886552"/>
            <a:ext cx="6921106" cy="458739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Founded: </a:t>
            </a:r>
            <a:r>
              <a:rPr lang="en-GB" sz="2800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5 July 1994</a:t>
            </a: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Founder: Jeff Bezos</a:t>
            </a: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Headquarters: Washington, USA</a:t>
            </a: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No. of employees: </a:t>
            </a:r>
            <a:r>
              <a:rPr lang="en-GB" sz="2800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1,544,000 (2022)</a:t>
            </a: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Revenue: </a:t>
            </a:r>
            <a:r>
              <a:rPr lang="en-GB" sz="2800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469.8 billion USD (2021)</a:t>
            </a: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 algn="l">
              <a:buNone/>
            </a:pPr>
            <a:endParaRPr lang="en-GB" sz="28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058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324F5-6242-4D49-BCBA-D37798A27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990" y="212673"/>
            <a:ext cx="4320422" cy="206847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E-Commerce.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4FF50-EBFF-4F94-9563-A5DEC0711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60" y="1949706"/>
            <a:ext cx="6289039" cy="46956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2000"/>
              </a:lnSpc>
              <a:buNone/>
            </a:pPr>
            <a:r>
              <a:rPr lang="en-US" sz="2800" b="1" dirty="0">
                <a:solidFill>
                  <a:schemeClr val="tx1"/>
                </a:solidFill>
                <a:ea typeface="+mn-lt"/>
                <a:cs typeface="+mn-lt"/>
              </a:rPr>
              <a:t>Digital Business</a:t>
            </a:r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: the creation of new business designs by blurring the digital and physical worlds.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lnSpc>
                <a:spcPct val="102000"/>
              </a:lnSpc>
              <a:buNone/>
            </a:pPr>
            <a:r>
              <a:rPr lang="en-US" sz="2800" b="1" dirty="0">
                <a:solidFill>
                  <a:schemeClr val="tx1"/>
                </a:solidFill>
              </a:rPr>
              <a:t>E-Commerce</a:t>
            </a:r>
            <a:r>
              <a:rPr lang="en-US" sz="2800" dirty="0">
                <a:solidFill>
                  <a:schemeClr val="tx1"/>
                </a:solidFill>
              </a:rPr>
              <a:t>: buying and selling of goods and services online, and transfer of money and data to execute these transactions. </a:t>
            </a:r>
          </a:p>
          <a:p>
            <a:pPr marL="0" indent="0">
              <a:lnSpc>
                <a:spcPct val="102000"/>
              </a:lnSpc>
              <a:buNone/>
            </a:pPr>
            <a:r>
              <a:rPr lang="en-US" sz="2800" dirty="0">
                <a:solidFill>
                  <a:schemeClr val="tx1"/>
                </a:solidFill>
              </a:rPr>
              <a:t>It is a Digital Business Model, particularly to do with selling goods and services online.</a:t>
            </a:r>
          </a:p>
        </p:txBody>
      </p:sp>
      <p:pic>
        <p:nvPicPr>
          <p:cNvPr id="4" name="Picture 4" descr="Free Images : shopping, online, ecommerce, consumer, cart ...">
            <a:extLst>
              <a:ext uri="{FF2B5EF4-FFF2-40B4-BE49-F238E27FC236}">
                <a16:creationId xmlns:a16="http://schemas.microsoft.com/office/drawing/2014/main" id="{ED988BF7-0469-4605-AF9D-35AF4408D7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45" r="6911"/>
          <a:stretch/>
        </p:blipFill>
        <p:spPr>
          <a:xfrm>
            <a:off x="6976934" y="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79753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D9560-0F8F-414D-A5C6-9488C3802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1976" y="6261453"/>
            <a:ext cx="8748249" cy="49618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sz="3000" b="1" dirty="0">
                <a:solidFill>
                  <a:schemeClr val="tx1"/>
                </a:solidFill>
                <a:latin typeface="Gill Sans MT" panose="020B0502020104020203" pitchFamily="34" charset="0"/>
              </a:rPr>
              <a:t>Value generation mechanism in EC business models 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FC6674-E437-4EF3-B4A4-4F6B63520D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420" y="0"/>
            <a:ext cx="11597268" cy="6032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0183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248954F5-8D2B-4CC8-8CF7-5794F8DAF6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5000"/>
          <a:stretch/>
        </p:blipFill>
        <p:spPr>
          <a:xfrm>
            <a:off x="20" y="11151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322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787B9EF2-DC43-4374-BCFE-7C88B39A3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037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208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66AED-5975-4B5A-9715-994C5F031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316" y="138462"/>
            <a:ext cx="6248398" cy="1484275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2"/>
                </a:solidFill>
              </a:rPr>
              <a:t>Takeaways from early Bezos</a:t>
            </a:r>
          </a:p>
        </p:txBody>
      </p:sp>
      <p:pic>
        <p:nvPicPr>
          <p:cNvPr id="14" name="Picture 1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88A795AC-B66C-4277-8DC0-C9670AD731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24" r="22673" b="-1"/>
          <a:stretch/>
        </p:blipFill>
        <p:spPr>
          <a:xfrm>
            <a:off x="0" y="0"/>
            <a:ext cx="459588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86A67-4EAE-4889-97AE-ACCE00DC9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2315" y="1528013"/>
            <a:ext cx="7399421" cy="51915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2000"/>
              </a:lnSpc>
              <a:buNone/>
            </a:pPr>
            <a:endParaRPr lang="en-US" sz="1100" dirty="0">
              <a:solidFill>
                <a:schemeClr val="tx2"/>
              </a:solidFill>
            </a:endParaRPr>
          </a:p>
          <a:p>
            <a:pPr marL="283210" indent="-283210">
              <a:lnSpc>
                <a:spcPct val="102000"/>
              </a:lnSpc>
            </a:pPr>
            <a:r>
              <a:rPr lang="en-US" sz="2600" dirty="0">
                <a:solidFill>
                  <a:schemeClr val="tx2"/>
                </a:solidFill>
              </a:rPr>
              <a:t>Opportunity for selling goods and services online</a:t>
            </a:r>
          </a:p>
          <a:p>
            <a:pPr marL="283210" indent="-283210">
              <a:lnSpc>
                <a:spcPct val="102000"/>
              </a:lnSpc>
            </a:pPr>
            <a:r>
              <a:rPr lang="en-US" sz="2600" dirty="0">
                <a:solidFill>
                  <a:schemeClr val="tx2"/>
                </a:solidFill>
              </a:rPr>
              <a:t>Choice of items. Some products and services are more suitable for EC models</a:t>
            </a:r>
          </a:p>
          <a:p>
            <a:pPr marL="283210" indent="-283210">
              <a:lnSpc>
                <a:spcPct val="102000"/>
              </a:lnSpc>
            </a:pPr>
            <a:r>
              <a:rPr lang="en-US" sz="2600" dirty="0">
                <a:solidFill>
                  <a:schemeClr val="tx2"/>
                </a:solidFill>
              </a:rPr>
              <a:t> ‘Almost-in-time inventory’ - the importance of Digital Supply Chain and lean/agile operational models</a:t>
            </a:r>
          </a:p>
          <a:p>
            <a:pPr marL="283210" indent="-283210">
              <a:lnSpc>
                <a:spcPct val="102000"/>
              </a:lnSpc>
            </a:pPr>
            <a:r>
              <a:rPr lang="en-US" sz="2600" dirty="0">
                <a:solidFill>
                  <a:schemeClr val="tx2"/>
                </a:solidFill>
              </a:rPr>
              <a:t>Importance of the 'most valuable commodity', attention, in the attention economy </a:t>
            </a:r>
          </a:p>
        </p:txBody>
      </p:sp>
    </p:spTree>
    <p:extLst>
      <p:ext uri="{BB962C8B-B14F-4D97-AF65-F5344CB8AC3E}">
        <p14:creationId xmlns:p14="http://schemas.microsoft.com/office/powerpoint/2010/main" val="24855952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86C3F-A23A-4204-87C1-9E01DCBDF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3" y="-243408"/>
            <a:ext cx="5443665" cy="206847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Reflection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01B3A-1BD0-491C-80F7-E727736C8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340" y="1383158"/>
            <a:ext cx="6528992" cy="333772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11200" dirty="0">
                <a:solidFill>
                  <a:schemeClr val="tx1"/>
                </a:solidFill>
              </a:rPr>
              <a:t>Why did EC pioneers like Jeff Bezos see such a huge opportunity in selling goods and products online?</a:t>
            </a:r>
          </a:p>
          <a:p>
            <a:pPr marL="0" indent="0">
              <a:buNone/>
            </a:pPr>
            <a:endParaRPr lang="en-US" sz="11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1200" dirty="0">
                <a:solidFill>
                  <a:schemeClr val="tx1"/>
                </a:solidFill>
              </a:rPr>
              <a:t> What were the factors that made this opportunity attractive to them?</a:t>
            </a:r>
          </a:p>
          <a:p>
            <a:pPr marL="0" indent="0">
              <a:buNone/>
            </a:pPr>
            <a:endParaRPr lang="en-US" sz="11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1200" dirty="0">
                <a:solidFill>
                  <a:schemeClr val="tx1"/>
                </a:solidFill>
              </a:rPr>
              <a:t>What changes have you seen in ecommerce?</a:t>
            </a:r>
          </a:p>
          <a:p>
            <a:pPr marL="283210" indent="-283210"/>
            <a:endParaRPr lang="en-US" sz="9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Graphic 4" descr="Question Mark">
            <a:extLst>
              <a:ext uri="{FF2B5EF4-FFF2-40B4-BE49-F238E27FC236}">
                <a16:creationId xmlns:a16="http://schemas.microsoft.com/office/drawing/2014/main" id="{8CB23DD0-042F-46FC-B5D8-11F50DFA8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2729" y="1697382"/>
            <a:ext cx="3683197" cy="368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938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C62C4-EAB9-4229-8BCB-7B97542B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Some key benefits of E-Commerce business models</a:t>
            </a:r>
            <a:endParaRPr lang="en-CA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157758-6A1A-4B9A-BA72-BEA1F699A0C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1600" y="590627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3937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person&#10;&#10;Description automatically generated">
            <a:extLst>
              <a:ext uri="{FF2B5EF4-FFF2-40B4-BE49-F238E27FC236}">
                <a16:creationId xmlns:a16="http://schemas.microsoft.com/office/drawing/2014/main" id="{84380660-E32A-47D7-A35F-CD816938D2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3262" r="3262" b="-1"/>
          <a:stretch/>
        </p:blipFill>
        <p:spPr>
          <a:xfrm>
            <a:off x="-1" y="-1"/>
            <a:ext cx="1033957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25E988-D1D5-415A-AFC6-1D53250B0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337388"/>
            <a:ext cx="9052641" cy="236375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000" cap="all" dirty="0">
                <a:solidFill>
                  <a:schemeClr val="tx1"/>
                </a:solidFill>
              </a:rPr>
              <a:t>Disintermediation</a:t>
            </a:r>
          </a:p>
        </p:txBody>
      </p:sp>
    </p:spTree>
    <p:extLst>
      <p:ext uri="{BB962C8B-B14F-4D97-AF65-F5344CB8AC3E}">
        <p14:creationId xmlns:p14="http://schemas.microsoft.com/office/powerpoint/2010/main" val="9543137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DDACF95B-9561-4B02-A3A2-AD725475F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70" y="1143160"/>
            <a:ext cx="2746952" cy="4209888"/>
          </a:xfrm>
          <a:prstGeom prst="rect">
            <a:avLst/>
          </a:prstGeom>
        </p:spPr>
      </p:pic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93FC71F-8ACC-496B-9431-48035F0C6C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97875" y="236709"/>
            <a:ext cx="7950656" cy="596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0561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17649-7347-4D41-8AFB-A60D6A53B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8719" y="1143293"/>
            <a:ext cx="3029688" cy="42689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3300" cap="all" dirty="0">
                <a:solidFill>
                  <a:schemeClr val="tx2"/>
                </a:solidFill>
              </a:rPr>
              <a:t>Let’s look at the customer side now! </a:t>
            </a:r>
            <a:br>
              <a:rPr lang="en-US" sz="3300" cap="all" dirty="0">
                <a:solidFill>
                  <a:schemeClr val="tx2"/>
                </a:solidFill>
              </a:rPr>
            </a:br>
            <a:br>
              <a:rPr lang="en-US" sz="3300" cap="all" dirty="0">
                <a:solidFill>
                  <a:schemeClr val="tx2"/>
                </a:solidFill>
              </a:rPr>
            </a:br>
            <a:r>
              <a:rPr lang="en-US" sz="3300" b="1" cap="all" dirty="0">
                <a:solidFill>
                  <a:schemeClr val="tx2"/>
                </a:solidFill>
              </a:rPr>
              <a:t>W</a:t>
            </a:r>
            <a:r>
              <a:rPr lang="en-US" sz="3300" b="1">
                <a:solidFill>
                  <a:schemeClr val="tx2"/>
                </a:solidFill>
              </a:rPr>
              <a:t>hy </a:t>
            </a:r>
            <a:r>
              <a:rPr lang="en-US" sz="3300" b="1" dirty="0">
                <a:solidFill>
                  <a:schemeClr val="tx2"/>
                </a:solidFill>
              </a:rPr>
              <a:t>do people buy online? (and why not?)</a:t>
            </a:r>
            <a:endParaRPr lang="en-US" sz="3300" b="1" cap="all" dirty="0">
              <a:solidFill>
                <a:schemeClr val="tx2"/>
              </a:solidFill>
            </a:endParaRPr>
          </a:p>
        </p:txBody>
      </p:sp>
      <p:pic>
        <p:nvPicPr>
          <p:cNvPr id="5" name="Content Placeholder 4" descr="A person sitting in a room&#10;&#10;Description automatically generated">
            <a:extLst>
              <a:ext uri="{FF2B5EF4-FFF2-40B4-BE49-F238E27FC236}">
                <a16:creationId xmlns:a16="http://schemas.microsoft.com/office/drawing/2014/main" id="{262AD8BD-8B40-43B2-87F5-63CBDAC46E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27" r="18526"/>
          <a:stretch/>
        </p:blipFill>
        <p:spPr>
          <a:xfrm>
            <a:off x="20" y="10"/>
            <a:ext cx="75525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1616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12BA6B1-4FC6-4C28-A9DC-6957AD33A2C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75" b="13252"/>
          <a:stretch/>
        </p:blipFill>
        <p:spPr bwMode="auto">
          <a:xfrm>
            <a:off x="664121" y="610830"/>
            <a:ext cx="9580205" cy="538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61157" y="6349024"/>
            <a:ext cx="5869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(Global Online Consumer Report, KPMG  International, 2021)</a:t>
            </a:r>
          </a:p>
        </p:txBody>
      </p:sp>
    </p:spTree>
    <p:extLst>
      <p:ext uri="{BB962C8B-B14F-4D97-AF65-F5344CB8AC3E}">
        <p14:creationId xmlns:p14="http://schemas.microsoft.com/office/powerpoint/2010/main" val="16829358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4A622-6B5B-4A03-A959-E0EFA95D5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6415" y="973090"/>
            <a:ext cx="3457596" cy="49118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600" b="1" dirty="0">
                <a:solidFill>
                  <a:schemeClr val="tx2"/>
                </a:solidFill>
              </a:rPr>
              <a:t>Are there reasons for why it could be better to buy the traditional way?</a:t>
            </a:r>
            <a:br>
              <a:rPr lang="en-US" sz="3600" b="1" dirty="0">
                <a:solidFill>
                  <a:schemeClr val="tx2"/>
                </a:solidFill>
              </a:rPr>
            </a:br>
            <a:br>
              <a:rPr lang="en-US" sz="3600" b="1" dirty="0">
                <a:solidFill>
                  <a:schemeClr val="tx2"/>
                </a:solidFill>
              </a:rPr>
            </a:br>
            <a:r>
              <a:rPr lang="en-US" sz="3600" b="1" dirty="0">
                <a:solidFill>
                  <a:schemeClr val="bg1"/>
                </a:solidFill>
                <a:highlight>
                  <a:srgbClr val="000000"/>
                </a:highlight>
              </a:rPr>
              <a:t>Any thoughts?</a:t>
            </a:r>
          </a:p>
        </p:txBody>
      </p:sp>
      <p:pic>
        <p:nvPicPr>
          <p:cNvPr id="5" name="Content Placeholder 4" descr="A person sitting at a table with food&#10;&#10;Description automatically generated">
            <a:extLst>
              <a:ext uri="{FF2B5EF4-FFF2-40B4-BE49-F238E27FC236}">
                <a16:creationId xmlns:a16="http://schemas.microsoft.com/office/drawing/2014/main" id="{2DD38515-FC01-42F1-9BE0-C4E785BEF9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49" r="6161" b="1"/>
          <a:stretch/>
        </p:blipFill>
        <p:spPr>
          <a:xfrm>
            <a:off x="20" y="10"/>
            <a:ext cx="75525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792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7CED5-54C3-4B8D-A6C4-ED4A9D91A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Some reasons for preferring to buy in person.</a:t>
            </a:r>
            <a:endParaRPr lang="en-CA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EE47EF-C787-48E5-B302-13905D1535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1600" y="568325"/>
          <a:ext cx="7010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3275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3231E-40F3-4DDA-ADD2-936614DE7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305" y="648987"/>
            <a:ext cx="6231263" cy="556002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sz="6600" b="1" dirty="0">
                <a:solidFill>
                  <a:schemeClr val="tx1"/>
                </a:solidFill>
                <a:latin typeface="Gill Sans MT" panose="020B0502020104020203" pitchFamily="34" charset="0"/>
              </a:rPr>
              <a:t>Now let's take a look at the latest trends in e-commerce and </a:t>
            </a:r>
            <a:br>
              <a:rPr lang="en-US" sz="6600" b="1" dirty="0">
                <a:solidFill>
                  <a:schemeClr val="tx1"/>
                </a:solidFill>
                <a:latin typeface="Gill Sans MT" panose="020B0502020104020203" pitchFamily="34" charset="0"/>
              </a:rPr>
            </a:br>
            <a:r>
              <a:rPr lang="en-US" sz="6600" b="1" dirty="0">
                <a:solidFill>
                  <a:schemeClr val="tx1"/>
                </a:solidFill>
                <a:latin typeface="Gill Sans MT" panose="020B0502020104020203" pitchFamily="34" charset="0"/>
              </a:rPr>
              <a:t>the generations!  </a:t>
            </a:r>
          </a:p>
        </p:txBody>
      </p:sp>
    </p:spTree>
    <p:extLst>
      <p:ext uri="{BB962C8B-B14F-4D97-AF65-F5344CB8AC3E}">
        <p14:creationId xmlns:p14="http://schemas.microsoft.com/office/powerpoint/2010/main" val="39260093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9CFC55-9EC7-4B47-9785-6CA20F38A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-105487" y="-175837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3966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8A8AE-DE9D-439C-B0DF-746B5219C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794" y="284649"/>
            <a:ext cx="6268824" cy="42689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13800" b="1" dirty="0">
                <a:solidFill>
                  <a:schemeClr val="tx2"/>
                </a:solidFill>
              </a:rPr>
              <a:t>Any</a:t>
            </a:r>
          </a:p>
        </p:txBody>
      </p:sp>
      <p:pic>
        <p:nvPicPr>
          <p:cNvPr id="3" name="Graphic 4" descr="Question Mark">
            <a:extLst>
              <a:ext uri="{FF2B5EF4-FFF2-40B4-BE49-F238E27FC236}">
                <a16:creationId xmlns:a16="http://schemas.microsoft.com/office/drawing/2014/main" id="{A1735068-B9F9-AAF6-ADD5-866F42C6D8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93598" y="1943021"/>
            <a:ext cx="3507217" cy="350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701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807</Words>
  <Application>Microsoft Office PowerPoint</Application>
  <PresentationFormat>Widescreen</PresentationFormat>
  <Paragraphs>143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DengXian</vt:lpstr>
      <vt:lpstr>Arial</vt:lpstr>
      <vt:lpstr>Arial</vt:lpstr>
      <vt:lpstr>Calibri</vt:lpstr>
      <vt:lpstr>Century Schoolbook</vt:lpstr>
      <vt:lpstr>Gill Sans MT</vt:lpstr>
      <vt:lpstr>Wingdings</vt:lpstr>
      <vt:lpstr>Office Theme</vt:lpstr>
      <vt:lpstr>PowerPoint Presentation</vt:lpstr>
      <vt:lpstr>PowerPoint Presentation</vt:lpstr>
      <vt:lpstr>PowerPoint Presentation</vt:lpstr>
      <vt:lpstr>Growing the Pie</vt:lpstr>
      <vt:lpstr>PowerPoint Presentation</vt:lpstr>
      <vt:lpstr>PowerPoint Presentation</vt:lpstr>
      <vt:lpstr>PowerPoint Presentation</vt:lpstr>
      <vt:lpstr>PowerPoint Presentation</vt:lpstr>
      <vt:lpstr>Levelling the playing field?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Contemporary reality 2005</vt:lpstr>
      <vt:lpstr>PowerPoint Presentation</vt:lpstr>
      <vt:lpstr>This is what a man looks like who is about to found a trillion dollar business!</vt:lpstr>
      <vt:lpstr>$Trillion?</vt:lpstr>
      <vt:lpstr>E-Commerce. What is it?</vt:lpstr>
      <vt:lpstr>Value generation mechanism in EC business models </vt:lpstr>
      <vt:lpstr>PowerPoint Presentation</vt:lpstr>
      <vt:lpstr>PowerPoint Presentation</vt:lpstr>
      <vt:lpstr>Takeaways from early Bezos</vt:lpstr>
      <vt:lpstr>Reflection Time</vt:lpstr>
      <vt:lpstr>Some key benefits of E-Commerce business models</vt:lpstr>
      <vt:lpstr>Disintermediation</vt:lpstr>
      <vt:lpstr>PowerPoint Presentation</vt:lpstr>
      <vt:lpstr>Let’s look at the customer side now!   Why do people buy online? (and why not?)</vt:lpstr>
      <vt:lpstr>PowerPoint Presentation</vt:lpstr>
      <vt:lpstr>Are there reasons for why it could be better to buy the traditional way?  Any thoughts?</vt:lpstr>
      <vt:lpstr>Some reasons for preferring to buy in person.</vt:lpstr>
      <vt:lpstr>Now let's take a look at the latest trends in e-commerce and  the generations!  </vt:lpstr>
      <vt:lpstr>PowerPoint Presentation</vt:lpstr>
      <vt:lpstr>Any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Pauline Kneale</dc:creator>
  <cp:lastModifiedBy>Amare Desta</cp:lastModifiedBy>
  <cp:revision>103</cp:revision>
  <cp:lastPrinted>2019-04-28T10:52:08Z</cp:lastPrinted>
  <dcterms:created xsi:type="dcterms:W3CDTF">2018-11-10T17:32:29Z</dcterms:created>
  <dcterms:modified xsi:type="dcterms:W3CDTF">2024-11-22T07:11:13Z</dcterms:modified>
</cp:coreProperties>
</file>