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0" r:id="rId3"/>
    <p:sldId id="263" r:id="rId4"/>
    <p:sldId id="259" r:id="rId5"/>
    <p:sldId id="257" r:id="rId6"/>
    <p:sldId id="258" r:id="rId7"/>
    <p:sldId id="262" r:id="rId8"/>
    <p:sldId id="261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58F6-04B2-4DF1-9EC7-B3F39465AFEC}" type="datetimeFigureOut">
              <a:rPr lang="en-GB" smtClean="0"/>
              <a:t>14/01/2018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7B966-64C7-4256-A19A-8F8832FE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028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58F6-04B2-4DF1-9EC7-B3F39465AFEC}" type="datetimeFigureOut">
              <a:rPr lang="en-GB" smtClean="0"/>
              <a:t>14/01/2018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7B966-64C7-4256-A19A-8F8832FE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189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58F6-04B2-4DF1-9EC7-B3F39465AFEC}" type="datetimeFigureOut">
              <a:rPr lang="en-GB" smtClean="0"/>
              <a:t>14/01/2018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7B966-64C7-4256-A19A-8F8832FE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229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58F6-04B2-4DF1-9EC7-B3F39465AFEC}" type="datetimeFigureOut">
              <a:rPr lang="en-GB" smtClean="0"/>
              <a:t>14/01/2018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7B966-64C7-4256-A19A-8F8832FE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089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58F6-04B2-4DF1-9EC7-B3F39465AFEC}" type="datetimeFigureOut">
              <a:rPr lang="en-GB" smtClean="0"/>
              <a:t>14/01/2018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7B966-64C7-4256-A19A-8F8832FE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303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58F6-04B2-4DF1-9EC7-B3F39465AFEC}" type="datetimeFigureOut">
              <a:rPr lang="en-GB" smtClean="0"/>
              <a:t>14/01/2018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7B966-64C7-4256-A19A-8F8832FE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80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58F6-04B2-4DF1-9EC7-B3F39465AFEC}" type="datetimeFigureOut">
              <a:rPr lang="en-GB" smtClean="0"/>
              <a:t>14/01/2018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7B966-64C7-4256-A19A-8F8832FE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697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58F6-04B2-4DF1-9EC7-B3F39465AFEC}" type="datetimeFigureOut">
              <a:rPr lang="en-GB" smtClean="0"/>
              <a:t>14/01/2018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7B966-64C7-4256-A19A-8F8832FE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156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58F6-04B2-4DF1-9EC7-B3F39465AFEC}" type="datetimeFigureOut">
              <a:rPr lang="en-GB" smtClean="0"/>
              <a:t>14/01/2018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7B966-64C7-4256-A19A-8F8832FE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480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58F6-04B2-4DF1-9EC7-B3F39465AFEC}" type="datetimeFigureOut">
              <a:rPr lang="en-GB" smtClean="0"/>
              <a:t>14/01/2018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7B966-64C7-4256-A19A-8F8832FE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71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58F6-04B2-4DF1-9EC7-B3F39465AFEC}" type="datetimeFigureOut">
              <a:rPr lang="en-GB" smtClean="0"/>
              <a:t>14/01/2018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7B966-64C7-4256-A19A-8F8832FE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287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8158F6-04B2-4DF1-9EC7-B3F39465AFEC}" type="datetimeFigureOut">
              <a:rPr lang="en-GB" smtClean="0"/>
              <a:t>14/01/2018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B7B966-64C7-4256-A19A-8F8832FE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7837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25132" y="1356797"/>
            <a:ext cx="10397544" cy="2387600"/>
          </a:xfrm>
        </p:spPr>
        <p:txBody>
          <a:bodyPr>
            <a:normAutofit fontScale="90000"/>
          </a:bodyPr>
          <a:lstStyle/>
          <a:p>
            <a:r>
              <a:rPr lang="en-GB" u="sng" dirty="0" smtClean="0"/>
              <a:t>Has forensic archaeology influenced the way the police and court systems work in the UK?</a:t>
            </a:r>
            <a:endParaRPr lang="en-GB" u="sng" dirty="0"/>
          </a:p>
        </p:txBody>
      </p:sp>
      <p:sp>
        <p:nvSpPr>
          <p:cNvPr id="4" name="TextBox 3"/>
          <p:cNvSpPr txBox="1"/>
          <p:nvPr/>
        </p:nvSpPr>
        <p:spPr>
          <a:xfrm>
            <a:off x="3024389" y="4385726"/>
            <a:ext cx="61990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AHSK6002 </a:t>
            </a:r>
            <a:endParaRPr lang="en-GB" sz="3600" dirty="0"/>
          </a:p>
          <a:p>
            <a:pPr algn="ctr"/>
            <a:r>
              <a:rPr lang="en-GB" sz="3600" dirty="0" smtClean="0"/>
              <a:t>By Victoria Schollar</a:t>
            </a:r>
            <a:endParaRPr lang="en-GB" sz="28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t="21735" b="68771"/>
          <a:stretch/>
        </p:blipFill>
        <p:spPr>
          <a:xfrm>
            <a:off x="8448540" y="373241"/>
            <a:ext cx="4286250" cy="42500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t="21735" b="68771"/>
          <a:stretch/>
        </p:blipFill>
        <p:spPr>
          <a:xfrm>
            <a:off x="4162290" y="373240"/>
            <a:ext cx="4286250" cy="42500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t="21735" b="68771"/>
          <a:stretch/>
        </p:blipFill>
        <p:spPr>
          <a:xfrm>
            <a:off x="-123960" y="373241"/>
            <a:ext cx="4286250" cy="42500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t="21735" b="68771"/>
          <a:stretch/>
        </p:blipFill>
        <p:spPr>
          <a:xfrm>
            <a:off x="8448540" y="6144609"/>
            <a:ext cx="4286250" cy="42500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/>
          <a:srcRect t="21735" b="68771"/>
          <a:stretch/>
        </p:blipFill>
        <p:spPr>
          <a:xfrm>
            <a:off x="4162290" y="6144609"/>
            <a:ext cx="4286250" cy="42500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/>
          <a:srcRect t="21735" b="68771"/>
          <a:stretch/>
        </p:blipFill>
        <p:spPr>
          <a:xfrm>
            <a:off x="-123960" y="6144609"/>
            <a:ext cx="4286250" cy="425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83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135" y="37664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u="sng" dirty="0" smtClean="0"/>
              <a:t>Aims and Objectives</a:t>
            </a:r>
            <a:endParaRPr lang="en-GB" sz="54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5557" y="1702205"/>
            <a:ext cx="4081530" cy="4401205"/>
          </a:xfrm>
          <a:ln>
            <a:noFill/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u="sng" dirty="0" smtClean="0"/>
              <a:t>Aims:</a:t>
            </a:r>
          </a:p>
          <a:p>
            <a:r>
              <a:rPr lang="en-GB" dirty="0" smtClean="0"/>
              <a:t>To explore what effects Forensic Archaeology has had on the UK court systems and the UK police.</a:t>
            </a:r>
          </a:p>
          <a:p>
            <a:r>
              <a:rPr lang="en-GB" dirty="0" smtClean="0"/>
              <a:t>To see if the courts or police have been influenced by the use of Forensic Archaeology.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30784" y="1702205"/>
            <a:ext cx="4081530" cy="440120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 smtClean="0"/>
              <a:t>Objectives:</a:t>
            </a:r>
            <a:endParaRPr lang="en-GB" sz="2800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To analyse sources and </a:t>
            </a:r>
            <a:r>
              <a:rPr lang="en-GB" sz="2800" dirty="0" smtClean="0"/>
              <a:t>understand data</a:t>
            </a:r>
            <a:r>
              <a:rPr lang="en-GB" sz="28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To investigate case studies and link them to the question.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To look into </a:t>
            </a:r>
            <a:r>
              <a:rPr lang="en-GB" sz="2800" dirty="0" smtClean="0"/>
              <a:t>other forensic fields of study and </a:t>
            </a:r>
            <a:r>
              <a:rPr lang="en-GB" sz="2800" dirty="0"/>
              <a:t>discover how </a:t>
            </a:r>
            <a:r>
              <a:rPr lang="en-GB" sz="2800" dirty="0" smtClean="0"/>
              <a:t>they help </a:t>
            </a:r>
            <a:r>
              <a:rPr lang="en-GB" sz="2800" dirty="0"/>
              <a:t>solve crimes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21735" b="68771"/>
          <a:stretch/>
        </p:blipFill>
        <p:spPr>
          <a:xfrm rot="19650017">
            <a:off x="-729669" y="686615"/>
            <a:ext cx="4286250" cy="42500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7" b="11757"/>
          <a:stretch/>
        </p:blipFill>
        <p:spPr>
          <a:xfrm>
            <a:off x="4717471" y="2200529"/>
            <a:ext cx="2742928" cy="340455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682279" y="5605084"/>
            <a:ext cx="2813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Fig 1: Me on a dig, Romania 2017 (Colin, 2017).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15667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64706"/>
          </a:xfrm>
        </p:spPr>
        <p:txBody>
          <a:bodyPr>
            <a:normAutofit/>
          </a:bodyPr>
          <a:lstStyle/>
          <a:p>
            <a:pPr algn="ctr"/>
            <a:r>
              <a:rPr lang="en-GB" sz="5400" u="sng" dirty="0" smtClean="0"/>
              <a:t>My thought process </a:t>
            </a:r>
            <a:br>
              <a:rPr lang="en-GB" sz="5400" u="sng" dirty="0" smtClean="0"/>
            </a:br>
            <a:r>
              <a:rPr lang="en-GB" sz="5400" u="sng" dirty="0" smtClean="0"/>
              <a:t>&amp; sources</a:t>
            </a:r>
            <a:endParaRPr lang="en-GB" sz="54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29831"/>
            <a:ext cx="4743718" cy="4401205"/>
          </a:xfrm>
        </p:spPr>
        <p:txBody>
          <a:bodyPr>
            <a:normAutofit/>
          </a:bodyPr>
          <a:lstStyle/>
          <a:p>
            <a:r>
              <a:rPr lang="en-GB" dirty="0" smtClean="0"/>
              <a:t>First idea – Using Forensic Archaeology to solve cold cases (in the UK and abroad?)</a:t>
            </a:r>
          </a:p>
          <a:p>
            <a:r>
              <a:rPr lang="en-GB" dirty="0" smtClean="0"/>
              <a:t>Second idea – Focus mainly on forensics, and less on archaeology – still cold cases?</a:t>
            </a:r>
          </a:p>
          <a:p>
            <a:r>
              <a:rPr lang="en-GB" dirty="0" smtClean="0"/>
              <a:t>Final (hopefully) idea – Forensic archaeology and the police and courts in the UK!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t="21735" b="68771"/>
          <a:stretch/>
        </p:blipFill>
        <p:spPr>
          <a:xfrm rot="19650017">
            <a:off x="-729669" y="686615"/>
            <a:ext cx="4286250" cy="42500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266645" y="2244496"/>
            <a:ext cx="508715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I have studied a variety of sources so far, covering thirty years, with the latest being written in 2017.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I don’t yet have any first-hand accounts for my case studies.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The information I do have is up to date.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42767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u="sng" dirty="0" smtClean="0"/>
              <a:t>Background knowledge</a:t>
            </a:r>
            <a:endParaRPr lang="en-GB" sz="5400" u="sng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21735" b="68771"/>
          <a:stretch/>
        </p:blipFill>
        <p:spPr>
          <a:xfrm rot="19650017">
            <a:off x="-729669" y="686615"/>
            <a:ext cx="4286250" cy="42500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283298" y="1900874"/>
            <a:ext cx="3625403" cy="39703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 smtClean="0"/>
              <a:t>The </a:t>
            </a:r>
            <a:r>
              <a:rPr lang="en-GB" sz="2800" u="sng" dirty="0"/>
              <a:t>history of the police in the </a:t>
            </a:r>
            <a:r>
              <a:rPr lang="en-GB" sz="2800" u="sng" dirty="0" smtClean="0"/>
              <a:t>UK</a:t>
            </a:r>
          </a:p>
          <a:p>
            <a:endParaRPr lang="en-GB" sz="2800" u="sng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1737 </a:t>
            </a:r>
            <a:r>
              <a:rPr lang="en-GB" sz="2800" dirty="0"/>
              <a:t>-</a:t>
            </a:r>
            <a:r>
              <a:rPr lang="en-GB" sz="2800" dirty="0" smtClean="0"/>
              <a:t> </a:t>
            </a:r>
            <a:r>
              <a:rPr lang="en-GB" sz="2800" dirty="0"/>
              <a:t>London </a:t>
            </a:r>
            <a:r>
              <a:rPr lang="en-GB" sz="2800" dirty="0" smtClean="0"/>
              <a:t>night Constables</a:t>
            </a:r>
            <a:r>
              <a:rPr lang="en-GB" sz="28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1829 </a:t>
            </a:r>
            <a:r>
              <a:rPr lang="en-GB" sz="2800" dirty="0"/>
              <a:t>- Metropolitan Police </a:t>
            </a:r>
            <a:r>
              <a:rPr lang="en-GB" sz="2800" dirty="0" smtClean="0"/>
              <a:t>Act established an official police force.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386366" y="1900874"/>
            <a:ext cx="3896933" cy="440120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 smtClean="0"/>
              <a:t>What is Forensic Archaeology?</a:t>
            </a:r>
          </a:p>
          <a:p>
            <a:endParaRPr lang="en-GB" sz="2800" u="sng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Sweating while covered in mud and surrounded by bones?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A “Focus </a:t>
            </a:r>
            <a:r>
              <a:rPr lang="en-GB" sz="2800" dirty="0"/>
              <a:t>on </a:t>
            </a:r>
            <a:r>
              <a:rPr lang="en-GB" sz="2800" dirty="0" smtClean="0"/>
              <a:t>the location </a:t>
            </a:r>
            <a:r>
              <a:rPr lang="en-GB" sz="2800" dirty="0"/>
              <a:t>and excavation of skeletal </a:t>
            </a:r>
            <a:r>
              <a:rPr lang="en-GB" sz="2800" dirty="0" smtClean="0"/>
              <a:t>remains” </a:t>
            </a:r>
            <a:r>
              <a:rPr lang="en-GB" dirty="0" smtClean="0"/>
              <a:t>(Bell, 2012, 14).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50369" y="1900874"/>
            <a:ext cx="362540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 smtClean="0"/>
              <a:t>The history of the UK court system</a:t>
            </a:r>
          </a:p>
          <a:p>
            <a:pPr algn="ctr"/>
            <a:endParaRPr lang="en-GB" sz="2800" u="sng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1000s-1200s – Trial by Ordeal.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1100s-1900s – The </a:t>
            </a:r>
            <a:r>
              <a:rPr lang="en-GB" sz="2800" dirty="0"/>
              <a:t>A</a:t>
            </a:r>
            <a:r>
              <a:rPr lang="en-GB" sz="2800" dirty="0" smtClean="0"/>
              <a:t>ssizes system.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1873 – The Judicature Act.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3690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u="sng" dirty="0" smtClean="0"/>
              <a:t>Chapter titles</a:t>
            </a:r>
            <a:endParaRPr lang="en-GB" sz="54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9975" y="2025538"/>
            <a:ext cx="6131954" cy="4351338"/>
          </a:xfrm>
        </p:spPr>
        <p:txBody>
          <a:bodyPr/>
          <a:lstStyle/>
          <a:p>
            <a:r>
              <a:rPr lang="en-GB" dirty="0" smtClean="0"/>
              <a:t>Introduction.</a:t>
            </a:r>
          </a:p>
          <a:p>
            <a:r>
              <a:rPr lang="en-GB" dirty="0" smtClean="0"/>
              <a:t>The introduction of Forensic Archaeology in the UK.</a:t>
            </a:r>
          </a:p>
          <a:p>
            <a:r>
              <a:rPr lang="en-GB" dirty="0" smtClean="0"/>
              <a:t>Forensic Archaeology and the Police.</a:t>
            </a:r>
          </a:p>
          <a:p>
            <a:r>
              <a:rPr lang="en-GB" dirty="0" smtClean="0"/>
              <a:t>Forensic Archaeology and the Courts.</a:t>
            </a:r>
          </a:p>
          <a:p>
            <a:r>
              <a:rPr lang="en-GB" dirty="0" smtClean="0"/>
              <a:t>The success of Forensic Archaeology &amp; Conclusion.</a:t>
            </a:r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1735" b="68771"/>
          <a:stretch/>
        </p:blipFill>
        <p:spPr>
          <a:xfrm rot="19650017">
            <a:off x="-729669" y="686615"/>
            <a:ext cx="4286250" cy="42500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729215" y="4657494"/>
            <a:ext cx="36245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Fig 2: Scene from the TV show Bones (IGN, 2008).</a:t>
            </a:r>
            <a:endParaRPr lang="en-GB" sz="1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4482" y="2229831"/>
            <a:ext cx="3632366" cy="242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17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u="sng" dirty="0" smtClean="0"/>
              <a:t>Case Studies</a:t>
            </a:r>
            <a:endParaRPr lang="en-GB" sz="54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6836" y="1690688"/>
            <a:ext cx="5844326" cy="3557744"/>
          </a:xfrm>
        </p:spPr>
        <p:txBody>
          <a:bodyPr>
            <a:normAutofit/>
          </a:bodyPr>
          <a:lstStyle/>
          <a:p>
            <a:r>
              <a:rPr lang="en-GB" dirty="0" smtClean="0"/>
              <a:t>Jigsaw Murders (1935)</a:t>
            </a:r>
          </a:p>
          <a:p>
            <a:r>
              <a:rPr lang="en-GB" dirty="0" smtClean="0"/>
              <a:t>Rachel Dobkin (1942)</a:t>
            </a:r>
          </a:p>
          <a:p>
            <a:r>
              <a:rPr lang="en-GB" dirty="0" smtClean="0"/>
              <a:t>Stephen Jennings (1962-1988)</a:t>
            </a:r>
            <a:endParaRPr lang="en-GB" dirty="0"/>
          </a:p>
          <a:p>
            <a:r>
              <a:rPr lang="en-GB" dirty="0" smtClean="0"/>
              <a:t>Moors Murders (1963-1965)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1735" b="68771"/>
          <a:stretch/>
        </p:blipFill>
        <p:spPr>
          <a:xfrm rot="19650017">
            <a:off x="-729669" y="686615"/>
            <a:ext cx="4286250" cy="42500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51033" r="50657" b="12911"/>
          <a:stretch/>
        </p:blipFill>
        <p:spPr>
          <a:xfrm>
            <a:off x="1616836" y="3861258"/>
            <a:ext cx="4385369" cy="240340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16836" y="6264660"/>
            <a:ext cx="43434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Fig 4: Police Officers &amp; trained dogs searching Saddleworth Moor (Express, 2017).</a:t>
            </a:r>
            <a:endParaRPr lang="en-GB" sz="1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0478" y="1743746"/>
            <a:ext cx="2898539" cy="353121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677162" y="5274961"/>
            <a:ext cx="30651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Fig 3: Isabella Ruxton’s face &amp; skull superimposed over it (McDermid, 2014, 50).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9582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u="sng" dirty="0" smtClean="0"/>
              <a:t>What’s left to do</a:t>
            </a:r>
            <a:endParaRPr lang="en-GB" sz="54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9366" y="2666104"/>
            <a:ext cx="4313350" cy="2615844"/>
          </a:xfrm>
        </p:spPr>
        <p:txBody>
          <a:bodyPr>
            <a:normAutofit/>
          </a:bodyPr>
          <a:lstStyle/>
          <a:p>
            <a:r>
              <a:rPr lang="en-GB" dirty="0" smtClean="0"/>
              <a:t>Answer the question.</a:t>
            </a:r>
          </a:p>
          <a:p>
            <a:r>
              <a:rPr lang="en-GB" dirty="0"/>
              <a:t>F</a:t>
            </a:r>
            <a:r>
              <a:rPr lang="en-GB" dirty="0" smtClean="0"/>
              <a:t>ind case studies related to the courts.</a:t>
            </a:r>
          </a:p>
          <a:p>
            <a:r>
              <a:rPr lang="en-GB" dirty="0" smtClean="0"/>
              <a:t>Find first hand </a:t>
            </a:r>
            <a:r>
              <a:rPr lang="en-GB" dirty="0" smtClean="0"/>
              <a:t>accounts.</a:t>
            </a:r>
            <a:endParaRPr lang="en-GB" dirty="0" smtClean="0"/>
          </a:p>
          <a:p>
            <a:r>
              <a:rPr lang="en-GB" dirty="0" smtClean="0"/>
              <a:t>Don’t stress, progress.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1735" b="68771"/>
          <a:stretch/>
        </p:blipFill>
        <p:spPr>
          <a:xfrm rot="19650017">
            <a:off x="-729669" y="686615"/>
            <a:ext cx="4286250" cy="42500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9614" y="1920739"/>
            <a:ext cx="4791003" cy="410657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69488" y="6027313"/>
            <a:ext cx="47910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Fig 5: Keep calm sign (Microsite, 2015).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7519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u="sng" dirty="0" smtClean="0"/>
              <a:t>References</a:t>
            </a:r>
            <a:endParaRPr lang="en-GB" sz="54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983" y="1403797"/>
            <a:ext cx="11174033" cy="5454203"/>
          </a:xfrm>
        </p:spPr>
        <p:txBody>
          <a:bodyPr>
            <a:noAutofit/>
          </a:bodyPr>
          <a:lstStyle/>
          <a:p>
            <a:r>
              <a:rPr lang="en-GB" sz="1300" dirty="0" smtClean="0"/>
              <a:t>Bell, S. 2012. Oxford Dictionary of Forensic Science. UK, Oxford University Press.</a:t>
            </a:r>
          </a:p>
          <a:p>
            <a:r>
              <a:rPr lang="en-GB" sz="1300" dirty="0" smtClean="0"/>
              <a:t>Campbell, C. 2013. Skeleton. [Online</a:t>
            </a:r>
            <a:r>
              <a:rPr lang="en-GB" sz="1300" dirty="0"/>
              <a:t>] Available from http://www.sandrarcampbell.com/skeleton</a:t>
            </a:r>
            <a:r>
              <a:rPr lang="en-GB" sz="1300" dirty="0" smtClean="0"/>
              <a:t>/. [Accessed on 13/01/18].</a:t>
            </a:r>
          </a:p>
          <a:p>
            <a:r>
              <a:rPr lang="en-GB" sz="1300" dirty="0" smtClean="0"/>
              <a:t>City of London Police. 2013. British </a:t>
            </a:r>
            <a:r>
              <a:rPr lang="en-GB" sz="1300" dirty="0"/>
              <a:t>Police History. https://</a:t>
            </a:r>
            <a:r>
              <a:rPr lang="en-GB" sz="1300" dirty="0" smtClean="0"/>
              <a:t>www.cityoflondon.police.uk/about-us/history/Pages/British-Police-history.aspx. [Accessed on 10/01/18].</a:t>
            </a:r>
          </a:p>
          <a:p>
            <a:r>
              <a:rPr lang="en-GB" sz="1300" dirty="0" smtClean="0"/>
              <a:t>Courts and Tribunals Judiciary</a:t>
            </a:r>
            <a:r>
              <a:rPr lang="en-GB" sz="1300" dirty="0"/>
              <a:t>. 2018. History of the Judiciary. https://www.judiciary.gov.uk/about-the-judiciary/history-of-the-judiciary/. [Accessed on 10/01/18</a:t>
            </a:r>
            <a:r>
              <a:rPr lang="en-GB" sz="1300" dirty="0" smtClean="0"/>
              <a:t>].</a:t>
            </a:r>
          </a:p>
          <a:p>
            <a:r>
              <a:rPr lang="en-GB" sz="1300" dirty="0"/>
              <a:t>Cox, M &amp; Hunter, J. 2005. Forensic Archaeology: Advances in theory and practice. USA, Routledge.</a:t>
            </a:r>
            <a:endParaRPr lang="en-GB" sz="1300" dirty="0" smtClean="0"/>
          </a:p>
          <a:p>
            <a:r>
              <a:rPr lang="en-GB" sz="1300" dirty="0" smtClean="0"/>
              <a:t>Express, 2017. ‘Rot in Hell!’ Moors Murders victims’ families bid good riddance to evil Ian Brady. [Online</a:t>
            </a:r>
            <a:r>
              <a:rPr lang="en-GB" sz="1300" dirty="0"/>
              <a:t>] Available from </a:t>
            </a:r>
            <a:r>
              <a:rPr lang="en-GB" sz="1300" dirty="0" smtClean="0"/>
              <a:t>https</a:t>
            </a:r>
            <a:r>
              <a:rPr lang="en-GB" sz="1300" dirty="0"/>
              <a:t>://</a:t>
            </a:r>
            <a:r>
              <a:rPr lang="en-GB" sz="1300" dirty="0" smtClean="0"/>
              <a:t>www.express.co.uk/news/uk/805161/Moors-Murders-victims-families-Ian-Brady-Myra-Hindley-John-Kilbride-Lesley-Ann-Downey. [Accessed on 10/01/18].</a:t>
            </a:r>
          </a:p>
          <a:p>
            <a:r>
              <a:rPr lang="en-GB" sz="1300" dirty="0" err="1" smtClean="0"/>
              <a:t>Groen</a:t>
            </a:r>
            <a:r>
              <a:rPr lang="en-GB" sz="1300" dirty="0"/>
              <a:t>, W, J, M &amp; Marquez-Grant, N &amp; Janaway, R. 2015. Forensic Archaeology: A global perspective. USA, John Wiley &amp; Sons. </a:t>
            </a:r>
            <a:endParaRPr lang="en-GB" sz="1300" dirty="0" smtClean="0"/>
          </a:p>
          <a:p>
            <a:r>
              <a:rPr lang="en-GB" sz="1300" dirty="0"/>
              <a:t>Hunter, J &amp; Roberts, C &amp; Martin, A. 1997. Studies in crime: An introduction to forensic archaeology. UK, Routledge. </a:t>
            </a:r>
            <a:endParaRPr lang="en-GB" sz="1300" dirty="0" smtClean="0"/>
          </a:p>
          <a:p>
            <a:r>
              <a:rPr lang="en-GB" sz="1300" dirty="0" smtClean="0"/>
              <a:t>IGN, 2008. Bones: The verdict in the story. [Online</a:t>
            </a:r>
            <a:r>
              <a:rPr lang="en-GB" sz="1300" dirty="0"/>
              <a:t>] Available from http://</a:t>
            </a:r>
            <a:r>
              <a:rPr lang="en-GB" sz="1300" dirty="0" smtClean="0"/>
              <a:t>uk.ign.com/articles/2008/05/06/bones-the-verdict-in-the-story-review. [Accessed on 10/01/18].</a:t>
            </a:r>
          </a:p>
          <a:p>
            <a:r>
              <a:rPr lang="en-GB" sz="1300" dirty="0" smtClean="0"/>
              <a:t>McDermid</a:t>
            </a:r>
            <a:r>
              <a:rPr lang="en-GB" sz="1300" dirty="0"/>
              <a:t>, V. 2014. Forensics: What bugs, burns, prints, DNA, and more tell us about </a:t>
            </a:r>
            <a:r>
              <a:rPr lang="en-GB" sz="1300" dirty="0" smtClean="0"/>
              <a:t>crime</a:t>
            </a:r>
            <a:r>
              <a:rPr lang="en-GB" sz="1300" dirty="0"/>
              <a:t>. USA, Grove Press.</a:t>
            </a:r>
            <a:endParaRPr lang="en-GB" sz="1300" dirty="0" smtClean="0"/>
          </a:p>
          <a:p>
            <a:r>
              <a:rPr lang="en-GB" sz="1300" dirty="0" smtClean="0"/>
              <a:t>Microsites, 2015. 8 stages of the Dissertation. [Online</a:t>
            </a:r>
            <a:r>
              <a:rPr lang="en-GB" sz="1300" dirty="0"/>
              <a:t>] Available from https://microsites.ncl.ac.uk/oncoursetoncl/stages-go-writing-dissertation</a:t>
            </a:r>
            <a:r>
              <a:rPr lang="en-GB" sz="1300" dirty="0" smtClean="0"/>
              <a:t>/. [Accessed on 10/01/18].</a:t>
            </a:r>
          </a:p>
          <a:p>
            <a:r>
              <a:rPr lang="en-GB" sz="1300" dirty="0" smtClean="0"/>
              <a:t>Powers, N &amp; Sibun, L. 2014.Standard and guidance for forensic archaeologists. </a:t>
            </a:r>
            <a:r>
              <a:rPr lang="en-GB" sz="1300" i="1" dirty="0" smtClean="0"/>
              <a:t>Chartered Institute for Forensic Archaeologists</a:t>
            </a:r>
            <a:r>
              <a:rPr lang="en-GB" sz="1300" dirty="0"/>
              <a:t>:</a:t>
            </a:r>
            <a:r>
              <a:rPr lang="en-GB" sz="1300" dirty="0" smtClean="0"/>
              <a:t> 3-22.</a:t>
            </a:r>
          </a:p>
          <a:p>
            <a:r>
              <a:rPr lang="en-GB" sz="1300" dirty="0"/>
              <a:t>Shutterstock, 2003-2018. Caution Tape. [Online] Available from https://www.shutterstock.com/search/caution+tape. [Accessed on 10/01/18</a:t>
            </a:r>
            <a:r>
              <a:rPr lang="en-GB" sz="1300" dirty="0" smtClean="0"/>
              <a:t>].</a:t>
            </a:r>
          </a:p>
          <a:p>
            <a:r>
              <a:rPr lang="en-GB" sz="1300" dirty="0" smtClean="0"/>
              <a:t>Simpson</a:t>
            </a:r>
            <a:r>
              <a:rPr lang="en-GB" sz="1300" dirty="0"/>
              <a:t>, K. 1995. Forty Years of Murder. UK, Harper Collins </a:t>
            </a:r>
            <a:r>
              <a:rPr lang="en-GB" sz="1300" dirty="0" smtClean="0"/>
              <a:t>Publishers.</a:t>
            </a: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819034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49663"/>
          <a:stretch/>
        </p:blipFill>
        <p:spPr>
          <a:xfrm>
            <a:off x="128788" y="105406"/>
            <a:ext cx="3647062" cy="6647188"/>
          </a:xfrm>
          <a:prstGeom prst="rect">
            <a:avLst/>
          </a:prstGeom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49663"/>
          <a:stretch/>
        </p:blipFill>
        <p:spPr>
          <a:xfrm flipH="1">
            <a:off x="8448541" y="105406"/>
            <a:ext cx="3647062" cy="6647188"/>
          </a:xfrm>
          <a:prstGeom prst="rect">
            <a:avLst/>
          </a:prstGeom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4468969" y="450761"/>
            <a:ext cx="33356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u="sng" dirty="0" smtClean="0">
                <a:latin typeface="+mj-lt"/>
              </a:rPr>
              <a:t>Thank you for listening!</a:t>
            </a:r>
            <a:endParaRPr lang="en-GB" sz="5400" u="sng" dirty="0">
              <a:latin typeface="+mj-lt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449650" y="3696238"/>
            <a:ext cx="337426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u="sng" dirty="0" smtClean="0">
                <a:latin typeface="+mj-lt"/>
              </a:rPr>
              <a:t>Any questions?</a:t>
            </a:r>
            <a:endParaRPr lang="en-GB" sz="5400" u="sng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2800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546</TotalTime>
  <Words>784</Words>
  <Application>Microsoft Office PowerPoint</Application>
  <PresentationFormat>Widescreen</PresentationFormat>
  <Paragraphs>70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Has forensic archaeology influenced the way the police and court systems work in the UK?</vt:lpstr>
      <vt:lpstr>Aims and Objectives</vt:lpstr>
      <vt:lpstr>My thought process  &amp; sources</vt:lpstr>
      <vt:lpstr>Background knowledge</vt:lpstr>
      <vt:lpstr>Chapter titles</vt:lpstr>
      <vt:lpstr>Case Studies</vt:lpstr>
      <vt:lpstr>What’s left to do</vt:lpstr>
      <vt:lpstr>References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Has forensic archaeology changed the way the police and court systems work in the UK?</dc:title>
  <dc:creator>Victoria Schollar</dc:creator>
  <cp:lastModifiedBy>Victoria Schollar</cp:lastModifiedBy>
  <cp:revision>62</cp:revision>
  <dcterms:created xsi:type="dcterms:W3CDTF">2018-01-09T11:57:57Z</dcterms:created>
  <dcterms:modified xsi:type="dcterms:W3CDTF">2018-01-14T17:13:34Z</dcterms:modified>
</cp:coreProperties>
</file>