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8" r:id="rId11"/>
    <p:sldId id="265" r:id="rId12"/>
    <p:sldId id="270" r:id="rId13"/>
    <p:sldId id="266" r:id="rId14"/>
    <p:sldId id="267" r:id="rId15"/>
    <p:sldId id="271" r:id="rId16"/>
    <p:sldId id="272" r:id="rId17"/>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1A7B-17BC-B2AE-0309-8148C29418AD}" v="77" dt="2025-11-01T15:44:23.504"/>
    <p1510:client id="{0CECADAB-3C2B-0E07-0F36-4C0963C8E47A}" v="2" dt="2025-10-31T19:19:13.418"/>
    <p1510:client id="{19DFE90B-5DB4-ECA9-0B82-2E2E3E219CD5}" v="11" dt="2025-11-02T14:37:38.408"/>
    <p1510:client id="{1D13DD78-66FA-8191-A72C-7D0384459B3C}" v="41" dt="2025-11-02T16:28:30.207"/>
    <p1510:client id="{24E2E9E0-44E0-6E9F-6FD5-84EF3D2BF053}" v="4" dt="2025-11-02T13:32:13.556"/>
    <p1510:client id="{31E48E12-F6EF-EC80-C845-66B5ECF85B74}" v="42" dt="2025-11-02T14:22:54.199"/>
    <p1510:client id="{4A85354A-405F-66CA-4DEE-43830714D9AD}" v="660" dt="2025-11-02T16:19:39.890"/>
    <p1510:client id="{56013609-F724-5527-E756-23AEBE7308F1}" v="7" dt="2025-11-02T14:17:34.392"/>
    <p1510:client id="{828E1EE6-E0BC-56C2-DED7-1015249C387C}" v="59" dt="2025-11-02T16:28:19.699"/>
    <p1510:client id="{8D55396D-D0CE-8A1E-D18E-D869C4991ED9}" v="23" dt="2025-11-02T14:21:56.901"/>
    <p1510:client id="{8EFC61CC-DBB1-8A6C-0E63-90D558B023EF}" v="6" dt="2025-11-02T13:27:14.907"/>
    <p1510:client id="{900C3600-B764-16B2-D5DD-22978EBA60E2}" v="2" dt="2025-11-02T13:25:43.965"/>
    <p1510:client id="{9527E7F4-30A6-1042-21FC-6B1CB4533421}" v="510" dt="2025-11-01T16:55:35.301"/>
    <p1510:client id="{AA610605-7FE2-FD5B-9FBB-EC9F7A9DF524}" v="629" dt="2025-10-31T20:16:13.736"/>
    <p1510:client id="{BAD1E954-FD0E-A4EA-91EE-3C058394C7C6}" v="1" dt="2025-11-02T14:16:30.166"/>
    <p1510:client id="{BBDE9E86-0099-6B0B-1A4E-7046A20650B7}" v="10" dt="2025-11-02T13:29:19.288"/>
    <p1510:client id="{E4289CCA-666E-3B76-3101-B2DAA6ED2942}" v="12" dt="2025-11-02T13:32:29.512"/>
    <p1510:client id="{F40FDCC8-E871-1CC3-98EF-D6C5DF03856E}" v="93" dt="2025-11-02T13:53:30.203"/>
    <p1510:client id="{F85B431F-DA60-AE75-8E4B-0FE03549A90F}" v="74" dt="2025-11-02T15:59:42.201"/>
    <p1510:client id="{F876BD9A-4954-41A7-6AAE-C39F526E5DD4}" v="935" dt="2025-11-02T14:13:46.510"/>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1D8"/>
          </a:solidFill>
        </a:fill>
      </a:tcStyle>
    </a:wholeTbl>
    <a:band2H>
      <a:tcTxStyle/>
      <a:tcStyle>
        <a:tcBdr/>
        <a:fill>
          <a:solidFill>
            <a:srgbClr val="E7E9E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lastRow>
    <a:fir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3CB"/>
          </a:solidFill>
        </a:fill>
      </a:tcStyle>
    </a:wholeTbl>
    <a:band2H>
      <a:tcTxStyle/>
      <a:tcStyle>
        <a:tcBdr/>
        <a:fill>
          <a:solidFill>
            <a:srgbClr val="E7EA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E1CC"/>
          </a:solidFill>
        </a:fill>
      </a:tcStyle>
    </a:wholeTbl>
    <a:band2H>
      <a:tcTxStyle/>
      <a:tcStyle>
        <a:tcBdr/>
        <a:fill>
          <a:solidFill>
            <a:srgbClr val="E8F0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757575"/>
                </a:solidFill>
              </a:defRPr>
            </a:lvl1pPr>
            <a:lvl2pPr marL="0" indent="457200">
              <a:buSzTx/>
              <a:buFontTx/>
              <a:buNone/>
              <a:defRPr sz="2400">
                <a:solidFill>
                  <a:srgbClr val="757575"/>
                </a:solidFill>
              </a:defRPr>
            </a:lvl2pPr>
            <a:lvl3pPr marL="0" indent="914400">
              <a:buSzTx/>
              <a:buFontTx/>
              <a:buNone/>
              <a:defRPr sz="2400">
                <a:solidFill>
                  <a:srgbClr val="757575"/>
                </a:solidFill>
              </a:defRPr>
            </a:lvl3pPr>
            <a:lvl4pPr marL="0" indent="1371600">
              <a:buSzTx/>
              <a:buFontTx/>
              <a:buNone/>
              <a:defRPr sz="2400">
                <a:solidFill>
                  <a:srgbClr val="757575"/>
                </a:solidFill>
              </a:defRPr>
            </a:lvl4pPr>
            <a:lvl5pPr marL="0" indent="1828800">
              <a:buSzTx/>
              <a:buFontTx/>
              <a:buNone/>
              <a:defRPr sz="2400">
                <a:solidFill>
                  <a:srgbClr val="757575"/>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9"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80144" y="6404292"/>
            <a:ext cx="273657" cy="269241"/>
          </a:xfrm>
          <a:prstGeom prst="rect">
            <a:avLst/>
          </a:prstGeom>
          <a:ln w="12700">
            <a:miter lim="400000"/>
          </a:ln>
        </p:spPr>
        <p:txBody>
          <a:bodyPr wrap="none" lIns="45719" rIns="45719" anchor="ctr">
            <a:spAutoFit/>
          </a:bodyPr>
          <a:lstStyle>
            <a:lvl1pPr algn="r">
              <a:defRPr sz="1200">
                <a:solidFill>
                  <a:srgbClr val="757575"/>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ationalhealthexecutive.com/articles/nhs-29-million-hours-microsoft-teams?utm_source=chatgpt.com" TargetMode="External"/><Relationship Id="rId2" Type="http://schemas.openxmlformats.org/officeDocument/2006/relationships/hyperlink" Target="https://www.england.nhs.uk/long-read/microsoft-teams-and-remote-working/?utm_source=chatgpt.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ecurity.gov.uk/policy-and-guidance/government-cyber-security-policy-handbook/principle-b6" TargetMode="External"/><Relationship Id="rId2" Type="http://schemas.openxmlformats.org/officeDocument/2006/relationships/hyperlink" Target="http://www.gov.uk/government/publications/a-plan-for-digital-health-and-social-care" TargetMode="External"/><Relationship Id="rId1" Type="http://schemas.openxmlformats.org/officeDocument/2006/relationships/slideLayout" Target="../slideLayouts/slideLayout2.xml"/><Relationship Id="rId4" Type="http://schemas.openxmlformats.org/officeDocument/2006/relationships/hyperlink" Target="https://support.microsoft.com/en-us/office/what-is-powerpoint-5f9cc860-d199-4d85-ad1b-4b74018acf5b"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uffieldtrust.org.uk/research/developing-the-digital-skills-of-the-social-care-workforce" TargetMode="External"/><Relationship Id="rId2" Type="http://schemas.openxmlformats.org/officeDocument/2006/relationships/hyperlink" Target="https://pifonline.org.uk/resources/health-and-digital-literacy-survey-2022-23/" TargetMode="External"/><Relationship Id="rId1" Type="http://schemas.openxmlformats.org/officeDocument/2006/relationships/slideLayout" Target="../slideLayouts/slideLayout2.xml"/><Relationship Id="rId4" Type="http://schemas.openxmlformats.org/officeDocument/2006/relationships/hyperlink" Target="https://www.england.nhs.uk/long-read/inclusive-digital-healthcare-a-framework-for-nhs-action-on-digital-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4528894" y="2218853"/>
            <a:ext cx="7663106" cy="964920"/>
          </a:xfrm>
          <a:prstGeom prst="rect">
            <a:avLst/>
          </a:prstGeom>
        </p:spPr>
        <p:txBody>
          <a:bodyPr lIns="45719" tIns="45720" rIns="45719" bIns="45720" anchor="b">
            <a:normAutofit fontScale="90000"/>
          </a:bodyPr>
          <a:lstStyle/>
          <a:p>
            <a:pPr lvl="1" algn="ctr" defTabSz="539495">
              <a:defRPr sz="2124">
                <a:latin typeface="Arial"/>
                <a:ea typeface="Arial"/>
                <a:cs typeface="Arial"/>
                <a:sym typeface="Arial"/>
              </a:defRPr>
            </a:pPr>
            <a:r>
              <a:rPr sz="2100"/>
              <a:t>Digital Skills and Research Methods</a:t>
            </a:r>
            <a:br>
              <a:rPr sz="2100"/>
            </a:br>
            <a:r>
              <a:rPr sz="1450" b="1" spc="-58"/>
              <a:t>LCHS4007</a:t>
            </a:r>
            <a:br>
              <a:rPr sz="1450" b="1" spc="-58"/>
            </a:br>
            <a:br>
              <a:rPr sz="1450" b="1" spc="-58"/>
            </a:br>
            <a:r>
              <a:rPr sz="1450" b="1" spc="-58"/>
              <a:t>Assessment 1: Group  Presentation </a:t>
            </a:r>
            <a:r>
              <a:rPr lang="en-GB" sz="1450" b="1" spc="-58"/>
              <a:t>A</a:t>
            </a:r>
            <a:br>
              <a:rPr lang="en-GB" sz="1450" b="1" spc="-58"/>
            </a:br>
            <a:endParaRPr sz="1450" b="1" spc="-58"/>
          </a:p>
        </p:txBody>
      </p:sp>
      <p:sp>
        <p:nvSpPr>
          <p:cNvPr id="95" name="Subtitle 2"/>
          <p:cNvSpPr txBox="1">
            <a:spLocks noGrp="1"/>
          </p:cNvSpPr>
          <p:nvPr>
            <p:ph type="subTitle" sz="half" idx="1"/>
          </p:nvPr>
        </p:nvSpPr>
        <p:spPr>
          <a:xfrm>
            <a:off x="1262003" y="3469051"/>
            <a:ext cx="9460588" cy="3177410"/>
          </a:xfrm>
          <a:prstGeom prst="rect">
            <a:avLst/>
          </a:prstGeom>
        </p:spPr>
        <p:txBody>
          <a:bodyPr lIns="45719" tIns="45720" rIns="45719" bIns="45720" anchor="t">
            <a:normAutofit/>
          </a:bodyPr>
          <a:lstStyle/>
          <a:p>
            <a:pPr algn="l"/>
            <a:endParaRPr/>
          </a:p>
          <a:p>
            <a:pPr algn="l"/>
            <a:r>
              <a:rPr err="1"/>
              <a:t>Programme</a:t>
            </a:r>
            <a:r>
              <a:t>: Certificate of Higher Education in Health and Social Care</a:t>
            </a:r>
          </a:p>
          <a:p>
            <a:pPr algn="l"/>
            <a:r>
              <a:t>				</a:t>
            </a:r>
          </a:p>
          <a:p>
            <a:pPr algn="l"/>
            <a:r>
              <a:t>Lecturer name: Dr </a:t>
            </a:r>
            <a:r>
              <a:rPr err="1"/>
              <a:t>Sadeque</a:t>
            </a:r>
            <a:r>
              <a:t> Imam </a:t>
            </a:r>
            <a:r>
              <a:rPr lang="en-GB"/>
              <a:t>Shaikh</a:t>
            </a:r>
            <a:endParaRPr/>
          </a:p>
        </p:txBody>
      </p:sp>
      <p:pic>
        <p:nvPicPr>
          <p:cNvPr id="96" name="Picture 2" descr="Picture 2"/>
          <p:cNvPicPr>
            <a:picLocks noChangeAspect="1"/>
          </p:cNvPicPr>
          <p:nvPr/>
        </p:nvPicPr>
        <p:blipFill>
          <a:blip r:embed="rId2"/>
          <a:stretch>
            <a:fillRect/>
          </a:stretch>
        </p:blipFill>
        <p:spPr>
          <a:xfrm>
            <a:off x="180975" y="219075"/>
            <a:ext cx="4514850" cy="171450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1"/>
          <p:cNvSpPr txBox="1">
            <a:spLocks noGrp="1"/>
          </p:cNvSpPr>
          <p:nvPr>
            <p:ph type="ctrTitle"/>
          </p:nvPr>
        </p:nvSpPr>
        <p:spPr>
          <a:xfrm>
            <a:off x="541360" y="2249476"/>
            <a:ext cx="9144001" cy="873457"/>
          </a:xfrm>
          <a:prstGeom prst="rect">
            <a:avLst/>
          </a:prstGeom>
        </p:spPr>
        <p:txBody>
          <a:bodyPr lIns="45719" tIns="45720" rIns="45719" bIns="45720" anchor="b">
            <a:normAutofit/>
          </a:bodyPr>
          <a:lstStyle>
            <a:lvl1pPr defTabSz="804672">
              <a:defRPr sz="4752">
                <a:solidFill>
                  <a:srgbClr val="FF0000"/>
                </a:solidFill>
              </a:defRPr>
            </a:lvl1pPr>
          </a:lstStyle>
          <a:p>
            <a:r>
              <a:rPr lang="en-US" sz="4750">
                <a:solidFill>
                  <a:schemeClr val="tx1"/>
                </a:solidFill>
              </a:rPr>
              <a:t>Power Point and Microsoft Teams </a:t>
            </a:r>
          </a:p>
        </p:txBody>
      </p:sp>
      <p:sp>
        <p:nvSpPr>
          <p:cNvPr id="99" name="Subtitle 2"/>
          <p:cNvSpPr txBox="1">
            <a:spLocks noGrp="1"/>
          </p:cNvSpPr>
          <p:nvPr>
            <p:ph type="subTitle" sz="half" idx="1"/>
          </p:nvPr>
        </p:nvSpPr>
        <p:spPr>
          <a:xfrm>
            <a:off x="1551295" y="3338891"/>
            <a:ext cx="9144001" cy="2802602"/>
          </a:xfrm>
          <a:prstGeom prst="rect">
            <a:avLst/>
          </a:prstGeom>
        </p:spPr>
        <p:txBody>
          <a:bodyPr/>
          <a:lstStyle/>
          <a:p>
            <a:endParaRPr/>
          </a:p>
          <a:p>
            <a:pPr algn="l"/>
            <a:r>
              <a:t>		</a:t>
            </a:r>
          </a:p>
        </p:txBody>
      </p:sp>
      <p:pic>
        <p:nvPicPr>
          <p:cNvPr id="100" name="Picture 4" descr="Picture 4"/>
          <p:cNvPicPr>
            <a:picLocks noChangeAspect="1"/>
          </p:cNvPicPr>
          <p:nvPr/>
        </p:nvPicPr>
        <p:blipFill>
          <a:blip r:embed="rId2"/>
          <a:stretch>
            <a:fillRect/>
          </a:stretch>
        </p:blipFill>
        <p:spPr>
          <a:xfrm>
            <a:off x="9048160" y="-31716"/>
            <a:ext cx="3078324" cy="2065232"/>
          </a:xfrm>
          <a:prstGeom prst="rect">
            <a:avLst/>
          </a:prstGeom>
          <a:ln w="12700">
            <a:miter lim="400000"/>
          </a:ln>
        </p:spPr>
      </p:pic>
      <p:graphicFrame>
        <p:nvGraphicFramePr>
          <p:cNvPr id="101" name="Table 3"/>
          <p:cNvGraphicFramePr/>
          <p:nvPr>
            <p:extLst>
              <p:ext uri="{D42A27DB-BD31-4B8C-83A1-F6EECF244321}">
                <p14:modId xmlns:p14="http://schemas.microsoft.com/office/powerpoint/2010/main" val="2132067628"/>
              </p:ext>
            </p:extLst>
          </p:nvPr>
        </p:nvGraphicFramePr>
        <p:xfrm>
          <a:off x="2059295" y="3338891"/>
          <a:ext cx="8128000" cy="2225040"/>
        </p:xfrm>
        <a:graphic>
          <a:graphicData uri="http://schemas.openxmlformats.org/drawingml/2006/table">
            <a:tbl>
              <a:tblPr firstRow="1">
                <a:tableStyleId>{4C3C2611-4C71-4FC5-86AE-919BDF0F9419}</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l">
                        <a:defRPr sz="1800" b="0">
                          <a:solidFill>
                            <a:srgbClr val="000000"/>
                          </a:solidFill>
                        </a:defRPr>
                      </a:pPr>
                      <a:r>
                        <a:rPr b="1"/>
                        <a:t>Student Name</a:t>
                      </a:r>
                    </a:p>
                  </a:txBody>
                  <a:tcPr marL="45720" marR="45720" horzOverflow="overflow">
                    <a:lnL w="12700">
                      <a:miter lim="400000"/>
                    </a:lnL>
                    <a:lnR w="12700">
                      <a:miter lim="400000"/>
                    </a:lnR>
                    <a:lnT w="12700">
                      <a:solidFill>
                        <a:schemeClr val="accent4"/>
                      </a:solidFill>
                    </a:lnT>
                    <a:lnB w="12700">
                      <a:solidFill>
                        <a:schemeClr val="accent4"/>
                      </a:solidFill>
                    </a:lnB>
                    <a:noFill/>
                  </a:tcPr>
                </a:tc>
                <a:tc>
                  <a:txBody>
                    <a:bodyPr/>
                    <a:lstStyle/>
                    <a:p>
                      <a:pPr algn="l">
                        <a:defRPr sz="1800" b="0">
                          <a:solidFill>
                            <a:srgbClr val="000000"/>
                          </a:solidFill>
                        </a:defRPr>
                      </a:pPr>
                      <a:r>
                        <a:rPr b="1"/>
                        <a:t>Student Number</a:t>
                      </a:r>
                    </a:p>
                  </a:txBody>
                  <a:tcPr marL="45720" marR="45720" horzOverflow="overflow">
                    <a:lnL w="12700">
                      <a:miter lim="400000"/>
                    </a:lnL>
                    <a:lnR w="12700">
                      <a:miter lim="400000"/>
                    </a:lnR>
                    <a:lnT w="12700">
                      <a:solidFill>
                        <a:schemeClr val="accent4"/>
                      </a:solidFill>
                    </a:lnT>
                    <a:lnB w="12700">
                      <a:solidFill>
                        <a:schemeClr val="accent4"/>
                      </a:solidFill>
                    </a:lnB>
                    <a:noFill/>
                  </a:tcPr>
                </a:tc>
                <a:extLst>
                  <a:ext uri="{0D108BD9-81ED-4DB2-BD59-A6C34878D82A}">
                    <a16:rowId xmlns:a16="http://schemas.microsoft.com/office/drawing/2014/main" val="10000"/>
                  </a:ext>
                </a:extLst>
              </a:tr>
              <a:tr h="370840">
                <a:tc>
                  <a:txBody>
                    <a:bodyPr/>
                    <a:lstStyle/>
                    <a:p>
                      <a:pPr algn="l">
                        <a:defRPr sz="1800"/>
                      </a:pPr>
                      <a:r>
                        <a:t>Iryna Khartoniak </a:t>
                      </a:r>
                    </a:p>
                  </a:txBody>
                  <a:tcPr marL="45720" marR="45720" horzOverflow="overflow">
                    <a:lnL w="12700">
                      <a:miter lim="400000"/>
                    </a:lnL>
                    <a:lnR w="12700">
                      <a:miter lim="400000"/>
                    </a:lnR>
                    <a:lnT w="12700">
                      <a:solidFill>
                        <a:schemeClr val="accent4"/>
                      </a:solidFill>
                    </a:lnT>
                    <a:lnB w="12700">
                      <a:miter lim="400000"/>
                    </a:lnB>
                    <a:solidFill>
                      <a:schemeClr val="accent4">
                        <a:alpha val="20000"/>
                      </a:schemeClr>
                    </a:solidFill>
                  </a:tcPr>
                </a:tc>
                <a:tc>
                  <a:txBody>
                    <a:bodyPr/>
                    <a:lstStyle/>
                    <a:p>
                      <a:pPr algn="l">
                        <a:defRPr sz="1800"/>
                      </a:pPr>
                      <a:r>
                        <a:t>2514351</a:t>
                      </a:r>
                    </a:p>
                  </a:txBody>
                  <a:tcPr marL="45720" marR="45720" horzOverflow="overflow">
                    <a:lnL w="12700">
                      <a:miter lim="400000"/>
                    </a:lnL>
                    <a:lnR w="12700">
                      <a:miter lim="400000"/>
                    </a:lnR>
                    <a:lnT w="12700">
                      <a:solidFill>
                        <a:schemeClr val="accent4"/>
                      </a:solidFill>
                    </a:lnT>
                    <a:lnB w="12700">
                      <a:miter lim="400000"/>
                    </a:lnB>
                    <a:solidFill>
                      <a:schemeClr val="accent4">
                        <a:alpha val="20000"/>
                      </a:schemeClr>
                    </a:solidFill>
                  </a:tcPr>
                </a:tc>
                <a:extLst>
                  <a:ext uri="{0D108BD9-81ED-4DB2-BD59-A6C34878D82A}">
                    <a16:rowId xmlns:a16="http://schemas.microsoft.com/office/drawing/2014/main" val="10001"/>
                  </a:ext>
                </a:extLst>
              </a:tr>
              <a:tr h="370840">
                <a:tc>
                  <a:txBody>
                    <a:bodyPr/>
                    <a:lstStyle/>
                    <a:p>
                      <a:pPr algn="l">
                        <a:defRPr sz="1800"/>
                      </a:pPr>
                      <a:r>
                        <a:t>Gratiela Anghel</a:t>
                      </a:r>
                    </a:p>
                  </a:txBody>
                  <a:tcPr marL="45720" marR="45720" horzOverflow="overflow">
                    <a:lnL w="12700">
                      <a:miter lim="400000"/>
                    </a:lnL>
                    <a:lnR w="12700">
                      <a:miter lim="400000"/>
                    </a:lnR>
                    <a:lnT w="12700">
                      <a:miter lim="400000"/>
                    </a:lnT>
                    <a:lnB w="12700">
                      <a:miter lim="400000"/>
                    </a:lnB>
                    <a:noFill/>
                  </a:tcPr>
                </a:tc>
                <a:tc>
                  <a:txBody>
                    <a:bodyPr/>
                    <a:lstStyle/>
                    <a:p>
                      <a:pPr algn="l">
                        <a:defRPr sz="1800"/>
                      </a:pPr>
                      <a:r>
                        <a:t>1921637</a:t>
                      </a:r>
                    </a:p>
                  </a:txBody>
                  <a:tcPr marL="45720" marR="45720"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2"/>
                  </a:ext>
                </a:extLst>
              </a:tr>
              <a:tr h="370840">
                <a:tc>
                  <a:txBody>
                    <a:bodyPr/>
                    <a:lstStyle/>
                    <a:p>
                      <a:pPr algn="l">
                        <a:defRPr sz="1800"/>
                      </a:pPr>
                      <a:r>
                        <a:t>Snejana Radu </a:t>
                      </a:r>
                    </a:p>
                  </a:txBody>
                  <a:tcPr marL="45720" marR="45720" horzOverflow="overflow">
                    <a:lnL w="12700">
                      <a:miter lim="400000"/>
                    </a:lnL>
                    <a:lnR w="12700">
                      <a:miter lim="400000"/>
                    </a:lnR>
                    <a:lnT w="12700">
                      <a:miter lim="400000"/>
                    </a:lnT>
                    <a:lnB w="12700">
                      <a:miter lim="400000"/>
                    </a:lnB>
                    <a:solidFill>
                      <a:schemeClr val="accent4">
                        <a:alpha val="20000"/>
                      </a:schemeClr>
                    </a:solidFill>
                  </a:tcPr>
                </a:tc>
                <a:tc>
                  <a:txBody>
                    <a:bodyPr/>
                    <a:lstStyle/>
                    <a:p>
                      <a:pPr algn="l">
                        <a:defRPr sz="1800"/>
                      </a:pPr>
                      <a:r>
                        <a:rPr lang="en-GB"/>
                        <a:t>2512090</a:t>
                      </a:r>
                    </a:p>
                  </a:txBody>
                  <a:tcPr marL="45720" marR="45720" horzOverflow="overflow">
                    <a:lnL w="12700">
                      <a:miter lim="400000"/>
                    </a:lnL>
                    <a:lnR w="12700">
                      <a:miter lim="400000"/>
                    </a:lnR>
                    <a:lnT w="12700">
                      <a:miter lim="400000"/>
                    </a:lnT>
                    <a:lnB w="12700">
                      <a:miter lim="400000"/>
                    </a:lnB>
                    <a:solidFill>
                      <a:schemeClr val="accent4">
                        <a:alpha val="20000"/>
                      </a:schemeClr>
                    </a:solidFill>
                  </a:tcPr>
                </a:tc>
                <a:extLst>
                  <a:ext uri="{0D108BD9-81ED-4DB2-BD59-A6C34878D82A}">
                    <a16:rowId xmlns:a16="http://schemas.microsoft.com/office/drawing/2014/main" val="10003"/>
                  </a:ext>
                </a:extLst>
              </a:tr>
              <a:tr h="370840">
                <a:tc>
                  <a:txBody>
                    <a:bodyPr/>
                    <a:lstStyle/>
                    <a:p>
                      <a:pPr algn="l">
                        <a:defRPr sz="1800"/>
                      </a:pPr>
                      <a:r>
                        <a:rPr lang="en-US"/>
                        <a:t>Maria-Gabriela Ion</a:t>
                      </a:r>
                    </a:p>
                  </a:txBody>
                  <a:tcPr marL="45720" marR="45720" horzOverflow="overflow">
                    <a:lnL w="12700">
                      <a:miter lim="400000"/>
                    </a:lnL>
                    <a:lnR w="12700">
                      <a:miter lim="400000"/>
                    </a:lnR>
                    <a:lnT w="12700">
                      <a:miter lim="400000"/>
                    </a:lnT>
                    <a:lnB w="12700">
                      <a:miter lim="400000"/>
                    </a:lnB>
                    <a:noFill/>
                  </a:tcPr>
                </a:tc>
                <a:tc>
                  <a:txBody>
                    <a:bodyPr/>
                    <a:lstStyle/>
                    <a:p>
                      <a:pPr algn="l">
                        <a:defRPr sz="1800"/>
                      </a:pPr>
                      <a:r>
                        <a:t>2509672</a:t>
                      </a:r>
                    </a:p>
                  </a:txBody>
                  <a:tcPr marL="45720" marR="45720"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4"/>
                  </a:ext>
                </a:extLst>
              </a:tr>
              <a:tr h="370840">
                <a:tc>
                  <a:txBody>
                    <a:bodyPr/>
                    <a:lstStyle/>
                    <a:p>
                      <a:pPr algn="l">
                        <a:defRPr sz="1800"/>
                      </a:pPr>
                      <a:r>
                        <a:t>Stefana Ion </a:t>
                      </a:r>
                    </a:p>
                  </a:txBody>
                  <a:tcPr marL="45720" marR="45720" horzOverflow="overflow">
                    <a:lnL w="12700">
                      <a:miter lim="400000"/>
                    </a:lnL>
                    <a:lnR w="12700">
                      <a:miter lim="400000"/>
                    </a:lnR>
                    <a:lnT w="12700">
                      <a:miter lim="400000"/>
                    </a:lnT>
                    <a:lnB w="12700">
                      <a:solidFill>
                        <a:schemeClr val="accent4"/>
                      </a:solidFill>
                    </a:lnB>
                    <a:solidFill>
                      <a:schemeClr val="accent4">
                        <a:alpha val="20000"/>
                      </a:schemeClr>
                    </a:solidFill>
                  </a:tcPr>
                </a:tc>
                <a:tc>
                  <a:txBody>
                    <a:bodyPr/>
                    <a:lstStyle/>
                    <a:p>
                      <a:pPr algn="l">
                        <a:defRPr sz="1800"/>
                      </a:pPr>
                      <a:r>
                        <a:t>2509671</a:t>
                      </a:r>
                    </a:p>
                  </a:txBody>
                  <a:tcPr marL="45720" marR="45720" horzOverflow="overflow">
                    <a:lnL w="12700">
                      <a:miter lim="400000"/>
                    </a:lnL>
                    <a:lnR w="12700">
                      <a:miter lim="400000"/>
                    </a:lnR>
                    <a:lnT w="12700">
                      <a:miter lim="400000"/>
                    </a:lnT>
                    <a:lnB w="12700">
                      <a:solidFill>
                        <a:schemeClr val="accent4"/>
                      </a:solidFill>
                    </a:lnB>
                    <a:solidFill>
                      <a:schemeClr val="accent4">
                        <a:alpha val="20000"/>
                      </a:schemeClr>
                    </a:solidFill>
                  </a:tcPr>
                </a:tc>
                <a:extLst>
                  <a:ext uri="{0D108BD9-81ED-4DB2-BD59-A6C34878D82A}">
                    <a16:rowId xmlns:a16="http://schemas.microsoft.com/office/drawing/2014/main" val="10005"/>
                  </a:ext>
                </a:extLst>
              </a:tr>
            </a:tbl>
          </a:graphicData>
        </a:graphic>
      </p:graphicFrame>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Title 1"/>
          <p:cNvSpPr txBox="1">
            <a:spLocks noGrp="1"/>
          </p:cNvSpPr>
          <p:nvPr>
            <p:ph type="title"/>
          </p:nvPr>
        </p:nvSpPr>
        <p:spPr>
          <a:xfrm>
            <a:off x="838200" y="365125"/>
            <a:ext cx="10515600" cy="1325563"/>
          </a:xfrm>
          <a:prstGeom prst="rect">
            <a:avLst/>
          </a:prstGeom>
        </p:spPr>
        <p:txBody>
          <a:bodyPr/>
          <a:lstStyle>
            <a:lvl1pPr>
              <a:defRPr b="1"/>
            </a:lvl1pPr>
          </a:lstStyle>
          <a:p>
            <a:r>
              <a:t>Acknowledgement of the use of AI</a:t>
            </a:r>
          </a:p>
        </p:txBody>
      </p:sp>
      <p:sp>
        <p:nvSpPr>
          <p:cNvPr id="104" name="Content Placeholder 2"/>
          <p:cNvSpPr txBox="1">
            <a:spLocks noGrp="1"/>
          </p:cNvSpPr>
          <p:nvPr>
            <p:ph type="body" idx="1"/>
          </p:nvPr>
        </p:nvSpPr>
        <p:spPr>
          <a:xfrm>
            <a:off x="838200" y="1453895"/>
            <a:ext cx="10515600" cy="4723069"/>
          </a:xfrm>
          <a:prstGeom prst="rect">
            <a:avLst/>
          </a:prstGeom>
        </p:spPr>
        <p:txBody>
          <a:bodyPr lIns="45719" tIns="45720" rIns="45719" bIns="45720" anchor="t">
            <a:normAutofit/>
          </a:bodyPr>
          <a:lstStyle/>
          <a:p>
            <a:pPr marL="0" indent="0">
              <a:lnSpc>
                <a:spcPct val="72000"/>
              </a:lnSpc>
              <a:buSzTx/>
              <a:buNone/>
              <a:defRPr sz="2400"/>
            </a:pPr>
            <a:endParaRPr/>
          </a:p>
          <a:p>
            <a:pPr marL="0" indent="0">
              <a:lnSpc>
                <a:spcPct val="72000"/>
              </a:lnSpc>
              <a:buSzTx/>
              <a:buNone/>
              <a:defRPr sz="2700"/>
            </a:pPr>
            <a:r>
              <a:t>I acknowledge the use of Grammarly (https://www.grammarly.com/) on </a:t>
            </a:r>
            <a:r>
              <a:rPr lang="en-GB" b="1"/>
              <a:t>09.11.2025</a:t>
            </a:r>
            <a:r>
              <a:rPr lang="en-GB">
                <a:solidFill>
                  <a:srgbClr val="FF0000"/>
                </a:solidFill>
              </a:rPr>
              <a:t> </a:t>
            </a:r>
            <a:r>
              <a:t>to support to check my work using the prompt(s): </a:t>
            </a:r>
            <a:endParaRPr sz="2300"/>
          </a:p>
          <a:p>
            <a:pPr marL="0" indent="0">
              <a:lnSpc>
                <a:spcPct val="72000"/>
              </a:lnSpc>
              <a:buSzTx/>
              <a:buNone/>
              <a:defRPr sz="3200"/>
            </a:pPr>
            <a:endParaRPr sz="2300"/>
          </a:p>
          <a:p>
            <a:pPr marL="514350" indent="-514350">
              <a:lnSpc>
                <a:spcPct val="72000"/>
              </a:lnSpc>
              <a:buFontTx/>
              <a:buAutoNum type="arabicPeriod"/>
              <a:defRPr sz="2700"/>
            </a:pPr>
            <a:r>
              <a:t>Please check the following text for readability, grammar and syntax. </a:t>
            </a:r>
            <a:endParaRPr sz="2300"/>
          </a:p>
          <a:p>
            <a:pPr marL="0" indent="0">
              <a:lnSpc>
                <a:spcPct val="72000"/>
              </a:lnSpc>
              <a:buSzTx/>
              <a:buNone/>
              <a:defRPr sz="3200"/>
            </a:pPr>
            <a:endParaRPr sz="2300"/>
          </a:p>
          <a:p>
            <a:pPr marL="0" indent="0">
              <a:lnSpc>
                <a:spcPct val="72000"/>
              </a:lnSpc>
              <a:buSzTx/>
              <a:buNone/>
              <a:defRPr sz="2700"/>
            </a:pPr>
            <a:r>
              <a:t>I confirm that I have not presented any AI generated text as my own work. I confirm I have copies of my drafts, notes, and other resources I used before, and after the use of AI tools which I may be asked to provide in evidence. </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Title 1"/>
          <p:cNvSpPr txBox="1">
            <a:spLocks noGrp="1"/>
          </p:cNvSpPr>
          <p:nvPr>
            <p:ph type="title"/>
          </p:nvPr>
        </p:nvSpPr>
        <p:spPr>
          <a:xfrm>
            <a:off x="838200" y="365125"/>
            <a:ext cx="10515600" cy="1325563"/>
          </a:xfrm>
          <a:prstGeom prst="rect">
            <a:avLst/>
          </a:prstGeom>
        </p:spPr>
        <p:txBody>
          <a:bodyPr/>
          <a:lstStyle/>
          <a:p>
            <a:r>
              <a:t>Content</a:t>
            </a:r>
          </a:p>
        </p:txBody>
      </p:sp>
      <p:sp>
        <p:nvSpPr>
          <p:cNvPr id="107" name="Content Placeholder 2"/>
          <p:cNvSpPr txBox="1">
            <a:spLocks noGrp="1"/>
          </p:cNvSpPr>
          <p:nvPr>
            <p:ph type="body" idx="1"/>
          </p:nvPr>
        </p:nvSpPr>
        <p:spPr>
          <a:xfrm>
            <a:off x="838200" y="1347953"/>
            <a:ext cx="11049000" cy="4351338"/>
          </a:xfrm>
          <a:prstGeom prst="rect">
            <a:avLst/>
          </a:prstGeom>
        </p:spPr>
        <p:txBody>
          <a:bodyPr/>
          <a:lstStyle/>
          <a:p>
            <a:pPr>
              <a:lnSpc>
                <a:spcPct val="81000"/>
              </a:lnSpc>
              <a:buFontTx/>
              <a:buChar char="❑"/>
              <a:defRPr sz="2500"/>
            </a:pPr>
            <a:r>
              <a:t>Introduction - Explanation of the chosen MS 365 application</a:t>
            </a:r>
          </a:p>
          <a:p>
            <a:pPr marL="685800" lvl="1" indent="-228600">
              <a:lnSpc>
                <a:spcPct val="81000"/>
              </a:lnSpc>
              <a:spcBef>
                <a:spcPts val="500"/>
              </a:spcBef>
              <a:buFontTx/>
              <a:buChar char="▪"/>
              <a:defRPr sz="2200"/>
            </a:pPr>
            <a:r>
              <a:t>Benefits and Limitations within Sunrise Residential Care Home</a:t>
            </a:r>
          </a:p>
          <a:p>
            <a:pPr>
              <a:lnSpc>
                <a:spcPct val="81000"/>
              </a:lnSpc>
              <a:buFontTx/>
              <a:buChar char="❑"/>
              <a:defRPr sz="2500"/>
            </a:pPr>
            <a:r>
              <a:t>Evaluation of the chosen communication or collaboration tool</a:t>
            </a:r>
          </a:p>
          <a:p>
            <a:pPr marL="685800" lvl="1" indent="-228600">
              <a:lnSpc>
                <a:spcPct val="81000"/>
              </a:lnSpc>
              <a:spcBef>
                <a:spcPts val="500"/>
              </a:spcBef>
              <a:buFontTx/>
              <a:buChar char="▪"/>
              <a:defRPr sz="2200"/>
            </a:pPr>
            <a:r>
              <a:t> Benefits and Limitations within Sunrise Residential Care Home</a:t>
            </a:r>
          </a:p>
          <a:p>
            <a:pPr>
              <a:lnSpc>
                <a:spcPct val="81000"/>
              </a:lnSpc>
              <a:buFontTx/>
              <a:buChar char="❑"/>
              <a:defRPr sz="2500"/>
            </a:pPr>
            <a:r>
              <a:t>Impact of limited digital skills or literacy</a:t>
            </a:r>
          </a:p>
          <a:p>
            <a:pPr>
              <a:lnSpc>
                <a:spcPct val="81000"/>
              </a:lnSpc>
              <a:buFontTx/>
              <a:buChar char="❑"/>
              <a:defRPr sz="2500"/>
            </a:pPr>
            <a:r>
              <a:t>Checklist for digital safety practices</a:t>
            </a:r>
          </a:p>
          <a:p>
            <a:pPr>
              <a:lnSpc>
                <a:spcPct val="81000"/>
              </a:lnSpc>
              <a:buFontTx/>
              <a:buChar char="❑"/>
              <a:defRPr sz="2500"/>
            </a:pPr>
            <a:r>
              <a:t>Conclusion</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Title 1"/>
          <p:cNvSpPr txBox="1">
            <a:spLocks noGrp="1"/>
          </p:cNvSpPr>
          <p:nvPr>
            <p:ph type="title"/>
          </p:nvPr>
        </p:nvSpPr>
        <p:spPr>
          <a:xfrm>
            <a:off x="838200" y="365125"/>
            <a:ext cx="10515600" cy="1325563"/>
          </a:xfrm>
          <a:prstGeom prst="rect">
            <a:avLst/>
          </a:prstGeom>
        </p:spPr>
        <p:txBody>
          <a:bodyPr/>
          <a:lstStyle/>
          <a:p>
            <a:r>
              <a:t>Introduction</a:t>
            </a:r>
          </a:p>
        </p:txBody>
      </p:sp>
      <p:sp>
        <p:nvSpPr>
          <p:cNvPr id="110" name="Content Placeholder 2"/>
          <p:cNvSpPr txBox="1">
            <a:spLocks noGrp="1"/>
          </p:cNvSpPr>
          <p:nvPr>
            <p:ph type="body" idx="1"/>
          </p:nvPr>
        </p:nvSpPr>
        <p:spPr>
          <a:xfrm>
            <a:off x="704335" y="1547598"/>
            <a:ext cx="5377249" cy="4135096"/>
          </a:xfrm>
          <a:prstGeom prst="rect">
            <a:avLst/>
          </a:prstGeom>
        </p:spPr>
        <p:txBody>
          <a:bodyPr lIns="45719" tIns="45720" rIns="45719" bIns="45720" anchor="t">
            <a:normAutofit/>
          </a:bodyPr>
          <a:lstStyle/>
          <a:p>
            <a:pPr algn="just"/>
            <a:r>
              <a:rPr lang="en-US" sz="1800">
                <a:latin typeface="Times New Roman"/>
                <a:cs typeface="Times New Roman"/>
              </a:rPr>
              <a:t>Sunrise Residential Care Home can </a:t>
            </a:r>
            <a:r>
              <a:rPr lang="en-US" sz="1800" err="1">
                <a:latin typeface="Times New Roman"/>
                <a:cs typeface="Times New Roman"/>
              </a:rPr>
              <a:t>utilise</a:t>
            </a:r>
            <a:r>
              <a:rPr lang="en-US" sz="1800">
                <a:latin typeface="Times New Roman"/>
                <a:cs typeface="Times New Roman"/>
              </a:rPr>
              <a:t> MS PowerPoint to regulate the Montreal Cognitive Assessment (MoCA) for people suffering from dementia, physical disabilities, or other long-term health challenges by offering them test guidelines in the form of a presentation (Wittich </a:t>
            </a:r>
            <a:r>
              <a:rPr lang="en-US" sz="1800" i="1">
                <a:latin typeface="Times New Roman"/>
                <a:cs typeface="Times New Roman"/>
              </a:rPr>
              <a:t>et al. </a:t>
            </a:r>
            <a:r>
              <a:rPr lang="en-US" sz="1800">
                <a:latin typeface="Times New Roman"/>
                <a:cs typeface="Times New Roman"/>
              </a:rPr>
              <a:t>2018).   </a:t>
            </a:r>
            <a:endParaRPr lang="en-US"/>
          </a:p>
          <a:p>
            <a:pPr algn="just"/>
            <a:endParaRPr lang="en-US" sz="1800">
              <a:latin typeface="Times New Roman"/>
              <a:cs typeface="Times New Roman"/>
            </a:endParaRPr>
          </a:p>
          <a:p>
            <a:pPr algn="just"/>
            <a:endParaRPr lang="en-US" sz="1800">
              <a:latin typeface="Times New Roman"/>
              <a:cs typeface="Times New Roman"/>
            </a:endParaRPr>
          </a:p>
          <a:p>
            <a:pPr algn="just"/>
            <a:r>
              <a:rPr lang="en-US" sz="1800">
                <a:latin typeface="Times New Roman"/>
                <a:cs typeface="Times New Roman"/>
              </a:rPr>
              <a:t>MS PowerPoint helps individuals to prepare presentations by using a template, and also enables them to include text, images, and videos (Microsoft, 2025).</a:t>
            </a:r>
            <a:endParaRPr lang="en-US"/>
          </a:p>
          <a:p>
            <a:endParaRPr lang="en-US"/>
          </a:p>
        </p:txBody>
      </p:sp>
      <p:pic>
        <p:nvPicPr>
          <p:cNvPr id="2" name="Picture 1" descr="A red folder with a pie chart and a white letter&#10;&#10;AI-generated content may be incorrect.">
            <a:extLst>
              <a:ext uri="{FF2B5EF4-FFF2-40B4-BE49-F238E27FC236}">
                <a16:creationId xmlns:a16="http://schemas.microsoft.com/office/drawing/2014/main" id="{D1066AAD-9EFF-EDF8-E7B7-7D54B59585A0}"/>
              </a:ext>
            </a:extLst>
          </p:cNvPr>
          <p:cNvPicPr>
            <a:picLocks noChangeAspect="1"/>
          </p:cNvPicPr>
          <p:nvPr/>
        </p:nvPicPr>
        <p:blipFill>
          <a:blip r:embed="rId2"/>
          <a:stretch>
            <a:fillRect/>
          </a:stretch>
        </p:blipFill>
        <p:spPr>
          <a:xfrm>
            <a:off x="6459880" y="925598"/>
            <a:ext cx="5100509" cy="4491939"/>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title"/>
          </p:nvPr>
        </p:nvSpPr>
        <p:spPr>
          <a:xfrm>
            <a:off x="838200" y="365124"/>
            <a:ext cx="10515600" cy="1487663"/>
          </a:xfrm>
          <a:prstGeom prst="rect">
            <a:avLst/>
          </a:prstGeom>
        </p:spPr>
        <p:txBody>
          <a:bodyPr lIns="45719" tIns="45720" rIns="45719" bIns="45720" anchor="ctr">
            <a:normAutofit/>
          </a:bodyPr>
          <a:lstStyle/>
          <a:p>
            <a:pPr defTabSz="557784">
              <a:defRPr sz="2379"/>
            </a:pPr>
            <a:br>
              <a:rPr sz="2350"/>
            </a:br>
            <a:r>
              <a:rPr sz="2350" b="1"/>
              <a:t>Benefits and Limitations within Sunrise Residential Care Home and Limitation</a:t>
            </a:r>
            <a:br>
              <a:rPr sz="2350" b="1"/>
            </a:br>
            <a:endParaRPr/>
          </a:p>
        </p:txBody>
      </p:sp>
      <p:sp>
        <p:nvSpPr>
          <p:cNvPr id="113" name="Content Placeholder 2"/>
          <p:cNvSpPr txBox="1">
            <a:spLocks noGrp="1"/>
          </p:cNvSpPr>
          <p:nvPr>
            <p:ph type="body" idx="1"/>
          </p:nvPr>
        </p:nvSpPr>
        <p:spPr>
          <a:xfrm>
            <a:off x="838200" y="1852785"/>
            <a:ext cx="10515600" cy="4351339"/>
          </a:xfrm>
          <a:prstGeom prst="rect">
            <a:avLst/>
          </a:prstGeom>
        </p:spPr>
        <p:txBody>
          <a:bodyPr/>
          <a:lstStyle/>
          <a:p>
            <a:endParaRPr/>
          </a:p>
        </p:txBody>
      </p:sp>
      <p:graphicFrame>
        <p:nvGraphicFramePr>
          <p:cNvPr id="114" name="Table 3"/>
          <p:cNvGraphicFramePr/>
          <p:nvPr>
            <p:extLst>
              <p:ext uri="{D42A27DB-BD31-4B8C-83A1-F6EECF244321}">
                <p14:modId xmlns:p14="http://schemas.microsoft.com/office/powerpoint/2010/main" val="3393678330"/>
              </p:ext>
            </p:extLst>
          </p:nvPr>
        </p:nvGraphicFramePr>
        <p:xfrm>
          <a:off x="1303399" y="2289513"/>
          <a:ext cx="8918774" cy="3641140"/>
        </p:xfrm>
        <a:graphic>
          <a:graphicData uri="http://schemas.openxmlformats.org/drawingml/2006/table">
            <a:tbl>
              <a:tblPr firstRow="1" bandRow="1">
                <a:tableStyleId>{4C3C2611-4C71-4FC5-86AE-919BDF0F9419}</a:tableStyleId>
              </a:tblPr>
              <a:tblGrid>
                <a:gridCol w="4459387">
                  <a:extLst>
                    <a:ext uri="{9D8B030D-6E8A-4147-A177-3AD203B41FA5}">
                      <a16:colId xmlns:a16="http://schemas.microsoft.com/office/drawing/2014/main" val="20000"/>
                    </a:ext>
                  </a:extLst>
                </a:gridCol>
                <a:gridCol w="4459387">
                  <a:extLst>
                    <a:ext uri="{9D8B030D-6E8A-4147-A177-3AD203B41FA5}">
                      <a16:colId xmlns:a16="http://schemas.microsoft.com/office/drawing/2014/main" val="20001"/>
                    </a:ext>
                  </a:extLst>
                </a:gridCol>
              </a:tblGrid>
              <a:tr h="590245">
                <a:tc>
                  <a:txBody>
                    <a:bodyPr/>
                    <a:lstStyle/>
                    <a:p>
                      <a:pPr algn="l">
                        <a:defRPr sz="1800" b="0">
                          <a:solidFill>
                            <a:srgbClr val="000000"/>
                          </a:solidFill>
                        </a:defRPr>
                      </a:pPr>
                      <a:r>
                        <a:rPr sz="2400" b="1">
                          <a:solidFill>
                            <a:srgbClr val="FFFFFF"/>
                          </a:solidFill>
                        </a:rPr>
                        <a:t>Benefits </a:t>
                      </a:r>
                    </a:p>
                  </a:txBody>
                  <a:tcPr marL="45720" marR="45720" horzOverflow="overflow"/>
                </a:tc>
                <a:tc>
                  <a:txBody>
                    <a:bodyPr/>
                    <a:lstStyle/>
                    <a:p>
                      <a:pPr algn="l">
                        <a:defRPr sz="1800" b="0">
                          <a:solidFill>
                            <a:srgbClr val="000000"/>
                          </a:solidFill>
                        </a:defRPr>
                      </a:pPr>
                      <a:r>
                        <a:rPr sz="2400" b="1">
                          <a:solidFill>
                            <a:srgbClr val="FFFFFF"/>
                          </a:solidFill>
                        </a:rPr>
                        <a:t>Limitations</a:t>
                      </a:r>
                    </a:p>
                  </a:txBody>
                  <a:tcPr marL="45720" marR="45720" horzOverflow="overflow"/>
                </a:tc>
                <a:extLst>
                  <a:ext uri="{0D108BD9-81ED-4DB2-BD59-A6C34878D82A}">
                    <a16:rowId xmlns:a16="http://schemas.microsoft.com/office/drawing/2014/main" val="10000"/>
                  </a:ext>
                </a:extLst>
              </a:tr>
              <a:tr h="590245">
                <a:tc>
                  <a:txBody>
                    <a:bodyPr/>
                    <a:lstStyle/>
                    <a:p>
                      <a:pPr algn="l"/>
                      <a:r>
                        <a:rPr lang="en-US"/>
                        <a:t>MS Power Point enables Sunrise Residential Care Home to add pictures, graphs, charts, videos and animations related to solving healthcare issues faced by patients (Nobles et al. 2022).</a:t>
                      </a:r>
                    </a:p>
                  </a:txBody>
                  <a:tcPr marL="45720" marR="45720" horzOverflow="overflow"/>
                </a:tc>
                <a:tc>
                  <a:txBody>
                    <a:bodyPr/>
                    <a:lstStyle/>
                    <a:p>
                      <a:pPr algn="l"/>
                      <a:r>
                        <a:rPr lang="en-US"/>
                        <a:t>A few healthcare workers of the company might excessively depend on the use of MS PowerPoint slides to deliver information about diseases of patients (Nobles et at. 2022).</a:t>
                      </a:r>
                    </a:p>
                  </a:txBody>
                  <a:tcPr marL="45720" marR="45720" horzOverflow="overflow"/>
                </a:tc>
                <a:extLst>
                  <a:ext uri="{0D108BD9-81ED-4DB2-BD59-A6C34878D82A}">
                    <a16:rowId xmlns:a16="http://schemas.microsoft.com/office/drawing/2014/main" val="10001"/>
                  </a:ext>
                </a:extLst>
              </a:tr>
              <a:tr h="590245">
                <a:tc>
                  <a:txBody>
                    <a:bodyPr/>
                    <a:lstStyle/>
                    <a:p>
                      <a:pPr algn="l"/>
                      <a:r>
                        <a:rPr lang="en-US"/>
                        <a:t>By using MS PowerPoint, the healthcare </a:t>
                      </a:r>
                      <a:r>
                        <a:rPr lang="en-US" err="1"/>
                        <a:t>organisation</a:t>
                      </a:r>
                      <a:r>
                        <a:rPr lang="en-US"/>
                        <a:t> could draw the attention of a large number of patients ( Nobles et al. 2022).</a:t>
                      </a:r>
                      <a:endParaRPr/>
                    </a:p>
                  </a:txBody>
                  <a:tcPr marL="45720" marR="45720" horzOverflow="overflow"/>
                </a:tc>
                <a:tc>
                  <a:txBody>
                    <a:bodyPr/>
                    <a:lstStyle/>
                    <a:p>
                      <a:pPr algn="l"/>
                      <a:r>
                        <a:rPr lang="en-US"/>
                        <a:t>The excess reliance on the use of MS PowerPoint leads to a sense of  boredom among the healthcare patients(Noble et al. 2022).</a:t>
                      </a:r>
                    </a:p>
                  </a:txBody>
                  <a:tcPr marL="45720" marR="45720" horzOverflow="overflow"/>
                </a:tc>
                <a:extLst>
                  <a:ext uri="{0D108BD9-81ED-4DB2-BD59-A6C34878D82A}">
                    <a16:rowId xmlns:a16="http://schemas.microsoft.com/office/drawing/2014/main" val="10002"/>
                  </a:ext>
                </a:extLst>
              </a:tr>
              <a:tr h="590245">
                <a:tc>
                  <a:txBody>
                    <a:bodyPr/>
                    <a:lstStyle/>
                    <a:p>
                      <a:pPr lvl="0" algn="l">
                        <a:buNone/>
                      </a:pPr>
                      <a:r>
                        <a:rPr lang="en-US"/>
                        <a:t>PowerPoint streamlines the process for Sunrice Residential Care Home of creating presentations and saves time compared to alternative methods.</a:t>
                      </a:r>
                    </a:p>
                  </a:txBody>
                  <a:tcPr marL="45720" marR="45720" horzOverflow="overflow"/>
                </a:tc>
                <a:tc>
                  <a:txBody>
                    <a:bodyPr/>
                    <a:lstStyle/>
                    <a:p>
                      <a:pPr algn="l"/>
                      <a:r>
                        <a:rPr lang="en-US"/>
                        <a:t>PowerPoint carries the risk of technical issues, such as software compatibility conflicts, version mismatches, or equipment malfunctions.</a:t>
                      </a:r>
                    </a:p>
                  </a:txBody>
                  <a:tcPr marL="45720" marR="45720" horzOverflow="overflow"/>
                </a:tc>
                <a:extLst>
                  <a:ext uri="{0D108BD9-81ED-4DB2-BD59-A6C34878D82A}">
                    <a16:rowId xmlns:a16="http://schemas.microsoft.com/office/drawing/2014/main" val="10003"/>
                  </a:ext>
                </a:extLst>
              </a:tr>
              <a:tr h="590245">
                <a:tc>
                  <a:txBody>
                    <a:bodyPr/>
                    <a:lstStyle/>
                    <a:p>
                      <a:pPr algn="l"/>
                      <a:r>
                        <a:rPr lang="en-US"/>
                        <a:t>PowerPoint offers an easy-to-use interface that accommodated users with diferent levels of technical expertise.</a:t>
                      </a:r>
                    </a:p>
                  </a:txBody>
                  <a:tcPr marL="45720" marR="45720" horzOverflow="overflow"/>
                </a:tc>
                <a:tc>
                  <a:txBody>
                    <a:bodyPr/>
                    <a:lstStyle/>
                    <a:p>
                      <a:pPr algn="l"/>
                      <a:r>
                        <a:rPr lang="en-US"/>
                        <a:t>Real time collaboration may be difficult without a cloud-based version, which can limit effective teamwork.</a:t>
                      </a:r>
                    </a:p>
                  </a:txBody>
                  <a:tcPr marL="45720" marR="45720" horzOverflow="overflow"/>
                </a:tc>
                <a:extLst>
                  <a:ext uri="{0D108BD9-81ED-4DB2-BD59-A6C34878D82A}">
                    <a16:rowId xmlns:a16="http://schemas.microsoft.com/office/drawing/2014/main" val="10004"/>
                  </a:ext>
                </a:extLst>
              </a:tr>
              <a:tr h="590245">
                <a:tc>
                  <a:txBody>
                    <a:bodyPr/>
                    <a:lstStyle/>
                    <a:p>
                      <a:pPr algn="l">
                        <a:defRPr sz="1800"/>
                      </a:pPr>
                      <a:endParaRPr/>
                    </a:p>
                  </a:txBody>
                  <a:tcPr marL="45720" marR="45720" horzOverflow="overflow"/>
                </a:tc>
                <a:tc>
                  <a:txBody>
                    <a:bodyPr/>
                    <a:lstStyle/>
                    <a:p>
                      <a:pPr algn="l">
                        <a:defRPr sz="1800"/>
                      </a:pPr>
                      <a:endParaRPr/>
                    </a:p>
                  </a:txBody>
                  <a:tcPr marL="45720" marR="45720" horzOverflow="overflow"/>
                </a:tc>
                <a:extLst>
                  <a:ext uri="{0D108BD9-81ED-4DB2-BD59-A6C34878D82A}">
                    <a16:rowId xmlns:a16="http://schemas.microsoft.com/office/drawing/2014/main" val="10005"/>
                  </a:ext>
                </a:extLst>
              </a:tr>
            </a:tbl>
          </a:graphicData>
        </a:graphic>
      </p:graphicFrame>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Title 1"/>
          <p:cNvSpPr txBox="1">
            <a:spLocks noGrp="1"/>
          </p:cNvSpPr>
          <p:nvPr>
            <p:ph type="title"/>
          </p:nvPr>
        </p:nvSpPr>
        <p:spPr>
          <a:xfrm>
            <a:off x="409433" y="365125"/>
            <a:ext cx="10944367" cy="1325563"/>
          </a:xfrm>
          <a:prstGeom prst="rect">
            <a:avLst/>
          </a:prstGeom>
        </p:spPr>
        <p:txBody>
          <a:bodyPr/>
          <a:lstStyle>
            <a:lvl1pPr algn="ctr"/>
          </a:lstStyle>
          <a:p>
            <a:r>
              <a:t>Communication and Collaboration tool</a:t>
            </a:r>
          </a:p>
        </p:txBody>
      </p:sp>
      <p:sp>
        <p:nvSpPr>
          <p:cNvPr id="117" name="Content Placeholder 2"/>
          <p:cNvSpPr txBox="1">
            <a:spLocks noGrp="1"/>
          </p:cNvSpPr>
          <p:nvPr>
            <p:ph type="body" idx="1"/>
          </p:nvPr>
        </p:nvSpPr>
        <p:spPr>
          <a:xfrm>
            <a:off x="838200" y="1825625"/>
            <a:ext cx="10515600" cy="4351338"/>
          </a:xfrm>
          <a:prstGeom prst="rect">
            <a:avLst/>
          </a:prstGeom>
        </p:spPr>
        <p:txBody>
          <a:bodyPr lIns="45719" tIns="45720" rIns="45719" bIns="45720" anchor="t">
            <a:normAutofit/>
          </a:bodyPr>
          <a:lstStyle/>
          <a:p>
            <a:pPr>
              <a:buNone/>
              <a:defRPr>
                <a:solidFill>
                  <a:srgbClr val="FF0000"/>
                </a:solidFill>
              </a:defRPr>
            </a:pPr>
            <a:r>
              <a:rPr lang="en-US" sz="1400">
                <a:solidFill>
                  <a:schemeClr val="tx1"/>
                </a:solidFill>
                <a:ea typeface="+mj-lt"/>
                <a:cs typeface="+mj-lt"/>
              </a:rPr>
              <a:t>Health care sector is constantly evolving to meet the growing needs of healthcare and to deliver safe, effective and accessible services for all patients. In recent years, there has been a strong focus on digital technology such as sing technology to improve communication, collaboration, and patient care (NHS England, 2023).</a:t>
            </a:r>
            <a:endParaRPr lang="en-US">
              <a:solidFill>
                <a:schemeClr val="tx1"/>
              </a:solidFill>
              <a:ea typeface="+mj-lt"/>
              <a:cs typeface="+mj-lt"/>
            </a:endParaRPr>
          </a:p>
          <a:p>
            <a:pPr>
              <a:buNone/>
              <a:defRPr>
                <a:solidFill>
                  <a:srgbClr val="FF0000"/>
                </a:solidFill>
              </a:defRPr>
            </a:pPr>
            <a:r>
              <a:rPr lang="en-US" sz="1400">
                <a:solidFill>
                  <a:schemeClr val="tx1"/>
                </a:solidFill>
                <a:ea typeface="+mj-lt"/>
                <a:cs typeface="+mj-lt"/>
              </a:rPr>
              <a:t>To support these changes, the NHS introduced Microsoft Teams as a secure, reliable platform for staff to connect, collaborate, and share information across different sites and services (Mehta et al., 2020). Teams helps healthcare professionals to </a:t>
            </a:r>
            <a:r>
              <a:rPr lang="en-US" sz="1400" b="1">
                <a:solidFill>
                  <a:schemeClr val="tx1"/>
                </a:solidFill>
                <a:ea typeface="+mj-lt"/>
                <a:cs typeface="+mj-lt"/>
              </a:rPr>
              <a:t>chat, call, hold meetings, and collaborate on shared documents via a protected digital platform</a:t>
            </a:r>
            <a:r>
              <a:rPr lang="en-US" sz="1400">
                <a:solidFill>
                  <a:schemeClr val="tx1"/>
                </a:solidFill>
                <a:ea typeface="+mj-lt"/>
                <a:cs typeface="+mj-lt"/>
              </a:rPr>
              <a:t>. It also supports </a:t>
            </a:r>
            <a:r>
              <a:rPr lang="en-US" sz="1400" b="1">
                <a:solidFill>
                  <a:schemeClr val="tx1"/>
                </a:solidFill>
                <a:ea typeface="+mj-lt"/>
                <a:cs typeface="+mj-lt"/>
              </a:rPr>
              <a:t>flexible working, multi-disciplinary teamwork, and effective communication</a:t>
            </a:r>
            <a:r>
              <a:rPr lang="en-US" sz="1400">
                <a:solidFill>
                  <a:schemeClr val="tx1"/>
                </a:solidFill>
                <a:ea typeface="+mj-lt"/>
                <a:cs typeface="+mj-lt"/>
              </a:rPr>
              <a:t> across the NHS (</a:t>
            </a:r>
            <a:r>
              <a:rPr lang="en-US" sz="1400" err="1">
                <a:solidFill>
                  <a:schemeClr val="tx1"/>
                </a:solidFill>
                <a:ea typeface="+mj-lt"/>
                <a:cs typeface="+mj-lt"/>
              </a:rPr>
              <a:t>Hicking</a:t>
            </a:r>
            <a:r>
              <a:rPr lang="en-US" sz="1400">
                <a:solidFill>
                  <a:schemeClr val="tx1"/>
                </a:solidFill>
                <a:ea typeface="+mj-lt"/>
                <a:cs typeface="+mj-lt"/>
              </a:rPr>
              <a:t>, 2021).</a:t>
            </a:r>
            <a:endParaRPr lang="en-US">
              <a:solidFill>
                <a:schemeClr val="tx1"/>
              </a:solidFill>
              <a:ea typeface="+mj-lt"/>
              <a:cs typeface="+mj-lt"/>
            </a:endParaRPr>
          </a:p>
          <a:p>
            <a:pPr>
              <a:buNone/>
              <a:defRPr>
                <a:solidFill>
                  <a:srgbClr val="FF0000"/>
                </a:solidFill>
              </a:defRPr>
            </a:pPr>
            <a:r>
              <a:rPr lang="en-US" sz="1400">
                <a:solidFill>
                  <a:schemeClr val="tx1"/>
                </a:solidFill>
                <a:ea typeface="+mj-lt"/>
                <a:cs typeface="+mj-lt"/>
              </a:rPr>
              <a:t>At Sunrise Residential Care Home, Teams can support </a:t>
            </a:r>
            <a:r>
              <a:rPr lang="en-US" sz="1400" b="1">
                <a:solidFill>
                  <a:schemeClr val="tx1"/>
                </a:solidFill>
                <a:ea typeface="+mj-lt"/>
                <a:cs typeface="+mj-lt"/>
              </a:rPr>
              <a:t>daily operations, staff communication, and training</a:t>
            </a:r>
            <a:r>
              <a:rPr lang="en-US" sz="1400">
                <a:solidFill>
                  <a:schemeClr val="tx1"/>
                </a:solidFill>
                <a:ea typeface="+mj-lt"/>
                <a:cs typeface="+mj-lt"/>
              </a:rPr>
              <a:t>, helping the team work more efficiently and maintain high standards of care. It has since become an </a:t>
            </a:r>
            <a:r>
              <a:rPr lang="en-US" sz="1400" b="1">
                <a:solidFill>
                  <a:schemeClr val="tx1"/>
                </a:solidFill>
                <a:ea typeface="+mj-lt"/>
                <a:cs typeface="+mj-lt"/>
              </a:rPr>
              <a:t>integral part of everyday NHS communication</a:t>
            </a:r>
            <a:r>
              <a:rPr lang="en-US" sz="1400">
                <a:solidFill>
                  <a:schemeClr val="tx1"/>
                </a:solidFill>
                <a:ea typeface="+mj-lt"/>
                <a:cs typeface="+mj-lt"/>
              </a:rPr>
              <a:t>, supporting both remote and on-site working.</a:t>
            </a:r>
            <a:endParaRPr lang="en-US">
              <a:solidFill>
                <a:schemeClr val="tx1"/>
              </a:solidFill>
              <a:ea typeface="+mj-lt"/>
              <a:cs typeface="+mj-lt"/>
            </a:endParaRPr>
          </a:p>
          <a:p>
            <a:pPr marL="0" indent="0">
              <a:buNone/>
              <a:defRPr>
                <a:solidFill>
                  <a:srgbClr val="FF0000"/>
                </a:solidFill>
              </a:defRPr>
            </a:pPr>
            <a:endParaRPr lang="en-US" sz="1400">
              <a:latin typeface="Aptos Display"/>
              <a:ea typeface="+mj-lt"/>
              <a:cs typeface="+mj-lt"/>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Title 1"/>
          <p:cNvSpPr txBox="1">
            <a:spLocks noGrp="1"/>
          </p:cNvSpPr>
          <p:nvPr>
            <p:ph type="title"/>
          </p:nvPr>
        </p:nvSpPr>
        <p:spPr>
          <a:xfrm>
            <a:off x="838200" y="365125"/>
            <a:ext cx="10515600" cy="1325563"/>
          </a:xfrm>
          <a:prstGeom prst="rect">
            <a:avLst/>
          </a:prstGeom>
        </p:spPr>
        <p:txBody>
          <a:bodyPr/>
          <a:lstStyle/>
          <a:p>
            <a:r>
              <a:t>Advantages and Limitations</a:t>
            </a:r>
          </a:p>
        </p:txBody>
      </p:sp>
      <p:graphicFrame>
        <p:nvGraphicFramePr>
          <p:cNvPr id="120" name="Content Placeholder 3"/>
          <p:cNvGraphicFramePr/>
          <p:nvPr>
            <p:extLst>
              <p:ext uri="{D42A27DB-BD31-4B8C-83A1-F6EECF244321}">
                <p14:modId xmlns:p14="http://schemas.microsoft.com/office/powerpoint/2010/main" val="4196071159"/>
              </p:ext>
            </p:extLst>
          </p:nvPr>
        </p:nvGraphicFramePr>
        <p:xfrm>
          <a:off x="838200" y="1715980"/>
          <a:ext cx="10515600" cy="3898068"/>
        </p:xfrm>
        <a:graphic>
          <a:graphicData uri="http://schemas.openxmlformats.org/drawingml/2006/table">
            <a:tbl>
              <a:tblPr firstRow="1" bandRow="1">
                <a:tableStyleId>{4C3C2611-4C71-4FC5-86AE-919BDF0F9419}</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480476">
                <a:tc>
                  <a:txBody>
                    <a:bodyPr/>
                    <a:lstStyle/>
                    <a:p>
                      <a:pPr algn="l">
                        <a:defRPr sz="1800" b="0">
                          <a:solidFill>
                            <a:srgbClr val="000000"/>
                          </a:solidFill>
                        </a:defRPr>
                      </a:pPr>
                      <a:r>
                        <a:rPr b="1">
                          <a:solidFill>
                            <a:srgbClr val="FFFFFF"/>
                          </a:solidFill>
                        </a:rPr>
                        <a:t>Advantages </a:t>
                      </a:r>
                    </a:p>
                  </a:txBody>
                  <a:tcPr marL="45720" marR="45720" horzOverflow="overflow"/>
                </a:tc>
                <a:tc>
                  <a:txBody>
                    <a:bodyPr/>
                    <a:lstStyle/>
                    <a:p>
                      <a:pPr algn="l">
                        <a:defRPr sz="1800" b="0">
                          <a:solidFill>
                            <a:srgbClr val="000000"/>
                          </a:solidFill>
                        </a:defRPr>
                      </a:pPr>
                      <a:r>
                        <a:rPr b="1">
                          <a:solidFill>
                            <a:srgbClr val="FFFFFF"/>
                          </a:solidFill>
                        </a:rPr>
                        <a:t>Disadvantages</a:t>
                      </a:r>
                    </a:p>
                  </a:txBody>
                  <a:tcPr marL="45720" marR="45720" horzOverflow="overflow"/>
                </a:tc>
                <a:extLst>
                  <a:ext uri="{0D108BD9-81ED-4DB2-BD59-A6C34878D82A}">
                    <a16:rowId xmlns:a16="http://schemas.microsoft.com/office/drawing/2014/main" val="10000"/>
                  </a:ext>
                </a:extLst>
              </a:tr>
              <a:tr h="480476">
                <a:tc>
                  <a:txBody>
                    <a:bodyPr/>
                    <a:lstStyle/>
                    <a:p>
                      <a:pPr marL="0" lvl="0" indent="0" algn="l">
                        <a:lnSpc>
                          <a:spcPct val="100000"/>
                        </a:lnSpc>
                        <a:spcBef>
                          <a:spcPts val="0"/>
                        </a:spcBef>
                        <a:spcAft>
                          <a:spcPts val="0"/>
                        </a:spcAft>
                        <a:buNone/>
                      </a:pPr>
                      <a:r>
                        <a:rPr lang="en-US" sz="1200" b="1" i="0" u="none" strike="noStrike" noProof="0">
                          <a:latin typeface="Aptos"/>
                        </a:rPr>
                        <a:t>Improves communication</a:t>
                      </a:r>
                      <a:r>
                        <a:rPr lang="en-US" sz="1200" b="0" i="0" u="none" strike="noStrike" noProof="0">
                          <a:latin typeface="Aptos"/>
                        </a:rPr>
                        <a:t> </a:t>
                      </a:r>
                    </a:p>
                  </a:txBody>
                  <a:tcPr marL="45720" marR="45720" horzOverflow="overflow"/>
                </a:tc>
                <a:tc>
                  <a:txBody>
                    <a:bodyPr/>
                    <a:lstStyle/>
                    <a:p>
                      <a:pPr marL="0" lvl="0" indent="0" algn="l">
                        <a:lnSpc>
                          <a:spcPct val="100000"/>
                        </a:lnSpc>
                        <a:spcBef>
                          <a:spcPts val="0"/>
                        </a:spcBef>
                        <a:spcAft>
                          <a:spcPts val="0"/>
                        </a:spcAft>
                        <a:buNone/>
                      </a:pPr>
                      <a:r>
                        <a:rPr lang="en-US" sz="1200" b="1" i="0" u="none" strike="noStrike" noProof="0">
                          <a:latin typeface="Aptos"/>
                        </a:rPr>
                        <a:t>Dependent on internet connection</a:t>
                      </a:r>
                      <a:endParaRPr lang="en-US" sz="1200" b="0" i="0" u="none" strike="noStrike" noProof="0">
                        <a:latin typeface="Aptos"/>
                      </a:endParaRPr>
                    </a:p>
                  </a:txBody>
                  <a:tcPr marL="45720" marR="45720" horzOverflow="overflow"/>
                </a:tc>
                <a:extLst>
                  <a:ext uri="{0D108BD9-81ED-4DB2-BD59-A6C34878D82A}">
                    <a16:rowId xmlns:a16="http://schemas.microsoft.com/office/drawing/2014/main" val="10002"/>
                  </a:ext>
                </a:extLst>
              </a:tr>
              <a:tr h="534736">
                <a:tc>
                  <a:txBody>
                    <a:bodyPr/>
                    <a:lstStyle/>
                    <a:p>
                      <a:pPr lvl="0" algn="l">
                        <a:buNone/>
                      </a:pPr>
                      <a:r>
                        <a:rPr lang="en-US" sz="1200" b="1" i="0" u="none" strike="noStrike" noProof="0">
                          <a:latin typeface="Aptos"/>
                        </a:rPr>
                        <a:t>Supports collaboration</a:t>
                      </a:r>
                      <a:endParaRPr sz="1200" b="0" i="0" u="none" strike="noStrike" noProof="0">
                        <a:latin typeface="Aptos"/>
                      </a:endParaRPr>
                    </a:p>
                  </a:txBody>
                  <a:tcPr marL="45720" marR="45720" horzOverflow="overflow"/>
                </a:tc>
                <a:tc>
                  <a:txBody>
                    <a:bodyPr/>
                    <a:lstStyle/>
                    <a:p>
                      <a:pPr lvl="0" algn="l">
                        <a:buNone/>
                      </a:pPr>
                      <a:r>
                        <a:rPr lang="en-US" sz="1200" b="1" i="0" u="none" strike="noStrike" noProof="0">
                          <a:latin typeface="Aptos"/>
                        </a:rPr>
                        <a:t>Learning limitation</a:t>
                      </a:r>
                      <a:endParaRPr sz="1200" b="0" i="0" u="none" strike="noStrike" noProof="0">
                        <a:latin typeface="Aptos"/>
                      </a:endParaRPr>
                    </a:p>
                  </a:txBody>
                  <a:tcPr marL="45720" marR="45720" horzOverflow="overflow"/>
                </a:tc>
                <a:extLst>
                  <a:ext uri="{0D108BD9-81ED-4DB2-BD59-A6C34878D82A}">
                    <a16:rowId xmlns:a16="http://schemas.microsoft.com/office/drawing/2014/main" val="10003"/>
                  </a:ext>
                </a:extLst>
              </a:tr>
              <a:tr h="480476">
                <a:tc>
                  <a:txBody>
                    <a:bodyPr/>
                    <a:lstStyle/>
                    <a:p>
                      <a:pPr lvl="0" algn="l">
                        <a:buNone/>
                      </a:pPr>
                      <a:r>
                        <a:rPr lang="en-US" sz="1200" b="1" i="0" u="none" strike="noStrike" noProof="0">
                          <a:latin typeface="Aptos"/>
                        </a:rPr>
                        <a:t>Improve flexibility</a:t>
                      </a:r>
                      <a:r>
                        <a:rPr lang="en-US" sz="1200" b="0" i="0" u="none" strike="noStrike" noProof="0">
                          <a:latin typeface="Aptos"/>
                        </a:rPr>
                        <a:t> </a:t>
                      </a:r>
                    </a:p>
                  </a:txBody>
                  <a:tcPr marL="45720" marR="45720" horzOverflow="overflow"/>
                </a:tc>
                <a:tc>
                  <a:txBody>
                    <a:bodyPr/>
                    <a:lstStyle/>
                    <a:p>
                      <a:pPr marL="0" lvl="0" indent="0" algn="l">
                        <a:lnSpc>
                          <a:spcPct val="100000"/>
                        </a:lnSpc>
                        <a:spcBef>
                          <a:spcPts val="0"/>
                        </a:spcBef>
                        <a:spcAft>
                          <a:spcPts val="0"/>
                        </a:spcAft>
                        <a:buClr>
                          <a:srgbClr val="000000"/>
                        </a:buClr>
                        <a:buNone/>
                      </a:pPr>
                      <a:r>
                        <a:rPr lang="en-US" sz="1200" b="1" i="0" u="none" strike="noStrike" noProof="0">
                          <a:latin typeface="Aptos"/>
                        </a:rPr>
                        <a:t>Information overload</a:t>
                      </a:r>
                      <a:r>
                        <a:rPr lang="en-US" sz="1200" b="0" i="0" u="none" strike="noStrike" noProof="0">
                          <a:latin typeface="Aptos"/>
                        </a:rPr>
                        <a:t> </a:t>
                      </a:r>
                    </a:p>
                  </a:txBody>
                  <a:tcPr marL="45720" marR="45720" horzOverflow="overflow"/>
                </a:tc>
                <a:extLst>
                  <a:ext uri="{0D108BD9-81ED-4DB2-BD59-A6C34878D82A}">
                    <a16:rowId xmlns:a16="http://schemas.microsoft.com/office/drawing/2014/main" val="10004"/>
                  </a:ext>
                </a:extLst>
              </a:tr>
              <a:tr h="480476">
                <a:tc>
                  <a:txBody>
                    <a:bodyPr/>
                    <a:lstStyle/>
                    <a:p>
                      <a:pPr lvl="0" algn="l">
                        <a:buNone/>
                      </a:pPr>
                      <a:r>
                        <a:rPr lang="en-US" sz="1200" b="1" i="0" u="none" strike="noStrike" noProof="0">
                          <a:latin typeface="Aptos"/>
                        </a:rPr>
                        <a:t>Secure platform</a:t>
                      </a:r>
                      <a:r>
                        <a:rPr lang="en-US" sz="1200" b="0" i="0" u="none" strike="noStrike" noProof="0">
                          <a:latin typeface="Aptos"/>
                        </a:rPr>
                        <a:t> </a:t>
                      </a:r>
                      <a:endParaRPr sz="1200" b="0" i="0" u="none" strike="noStrike" noProof="0">
                        <a:latin typeface="Aptos"/>
                      </a:endParaRPr>
                    </a:p>
                  </a:txBody>
                  <a:tcPr marL="45720" marR="45720" horzOverflow="overflow"/>
                </a:tc>
                <a:tc>
                  <a:txBody>
                    <a:bodyPr/>
                    <a:lstStyle/>
                    <a:p>
                      <a:pPr lvl="0" algn="l">
                        <a:buNone/>
                      </a:pPr>
                      <a:r>
                        <a:rPr lang="en-US" sz="1200" b="1" i="0" u="none" strike="noStrike" noProof="0">
                          <a:latin typeface="Aptos"/>
                        </a:rPr>
                        <a:t>Limited personal interaction</a:t>
                      </a:r>
                      <a:endParaRPr/>
                    </a:p>
                  </a:txBody>
                  <a:tcPr marL="45720" marR="45720" horzOverflow="overflow"/>
                </a:tc>
                <a:extLst>
                  <a:ext uri="{0D108BD9-81ED-4DB2-BD59-A6C34878D82A}">
                    <a16:rowId xmlns:a16="http://schemas.microsoft.com/office/drawing/2014/main" val="10005"/>
                  </a:ext>
                </a:extLst>
              </a:tr>
              <a:tr h="480476">
                <a:tc>
                  <a:txBody>
                    <a:bodyPr/>
                    <a:lstStyle/>
                    <a:p>
                      <a:pPr lvl="0" algn="l">
                        <a:lnSpc>
                          <a:spcPct val="100000"/>
                        </a:lnSpc>
                        <a:spcBef>
                          <a:spcPts val="0"/>
                        </a:spcBef>
                        <a:spcAft>
                          <a:spcPts val="0"/>
                        </a:spcAft>
                        <a:buNone/>
                      </a:pPr>
                      <a:r>
                        <a:rPr lang="en-US" sz="1200" b="1" i="0" u="none" strike="noStrike" noProof="0">
                          <a:latin typeface="Aptos"/>
                        </a:rPr>
                        <a:t>Reduces travel and meeting time</a:t>
                      </a:r>
                      <a:r>
                        <a:rPr lang="en-US" sz="1200" b="0" i="0" u="none" strike="noStrike" noProof="0">
                          <a:latin typeface="Aptos"/>
                        </a:rPr>
                        <a:t> </a:t>
                      </a:r>
                    </a:p>
                  </a:txBody>
                  <a:tcPr marL="45720" marR="45720"/>
                </a:tc>
                <a:tc>
                  <a:txBody>
                    <a:bodyPr/>
                    <a:lstStyle/>
                    <a:p>
                      <a:pPr lvl="0" algn="l">
                        <a:buNone/>
                      </a:pPr>
                      <a:r>
                        <a:rPr lang="en-US" sz="1200" b="1" i="0" u="none" strike="noStrike" noProof="0">
                          <a:latin typeface="Aptos"/>
                        </a:rPr>
                        <a:t>Technical issues</a:t>
                      </a:r>
                      <a:endParaRPr/>
                    </a:p>
                  </a:txBody>
                  <a:tcPr marL="45720" marR="45720"/>
                </a:tc>
                <a:extLst>
                  <a:ext uri="{0D108BD9-81ED-4DB2-BD59-A6C34878D82A}">
                    <a16:rowId xmlns:a16="http://schemas.microsoft.com/office/drawing/2014/main" val="1344962400"/>
                  </a:ext>
                </a:extLst>
              </a:tr>
              <a:tr h="480476">
                <a:tc>
                  <a:txBody>
                    <a:bodyPr/>
                    <a:lstStyle/>
                    <a:p>
                      <a:pPr lvl="0" algn="l">
                        <a:buNone/>
                      </a:pPr>
                      <a:r>
                        <a:rPr lang="en-US" sz="1200" b="1" i="0" u="none" strike="noStrike" noProof="0">
                          <a:latin typeface="Aptos"/>
                        </a:rPr>
                        <a:t>Facilitates training and education</a:t>
                      </a:r>
                      <a:r>
                        <a:rPr lang="en-US" sz="1200" b="0" i="0" u="none" strike="noStrike" noProof="0">
                          <a:latin typeface="Aptos"/>
                        </a:rPr>
                        <a:t> </a:t>
                      </a:r>
                      <a:endParaRPr sz="1200" b="0" i="0" u="none" strike="noStrike" noProof="0">
                        <a:latin typeface="Aptos"/>
                      </a:endParaRPr>
                    </a:p>
                  </a:txBody>
                  <a:tcPr marL="45720" marR="45720"/>
                </a:tc>
                <a:tc>
                  <a:txBody>
                    <a:bodyPr/>
                    <a:lstStyle/>
                    <a:p>
                      <a:pPr lvl="0" algn="l">
                        <a:buNone/>
                      </a:pPr>
                      <a:r>
                        <a:rPr lang="en-US" sz="1200" b="1" i="0" u="none" strike="noStrike" noProof="0">
                          <a:latin typeface="Aptos"/>
                        </a:rPr>
                        <a:t>Data management</a:t>
                      </a:r>
                      <a:r>
                        <a:rPr lang="en-US" sz="1200" b="0" i="0" u="none" strike="noStrike" noProof="0">
                          <a:latin typeface="Aptos"/>
                        </a:rPr>
                        <a:t> </a:t>
                      </a:r>
                      <a:endParaRPr/>
                    </a:p>
                  </a:txBody>
                  <a:tcPr marL="45720" marR="45720"/>
                </a:tc>
                <a:extLst>
                  <a:ext uri="{0D108BD9-81ED-4DB2-BD59-A6C34878D82A}">
                    <a16:rowId xmlns:a16="http://schemas.microsoft.com/office/drawing/2014/main" val="2121022289"/>
                  </a:ext>
                </a:extLst>
              </a:tr>
              <a:tr h="480476">
                <a:tc>
                  <a:txBody>
                    <a:bodyPr/>
                    <a:lstStyle/>
                    <a:p>
                      <a:pPr marL="0" lvl="0" indent="0" algn="l">
                        <a:lnSpc>
                          <a:spcPct val="100000"/>
                        </a:lnSpc>
                        <a:spcBef>
                          <a:spcPts val="0"/>
                        </a:spcBef>
                        <a:spcAft>
                          <a:spcPts val="0"/>
                        </a:spcAft>
                        <a:buClr>
                          <a:srgbClr val="000000"/>
                        </a:buClr>
                        <a:buNone/>
                      </a:pPr>
                      <a:r>
                        <a:rPr lang="en-US" sz="1200" b="1" i="0" u="none" strike="noStrike" noProof="0">
                          <a:latin typeface="Aptos"/>
                        </a:rPr>
                        <a:t>Encourages multi-disciplinary teamwork</a:t>
                      </a:r>
                      <a:r>
                        <a:rPr lang="en-US" sz="1200" b="0" i="0" u="none" strike="noStrike" noProof="0">
                          <a:latin typeface="Aptos"/>
                        </a:rPr>
                        <a:t> </a:t>
                      </a:r>
                    </a:p>
                  </a:txBody>
                  <a:tcPr marL="45720" marR="45720"/>
                </a:tc>
                <a:tc>
                  <a:txBody>
                    <a:bodyPr/>
                    <a:lstStyle/>
                    <a:p>
                      <a:pPr lvl="0" algn="l">
                        <a:buNone/>
                        <a:defRPr sz="1800"/>
                      </a:pPr>
                      <a:endParaRPr/>
                    </a:p>
                  </a:txBody>
                  <a:tcPr marL="45720" marR="45720"/>
                </a:tc>
                <a:extLst>
                  <a:ext uri="{0D108BD9-81ED-4DB2-BD59-A6C34878D82A}">
                    <a16:rowId xmlns:a16="http://schemas.microsoft.com/office/drawing/2014/main" val="2015688766"/>
                  </a:ext>
                </a:extLst>
              </a:tr>
            </a:tbl>
          </a:graphicData>
        </a:graphic>
      </p:graphicFrame>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
          <p:cNvSpPr txBox="1">
            <a:spLocks noGrp="1"/>
          </p:cNvSpPr>
          <p:nvPr>
            <p:ph type="title"/>
          </p:nvPr>
        </p:nvSpPr>
        <p:spPr>
          <a:xfrm>
            <a:off x="838200" y="365125"/>
            <a:ext cx="10515600" cy="1325563"/>
          </a:xfrm>
          <a:prstGeom prst="rect">
            <a:avLst/>
          </a:prstGeom>
        </p:spPr>
        <p:txBody>
          <a:bodyPr lIns="45719" tIns="45720" rIns="45719" bIns="45720" anchor="ctr">
            <a:normAutofit/>
          </a:bodyPr>
          <a:lstStyle/>
          <a:p>
            <a:r>
              <a:rPr lang="en-US" sz="6000"/>
              <a:t>                      Digital literacy</a:t>
            </a:r>
            <a:endParaRPr lang="en-US"/>
          </a:p>
        </p:txBody>
      </p:sp>
      <p:sp>
        <p:nvSpPr>
          <p:cNvPr id="123" name="Content Placeholder 2"/>
          <p:cNvSpPr txBox="1">
            <a:spLocks noGrp="1"/>
          </p:cNvSpPr>
          <p:nvPr>
            <p:ph type="body" idx="1"/>
          </p:nvPr>
        </p:nvSpPr>
        <p:spPr>
          <a:xfrm>
            <a:off x="838200" y="1825625"/>
            <a:ext cx="10515600" cy="4351338"/>
          </a:xfrm>
          <a:prstGeom prst="rect">
            <a:avLst/>
          </a:prstGeom>
        </p:spPr>
        <p:txBody>
          <a:bodyPr lIns="45719" tIns="45720" rIns="45719" bIns="45720" anchor="t">
            <a:normAutofit/>
          </a:bodyPr>
          <a:lstStyle/>
          <a:p>
            <a:pPr algn="just"/>
            <a:r>
              <a:rPr lang="en-US" sz="2400"/>
              <a:t>Digital literacy is the ability to confidently use digital tools to access, manage, and share information. It is essential in healthcare and social care settings for accurate documentation, efficient communication, and safe care delivery.</a:t>
            </a:r>
            <a:endParaRPr lang="en-US"/>
          </a:p>
          <a:p>
            <a:pPr algn="just"/>
            <a:r>
              <a:rPr lang="en-US" sz="2400"/>
              <a:t>Staff with strong digital skills can record information quickly, reducing errors and improve teamwork. Digital literacy also boosts professional confidence and helps ensure residents receive person-centered care. </a:t>
            </a:r>
          </a:p>
          <a:p>
            <a:pPr algn="just"/>
            <a:r>
              <a:rPr lang="en-US" sz="2400"/>
              <a:t>Overall, being digitally literate helps team works efficiently, communicate clearly, and provide safer care for everyone.</a:t>
            </a:r>
            <a:endParaRPr lang="en-GB" sz="2400"/>
          </a:p>
          <a:p>
            <a:pPr marL="0" indent="0">
              <a:buSzTx/>
              <a:buNone/>
              <a:defRPr>
                <a:solidFill>
                  <a:srgbClr val="FF0000"/>
                </a:solidFill>
              </a:defRPr>
            </a:pPr>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41AE9-31A0-0EC9-452F-D947F3E1B01E}"/>
              </a:ext>
            </a:extLst>
          </p:cNvPr>
          <p:cNvSpPr>
            <a:spLocks noGrp="1"/>
          </p:cNvSpPr>
          <p:nvPr>
            <p:ph type="title"/>
          </p:nvPr>
        </p:nvSpPr>
        <p:spPr/>
        <p:txBody>
          <a:bodyPr lIns="45719" tIns="45720" rIns="45719" bIns="45720" anchor="ctr">
            <a:normAutofit/>
          </a:bodyPr>
          <a:lstStyle/>
          <a:p>
            <a:r>
              <a:rPr lang="en-GB"/>
              <a:t>                               Digital literacy</a:t>
            </a:r>
            <a:endParaRPr lang="en-US"/>
          </a:p>
        </p:txBody>
      </p:sp>
      <p:sp>
        <p:nvSpPr>
          <p:cNvPr id="3" name="Text Placeholder 2">
            <a:extLst>
              <a:ext uri="{FF2B5EF4-FFF2-40B4-BE49-F238E27FC236}">
                <a16:creationId xmlns:a16="http://schemas.microsoft.com/office/drawing/2014/main" id="{21D295BE-A006-9DC3-9BDE-9EB30B09791D}"/>
              </a:ext>
            </a:extLst>
          </p:cNvPr>
          <p:cNvSpPr>
            <a:spLocks noGrp="1"/>
          </p:cNvSpPr>
          <p:nvPr>
            <p:ph type="body" idx="1"/>
          </p:nvPr>
        </p:nvSpPr>
        <p:spPr/>
        <p:txBody>
          <a:bodyPr lIns="45719" tIns="45720" rIns="45719" bIns="45720" anchor="t">
            <a:normAutofit/>
          </a:bodyPr>
          <a:lstStyle/>
          <a:p>
            <a:r>
              <a:rPr lang="en-GB" sz="2400"/>
              <a:t>At Sunrise Residential Care Home, staff face some challenges with digital literacy. Not everyone is confident with technology, which can slow workflows, affect communication, and sometimes impact care quality.</a:t>
            </a:r>
            <a:endParaRPr lang="en-US"/>
          </a:p>
          <a:p>
            <a:r>
              <a:rPr lang="en-GB" sz="2400"/>
              <a:t>However, there are clear advantages. Digitally skilled staff can document care faster, communicate more effectively, and keep residents safer. Care plans can be updated instantly, and important information shared securely (Patient Information Forum,2023; Caton et al., 2023).</a:t>
            </a:r>
          </a:p>
          <a:p>
            <a:r>
              <a:rPr lang="en-GB" sz="2400"/>
              <a:t>There are also some disadvantages. Training takes time, technical issues can occur, and relying too much on technology may reduce face-to-face interaction. Regular training and support can help staff overcome these challenges, ensuring confidence and competency in using digital tools (Nuffield Trust, 2024; NHS England, 2023).  </a:t>
            </a:r>
          </a:p>
          <a:p>
            <a:endParaRPr lang="en-GB"/>
          </a:p>
        </p:txBody>
      </p:sp>
    </p:spTree>
    <p:extLst>
      <p:ext uri="{BB962C8B-B14F-4D97-AF65-F5344CB8AC3E}">
        <p14:creationId xmlns:p14="http://schemas.microsoft.com/office/powerpoint/2010/main" val="265309078"/>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Title 1"/>
          <p:cNvSpPr txBox="1">
            <a:spLocks noGrp="1"/>
          </p:cNvSpPr>
          <p:nvPr>
            <p:ph type="title"/>
          </p:nvPr>
        </p:nvSpPr>
        <p:spPr>
          <a:xfrm>
            <a:off x="838200" y="365125"/>
            <a:ext cx="9964366" cy="774329"/>
          </a:xfrm>
          <a:prstGeom prst="rect">
            <a:avLst/>
          </a:prstGeom>
        </p:spPr>
        <p:txBody>
          <a:bodyPr lIns="45719" tIns="45720" rIns="45719" bIns="45720" anchor="ctr">
            <a:normAutofit/>
          </a:bodyPr>
          <a:lstStyle/>
          <a:p>
            <a:r>
              <a:rPr lang="en-GB"/>
              <a:t>Check List for Digital</a:t>
            </a:r>
            <a:r>
              <a:t> Safety</a:t>
            </a:r>
          </a:p>
        </p:txBody>
      </p:sp>
      <p:sp>
        <p:nvSpPr>
          <p:cNvPr id="126" name="Content Placeholder 2"/>
          <p:cNvSpPr txBox="1">
            <a:spLocks noGrp="1"/>
          </p:cNvSpPr>
          <p:nvPr>
            <p:ph type="body" idx="1"/>
          </p:nvPr>
        </p:nvSpPr>
        <p:spPr>
          <a:xfrm>
            <a:off x="165371" y="1144690"/>
            <a:ext cx="12015279" cy="5713209"/>
          </a:xfrm>
          <a:prstGeom prst="rect">
            <a:avLst/>
          </a:prstGeom>
        </p:spPr>
        <p:txBody>
          <a:bodyPr lIns="45719" tIns="45720" rIns="45719" bIns="45720" anchor="t">
            <a:noAutofit/>
          </a:bodyPr>
          <a:lstStyle/>
          <a:p>
            <a:pPr marL="0" indent="0">
              <a:buNone/>
              <a:defRPr>
                <a:solidFill>
                  <a:srgbClr val="FF0000"/>
                </a:solidFill>
              </a:defRPr>
            </a:pPr>
            <a:endParaRPr lang="en-US"/>
          </a:p>
          <a:p>
            <a:pPr>
              <a:buNone/>
              <a:defRPr>
                <a:solidFill>
                  <a:srgbClr val="FF0000"/>
                </a:solidFill>
              </a:defRPr>
            </a:pPr>
            <a:r>
              <a:rPr lang="en-US" sz="1800">
                <a:solidFill>
                  <a:schemeClr val="tx1"/>
                </a:solidFill>
                <a:latin typeface="Aptos"/>
                <a:ea typeface="+mj-lt"/>
                <a:cs typeface="+mj-lt"/>
              </a:rPr>
              <a:t>I just want to take a minute to talk about how we can keep the patient information safe at Sunrise Home Care. </a:t>
            </a:r>
            <a:endParaRPr lang="en-US" sz="1800">
              <a:solidFill>
                <a:schemeClr val="tx1"/>
              </a:solidFill>
              <a:latin typeface="Aptos"/>
            </a:endParaRPr>
          </a:p>
          <a:p>
            <a:pPr>
              <a:buNone/>
              <a:defRPr>
                <a:solidFill>
                  <a:srgbClr val="FF0000"/>
                </a:solidFill>
              </a:defRPr>
            </a:pPr>
            <a:r>
              <a:rPr lang="en-US" sz="1800" i="1">
                <a:solidFill>
                  <a:schemeClr val="tx1"/>
                </a:solidFill>
                <a:latin typeface="Aptos"/>
                <a:ea typeface="+mj-lt"/>
                <a:cs typeface="+mj-lt"/>
              </a:rPr>
              <a:t>First, secure logins.</a:t>
            </a:r>
            <a:endParaRPr lang="en-US" sz="1800">
              <a:solidFill>
                <a:schemeClr val="tx1"/>
              </a:solidFill>
              <a:latin typeface="Aptos"/>
            </a:endParaRPr>
          </a:p>
          <a:p>
            <a:pPr>
              <a:buNone/>
              <a:defRPr>
                <a:solidFill>
                  <a:srgbClr val="FF0000"/>
                </a:solidFill>
              </a:defRPr>
            </a:pPr>
            <a:r>
              <a:rPr lang="en-US" sz="1800">
                <a:solidFill>
                  <a:schemeClr val="tx1"/>
                </a:solidFill>
                <a:latin typeface="Aptos"/>
                <a:ea typeface="+mj-lt"/>
                <a:cs typeface="+mj-lt"/>
              </a:rPr>
              <a:t>Always use your own username and passwords and never share them. Pick strong passwords and remember to log out when you’re done with using a computer or phone.</a:t>
            </a:r>
            <a:endParaRPr lang="en-US" sz="1800">
              <a:solidFill>
                <a:schemeClr val="tx1"/>
              </a:solidFill>
              <a:latin typeface="Aptos"/>
            </a:endParaRPr>
          </a:p>
          <a:p>
            <a:pPr>
              <a:buNone/>
              <a:defRPr>
                <a:solidFill>
                  <a:srgbClr val="FF0000"/>
                </a:solidFill>
              </a:defRPr>
            </a:pPr>
            <a:r>
              <a:rPr lang="en-US" sz="1800" i="1">
                <a:solidFill>
                  <a:schemeClr val="tx1"/>
                </a:solidFill>
                <a:latin typeface="Aptos"/>
                <a:ea typeface="+mj-lt"/>
                <a:cs typeface="+mj-lt"/>
              </a:rPr>
              <a:t>Next, email safety.</a:t>
            </a:r>
            <a:endParaRPr lang="en-US" sz="1800">
              <a:solidFill>
                <a:schemeClr val="tx1"/>
              </a:solidFill>
              <a:latin typeface="Aptos"/>
            </a:endParaRPr>
          </a:p>
          <a:p>
            <a:pPr>
              <a:buNone/>
              <a:defRPr>
                <a:solidFill>
                  <a:srgbClr val="FF0000"/>
                </a:solidFill>
              </a:defRPr>
            </a:pPr>
            <a:r>
              <a:rPr lang="en-US" sz="1800">
                <a:solidFill>
                  <a:schemeClr val="tx1"/>
                </a:solidFill>
                <a:latin typeface="Aptos"/>
                <a:ea typeface="+mj-lt"/>
                <a:cs typeface="+mj-lt"/>
              </a:rPr>
              <a:t>Be cautious with emails, if something looks suspicious or unexpected, don’t open it or click any links. Report it to the IT. You should always use your Sunrise email for anything patient related and never use your personal one.</a:t>
            </a:r>
            <a:endParaRPr lang="en-US" sz="1800">
              <a:solidFill>
                <a:schemeClr val="tx1"/>
              </a:solidFill>
              <a:latin typeface="Aptos"/>
            </a:endParaRPr>
          </a:p>
          <a:p>
            <a:pPr>
              <a:buNone/>
              <a:defRPr>
                <a:solidFill>
                  <a:srgbClr val="FF0000"/>
                </a:solidFill>
              </a:defRPr>
            </a:pPr>
            <a:r>
              <a:rPr lang="en-US" sz="1800" i="1">
                <a:solidFill>
                  <a:schemeClr val="tx1"/>
                </a:solidFill>
                <a:latin typeface="Aptos"/>
                <a:ea typeface="+mj-lt"/>
                <a:cs typeface="+mj-lt"/>
              </a:rPr>
              <a:t>Then there’s document storage</a:t>
            </a:r>
            <a:r>
              <a:rPr lang="en-US" sz="1800">
                <a:solidFill>
                  <a:schemeClr val="tx1"/>
                </a:solidFill>
                <a:latin typeface="Aptos"/>
                <a:ea typeface="+mj-lt"/>
                <a:cs typeface="+mj-lt"/>
              </a:rPr>
              <a:t>.</a:t>
            </a:r>
            <a:endParaRPr lang="en-US" sz="1800">
              <a:solidFill>
                <a:schemeClr val="tx1"/>
              </a:solidFill>
              <a:latin typeface="Aptos"/>
            </a:endParaRPr>
          </a:p>
          <a:p>
            <a:pPr>
              <a:buNone/>
              <a:defRPr>
                <a:solidFill>
                  <a:srgbClr val="FF0000"/>
                </a:solidFill>
              </a:defRPr>
            </a:pPr>
            <a:r>
              <a:rPr lang="en-US" sz="1800">
                <a:solidFill>
                  <a:schemeClr val="tx1"/>
                </a:solidFill>
                <a:latin typeface="Aptos"/>
                <a:ea typeface="+mj-lt"/>
                <a:cs typeface="+mj-lt"/>
              </a:rPr>
              <a:t>Keep electronic files in the approved system such as Microsoft 365(SharePoint, OneDrive for Business) and lock up paper records when you’re finished. Never leave documents with patient details out in the open. Store the files only in OneDrive/SharePoint, limit access and avoid USB drives.</a:t>
            </a:r>
            <a:endParaRPr lang="en-US" sz="1800">
              <a:solidFill>
                <a:schemeClr val="tx1"/>
              </a:solidFill>
              <a:latin typeface="Aptos"/>
            </a:endParaRPr>
          </a:p>
          <a:p>
            <a:pPr>
              <a:buNone/>
              <a:defRPr>
                <a:solidFill>
                  <a:srgbClr val="FF0000"/>
                </a:solidFill>
              </a:defRPr>
            </a:pPr>
            <a:r>
              <a:rPr lang="en-US" sz="1800" i="1">
                <a:solidFill>
                  <a:schemeClr val="tx1"/>
                </a:solidFill>
                <a:latin typeface="Aptos"/>
                <a:ea typeface="+mj-lt"/>
                <a:cs typeface="+mj-lt"/>
              </a:rPr>
              <a:t>Finally, let’s talk a bit about the confidentiality</a:t>
            </a:r>
            <a:r>
              <a:rPr lang="en-US" sz="1800">
                <a:solidFill>
                  <a:schemeClr val="tx1"/>
                </a:solidFill>
                <a:latin typeface="Aptos"/>
                <a:ea typeface="+mj-lt"/>
                <a:cs typeface="+mj-lt"/>
              </a:rPr>
              <a:t>.</a:t>
            </a:r>
            <a:endParaRPr lang="en-US" sz="1800">
              <a:solidFill>
                <a:schemeClr val="tx1"/>
              </a:solidFill>
              <a:latin typeface="Times New Roman"/>
            </a:endParaRPr>
          </a:p>
          <a:p>
            <a:pPr>
              <a:buNone/>
              <a:defRPr>
                <a:solidFill>
                  <a:srgbClr val="FF0000"/>
                </a:solidFill>
              </a:defRPr>
            </a:pPr>
            <a:r>
              <a:rPr lang="en-US" sz="1800">
                <a:solidFill>
                  <a:schemeClr val="tx1"/>
                </a:solidFill>
                <a:latin typeface="Aptos"/>
                <a:ea typeface="+mj-lt"/>
                <a:cs typeface="+mj-lt"/>
              </a:rPr>
              <a:t>Avoid discussing patient details in public places or with people who are not involved in their care. A small slip can lead to a big breach of trust. At Sunrise Home Care, keeping patient information private isn’t just a rule, it’s part of the care provided every day.</a:t>
            </a:r>
            <a:endParaRPr lang="en-US" sz="1800">
              <a:solidFill>
                <a:schemeClr val="tx1"/>
              </a:solidFill>
              <a:latin typeface="Aptos"/>
            </a:endParaRPr>
          </a:p>
          <a:p>
            <a:pPr>
              <a:buNone/>
              <a:defRPr>
                <a:solidFill>
                  <a:srgbClr val="FF0000"/>
                </a:solidFill>
              </a:defRPr>
            </a:pPr>
            <a:endParaRPr lang="en-US" sz="1800">
              <a:solidFill>
                <a:schemeClr val="tx1"/>
              </a:solidFill>
              <a:latin typeface="Aptos"/>
            </a:endParaRPr>
          </a:p>
          <a:p>
            <a:pPr>
              <a:buNone/>
              <a:defRPr>
                <a:solidFill>
                  <a:srgbClr val="FF0000"/>
                </a:solidFill>
              </a:defRPr>
            </a:pPr>
            <a:endParaRPr lang="en-US" sz="2400">
              <a:solidFill>
                <a:schemeClr val="tx1"/>
              </a:solidFill>
            </a:endParaRPr>
          </a:p>
          <a:p>
            <a:pPr algn="ctr">
              <a:buNone/>
              <a:defRPr>
                <a:solidFill>
                  <a:srgbClr val="FF0000"/>
                </a:solidFill>
              </a:defRPr>
            </a:pPr>
            <a:endParaRPr lang="en-US" sz="2400"/>
          </a:p>
          <a:p>
            <a:pPr>
              <a:buNone/>
              <a:defRPr>
                <a:solidFill>
                  <a:srgbClr val="FF0000"/>
                </a:solidFill>
              </a:defRPr>
            </a:pPr>
            <a:endParaRPr lang="en-US"/>
          </a:p>
          <a:p>
            <a:pPr>
              <a:buNone/>
              <a:defRPr>
                <a:solidFill>
                  <a:srgbClr val="FF0000"/>
                </a:solidFill>
              </a:defRPr>
            </a:pPr>
            <a:endParaRPr lang="en-GB" b="1"/>
          </a:p>
          <a:p>
            <a:pPr marL="0" indent="0">
              <a:buSzTx/>
              <a:buNone/>
              <a:defRPr>
                <a:solidFill>
                  <a:srgbClr val="FF0000"/>
                </a:solidFill>
              </a:defRPr>
            </a:pPr>
            <a:endParaRPr lang="en-GB"/>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9515-6331-294E-9ADE-BA542B2E6FAE}"/>
              </a:ext>
            </a:extLst>
          </p:cNvPr>
          <p:cNvSpPr>
            <a:spLocks noGrp="1"/>
          </p:cNvSpPr>
          <p:nvPr>
            <p:ph type="title"/>
          </p:nvPr>
        </p:nvSpPr>
        <p:spPr>
          <a:xfrm>
            <a:off x="838200" y="365125"/>
            <a:ext cx="9632005" cy="920244"/>
          </a:xfrm>
        </p:spPr>
        <p:txBody>
          <a:bodyPr lIns="45719" tIns="45720" rIns="45719" bIns="45720" anchor="ctr">
            <a:normAutofit fontScale="90000"/>
          </a:bodyPr>
          <a:lstStyle/>
          <a:p>
            <a:r>
              <a:rPr lang="en-GB"/>
              <a:t>Staff Awareness and Training for Digital Safety</a:t>
            </a:r>
          </a:p>
        </p:txBody>
      </p:sp>
      <p:sp>
        <p:nvSpPr>
          <p:cNvPr id="3" name="Text Placeholder 2">
            <a:extLst>
              <a:ext uri="{FF2B5EF4-FFF2-40B4-BE49-F238E27FC236}">
                <a16:creationId xmlns:a16="http://schemas.microsoft.com/office/drawing/2014/main" id="{B3F1A2CC-D897-C504-FA97-7553D6C5278D}"/>
              </a:ext>
            </a:extLst>
          </p:cNvPr>
          <p:cNvSpPr>
            <a:spLocks noGrp="1"/>
          </p:cNvSpPr>
          <p:nvPr>
            <p:ph type="body" idx="1"/>
          </p:nvPr>
        </p:nvSpPr>
        <p:spPr/>
        <p:txBody>
          <a:bodyPr lIns="45719" tIns="45720" rIns="45719" bIns="45720" anchor="t">
            <a:normAutofit/>
          </a:bodyPr>
          <a:lstStyle/>
          <a:p>
            <a:r>
              <a:rPr lang="en-GB" sz="2400">
                <a:ea typeface="+mj-lt"/>
                <a:cs typeface="+mj-lt"/>
              </a:rPr>
              <a:t>Training is an important part of the digital safety at Sunrise. Every new member of staff gets training on how to use the systems safely and keep resident information private. Every year, everyone does a refresher to stay up to date. In this training the staff will learn how to spot fake emails, and scams and what to do if they see something suspicious. There will be regular checks and audit to make sure systems are safe and up to standard. There’s also a focus on building awareness and quick reminders in team meetings to help keeping digital safety on everyone’s mind. Always think twice before you share any information.</a:t>
            </a:r>
            <a:endParaRPr lang="en-GB" sz="2400"/>
          </a:p>
          <a:p>
            <a:pPr algn="ctr"/>
            <a:endParaRPr lang="en-GB"/>
          </a:p>
          <a:p>
            <a:endParaRPr lang="en-GB"/>
          </a:p>
        </p:txBody>
      </p:sp>
    </p:spTree>
    <p:extLst>
      <p:ext uri="{BB962C8B-B14F-4D97-AF65-F5344CB8AC3E}">
        <p14:creationId xmlns:p14="http://schemas.microsoft.com/office/powerpoint/2010/main" val="2662747210"/>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itle 1"/>
          <p:cNvSpPr txBox="1">
            <a:spLocks noGrp="1"/>
          </p:cNvSpPr>
          <p:nvPr>
            <p:ph type="title"/>
          </p:nvPr>
        </p:nvSpPr>
        <p:spPr>
          <a:xfrm>
            <a:off x="838200" y="365125"/>
            <a:ext cx="10515600" cy="1325563"/>
          </a:xfrm>
          <a:prstGeom prst="rect">
            <a:avLst/>
          </a:prstGeom>
        </p:spPr>
        <p:txBody>
          <a:bodyPr/>
          <a:lstStyle/>
          <a:p>
            <a:r>
              <a:t>Conclusion</a:t>
            </a:r>
          </a:p>
        </p:txBody>
      </p:sp>
      <p:sp>
        <p:nvSpPr>
          <p:cNvPr id="129" name="Content Placeholder 2"/>
          <p:cNvSpPr txBox="1">
            <a:spLocks noGrp="1"/>
          </p:cNvSpPr>
          <p:nvPr>
            <p:ph type="body" idx="1"/>
          </p:nvPr>
        </p:nvSpPr>
        <p:spPr>
          <a:xfrm>
            <a:off x="745524" y="1496111"/>
            <a:ext cx="4429899" cy="4258662"/>
          </a:xfrm>
          <a:prstGeom prst="rect">
            <a:avLst/>
          </a:prstGeom>
        </p:spPr>
        <p:txBody>
          <a:bodyPr lIns="45719" tIns="45720" rIns="45719" bIns="45720" anchor="t">
            <a:normAutofit/>
          </a:bodyPr>
          <a:lstStyle>
            <a:lvl1pPr>
              <a:defRPr>
                <a:solidFill>
                  <a:srgbClr val="FF0000"/>
                </a:solidFill>
              </a:defRPr>
            </a:lvl1pPr>
          </a:lstStyle>
          <a:p>
            <a:pPr algn="just">
              <a:buNone/>
            </a:pPr>
            <a:r>
              <a:rPr lang="en-US" sz="1800" dirty="0">
                <a:solidFill>
                  <a:srgbClr val="000000"/>
                </a:solidFill>
                <a:latin typeface="Times New Roman"/>
                <a:cs typeface="Times New Roman"/>
              </a:rPr>
              <a:t>This presentation reflected the </a:t>
            </a:r>
            <a:r>
              <a:rPr lang="en-US" sz="1800" dirty="0" err="1">
                <a:solidFill>
                  <a:srgbClr val="000000"/>
                </a:solidFill>
                <a:latin typeface="Times New Roman"/>
                <a:cs typeface="Times New Roman"/>
              </a:rPr>
              <a:t>utilisation</a:t>
            </a:r>
            <a:r>
              <a:rPr lang="en-US" sz="1800" dirty="0">
                <a:solidFill>
                  <a:srgbClr val="000000"/>
                </a:solidFill>
                <a:latin typeface="Times New Roman"/>
                <a:cs typeface="Times New Roman"/>
              </a:rPr>
              <a:t> of MS PowerPoint by Sunrise Residential Care Home to offer facilities to people suffering from a wide range of diseases.</a:t>
            </a:r>
            <a:endParaRPr lang="en-US" dirty="0"/>
          </a:p>
          <a:p>
            <a:pPr marL="0" indent="0">
              <a:buNone/>
            </a:pPr>
            <a:r>
              <a:rPr lang="en-US" sz="1800" dirty="0">
                <a:solidFill>
                  <a:srgbClr val="000000"/>
                </a:solidFill>
                <a:latin typeface="Times New Roman"/>
                <a:cs typeface="Times New Roman"/>
              </a:rPr>
              <a:t>The advantages and drawbacks of the use of MS PowerPoint in Sunrise Residential Care Home, including offering justifications for selecting MS Teams as a collaboration appliance, and its benefits and limitations, were also discussed</a:t>
            </a:r>
            <a:endParaRPr lang="en-US" dirty="0"/>
          </a:p>
        </p:txBody>
      </p:sp>
      <p:pic>
        <p:nvPicPr>
          <p:cNvPr id="2" name="Picture 1" descr="A screenshot of a computer program&#10;&#10;AI-generated content may be incorrect.">
            <a:extLst>
              <a:ext uri="{FF2B5EF4-FFF2-40B4-BE49-F238E27FC236}">
                <a16:creationId xmlns:a16="http://schemas.microsoft.com/office/drawing/2014/main" id="{67C5C38B-6978-319E-90D5-451120FC566F}"/>
              </a:ext>
            </a:extLst>
          </p:cNvPr>
          <p:cNvPicPr>
            <a:picLocks noChangeAspect="1"/>
          </p:cNvPicPr>
          <p:nvPr/>
        </p:nvPicPr>
        <p:blipFill>
          <a:blip r:embed="rId2"/>
          <a:stretch>
            <a:fillRect/>
          </a:stretch>
        </p:blipFill>
        <p:spPr>
          <a:xfrm>
            <a:off x="5315722" y="843992"/>
            <a:ext cx="6513556" cy="4078503"/>
          </a:xfrm>
          <a:prstGeom prst="rect">
            <a:avLst/>
          </a:prstGeom>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itle 1"/>
          <p:cNvSpPr txBox="1">
            <a:spLocks noGrp="1"/>
          </p:cNvSpPr>
          <p:nvPr>
            <p:ph type="title"/>
          </p:nvPr>
        </p:nvSpPr>
        <p:spPr>
          <a:xfrm>
            <a:off x="838200" y="365125"/>
            <a:ext cx="10515600" cy="1325563"/>
          </a:xfrm>
          <a:prstGeom prst="rect">
            <a:avLst/>
          </a:prstGeom>
        </p:spPr>
        <p:txBody>
          <a:bodyPr/>
          <a:lstStyle/>
          <a:p>
            <a:r>
              <a:t>Reference List</a:t>
            </a:r>
          </a:p>
        </p:txBody>
      </p:sp>
      <p:sp>
        <p:nvSpPr>
          <p:cNvPr id="132" name="Content Placeholder 2"/>
          <p:cNvSpPr txBox="1">
            <a:spLocks noGrp="1"/>
          </p:cNvSpPr>
          <p:nvPr>
            <p:ph type="body" idx="1"/>
          </p:nvPr>
        </p:nvSpPr>
        <p:spPr>
          <a:xfrm>
            <a:off x="838200" y="1825625"/>
            <a:ext cx="10515600" cy="4351338"/>
          </a:xfrm>
          <a:prstGeom prst="rect">
            <a:avLst/>
          </a:prstGeom>
        </p:spPr>
        <p:txBody>
          <a:bodyPr lIns="45719" tIns="45720" rIns="45719" bIns="45720" anchor="t">
            <a:normAutofit/>
          </a:bodyPr>
          <a:lstStyle>
            <a:lvl1pPr>
              <a:defRPr>
                <a:solidFill>
                  <a:srgbClr val="FF0000"/>
                </a:solidFill>
              </a:defRPr>
            </a:lvl1pPr>
          </a:lstStyle>
          <a:p>
            <a:pPr marL="0" indent="0">
              <a:buNone/>
            </a:pPr>
            <a:r>
              <a:rPr lang="en-US" sz="1400">
                <a:ea typeface="+mj-lt"/>
                <a:cs typeface="+mj-lt"/>
              </a:rPr>
              <a:t>NHS England (2023) </a:t>
            </a:r>
            <a:r>
              <a:rPr lang="en-US" sz="1400" i="1">
                <a:ea typeface="+mj-lt"/>
                <a:cs typeface="+mj-lt"/>
              </a:rPr>
              <a:t>Microsoft Teams and remote working</a:t>
            </a:r>
            <a:r>
              <a:rPr lang="en-US" sz="1400">
                <a:ea typeface="+mj-lt"/>
                <a:cs typeface="+mj-lt"/>
              </a:rPr>
              <a:t>. [online] Available at: </a:t>
            </a:r>
            <a:r>
              <a:rPr lang="en-US" sz="1400">
                <a:ea typeface="+mj-lt"/>
                <a:cs typeface="+mj-lt"/>
                <a:hlinkClick r:id="rId2"/>
              </a:rPr>
              <a:t>https://www.england.nhs.uk/long-read/microsoft-teams-and-remote-working/</a:t>
            </a:r>
            <a:r>
              <a:rPr lang="en-US" sz="1400">
                <a:ea typeface="+mj-lt"/>
                <a:cs typeface="+mj-lt"/>
              </a:rPr>
              <a:t> [Accessed 31 Oct 2025].</a:t>
            </a:r>
            <a:endParaRPr lang="en-US">
              <a:ea typeface="+mj-lt"/>
              <a:cs typeface="+mj-lt"/>
            </a:endParaRPr>
          </a:p>
          <a:p>
            <a:pPr marL="0" indent="0">
              <a:buNone/>
            </a:pPr>
            <a:r>
              <a:rPr lang="en-US" sz="1400">
                <a:ea typeface="+mj-lt"/>
                <a:cs typeface="+mj-lt"/>
              </a:rPr>
              <a:t>Mehta, J., Yates, T., Smith, P., Henderson, D., Winteringham, G. &amp; Burns, A. (2020) ‘Rapid implementation of Microsoft Teams in response to COVID‑19: one acute healthcare </a:t>
            </a:r>
            <a:r>
              <a:rPr lang="en-US" sz="1400" err="1">
                <a:ea typeface="+mj-lt"/>
                <a:cs typeface="+mj-lt"/>
              </a:rPr>
              <a:t>organisation’s</a:t>
            </a:r>
            <a:r>
              <a:rPr lang="en-US" sz="1400">
                <a:ea typeface="+mj-lt"/>
                <a:cs typeface="+mj-lt"/>
              </a:rPr>
              <a:t> experience’, </a:t>
            </a:r>
            <a:r>
              <a:rPr lang="en-US" sz="1400" i="1">
                <a:ea typeface="+mj-lt"/>
                <a:cs typeface="+mj-lt"/>
              </a:rPr>
              <a:t>BMJ Health &amp; Care Informatics</a:t>
            </a:r>
            <a:r>
              <a:rPr lang="en-US" sz="1400">
                <a:ea typeface="+mj-lt"/>
                <a:cs typeface="+mj-lt"/>
              </a:rPr>
              <a:t>, 27(3), e100209. doi:10.1136/bmjhci‑2020‑100209. </a:t>
            </a:r>
            <a:endParaRPr lang="en-US"/>
          </a:p>
          <a:p>
            <a:endParaRPr lang="en-US" sz="1400">
              <a:ea typeface="+mj-lt"/>
              <a:cs typeface="+mj-lt"/>
            </a:endParaRPr>
          </a:p>
          <a:p>
            <a:pPr marL="0" indent="0">
              <a:buNone/>
            </a:pPr>
            <a:r>
              <a:rPr lang="en-US" sz="1400" err="1">
                <a:ea typeface="+mj-lt"/>
                <a:cs typeface="+mj-lt"/>
              </a:rPr>
              <a:t>Hicking</a:t>
            </a:r>
            <a:r>
              <a:rPr lang="en-US" sz="1400">
                <a:ea typeface="+mj-lt"/>
                <a:cs typeface="+mj-lt"/>
              </a:rPr>
              <a:t>, S. (2021) ‘NHS workers saved 2.9 million hours using Microsoft Teams’, </a:t>
            </a:r>
            <a:r>
              <a:rPr lang="en-US" sz="1400" i="1">
                <a:ea typeface="+mj-lt"/>
                <a:cs typeface="+mj-lt"/>
              </a:rPr>
              <a:t>National Health Executive</a:t>
            </a:r>
            <a:r>
              <a:rPr lang="en-US" sz="1400">
                <a:ea typeface="+mj-lt"/>
                <a:cs typeface="+mj-lt"/>
              </a:rPr>
              <a:t>, 27 October. [online] Available at: </a:t>
            </a:r>
            <a:r>
              <a:rPr lang="en-US" sz="1400">
                <a:ea typeface="+mj-lt"/>
                <a:cs typeface="+mj-lt"/>
                <a:hlinkClick r:id="rId3"/>
              </a:rPr>
              <a:t>https://www.nationalhealthexecutive.com/articles/nhs-29-million-hours-microsoft-teams</a:t>
            </a:r>
            <a:r>
              <a:rPr lang="en-US" sz="1400">
                <a:ea typeface="+mj-lt"/>
                <a:cs typeface="+mj-lt"/>
              </a:rPr>
              <a:t> [Accessed 31 Oct 2025].</a:t>
            </a:r>
            <a:endParaRPr lang="en-US"/>
          </a:p>
          <a:p>
            <a:pPr marL="0" indent="0">
              <a:lnSpc>
                <a:spcPct val="70000"/>
              </a:lnSpc>
              <a:buNone/>
            </a:pPr>
            <a:r>
              <a:rPr lang="en-US" sz="1400">
                <a:ea typeface="+mj-lt"/>
                <a:cs typeface="+mj-lt"/>
              </a:rPr>
              <a:t>1. Patient Information Forum (2023) Health and Digital Literacy Survey 2022/23: Executive Summary. Available at: https://pifonline.org.uk/resources/health-and-digital-literacy-survey-2022-23/</a:t>
            </a:r>
          </a:p>
          <a:p>
            <a:pPr marL="0" indent="0">
              <a:lnSpc>
                <a:spcPct val="70000"/>
              </a:lnSpc>
              <a:buNone/>
            </a:pPr>
            <a:r>
              <a:rPr lang="en-US" sz="1400">
                <a:ea typeface="+mj-lt"/>
                <a:cs typeface="+mj-lt"/>
              </a:rPr>
              <a:t>2. Nuffield Trust (2024) Developing the digital skills of the social care workforce. Available at: https://www.nuffieldtrust.org.uk/research/developing-the-digital-skills-of-the-social-care-workforce</a:t>
            </a:r>
          </a:p>
          <a:p>
            <a:pPr marL="0" indent="0">
              <a:lnSpc>
                <a:spcPct val="70000"/>
              </a:lnSpc>
              <a:buNone/>
            </a:pPr>
            <a:r>
              <a:rPr lang="en-US" sz="1400">
                <a:ea typeface="+mj-lt"/>
                <a:cs typeface="+mj-lt"/>
              </a:rPr>
              <a:t>3. Caton, E., Philippou, J., Baker, </a:t>
            </a:r>
            <a:r>
              <a:rPr lang="en-US" sz="1400" err="1">
                <a:ea typeface="+mj-lt"/>
                <a:cs typeface="+mj-lt"/>
              </a:rPr>
              <a:t>E.,Lee</a:t>
            </a:r>
            <a:r>
              <a:rPr lang="en-US" sz="1400">
                <a:ea typeface="+mj-lt"/>
                <a:cs typeface="+mj-lt"/>
              </a:rPr>
              <a:t>, G. (2023) ‘Exploring perceptions of digital technology and digital skills among newly registered nurses and clinical managers.’ Nursing management: Evidence &amp; Practice.</a:t>
            </a:r>
          </a:p>
          <a:p>
            <a:pPr marL="0" indent="0">
              <a:lnSpc>
                <a:spcPct val="70000"/>
              </a:lnSpc>
              <a:buNone/>
            </a:pPr>
            <a:r>
              <a:rPr lang="en-US" sz="1400">
                <a:ea typeface="+mj-lt"/>
                <a:cs typeface="+mj-lt"/>
              </a:rPr>
              <a:t>4. NHS England (2023) Inclusive digital healthcare: a framework for NHS actions on digital inclusion. Available at: https://www.england.nhs.uk/long-read/inclusive-digital-healthcare-a-framework-for-nhs-action-on-digital-inclusion</a:t>
            </a:r>
          </a:p>
          <a:p>
            <a:pPr marL="0" indent="0">
              <a:buNone/>
            </a:pPr>
            <a:endParaRPr lang="en-US" sz="1400">
              <a:ea typeface="+mj-lt"/>
              <a:cs typeface="+mj-lt"/>
            </a:endParaRPr>
          </a:p>
          <a:p>
            <a:endParaRPr lang="en-US" sz="1400">
              <a:ea typeface="+mj-lt"/>
              <a:cs typeface="+mj-lt"/>
            </a:endParaRPr>
          </a:p>
        </p:txBody>
      </p:sp>
      <p:sp>
        <p:nvSpPr>
          <p:cNvPr id="2" name="TextBox 1">
            <a:extLst>
              <a:ext uri="{FF2B5EF4-FFF2-40B4-BE49-F238E27FC236}">
                <a16:creationId xmlns:a16="http://schemas.microsoft.com/office/drawing/2014/main" id="{3547B0AD-A5D1-915B-EA19-5D4163083FC0}"/>
              </a:ext>
            </a:extLst>
          </p:cNvPr>
          <p:cNvSpPr txBox="1"/>
          <p:nvPr/>
        </p:nvSpPr>
        <p:spPr>
          <a:xfrm>
            <a:off x="3048000" y="3429000"/>
            <a:ext cx="6096000" cy="3103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fromWordArt="0" anchor="t" anchorCtr="0" forceAA="0" compatLnSpc="1">
            <a:prstTxWarp prst="textNoShape">
              <a:avLst/>
            </a:prstTxWarp>
            <a:spAutoFit/>
          </a:bodyPr>
          <a:lstStyle/>
          <a:p>
            <a:pPr marL="228600" lvl="0" indent="-228600" rtl="0">
              <a:lnSpc>
                <a:spcPts val="1725"/>
              </a:lnSpc>
              <a:buFont typeface=""/>
              <a:buChar char="•"/>
            </a:pPr>
            <a:endParaRPr lang="en-GB" sz="2200" b="0" i="0" u="none" strike="noStrike" cap="none" spc="0" normalizeH="0" baseline="0">
              <a:ln>
                <a:noFill/>
              </a:ln>
              <a:solidFill>
                <a:srgbClr val="000000"/>
              </a:solidFill>
              <a:effectLst/>
              <a:uFillTx/>
              <a:latin typeface="+mj-lt"/>
              <a:cs typeface="Arial"/>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A1289-B4C2-B639-6AB6-13D31A6E236C}"/>
              </a:ext>
            </a:extLst>
          </p:cNvPr>
          <p:cNvSpPr>
            <a:spLocks noGrp="1"/>
          </p:cNvSpPr>
          <p:nvPr>
            <p:ph type="title"/>
          </p:nvPr>
        </p:nvSpPr>
        <p:spPr/>
        <p:txBody>
          <a:bodyPr lIns="45719" tIns="45720" rIns="45719" bIns="45720" anchor="ctr">
            <a:normAutofit/>
          </a:bodyPr>
          <a:lstStyle/>
          <a:p>
            <a:r>
              <a:rPr lang="en-GB" sz="2800"/>
              <a:t>Reference List for Digital Safety and Staff Awareness and Training.</a:t>
            </a:r>
          </a:p>
        </p:txBody>
      </p:sp>
      <p:sp>
        <p:nvSpPr>
          <p:cNvPr id="3" name="Text Placeholder 2">
            <a:extLst>
              <a:ext uri="{FF2B5EF4-FFF2-40B4-BE49-F238E27FC236}">
                <a16:creationId xmlns:a16="http://schemas.microsoft.com/office/drawing/2014/main" id="{27511FBA-129A-D852-04F6-79341D04E2FF}"/>
              </a:ext>
            </a:extLst>
          </p:cNvPr>
          <p:cNvSpPr>
            <a:spLocks noGrp="1"/>
          </p:cNvSpPr>
          <p:nvPr>
            <p:ph type="body" idx="1"/>
          </p:nvPr>
        </p:nvSpPr>
        <p:spPr/>
        <p:txBody>
          <a:bodyPr lIns="45719" tIns="45720" rIns="45719" bIns="45720" anchor="t">
            <a:normAutofit/>
          </a:bodyPr>
          <a:lstStyle/>
          <a:p>
            <a:r>
              <a:rPr lang="en-GB" sz="2000" dirty="0"/>
              <a:t>UK Government(2024)A Plan for Digital Health and Social Care. London: HM Government.</a:t>
            </a:r>
          </a:p>
          <a:p>
            <a:r>
              <a:rPr lang="en-GB" sz="2000" dirty="0"/>
              <a:t>Available at:</a:t>
            </a:r>
            <a:r>
              <a:rPr lang="en-GB" sz="2000" dirty="0">
                <a:ea typeface="+mj-lt"/>
                <a:cs typeface="+mj-lt"/>
              </a:rPr>
              <a:t> </a:t>
            </a:r>
            <a:r>
              <a:rPr lang="en-GB" sz="2000" dirty="0">
                <a:ea typeface="+mj-lt"/>
                <a:cs typeface="+mj-lt"/>
                <a:hlinkClick r:id="rId2"/>
              </a:rPr>
              <a:t>http://www.gov.uk/government/publications/a-plan-for-digital-health-and-social-care</a:t>
            </a:r>
            <a:endParaRPr lang="en-GB" sz="2000" dirty="0">
              <a:ea typeface="+mj-lt"/>
              <a:cs typeface="+mj-lt"/>
            </a:endParaRPr>
          </a:p>
          <a:p>
            <a:endParaRPr lang="en-GB" sz="2000">
              <a:ea typeface="+mj-lt"/>
              <a:cs typeface="+mj-lt"/>
            </a:endParaRPr>
          </a:p>
          <a:p>
            <a:r>
              <a:rPr lang="en-GB" sz="2000" dirty="0">
                <a:ea typeface="+mj-lt"/>
                <a:cs typeface="+mj-lt"/>
              </a:rPr>
              <a:t>UK Government(2024)'Principle:B6 Staff Awareness and Training'</a:t>
            </a:r>
          </a:p>
          <a:p>
            <a:r>
              <a:rPr lang="en-GB" sz="2000" dirty="0">
                <a:ea typeface="+mj-lt"/>
                <a:cs typeface="+mj-lt"/>
              </a:rPr>
              <a:t>Available at: </a:t>
            </a:r>
            <a:r>
              <a:rPr lang="en-GB" sz="2000" dirty="0">
                <a:ea typeface="+mj-lt"/>
                <a:cs typeface="+mj-lt"/>
                <a:hlinkClick r:id="rId3"/>
              </a:rPr>
              <a:t>https://www.security.gov.uk/policy-and-guidance/government-cyber-security-policy-handbook/principle-b6</a:t>
            </a:r>
            <a:endParaRPr lang="en-GB" sz="2000" dirty="0">
              <a:ea typeface="+mj-lt"/>
              <a:cs typeface="+mj-lt"/>
            </a:endParaRPr>
          </a:p>
          <a:p>
            <a:r>
              <a:rPr lang="en-GB" dirty="0">
                <a:ea typeface="+mj-lt"/>
                <a:cs typeface="+mj-lt"/>
              </a:rPr>
              <a:t> </a:t>
            </a:r>
            <a:r>
              <a:rPr lang="en-GB" sz="1800" dirty="0">
                <a:solidFill>
                  <a:srgbClr val="404040"/>
                </a:solidFill>
                <a:latin typeface="Aptos"/>
                <a:ea typeface="+mj-lt"/>
                <a:cs typeface="Times New Roman"/>
              </a:rPr>
              <a:t>Microsoft (2025), </a:t>
            </a:r>
            <a:r>
              <a:rPr lang="en-GB" sz="1800" i="1" dirty="0">
                <a:solidFill>
                  <a:srgbClr val="404040"/>
                </a:solidFill>
                <a:latin typeface="Aptos"/>
                <a:ea typeface="+mj-lt"/>
                <a:cs typeface="Times New Roman"/>
              </a:rPr>
              <a:t>What is PowerPoint?</a:t>
            </a:r>
            <a:r>
              <a:rPr lang="en-GB" sz="1800" dirty="0">
                <a:solidFill>
                  <a:srgbClr val="404040"/>
                </a:solidFill>
                <a:latin typeface="Aptos"/>
                <a:ea typeface="+mj-lt"/>
                <a:cs typeface="Times New Roman"/>
              </a:rPr>
              <a:t>, Available at:</a:t>
            </a:r>
            <a:r>
              <a:rPr lang="en-GB" sz="1800" dirty="0">
                <a:solidFill>
                  <a:srgbClr val="404040"/>
                </a:solidFill>
                <a:latin typeface="Aptos"/>
                <a:ea typeface="+mj-lt"/>
                <a:cs typeface="Times New Roman"/>
                <a:hlinkClick r:id="rId4"/>
              </a:rPr>
              <a:t> </a:t>
            </a:r>
            <a:r>
              <a:rPr lang="en-GB" sz="1800" u="sng" dirty="0">
                <a:solidFill>
                  <a:srgbClr val="404040"/>
                </a:solidFill>
                <a:latin typeface="Aptos"/>
                <a:ea typeface="+mj-lt"/>
                <a:cs typeface="Times New Roman"/>
                <a:hlinkClick r:id="rId4"/>
              </a:rPr>
              <a:t>https://support.microsoft.com/en-us/office/what-is-powerpoint-5f9cc860-d199-4d85-ad1b-4b74018acf5b#:~:text=Overview&amp;text=With%20PowerPoint%20on%20your%20PC,with%20others%2C%20wherever%20they%20are</a:t>
            </a:r>
            <a:r>
              <a:rPr lang="en-GB" sz="1800" dirty="0">
                <a:solidFill>
                  <a:srgbClr val="404040"/>
                </a:solidFill>
                <a:latin typeface="Aptos"/>
                <a:ea typeface="+mj-lt"/>
                <a:cs typeface="Times New Roman"/>
              </a:rPr>
              <a:t>. (Accessed: 01 November 2025).</a:t>
            </a:r>
            <a:endParaRPr lang="en-GB" sz="1800">
              <a:latin typeface="Aptos"/>
              <a:ea typeface="+mj-lt"/>
              <a:cs typeface="+mj-lt"/>
            </a:endParaRPr>
          </a:p>
          <a:p>
            <a:endParaRPr lang="en-GB" dirty="0">
              <a:ea typeface="+mj-lt"/>
              <a:cs typeface="+mj-lt"/>
            </a:endParaRPr>
          </a:p>
        </p:txBody>
      </p:sp>
    </p:spTree>
    <p:extLst>
      <p:ext uri="{BB962C8B-B14F-4D97-AF65-F5344CB8AC3E}">
        <p14:creationId xmlns:p14="http://schemas.microsoft.com/office/powerpoint/2010/main" val="1286959489"/>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0C4DA-50A7-0E85-ED56-83E0F74353A4}"/>
              </a:ext>
            </a:extLst>
          </p:cNvPr>
          <p:cNvSpPr>
            <a:spLocks noGrp="1"/>
          </p:cNvSpPr>
          <p:nvPr>
            <p:ph type="title"/>
          </p:nvPr>
        </p:nvSpPr>
        <p:spPr/>
        <p:txBody>
          <a:bodyPr lIns="45719" tIns="45720" rIns="45719" bIns="45720" anchor="ctr">
            <a:normAutofit/>
          </a:bodyPr>
          <a:lstStyle/>
          <a:p>
            <a:pPr algn="ctr"/>
            <a:r>
              <a:rPr lang="en-GB"/>
              <a:t>Digital literacy</a:t>
            </a:r>
            <a:endParaRPr lang="en-US"/>
          </a:p>
        </p:txBody>
      </p:sp>
      <p:sp>
        <p:nvSpPr>
          <p:cNvPr id="3" name="Text Placeholder 2">
            <a:extLst>
              <a:ext uri="{FF2B5EF4-FFF2-40B4-BE49-F238E27FC236}">
                <a16:creationId xmlns:a16="http://schemas.microsoft.com/office/drawing/2014/main" id="{C771EE8D-803E-8DAE-EBA8-419164A1D2E4}"/>
              </a:ext>
            </a:extLst>
          </p:cNvPr>
          <p:cNvSpPr>
            <a:spLocks noGrp="1"/>
          </p:cNvSpPr>
          <p:nvPr>
            <p:ph type="body" idx="1"/>
          </p:nvPr>
        </p:nvSpPr>
        <p:spPr/>
        <p:txBody>
          <a:bodyPr lIns="45719" tIns="45720" rIns="45719" bIns="45720" anchor="t">
            <a:normAutofit lnSpcReduction="10000"/>
          </a:bodyPr>
          <a:lstStyle/>
          <a:p>
            <a:r>
              <a:rPr lang="en-GB" sz="2400">
                <a:latin typeface="Aptos"/>
              </a:rPr>
              <a:t> Patient Information Forum (2023) </a:t>
            </a:r>
            <a:r>
              <a:rPr lang="en-GB" sz="2400" i="1">
                <a:latin typeface="Aptos"/>
              </a:rPr>
              <a:t>Health and Digital Literacy Survey 2022/23: Executive Summary. </a:t>
            </a:r>
            <a:r>
              <a:rPr lang="en-GB" sz="2400">
                <a:latin typeface="Aptos"/>
              </a:rPr>
              <a:t>Available at: </a:t>
            </a:r>
            <a:r>
              <a:rPr lang="en-GB" sz="2400" u="sng">
                <a:solidFill>
                  <a:srgbClr val="467886"/>
                </a:solidFill>
                <a:latin typeface="Aptos"/>
                <a:hlinkClick r:id="rId2"/>
              </a:rPr>
              <a:t>https://pifonline.org.uk/resources/health-and-digital-literacy-survey-2022-23/</a:t>
            </a:r>
            <a:endParaRPr lang="en-GB" sz="4400">
              <a:latin typeface="Aptos Display"/>
            </a:endParaRPr>
          </a:p>
          <a:p>
            <a:r>
              <a:rPr lang="en-GB" sz="2400">
                <a:latin typeface="Aptos"/>
              </a:rPr>
              <a:t> Nuffield Trust (2024) </a:t>
            </a:r>
            <a:r>
              <a:rPr lang="en-GB" sz="2400" i="1">
                <a:latin typeface="Aptos"/>
              </a:rPr>
              <a:t>Developing the digital skills of the social care workforce. </a:t>
            </a:r>
            <a:r>
              <a:rPr lang="en-GB" sz="2400">
                <a:latin typeface="Aptos"/>
              </a:rPr>
              <a:t>Available at: </a:t>
            </a:r>
            <a:r>
              <a:rPr lang="en-GB" sz="2400">
                <a:latin typeface="Aptos"/>
                <a:hlinkClick r:id="rId3"/>
              </a:rPr>
              <a:t>https://www.nuffieldtrust.org.uk/research/developing-the-digital-skills-of-the-social-care-workforce</a:t>
            </a:r>
            <a:endParaRPr lang="en-GB"/>
          </a:p>
          <a:p>
            <a:r>
              <a:rPr lang="en-GB" sz="2400">
                <a:latin typeface="Aptos"/>
              </a:rPr>
              <a:t> Caton, E., Philippou, J., Baker, </a:t>
            </a:r>
            <a:r>
              <a:rPr lang="en-GB" sz="2400" err="1">
                <a:latin typeface="Aptos"/>
              </a:rPr>
              <a:t>E.,Lee</a:t>
            </a:r>
            <a:r>
              <a:rPr lang="en-GB" sz="2400">
                <a:latin typeface="Aptos"/>
              </a:rPr>
              <a:t>, G. (2023) </a:t>
            </a:r>
            <a:r>
              <a:rPr lang="en-GB" sz="2400" i="1">
                <a:latin typeface="Aptos"/>
              </a:rPr>
              <a:t>‘Exploring perceptions of digital technology and digital skills among newly registered nurses and clinical managers.’ Nursing management: Evidence &amp; Practice.</a:t>
            </a:r>
            <a:endParaRPr lang="en-GB"/>
          </a:p>
          <a:p>
            <a:r>
              <a:rPr lang="en-GB" sz="2400">
                <a:latin typeface="Aptos"/>
              </a:rPr>
              <a:t>NHS England (2023) </a:t>
            </a:r>
            <a:r>
              <a:rPr lang="en-GB" sz="2400" i="1">
                <a:latin typeface="Aptos"/>
              </a:rPr>
              <a:t>Inclusive digital healthcare: a framework for NHS actions on digital inclusion.</a:t>
            </a:r>
            <a:r>
              <a:rPr lang="en-GB" sz="2400">
                <a:latin typeface="Aptos"/>
              </a:rPr>
              <a:t> Available at: </a:t>
            </a:r>
            <a:r>
              <a:rPr lang="en-GB" sz="2400">
                <a:latin typeface="Aptos"/>
                <a:hlinkClick r:id="rId4"/>
              </a:rPr>
              <a:t>https://www.england.nhs.uk/long-read/inclusive-digital-healthcare-a-framework-for-nhs-action-on-digital-inclusion</a:t>
            </a:r>
            <a:endParaRPr lang="en-GB"/>
          </a:p>
        </p:txBody>
      </p:sp>
    </p:spTree>
    <p:extLst>
      <p:ext uri="{BB962C8B-B14F-4D97-AF65-F5344CB8AC3E}">
        <p14:creationId xmlns:p14="http://schemas.microsoft.com/office/powerpoint/2010/main" val="2539192936"/>
      </p:ext>
    </p:extLst>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Aptos"/>
        <a:ea typeface="Aptos"/>
        <a:cs typeface="Aptos"/>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Aptos"/>
        <a:ea typeface="Aptos"/>
        <a:cs typeface="Aptos"/>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Digital Skills and Research Methods LCHS4007  Assessment 1: Group  Presentation A </vt:lpstr>
      <vt:lpstr>Power Point and Microsoft Teams </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                      Digital literacy</vt:lpstr>
      <vt:lpstr>                               Digital literacy</vt:lpstr>
      <vt:lpstr>Check List for Digital Safety</vt:lpstr>
      <vt:lpstr>Staff Awareness and Training for Digital Safety</vt:lpstr>
      <vt:lpstr>Conclusion</vt:lpstr>
      <vt:lpstr>Reference List</vt:lpstr>
      <vt:lpstr>Reference List for Digital Safety and Staff Awareness and Training.</vt:lpstr>
      <vt:lpstr>Digital literacy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42</cp:revision>
  <dcterms:modified xsi:type="dcterms:W3CDTF">2025-11-02T16:28:32Z</dcterms:modified>
</cp:coreProperties>
</file>