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8" r:id="rId4"/>
    <p:sldId id="264" r:id="rId5"/>
    <p:sldId id="262" r:id="rId6"/>
    <p:sldId id="271" r:id="rId7"/>
    <p:sldId id="270" r:id="rId8"/>
    <p:sldId id="276" r:id="rId9"/>
    <p:sldId id="259" r:id="rId10"/>
    <p:sldId id="266" r:id="rId11"/>
    <p:sldId id="265" r:id="rId12"/>
    <p:sldId id="277" r:id="rId13"/>
    <p:sldId id="275" r:id="rId14"/>
    <p:sldId id="273" r:id="rId15"/>
    <p:sldId id="278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0" d="100"/>
          <a:sy n="80" d="100"/>
        </p:scale>
        <p:origin x="69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11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668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1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17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24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69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27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039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209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758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696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9E867-5EBA-4FB9-8D31-083363A3CD7E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540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43345"/>
            <a:ext cx="9144000" cy="52513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Introduction to Statistics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52944" y="1201130"/>
            <a:ext cx="10784379" cy="1655762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A form of analysis dealing with the collection, analysis, interpretation, presentation of numerical </a:t>
            </a:r>
            <a:r>
              <a:rPr lang="en-GB" sz="3600" dirty="0" smtClean="0">
                <a:solidFill>
                  <a:srgbClr val="FF0000"/>
                </a:solidFill>
              </a:rPr>
              <a:t>data.</a:t>
            </a:r>
            <a:endParaRPr lang="en-GB" sz="3600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901" y="2858231"/>
            <a:ext cx="4133356" cy="27445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555" y="3057736"/>
            <a:ext cx="6800947" cy="2545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335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Types of 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484" y="1690688"/>
            <a:ext cx="7840634" cy="3755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664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Types of Data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799406" y="2026039"/>
            <a:ext cx="2525685" cy="215894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Nominal</a:t>
            </a:r>
          </a:p>
          <a:p>
            <a:pPr marL="0" indent="0">
              <a:buNone/>
            </a:pPr>
            <a:r>
              <a:rPr lang="en-GB" dirty="0" smtClean="0"/>
              <a:t>Ordinal</a:t>
            </a:r>
          </a:p>
          <a:p>
            <a:pPr marL="0" indent="0">
              <a:buNone/>
            </a:pPr>
            <a:r>
              <a:rPr lang="en-GB" dirty="0" smtClean="0"/>
              <a:t>Interval</a:t>
            </a:r>
          </a:p>
          <a:p>
            <a:pPr marL="0" indent="0">
              <a:buNone/>
            </a:pPr>
            <a:r>
              <a:rPr lang="en-GB" dirty="0" smtClean="0"/>
              <a:t>Ratio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363884" y="1648337"/>
            <a:ext cx="85066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Table 1 – Impact of gender and socio-economic class on fitness and body composition.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7111416"/>
              </p:ext>
            </p:extLst>
          </p:nvPr>
        </p:nvGraphicFramePr>
        <p:xfrm>
          <a:off x="3363884" y="2062523"/>
          <a:ext cx="7874922" cy="20859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7263">
                  <a:extLst>
                    <a:ext uri="{9D8B030D-6E8A-4147-A177-3AD203B41FA5}">
                      <a16:colId xmlns:a16="http://schemas.microsoft.com/office/drawing/2014/main" val="3716798185"/>
                    </a:ext>
                  </a:extLst>
                </a:gridCol>
                <a:gridCol w="2309211">
                  <a:extLst>
                    <a:ext uri="{9D8B030D-6E8A-4147-A177-3AD203B41FA5}">
                      <a16:colId xmlns:a16="http://schemas.microsoft.com/office/drawing/2014/main" val="299668885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52548862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877452034"/>
                    </a:ext>
                  </a:extLst>
                </a:gridCol>
                <a:gridCol w="585000">
                  <a:extLst>
                    <a:ext uri="{9D8B030D-6E8A-4147-A177-3AD203B41FA5}">
                      <a16:colId xmlns:a16="http://schemas.microsoft.com/office/drawing/2014/main" val="22118954"/>
                    </a:ext>
                  </a:extLst>
                </a:gridCol>
                <a:gridCol w="2037238">
                  <a:extLst>
                    <a:ext uri="{9D8B030D-6E8A-4147-A177-3AD203B41FA5}">
                      <a16:colId xmlns:a16="http://schemas.microsoft.com/office/drawing/2014/main" val="720471743"/>
                    </a:ext>
                  </a:extLst>
                </a:gridCol>
              </a:tblGrid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Gender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Socio-economic group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Body fat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BMI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VO</a:t>
                      </a:r>
                      <a:r>
                        <a:rPr lang="en-GB" sz="1000" baseline="-25000">
                          <a:effectLst/>
                        </a:rPr>
                        <a:t>2</a:t>
                      </a:r>
                      <a:r>
                        <a:rPr lang="en-GB" sz="1000">
                          <a:effectLst/>
                        </a:rPr>
                        <a:t> max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Do you enjoy Sport?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74959303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higher, Intermediate, 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%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kg/m/m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ml/kg/min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5pt Likert Scale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1337734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64323758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22.0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56.2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877301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30.1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3728063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0127728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615134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25664064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9857655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34.5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6109846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36.5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43376457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38.4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05871444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853439" y="4433455"/>
            <a:ext cx="10385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What level of data is contained in table 1?</a:t>
            </a:r>
          </a:p>
        </p:txBody>
      </p:sp>
    </p:spTree>
    <p:extLst>
      <p:ext uri="{BB962C8B-B14F-4D97-AF65-F5344CB8AC3E}">
        <p14:creationId xmlns:p14="http://schemas.microsoft.com/office/powerpoint/2010/main" val="1396660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00B0F0"/>
                </a:solidFill>
              </a:rPr>
              <a:t>A clear and concise statement describing the research problem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 smtClean="0"/>
              <a:t>A comparison of nutritional quality of school meals between urban and rural primary aged school children in Carmarthenshire.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 smtClean="0"/>
              <a:t>The impact of plyometric training on leg power and running speed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Think of a research area you are interested in write 3 potential research questions.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011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Hypotheses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17002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 statement of what you think you might find from you research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14401" y="2490694"/>
            <a:ext cx="91107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rgbClr val="002060"/>
                </a:solidFill>
              </a:rPr>
              <a:t>A comparison of nutritional </a:t>
            </a:r>
            <a:r>
              <a:rPr lang="en-GB" i="1" dirty="0" smtClean="0">
                <a:solidFill>
                  <a:srgbClr val="002060"/>
                </a:solidFill>
              </a:rPr>
              <a:t>quality of school meals </a:t>
            </a:r>
            <a:r>
              <a:rPr lang="en-GB" i="1" dirty="0">
                <a:solidFill>
                  <a:srgbClr val="002060"/>
                </a:solidFill>
              </a:rPr>
              <a:t>between </a:t>
            </a:r>
            <a:r>
              <a:rPr lang="en-GB" i="1" dirty="0" smtClean="0">
                <a:solidFill>
                  <a:srgbClr val="002060"/>
                </a:solidFill>
              </a:rPr>
              <a:t>urban and </a:t>
            </a:r>
            <a:r>
              <a:rPr lang="en-GB" i="1" dirty="0">
                <a:solidFill>
                  <a:srgbClr val="002060"/>
                </a:solidFill>
              </a:rPr>
              <a:t>rural primary aged school </a:t>
            </a:r>
            <a:r>
              <a:rPr lang="en-GB" i="1" dirty="0" smtClean="0">
                <a:solidFill>
                  <a:srgbClr val="002060"/>
                </a:solidFill>
              </a:rPr>
              <a:t>children in Carmarthenshire</a:t>
            </a:r>
            <a:endParaRPr lang="en-GB" i="1" dirty="0">
              <a:solidFill>
                <a:srgbClr val="00206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14401" y="3280756"/>
            <a:ext cx="94820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</a:t>
            </a:r>
            <a:r>
              <a:rPr lang="en-GB" baseline="-25000" dirty="0" smtClean="0"/>
              <a:t>0</a:t>
            </a:r>
            <a:r>
              <a:rPr lang="en-GB" dirty="0" smtClean="0"/>
              <a:t> – Null hypothesis – There is no difference in the nutritional quality of school meals when comparing children from rural schools and urban schools in Carmarthenshire.</a:t>
            </a:r>
          </a:p>
          <a:p>
            <a:endParaRPr lang="en-GB" baseline="-25000" dirty="0"/>
          </a:p>
          <a:p>
            <a:endParaRPr lang="en-GB" baseline="-25000" dirty="0"/>
          </a:p>
        </p:txBody>
      </p:sp>
      <p:sp>
        <p:nvSpPr>
          <p:cNvPr id="6" name="TextBox 5"/>
          <p:cNvSpPr txBox="1"/>
          <p:nvPr/>
        </p:nvSpPr>
        <p:spPr>
          <a:xfrm>
            <a:off x="914401" y="3280756"/>
            <a:ext cx="9482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</a:t>
            </a:r>
            <a:r>
              <a:rPr lang="en-GB" baseline="-25000" dirty="0" smtClean="0"/>
              <a:t>0</a:t>
            </a:r>
            <a:r>
              <a:rPr lang="en-GB" dirty="0" smtClean="0"/>
              <a:t> – Null hypothesis – There is no difference in the nutritional quality of school meals when comparing children from rural schools and urban schools in Carmarthenshire.</a:t>
            </a:r>
            <a:endParaRPr lang="en-GB" baseline="-25000" dirty="0"/>
          </a:p>
          <a:p>
            <a:endParaRPr lang="en-GB" baseline="-25000" dirty="0"/>
          </a:p>
        </p:txBody>
      </p:sp>
      <p:sp>
        <p:nvSpPr>
          <p:cNvPr id="7" name="TextBox 6"/>
          <p:cNvSpPr txBox="1"/>
          <p:nvPr/>
        </p:nvSpPr>
        <p:spPr>
          <a:xfrm>
            <a:off x="914401" y="3280756"/>
            <a:ext cx="948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</a:t>
            </a:r>
            <a:r>
              <a:rPr lang="en-GB" baseline="-25000" dirty="0" smtClean="0"/>
              <a:t>0</a:t>
            </a:r>
            <a:r>
              <a:rPr lang="en-GB" dirty="0" smtClean="0"/>
              <a:t> – Null hypothesis – There is no difference in the nutritional quality of school meals when comparing children from rural schools and urban schools in Carmarthenshire.</a:t>
            </a:r>
            <a:endParaRPr lang="en-GB" baseline="-25000" dirty="0"/>
          </a:p>
        </p:txBody>
      </p:sp>
      <p:sp>
        <p:nvSpPr>
          <p:cNvPr id="8" name="TextBox 7"/>
          <p:cNvSpPr txBox="1"/>
          <p:nvPr/>
        </p:nvSpPr>
        <p:spPr>
          <a:xfrm>
            <a:off x="914401" y="4255484"/>
            <a:ext cx="948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</a:t>
            </a:r>
            <a:r>
              <a:rPr lang="en-GB" baseline="-25000" dirty="0"/>
              <a:t>1</a:t>
            </a:r>
            <a:r>
              <a:rPr lang="en-GB" dirty="0" smtClean="0"/>
              <a:t> – Experimental hypothesis –  Children attending schools in urban areas have school meals of high nutritional quality that children attending rural schools in Carmarthenshire.</a:t>
            </a:r>
            <a:endParaRPr lang="en-GB" baseline="-25000" dirty="0"/>
          </a:p>
        </p:txBody>
      </p:sp>
      <p:sp>
        <p:nvSpPr>
          <p:cNvPr id="9" name="TextBox 8"/>
          <p:cNvSpPr txBox="1"/>
          <p:nvPr/>
        </p:nvSpPr>
        <p:spPr>
          <a:xfrm>
            <a:off x="914401" y="5187142"/>
            <a:ext cx="9482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For each of your research questions identify a null and experimental hypothesis.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783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dirty="0" smtClean="0"/>
              <a:t>Variables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altLang="en-US" sz="2400" b="1" dirty="0"/>
              <a:t>‘</a:t>
            </a:r>
            <a:r>
              <a:rPr lang="en-US" altLang="ja-JP" sz="2400" i="1" dirty="0">
                <a:ea typeface="ＭＳ Ｐゴシック" panose="020B0600070205080204" pitchFamily="34" charset="-128"/>
              </a:rPr>
              <a:t>any characteristics, number, or quantity that can be measured or counted</a:t>
            </a:r>
            <a:r>
              <a:rPr lang="en-US" altLang="en-US" sz="2400" i="1" dirty="0"/>
              <a:t>’</a:t>
            </a:r>
            <a:endParaRPr lang="en-US" altLang="ja-JP" sz="2400" i="1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en-US" dirty="0" smtClean="0"/>
          </a:p>
          <a:p>
            <a:pPr marL="0" indent="0">
              <a:buNone/>
            </a:pPr>
            <a:r>
              <a:rPr lang="en-US" altLang="en-US" dirty="0" smtClean="0">
                <a:solidFill>
                  <a:srgbClr val="FF0000"/>
                </a:solidFill>
              </a:rPr>
              <a:t>Independent variable</a:t>
            </a:r>
          </a:p>
          <a:p>
            <a:pPr marL="0" indent="0">
              <a:buNone/>
            </a:pPr>
            <a:endParaRPr lang="en-US" altLang="en-US" sz="2000" dirty="0"/>
          </a:p>
          <a:p>
            <a:pPr marL="0" indent="0" algn="ctr">
              <a:buNone/>
            </a:pPr>
            <a:r>
              <a:rPr lang="en-US" altLang="en-US" sz="2000" dirty="0"/>
              <a:t>Chosen or manipulated </a:t>
            </a:r>
          </a:p>
          <a:p>
            <a:pPr marL="0" indent="0">
              <a:buNone/>
            </a:pPr>
            <a:endParaRPr lang="en-US" altLang="en-US" dirty="0" smtClean="0"/>
          </a:p>
          <a:p>
            <a:pPr marL="0" indent="0">
              <a:buNone/>
            </a:pPr>
            <a:r>
              <a:rPr lang="en-US" altLang="en-US" dirty="0" smtClean="0">
                <a:solidFill>
                  <a:srgbClr val="FF0000"/>
                </a:solidFill>
              </a:rPr>
              <a:t>Dependent variable</a:t>
            </a:r>
          </a:p>
          <a:p>
            <a:pPr marL="0" indent="0" algn="ctr">
              <a:buNone/>
            </a:pPr>
            <a:r>
              <a:rPr lang="en-US" altLang="en-US" sz="2000" dirty="0"/>
              <a:t>Measured</a:t>
            </a:r>
          </a:p>
          <a:p>
            <a:pPr marL="0" indent="0"/>
            <a:endParaRPr lang="en-US" altLang="en-US" dirty="0" smtClean="0"/>
          </a:p>
          <a:p>
            <a:pPr marL="0" indent="0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6075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561975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dirty="0" smtClean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76" y="836614"/>
            <a:ext cx="9330112" cy="561657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/>
              <a:t>Independent Variables</a:t>
            </a:r>
          </a:p>
          <a:p>
            <a:pPr lvl="2">
              <a:defRPr/>
            </a:pPr>
            <a:r>
              <a:rPr lang="en-GB" dirty="0"/>
              <a:t>Gender</a:t>
            </a:r>
          </a:p>
          <a:p>
            <a:pPr lvl="2">
              <a:defRPr/>
            </a:pPr>
            <a:r>
              <a:rPr lang="en-GB" dirty="0"/>
              <a:t>Degree group</a:t>
            </a:r>
          </a:p>
          <a:p>
            <a:pPr lvl="2">
              <a:defRPr/>
            </a:pPr>
            <a:r>
              <a:rPr lang="en-GB" dirty="0"/>
              <a:t>Age range</a:t>
            </a:r>
          </a:p>
          <a:p>
            <a:pPr lvl="2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Dependent Variable</a:t>
            </a:r>
          </a:p>
          <a:p>
            <a:pPr lvl="2">
              <a:defRPr/>
            </a:pPr>
            <a:r>
              <a:rPr lang="en-GB" dirty="0"/>
              <a:t>BMI</a:t>
            </a:r>
          </a:p>
          <a:p>
            <a:pPr lvl="2">
              <a:defRPr/>
            </a:pPr>
            <a:r>
              <a:rPr lang="en-GB" dirty="0"/>
              <a:t>Fruit / Veg consumption</a:t>
            </a:r>
          </a:p>
          <a:p>
            <a:pPr lvl="2">
              <a:defRPr/>
            </a:pPr>
            <a:r>
              <a:rPr lang="en-GB" dirty="0"/>
              <a:t>Strength</a:t>
            </a:r>
          </a:p>
          <a:p>
            <a:pPr lvl="2">
              <a:defRPr/>
            </a:pPr>
            <a:endParaRPr lang="en-GB" dirty="0"/>
          </a:p>
          <a:p>
            <a:pPr marL="114300" indent="0" algn="ctr">
              <a:buNone/>
              <a:defRPr/>
            </a:pPr>
            <a:r>
              <a:rPr lang="en-GB" sz="2400" dirty="0"/>
              <a:t>We can compare the measure (dependent variables)</a:t>
            </a:r>
          </a:p>
          <a:p>
            <a:pPr marL="114300" indent="0" algn="ctr">
              <a:buNone/>
              <a:defRPr/>
            </a:pPr>
            <a:r>
              <a:rPr lang="en-GB" sz="2400" dirty="0"/>
              <a:t> between any of the independent variables.</a:t>
            </a:r>
          </a:p>
          <a:p>
            <a:pPr marL="114300" indent="0">
              <a:buNone/>
              <a:defRPr/>
            </a:pPr>
            <a:endParaRPr lang="en-GB" sz="2400" dirty="0"/>
          </a:p>
          <a:p>
            <a:pPr marL="114300" indent="0">
              <a:buNone/>
              <a:defRPr/>
            </a:pPr>
            <a:r>
              <a:rPr lang="en-GB" sz="2400" dirty="0"/>
              <a:t>i.e. difference in BMI between different year groups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1374588" y="3215341"/>
            <a:ext cx="1870636" cy="278503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3732306" y="1234141"/>
            <a:ext cx="2770094" cy="476623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864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Data Collection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The collection of information that can be interpreted numerically.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Questionnaires</a:t>
            </a:r>
          </a:p>
          <a:p>
            <a:pPr marL="0" indent="0">
              <a:buNone/>
            </a:pPr>
            <a:r>
              <a:rPr lang="en-GB" dirty="0" smtClean="0"/>
              <a:t>Surveys</a:t>
            </a:r>
          </a:p>
          <a:p>
            <a:pPr marL="0" indent="0">
              <a:buNone/>
            </a:pPr>
            <a:r>
              <a:rPr lang="en-GB" dirty="0" smtClean="0"/>
              <a:t>Observation</a:t>
            </a:r>
          </a:p>
          <a:p>
            <a:pPr marL="0" indent="0">
              <a:buNone/>
            </a:pPr>
            <a:r>
              <a:rPr lang="en-GB" dirty="0" smtClean="0"/>
              <a:t>Testing</a:t>
            </a:r>
          </a:p>
          <a:p>
            <a:pPr marL="0" indent="0">
              <a:buNone/>
            </a:pPr>
            <a:r>
              <a:rPr lang="en-GB" dirty="0" smtClean="0"/>
              <a:t>Self-reported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749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Errors in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Measurement Errors – Accuracy limitation of equipment or poorly calibrated equipment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Statistical Errors – wrong accepting or rejecting the hypotheses (type I &amp; II errors)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Interpretive Errors – Drawing unsubstantiated conclusions form data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Systematic Errors (Bias) –measurement or deductive error in consistently in one direction 			from the true value.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Random errors – Uncontrollable fluctuations in the measurement of variables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Gross Error – Caused by poor technique or equipment failure.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895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Precision &amp; Accuracy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955" y="1580361"/>
            <a:ext cx="6563343" cy="5014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190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36851"/>
            <a:ext cx="8229600" cy="60218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Statistical 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258" y="1427968"/>
            <a:ext cx="9911542" cy="522731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 error</a:t>
            </a:r>
            <a:r>
              <a:rPr lang="en-US" u="sng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is when you reject </a:t>
            </a:r>
            <a:r>
              <a:rPr lang="en-US" dirty="0">
                <a:solidFill>
                  <a:srgbClr val="FF0000"/>
                </a:solidFill>
              </a:rPr>
              <a:t>the </a:t>
            </a:r>
            <a:r>
              <a:rPr lang="en-US" i="1" dirty="0">
                <a:solidFill>
                  <a:srgbClr val="FF0000"/>
                </a:solidFill>
              </a:rPr>
              <a:t>null</a:t>
            </a:r>
            <a:r>
              <a:rPr lang="en-US" dirty="0">
                <a:solidFill>
                  <a:srgbClr val="FF0000"/>
                </a:solidFill>
              </a:rPr>
              <a:t> hypothesis when it is in fact </a:t>
            </a:r>
            <a:r>
              <a:rPr lang="en-US" dirty="0" smtClean="0">
                <a:solidFill>
                  <a:srgbClr val="FF0000"/>
                </a:solidFill>
              </a:rPr>
              <a:t>true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be when the statistical test identifies an improvement in VO</a:t>
            </a:r>
            <a:r>
              <a:rPr lang="en-US" baseline="30000" dirty="0" smtClean="0"/>
              <a:t>2</a:t>
            </a:r>
            <a:r>
              <a:rPr lang="en-US" dirty="0" smtClean="0"/>
              <a:t> max when none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an impact aerobic capacity, when in fact it doesn’t.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II </a:t>
            </a:r>
            <a:r>
              <a:rPr lang="en-US" b="1" u="sng" dirty="0" smtClean="0">
                <a:solidFill>
                  <a:srgbClr val="FF0000"/>
                </a:solidFill>
              </a:rPr>
              <a:t>error</a:t>
            </a:r>
            <a:r>
              <a:rPr lang="en-US" u="sng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is the failure to reject a false null </a:t>
            </a:r>
            <a:r>
              <a:rPr lang="en-US" dirty="0" smtClean="0">
                <a:solidFill>
                  <a:srgbClr val="FF0000"/>
                </a:solidFill>
              </a:rPr>
              <a:t>hypothesis.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</a:t>
            </a:r>
            <a:r>
              <a:rPr lang="en-US" dirty="0"/>
              <a:t>be </a:t>
            </a:r>
            <a:r>
              <a:rPr lang="en-US" dirty="0" smtClean="0"/>
              <a:t>when the statistical test fails </a:t>
            </a:r>
            <a:r>
              <a:rPr lang="en-US" dirty="0"/>
              <a:t>to detect </a:t>
            </a:r>
            <a:r>
              <a:rPr lang="en-US" dirty="0" smtClean="0"/>
              <a:t>an improvement in VO2 max when 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no impact, when in fact it does.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50510" y="815991"/>
            <a:ext cx="7590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Remember statistics are concerned with probabilities</a:t>
            </a:r>
          </a:p>
        </p:txBody>
      </p:sp>
    </p:spTree>
    <p:extLst>
      <p:ext uri="{BB962C8B-B14F-4D97-AF65-F5344CB8AC3E}">
        <p14:creationId xmlns:p14="http://schemas.microsoft.com/office/powerpoint/2010/main" val="1235540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39346"/>
          </a:xfrm>
        </p:spPr>
        <p:txBody>
          <a:bodyPr/>
          <a:lstStyle/>
          <a:p>
            <a:pPr algn="ctr"/>
            <a:r>
              <a:rPr lang="en-GB" dirty="0" smtClean="0"/>
              <a:t>Significance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3941" y="129969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Statistical analysis relates to the probability that an outcome occurs and not to absolutes.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 the social science significance is normally set at P&lt;.05 and p&lt;.01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means that we are confidence that there is a relationship or difference in 95 out of a 100 (95%) cases, if P&lt;.01 then 99% of the time.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If the Statistical values is greater than .05 then we say there is no relationship or differences in the data.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022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736788"/>
          </a:xfrm>
        </p:spPr>
        <p:txBody>
          <a:bodyPr/>
          <a:lstStyle/>
          <a:p>
            <a:pPr algn="ctr"/>
            <a:r>
              <a:rPr lang="en-GB" dirty="0" smtClean="0"/>
              <a:t>Types of Statistics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839787" y="1261410"/>
            <a:ext cx="5157787" cy="542084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B050"/>
                </a:solidFill>
              </a:rPr>
              <a:t>Descriptive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839788" y="2020047"/>
            <a:ext cx="5157787" cy="416961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Describes the information in terms of raw data, means standard deviations 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No inference of what the data means is made.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Often used at the start of the results section or results sub-section to provide a summary of findings.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172200" y="1410822"/>
            <a:ext cx="5183188" cy="392672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 smtClean="0">
                <a:solidFill>
                  <a:srgbClr val="002060"/>
                </a:solidFill>
              </a:rPr>
              <a:t>Inferential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172200" y="2020048"/>
            <a:ext cx="5183188" cy="416961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Makes inferences about difference and or associations within and between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Compares between variables and groups.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058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Parametric v Non-parametric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470366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Parametric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39788" y="2505074"/>
            <a:ext cx="5157787" cy="407501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Interval &amp; Ratio data</a:t>
            </a:r>
          </a:p>
          <a:p>
            <a:r>
              <a:rPr lang="en-GB" dirty="0" smtClean="0"/>
              <a:t>Normally distributed data</a:t>
            </a:r>
          </a:p>
          <a:p>
            <a:r>
              <a:rPr lang="en-GB" dirty="0" smtClean="0"/>
              <a:t>Used Mean averages</a:t>
            </a:r>
          </a:p>
          <a:p>
            <a:r>
              <a:rPr lang="en-GB" dirty="0" smtClean="0"/>
              <a:t>Homogeneous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Greater rigour in the analysis and more confident in the outcomes and development of conclusions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470366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Non- Parametric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Ordinal &amp; Nominal data.</a:t>
            </a:r>
          </a:p>
          <a:p>
            <a:r>
              <a:rPr lang="en-GB" dirty="0" smtClean="0"/>
              <a:t>Non-normally distributed data or where no assumptions are made about distribution</a:t>
            </a:r>
          </a:p>
          <a:p>
            <a:r>
              <a:rPr lang="en-GB" dirty="0" smtClean="0"/>
              <a:t>Uses Median averages</a:t>
            </a:r>
          </a:p>
          <a:p>
            <a:r>
              <a:rPr lang="en-GB" dirty="0" smtClean="0"/>
              <a:t>Homogeneous and heterogeneous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Less affected by outliers in the data but less robust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0365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Statistical Tests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4870" y="1525774"/>
            <a:ext cx="5157787" cy="524155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Parametric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4051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 dirty="0" smtClean="0"/>
              <a:t>Relationships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Pearson’s moment correlations</a:t>
            </a:r>
          </a:p>
          <a:p>
            <a:r>
              <a:rPr lang="en-GB" sz="2000" dirty="0" smtClean="0"/>
              <a:t>Linear regression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u="sng" dirty="0" smtClean="0"/>
              <a:t>Differences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T-tests</a:t>
            </a:r>
          </a:p>
          <a:p>
            <a:r>
              <a:rPr lang="en-GB" sz="2000" dirty="0" smtClean="0"/>
              <a:t>ANOVA’s</a:t>
            </a:r>
            <a:endParaRPr lang="en-GB" sz="2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7588" y="1578349"/>
            <a:ext cx="5183188" cy="583919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Non- Parametric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4"/>
            <a:ext cx="5183188" cy="405111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u="sng" dirty="0"/>
              <a:t>Relationships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Spearman rank order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Differences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Mann-Whitney U-test</a:t>
            </a:r>
          </a:p>
          <a:p>
            <a:r>
              <a:rPr lang="en-GB" dirty="0" err="1" smtClean="0"/>
              <a:t>Wilcoxen</a:t>
            </a:r>
            <a:r>
              <a:rPr lang="en-GB" dirty="0" smtClean="0"/>
              <a:t> </a:t>
            </a:r>
            <a:r>
              <a:rPr lang="en-GB" dirty="0"/>
              <a:t>matched pairs</a:t>
            </a:r>
          </a:p>
          <a:p>
            <a:endParaRPr lang="en-GB" dirty="0"/>
          </a:p>
          <a:p>
            <a:r>
              <a:rPr lang="en-GB" dirty="0" err="1" smtClean="0"/>
              <a:t>Kurskall</a:t>
            </a:r>
            <a:r>
              <a:rPr lang="en-GB" dirty="0" smtClean="0"/>
              <a:t> Wallis ANOVA</a:t>
            </a:r>
          </a:p>
          <a:p>
            <a:r>
              <a:rPr lang="en-GB" dirty="0" smtClean="0"/>
              <a:t>Friedman 2 way ANOVA</a:t>
            </a:r>
          </a:p>
          <a:p>
            <a:r>
              <a:rPr lang="en-GB" dirty="0" smtClean="0"/>
              <a:t>Chi </a:t>
            </a:r>
            <a:r>
              <a:rPr lang="en-GB" dirty="0" err="1" smtClean="0"/>
              <a:t>Sqared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802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3266" y="842356"/>
            <a:ext cx="8406938" cy="5803526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>
            <a:off x="1263535" y="238298"/>
            <a:ext cx="9071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Choice of statistical test</a:t>
            </a:r>
            <a:endParaRPr lang="en-GB" sz="3600" dirty="0"/>
          </a:p>
        </p:txBody>
      </p:sp>
      <p:sp>
        <p:nvSpPr>
          <p:cNvPr id="69" name="TextBox 68"/>
          <p:cNvSpPr txBox="1"/>
          <p:nvPr/>
        </p:nvSpPr>
        <p:spPr>
          <a:xfrm>
            <a:off x="443344" y="2626822"/>
            <a:ext cx="35966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Type of Data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Analysis required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Number of variables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Relationship of 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80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911</Words>
  <Application>Microsoft Office PowerPoint</Application>
  <PresentationFormat>Widescreen</PresentationFormat>
  <Paragraphs>217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ＭＳ Ｐゴシック</vt:lpstr>
      <vt:lpstr>Arial</vt:lpstr>
      <vt:lpstr>Calibri</vt:lpstr>
      <vt:lpstr>Calibri Light</vt:lpstr>
      <vt:lpstr>Times New Roman</vt:lpstr>
      <vt:lpstr>Office Theme</vt:lpstr>
      <vt:lpstr>Introduction to Statistics</vt:lpstr>
      <vt:lpstr>Types of Data</vt:lpstr>
      <vt:lpstr>Types of Data</vt:lpstr>
      <vt:lpstr>The Research Question</vt:lpstr>
      <vt:lpstr>Hypotheses</vt:lpstr>
      <vt:lpstr>Variables</vt:lpstr>
      <vt:lpstr>Variables</vt:lpstr>
      <vt:lpstr>Data Collection</vt:lpstr>
      <vt:lpstr>Errors in Research</vt:lpstr>
      <vt:lpstr>Precision &amp; Accuracy</vt:lpstr>
      <vt:lpstr>Statistical Errors</vt:lpstr>
      <vt:lpstr>Significance</vt:lpstr>
      <vt:lpstr>Types of Statistics</vt:lpstr>
      <vt:lpstr>Parametric v Non-parametric</vt:lpstr>
      <vt:lpstr>Statistical Tests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Statistics</dc:title>
  <dc:creator>David Gardner</dc:creator>
  <cp:lastModifiedBy>David Gardner</cp:lastModifiedBy>
  <cp:revision>16</cp:revision>
  <dcterms:created xsi:type="dcterms:W3CDTF">2020-10-04T16:18:13Z</dcterms:created>
  <dcterms:modified xsi:type="dcterms:W3CDTF">2020-10-06T10:53:18Z</dcterms:modified>
</cp:coreProperties>
</file>