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8"/>
  </p:notesMasterIdLst>
  <p:sldIdLst>
    <p:sldId id="256" r:id="rId2"/>
    <p:sldId id="257" r:id="rId3"/>
    <p:sldId id="273" r:id="rId4"/>
    <p:sldId id="543" r:id="rId5"/>
    <p:sldId id="546" r:id="rId6"/>
    <p:sldId id="570" r:id="rId7"/>
    <p:sldId id="569" r:id="rId8"/>
    <p:sldId id="549" r:id="rId9"/>
    <p:sldId id="547" r:id="rId10"/>
    <p:sldId id="571" r:id="rId11"/>
    <p:sldId id="572" r:id="rId12"/>
    <p:sldId id="548" r:id="rId13"/>
    <p:sldId id="551" r:id="rId14"/>
    <p:sldId id="274" r:id="rId15"/>
    <p:sldId id="554" r:id="rId16"/>
    <p:sldId id="555" r:id="rId17"/>
    <p:sldId id="275" r:id="rId18"/>
    <p:sldId id="557" r:id="rId19"/>
    <p:sldId id="556" r:id="rId20"/>
    <p:sldId id="277" r:id="rId21"/>
    <p:sldId id="278" r:id="rId22"/>
    <p:sldId id="279" r:id="rId23"/>
    <p:sldId id="573" r:id="rId24"/>
    <p:sldId id="281" r:id="rId25"/>
    <p:sldId id="575" r:id="rId26"/>
    <p:sldId id="574" r:id="rId27"/>
    <p:sldId id="565" r:id="rId28"/>
    <p:sldId id="558" r:id="rId29"/>
    <p:sldId id="559" r:id="rId30"/>
    <p:sldId id="576" r:id="rId31"/>
    <p:sldId id="268" r:id="rId32"/>
    <p:sldId id="577" r:id="rId33"/>
    <p:sldId id="262" r:id="rId34"/>
    <p:sldId id="269" r:id="rId35"/>
    <p:sldId id="270" r:id="rId36"/>
    <p:sldId id="562" r:id="rId37"/>
    <p:sldId id="566" r:id="rId38"/>
    <p:sldId id="563" r:id="rId39"/>
    <p:sldId id="568" r:id="rId40"/>
    <p:sldId id="560" r:id="rId41"/>
    <p:sldId id="564" r:id="rId42"/>
    <p:sldId id="578" r:id="rId43"/>
    <p:sldId id="579" r:id="rId44"/>
    <p:sldId id="580" r:id="rId45"/>
    <p:sldId id="266" r:id="rId46"/>
    <p:sldId id="58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97"/>
  </p:normalViewPr>
  <p:slideViewPr>
    <p:cSldViewPr snapToGrid="0" snapToObjects="1">
      <p:cViewPr>
        <p:scale>
          <a:sx n="85" d="100"/>
          <a:sy n="85" d="100"/>
        </p:scale>
        <p:origin x="392" y="808"/>
      </p:cViewPr>
      <p:guideLst/>
    </p:cSldViewPr>
  </p:slideViewPr>
  <p:notesTextViewPr>
    <p:cViewPr>
      <p:scale>
        <a:sx n="1" d="1"/>
        <a:sy n="1" d="1"/>
      </p:scale>
      <p:origin x="0" y="0"/>
    </p:cViewPr>
  </p:notesTextViewPr>
  <p:notesViewPr>
    <p:cSldViewPr snapToGrid="0" snapToObjects="1">
      <p:cViewPr varScale="1">
        <p:scale>
          <a:sx n="86" d="100"/>
          <a:sy n="86" d="100"/>
        </p:scale>
        <p:origin x="2720" y="21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3180F2-8464-244B-AE51-E6625940E7A7}" type="datetimeFigureOut">
              <a:rPr lang="en-US" smtClean="0"/>
              <a:t>10/21/19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8C7D91-EB72-E14A-A727-B40433BEB352}" type="slidenum">
              <a:rPr lang="en-US" smtClean="0"/>
              <a:t>‹#›</a:t>
            </a:fld>
            <a:endParaRPr lang="en-US" dirty="0"/>
          </a:p>
        </p:txBody>
      </p:sp>
    </p:spTree>
    <p:extLst>
      <p:ext uri="{BB962C8B-B14F-4D97-AF65-F5344CB8AC3E}">
        <p14:creationId xmlns:p14="http://schemas.microsoft.com/office/powerpoint/2010/main" val="1452907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4B27E-DE86-234B-80E8-169021932A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368B8B5-834F-6944-9BCA-058BBFB2C0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15DF39-BF77-7643-8748-0A386CA0604B}"/>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5" name="Footer Placeholder 4">
            <a:extLst>
              <a:ext uri="{FF2B5EF4-FFF2-40B4-BE49-F238E27FC236}">
                <a16:creationId xmlns:a16="http://schemas.microsoft.com/office/drawing/2014/main" id="{216A3B4A-74BF-9946-AFD9-42A31F3A16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A324D2-90B6-1048-8853-7E90C04300C5}"/>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3941500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27325-59EC-6740-B4FC-A923CA6F82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025BB3-41F7-EF48-B3F5-7E2773104B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CF8186-F7C2-F84F-BE16-401374F6797E}"/>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5" name="Footer Placeholder 4">
            <a:extLst>
              <a:ext uri="{FF2B5EF4-FFF2-40B4-BE49-F238E27FC236}">
                <a16:creationId xmlns:a16="http://schemas.microsoft.com/office/drawing/2014/main" id="{B6B3066B-B27C-3D48-9226-448C62011D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78D56E-BC9F-D647-8047-49561B49C062}"/>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2613870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D5A7C-4D87-6F43-A3D1-ADF3C7128C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022211-B8D1-C34F-B121-99CAE3E847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3E4926-7194-E740-85CC-BEEE11A89815}"/>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5" name="Footer Placeholder 4">
            <a:extLst>
              <a:ext uri="{FF2B5EF4-FFF2-40B4-BE49-F238E27FC236}">
                <a16:creationId xmlns:a16="http://schemas.microsoft.com/office/drawing/2014/main" id="{2D531FB1-FCB0-374E-93A2-B6BAD0199F3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A77089-7474-584F-8E36-16C92A205F08}"/>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836852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027C-05AF-A748-9B03-7DB46D498D9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D49EC4-6DF0-584C-9EC0-5970C0B57E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D7A0A62-09B7-0D4D-BEEB-E4573EB534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2EF11F-1B69-D24D-A7E2-630DFD6BE3E5}"/>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6" name="Footer Placeholder 5">
            <a:extLst>
              <a:ext uri="{FF2B5EF4-FFF2-40B4-BE49-F238E27FC236}">
                <a16:creationId xmlns:a16="http://schemas.microsoft.com/office/drawing/2014/main" id="{C1D3FF2B-A94E-CF41-BF2E-C0034222DB6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FB871D-8B7B-CC4D-A5BF-EDC8A0D23023}"/>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735875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BED12-12BA-8444-AEEC-EE2C0D2E906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9C75F3-C64A-BD46-87FB-4E6AD091DC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0D1574D-DCFA-8D40-A499-6007F6F1312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204B2E-ACAB-A443-8175-1B997D4C93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8DD626-1A14-9F43-B3A2-1E0D2EB645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48F5B8B-9BB6-CD4F-AAD4-84F4433094A9}"/>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8" name="Footer Placeholder 7">
            <a:extLst>
              <a:ext uri="{FF2B5EF4-FFF2-40B4-BE49-F238E27FC236}">
                <a16:creationId xmlns:a16="http://schemas.microsoft.com/office/drawing/2014/main" id="{645726DC-3CA9-C148-9F61-ACB3D5C8406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FB6BD1B-AA5A-154A-A0EE-E1EAFF7AE812}"/>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3500462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42746-2222-844E-BB6B-9E2DA6414BD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0746A40-8151-5445-B09E-58101CD02EB9}"/>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4" name="Footer Placeholder 3">
            <a:extLst>
              <a:ext uri="{FF2B5EF4-FFF2-40B4-BE49-F238E27FC236}">
                <a16:creationId xmlns:a16="http://schemas.microsoft.com/office/drawing/2014/main" id="{21A984BB-DA30-9C45-8AE8-4CE14A7DBD7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CB9B83-9B05-6040-BB31-14D4F2E0B6B8}"/>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857456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C4ACFC-9E56-AF4E-A2E3-58ADE0D30B4A}"/>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3" name="Footer Placeholder 2">
            <a:extLst>
              <a:ext uri="{FF2B5EF4-FFF2-40B4-BE49-F238E27FC236}">
                <a16:creationId xmlns:a16="http://schemas.microsoft.com/office/drawing/2014/main" id="{F725917D-D9F8-5442-8330-E77B3E266F1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76DDA61-835D-4D41-B11A-6A8034ECDF5A}"/>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1992045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AFC5E-296E-5740-A9F1-3354B76FA6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15D6B22-2890-1146-B887-6C904012CF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966818-90A1-E644-8D89-845F8443AC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0E3B0A-9E73-1A41-A904-B32EEBA5CD9B}"/>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6" name="Footer Placeholder 5">
            <a:extLst>
              <a:ext uri="{FF2B5EF4-FFF2-40B4-BE49-F238E27FC236}">
                <a16:creationId xmlns:a16="http://schemas.microsoft.com/office/drawing/2014/main" id="{A2449B39-CF5A-3D48-9A07-9184F786863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8795DBC-7353-CC4A-82AE-90D5E2BD24CD}"/>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2362279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22E9D-78D7-C744-B040-0E638D98CA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A89A3CD-8ACD-6641-AE4D-D83FEABD94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9ADBAA3C-5F60-A741-9807-EFFDD5E73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FC2721-89D6-634B-AAC1-BB0A9A77D172}"/>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6" name="Footer Placeholder 5">
            <a:extLst>
              <a:ext uri="{FF2B5EF4-FFF2-40B4-BE49-F238E27FC236}">
                <a16:creationId xmlns:a16="http://schemas.microsoft.com/office/drawing/2014/main" id="{F0AE792B-A779-4E4F-9532-5BABBC95419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57F2CFD-1A77-424D-AFCF-0503B6F9CDD9}"/>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1484090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A4F4-84F2-744C-BF3E-29AA4EADCD9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212BBC-6D9A-C941-87C5-D17ECB630C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A5D624-65C9-0E4C-AB3F-371BCE68BDF1}"/>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5" name="Footer Placeholder 4">
            <a:extLst>
              <a:ext uri="{FF2B5EF4-FFF2-40B4-BE49-F238E27FC236}">
                <a16:creationId xmlns:a16="http://schemas.microsoft.com/office/drawing/2014/main" id="{611D6948-5B82-9048-A8E1-A2A54E6CBBE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A167947-A831-364B-8316-042A4C7F440C}"/>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1292444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923CD6-4C52-9D40-89D4-4767C4508D1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2A7EA8-0681-B640-8C30-6317642AF1D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9A844A-B929-AB4D-929D-CC99C1118DED}"/>
              </a:ext>
            </a:extLst>
          </p:cNvPr>
          <p:cNvSpPr>
            <a:spLocks noGrp="1"/>
          </p:cNvSpPr>
          <p:nvPr>
            <p:ph type="dt" sz="half" idx="10"/>
          </p:nvPr>
        </p:nvSpPr>
        <p:spPr/>
        <p:txBody>
          <a:bodyPr/>
          <a:lstStyle/>
          <a:p>
            <a:fld id="{D4CECB0F-3F35-DB45-9CA5-7A1B1E64EDAA}" type="datetimeFigureOut">
              <a:rPr lang="en-US" smtClean="0"/>
              <a:t>10/21/19</a:t>
            </a:fld>
            <a:endParaRPr lang="en-US" dirty="0"/>
          </a:p>
        </p:txBody>
      </p:sp>
      <p:sp>
        <p:nvSpPr>
          <p:cNvPr id="5" name="Footer Placeholder 4">
            <a:extLst>
              <a:ext uri="{FF2B5EF4-FFF2-40B4-BE49-F238E27FC236}">
                <a16:creationId xmlns:a16="http://schemas.microsoft.com/office/drawing/2014/main" id="{4FB26736-BC83-B44E-8381-91F96F2560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8DEB18E-124D-3942-A017-CCA397110D77}"/>
              </a:ext>
            </a:extLst>
          </p:cNvPr>
          <p:cNvSpPr>
            <a:spLocks noGrp="1"/>
          </p:cNvSpPr>
          <p:nvPr>
            <p:ph type="sldNum" sz="quarter" idx="12"/>
          </p:nvPr>
        </p:nvSpPr>
        <p:spPr/>
        <p:txBody>
          <a:bodyPr/>
          <a:lstStyle/>
          <a:p>
            <a:fld id="{6728D33B-8DBF-A645-8F28-D4C507ABF295}" type="slidenum">
              <a:rPr lang="en-US" smtClean="0"/>
              <a:t>‹#›</a:t>
            </a:fld>
            <a:endParaRPr lang="en-US" dirty="0"/>
          </a:p>
        </p:txBody>
      </p:sp>
    </p:spTree>
    <p:extLst>
      <p:ext uri="{BB962C8B-B14F-4D97-AF65-F5344CB8AC3E}">
        <p14:creationId xmlns:p14="http://schemas.microsoft.com/office/powerpoint/2010/main" val="46330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DDD487-F112-B44C-A405-D43D062FD9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E7731D-295E-EC4C-A102-BE01B61556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8CF996-619D-7C48-84C2-0E4FE8828F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CECB0F-3F35-DB45-9CA5-7A1B1E64EDAA}" type="datetimeFigureOut">
              <a:rPr lang="en-US" smtClean="0"/>
              <a:t>10/21/19</a:t>
            </a:fld>
            <a:endParaRPr lang="en-US" dirty="0"/>
          </a:p>
        </p:txBody>
      </p:sp>
      <p:sp>
        <p:nvSpPr>
          <p:cNvPr id="5" name="Footer Placeholder 4">
            <a:extLst>
              <a:ext uri="{FF2B5EF4-FFF2-40B4-BE49-F238E27FC236}">
                <a16:creationId xmlns:a16="http://schemas.microsoft.com/office/drawing/2014/main" id="{ED256248-F7F7-A846-96BD-364F66A03E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B090F0-C551-4D47-9B55-A33CE9610D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28D33B-8DBF-A645-8F28-D4C507ABF295}" type="slidenum">
              <a:rPr lang="en-US" smtClean="0"/>
              <a:t>‹#›</a:t>
            </a:fld>
            <a:endParaRPr lang="en-US" dirty="0"/>
          </a:p>
        </p:txBody>
      </p:sp>
    </p:spTree>
    <p:extLst>
      <p:ext uri="{BB962C8B-B14F-4D97-AF65-F5344CB8AC3E}">
        <p14:creationId xmlns:p14="http://schemas.microsoft.com/office/powerpoint/2010/main" val="30238673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7" Type="http://schemas.openxmlformats.org/officeDocument/2006/relationships/image" Target="../media/image10.tiff"/><Relationship Id="rId2" Type="http://schemas.openxmlformats.org/officeDocument/2006/relationships/image" Target="../media/image5.tiff"/><Relationship Id="rId1" Type="http://schemas.openxmlformats.org/officeDocument/2006/relationships/slideLayout" Target="../slideLayouts/slideLayout2.xml"/><Relationship Id="rId6" Type="http://schemas.openxmlformats.org/officeDocument/2006/relationships/image" Target="../media/image9.tiff"/><Relationship Id="rId5" Type="http://schemas.openxmlformats.org/officeDocument/2006/relationships/image" Target="../media/image8.tiff"/><Relationship Id="rId4" Type="http://schemas.openxmlformats.org/officeDocument/2006/relationships/image" Target="../media/image7.tiff"/></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orldometers.info/"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esa.un.org/unpd/wpp/"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sa.un.org/unpd/wpp/" TargetMode="External"/><Relationship Id="rId2" Type="http://schemas.openxmlformats.org/officeDocument/2006/relationships/hyperlink" Target="https://www.worldometers.info/"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tiff"/><Relationship Id="rId7" Type="http://schemas.openxmlformats.org/officeDocument/2006/relationships/image" Target="../media/image34.tiff"/><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tiff"/><Relationship Id="rId5" Type="http://schemas.openxmlformats.org/officeDocument/2006/relationships/image" Target="../media/image32.tiff"/><Relationship Id="rId4" Type="http://schemas.openxmlformats.org/officeDocument/2006/relationships/image" Target="../media/image31.tiff"/></Relationships>
</file>

<file path=ppt/slides/_rels/slide22.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uk/url?sa=i&amp;source=images&amp;cd=&amp;ved=2ahUKEwiQmtvCoK3lAhUMXRoKHfOkAQEQjRx6BAgBEAQ&amp;url=https%3A%2F%2Fwww.telegraph.co.uk%2Fmen%2Fthe-filter%2F11250366%2FLego-letter-to-parents-in-1974-on-gender-equality-still-resonates-40-years-on.html&amp;psig=AOvVaw229De9oFX6G6IhWcyBZobc&amp;ust=1571743868277865" TargetMode="External"/><Relationship Id="rId7" Type="http://schemas.openxmlformats.org/officeDocument/2006/relationships/image" Target="../media/image42.tiff"/><Relationship Id="rId2" Type="http://schemas.openxmlformats.org/officeDocument/2006/relationships/image" Target="../media/image38.tiff"/><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tiff"/><Relationship Id="rId4" Type="http://schemas.openxmlformats.org/officeDocument/2006/relationships/image" Target="../media/image39.jpeg"/></Relationships>
</file>

<file path=ppt/slides/_rels/slide26.xml.rels><?xml version="1.0" encoding="UTF-8" standalone="yes"?>
<Relationships xmlns="http://schemas.openxmlformats.org/package/2006/relationships"><Relationship Id="rId2" Type="http://schemas.openxmlformats.org/officeDocument/2006/relationships/hyperlink" Target="http://lettoysbetoys.org.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4.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time_continue=68&amp;v=YDQ4yluaiGQ" TargetMode="External"/><Relationship Id="rId2" Type="http://schemas.openxmlformats.org/officeDocument/2006/relationships/hyperlink" Target="https://youtu.be/CkuDy_UvsZk" TargetMode="External"/><Relationship Id="rId1" Type="http://schemas.openxmlformats.org/officeDocument/2006/relationships/slideLayout" Target="../slideLayouts/slideLayout2.xml"/><Relationship Id="rId4" Type="http://schemas.openxmlformats.org/officeDocument/2006/relationships/image" Target="../media/image46.tiff"/></Relationships>
</file>

<file path=ppt/slides/_rels/slide31.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9.tiff"/><Relationship Id="rId2" Type="http://schemas.openxmlformats.org/officeDocument/2006/relationships/image" Target="../media/image48.tiff"/><Relationship Id="rId1" Type="http://schemas.openxmlformats.org/officeDocument/2006/relationships/slideLayout" Target="../slideLayouts/slideLayout2.xml"/><Relationship Id="rId4" Type="http://schemas.openxmlformats.org/officeDocument/2006/relationships/image" Target="../media/image50.tiff"/></Relationships>
</file>

<file path=ppt/slides/_rels/slide33.xml.rels><?xml version="1.0" encoding="UTF-8" standalone="yes"?>
<Relationships xmlns="http://schemas.openxmlformats.org/package/2006/relationships"><Relationship Id="rId3" Type="http://schemas.openxmlformats.org/officeDocument/2006/relationships/hyperlink" Target="https://youtu.be/siBRvC9YSc4" TargetMode="External"/><Relationship Id="rId2" Type="http://schemas.openxmlformats.org/officeDocument/2006/relationships/hyperlink" Target="https://www.youtube.com/watch?v=YgUqmKQ9Lrg" TargetMode="External"/><Relationship Id="rId1" Type="http://schemas.openxmlformats.org/officeDocument/2006/relationships/slideLayout" Target="../slideLayouts/slideLayout2.xml"/><Relationship Id="rId4" Type="http://schemas.openxmlformats.org/officeDocument/2006/relationships/hyperlink" Target="https://vimeo.com/282672649"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3.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4.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hyperlink" Target="https://youtu.be/qw18MwtnqW4"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8.tiff"/><Relationship Id="rId2" Type="http://schemas.openxmlformats.org/officeDocument/2006/relationships/hyperlink" Target="https://www.freeu.com/baby-boomers-social-media/"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9.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0.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D2F547-7C29-B94B-B4F8-B88D782B0B5D}"/>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94C7B69-27AC-A243-9E06-AA2A7BD3DCDB}"/>
              </a:ext>
            </a:extLst>
          </p:cNvPr>
          <p:cNvSpPr>
            <a:spLocks noGrp="1"/>
          </p:cNvSpPr>
          <p:nvPr>
            <p:ph type="ctrTitle"/>
          </p:nvPr>
        </p:nvSpPr>
        <p:spPr>
          <a:xfrm>
            <a:off x="1524000" y="5088499"/>
            <a:ext cx="9144000" cy="1179667"/>
          </a:xfrm>
        </p:spPr>
        <p:txBody>
          <a:bodyPr>
            <a:normAutofit/>
          </a:bodyPr>
          <a:lstStyle/>
          <a:p>
            <a:r>
              <a:rPr lang="en-US" dirty="0">
                <a:solidFill>
                  <a:srgbClr val="FFFFFF"/>
                </a:solidFill>
              </a:rPr>
              <a:t>Marketing &amp; Social Change</a:t>
            </a:r>
          </a:p>
        </p:txBody>
      </p:sp>
    </p:spTree>
    <p:extLst>
      <p:ext uri="{BB962C8B-B14F-4D97-AF65-F5344CB8AC3E}">
        <p14:creationId xmlns:p14="http://schemas.microsoft.com/office/powerpoint/2010/main" val="14601445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ED6A0-91E3-ED48-B45B-EAD7ABB63B34}"/>
              </a:ext>
            </a:extLst>
          </p:cNvPr>
          <p:cNvSpPr>
            <a:spLocks noGrp="1"/>
          </p:cNvSpPr>
          <p:nvPr>
            <p:ph type="title"/>
          </p:nvPr>
        </p:nvSpPr>
        <p:spPr>
          <a:xfrm>
            <a:off x="648929" y="629266"/>
            <a:ext cx="5051782" cy="1676603"/>
          </a:xfrm>
        </p:spPr>
        <p:txBody>
          <a:bodyPr>
            <a:normAutofit/>
          </a:bodyPr>
          <a:lstStyle/>
          <a:p>
            <a:r>
              <a:rPr lang="en-US" dirty="0"/>
              <a:t>What we will cover </a:t>
            </a:r>
          </a:p>
        </p:txBody>
      </p:sp>
      <p:sp>
        <p:nvSpPr>
          <p:cNvPr id="3" name="Content Placeholder 2">
            <a:extLst>
              <a:ext uri="{FF2B5EF4-FFF2-40B4-BE49-F238E27FC236}">
                <a16:creationId xmlns:a16="http://schemas.microsoft.com/office/drawing/2014/main" id="{5DAACEBC-C902-084F-93FC-6E8751930326}"/>
              </a:ext>
            </a:extLst>
          </p:cNvPr>
          <p:cNvSpPr>
            <a:spLocks noGrp="1"/>
          </p:cNvSpPr>
          <p:nvPr>
            <p:ph idx="1"/>
          </p:nvPr>
        </p:nvSpPr>
        <p:spPr>
          <a:xfrm>
            <a:off x="648931" y="2438400"/>
            <a:ext cx="5051782" cy="3785419"/>
          </a:xfrm>
        </p:spPr>
        <p:txBody>
          <a:bodyPr>
            <a:normAutofit/>
          </a:bodyPr>
          <a:lstStyle/>
          <a:p>
            <a:r>
              <a:rPr lang="en-US" sz="1800" dirty="0"/>
              <a:t>How the world has changed in the last 10 years </a:t>
            </a:r>
          </a:p>
          <a:p>
            <a:r>
              <a:rPr lang="en-US" sz="1800" dirty="0"/>
              <a:t>What is social change and social movements?</a:t>
            </a:r>
          </a:p>
          <a:p>
            <a:r>
              <a:rPr lang="en-US" sz="1800" dirty="0"/>
              <a:t>Gender</a:t>
            </a:r>
          </a:p>
          <a:p>
            <a:r>
              <a:rPr lang="en-US" sz="1800" dirty="0"/>
              <a:t>Diversity and inclusion</a:t>
            </a:r>
          </a:p>
          <a:p>
            <a:r>
              <a:rPr lang="en-US" sz="1800" dirty="0"/>
              <a:t>Technology</a:t>
            </a:r>
          </a:p>
          <a:p>
            <a:r>
              <a:rPr lang="en-US" sz="1800" dirty="0"/>
              <a:t>Generational Marketing</a:t>
            </a:r>
          </a:p>
          <a:p>
            <a:r>
              <a:rPr lang="en-US" sz="1800" dirty="0"/>
              <a:t>Workshop of other ideas</a:t>
            </a:r>
          </a:p>
        </p:txBody>
      </p:sp>
      <p:pic>
        <p:nvPicPr>
          <p:cNvPr id="4" name="Picture 3">
            <a:extLst>
              <a:ext uri="{FF2B5EF4-FFF2-40B4-BE49-F238E27FC236}">
                <a16:creationId xmlns:a16="http://schemas.microsoft.com/office/drawing/2014/main" id="{D161301B-3379-504E-8051-2A4AA9003BAB}"/>
              </a:ext>
            </a:extLst>
          </p:cNvPr>
          <p:cNvPicPr>
            <a:picLocks noChangeAspect="1"/>
          </p:cNvPicPr>
          <p:nvPr/>
        </p:nvPicPr>
        <p:blipFill rotWithShape="1">
          <a:blip r:embed="rId2"/>
          <a:srcRect r="26761"/>
          <a:stretch/>
        </p:blipFill>
        <p:spPr>
          <a:xfrm>
            <a:off x="6829425" y="10"/>
            <a:ext cx="5362575" cy="6857990"/>
          </a:xfrm>
          <a:prstGeom prst="rect">
            <a:avLst/>
          </a:prstGeom>
          <a:effectLst/>
        </p:spPr>
      </p:pic>
    </p:spTree>
    <p:extLst>
      <p:ext uri="{BB962C8B-B14F-4D97-AF65-F5344CB8AC3E}">
        <p14:creationId xmlns:p14="http://schemas.microsoft.com/office/powerpoint/2010/main" val="1443948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058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40ACFA-3D7E-2B40-B3E2-B5BC78CAE820}"/>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A trip down memory lane, it’s 2009...</a:t>
            </a:r>
          </a:p>
        </p:txBody>
      </p:sp>
      <p:pic>
        <p:nvPicPr>
          <p:cNvPr id="4" name="Picture 3">
            <a:extLst>
              <a:ext uri="{FF2B5EF4-FFF2-40B4-BE49-F238E27FC236}">
                <a16:creationId xmlns:a16="http://schemas.microsoft.com/office/drawing/2014/main" id="{65EBEF13-A54B-674F-ADFD-C73A47C6BD87}"/>
              </a:ext>
            </a:extLst>
          </p:cNvPr>
          <p:cNvPicPr>
            <a:picLocks noChangeAspect="1"/>
          </p:cNvPicPr>
          <p:nvPr/>
        </p:nvPicPr>
        <p:blipFill rotWithShape="1">
          <a:blip r:embed="rId2"/>
          <a:srcRect r="3337"/>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756628-11AC-AD4F-82ED-D15114783730}"/>
              </a:ext>
            </a:extLst>
          </p:cNvPr>
          <p:cNvSpPr>
            <a:spLocks noGrp="1"/>
          </p:cNvSpPr>
          <p:nvPr>
            <p:ph idx="1"/>
          </p:nvPr>
        </p:nvSpPr>
        <p:spPr>
          <a:xfrm>
            <a:off x="8029319" y="917725"/>
            <a:ext cx="3424739" cy="4852362"/>
          </a:xfrm>
        </p:spPr>
        <p:txBody>
          <a:bodyPr anchor="ctr">
            <a:normAutofit fontScale="92500" lnSpcReduction="20000"/>
          </a:bodyPr>
          <a:lstStyle/>
          <a:p>
            <a:endParaRPr lang="en-US" sz="1600" dirty="0">
              <a:solidFill>
                <a:srgbClr val="FFFFFF"/>
              </a:solidFill>
            </a:endParaRPr>
          </a:p>
          <a:p>
            <a:endParaRPr lang="en-US" sz="1600" dirty="0">
              <a:solidFill>
                <a:srgbClr val="FFFFFF"/>
              </a:solidFill>
            </a:endParaRPr>
          </a:p>
          <a:p>
            <a:endParaRPr lang="en-US" sz="1600" dirty="0">
              <a:solidFill>
                <a:srgbClr val="FFFFFF"/>
              </a:solidFill>
            </a:endParaRPr>
          </a:p>
          <a:p>
            <a:endParaRPr lang="en-US" sz="1600" dirty="0">
              <a:solidFill>
                <a:srgbClr val="FFFFFF"/>
              </a:solidFill>
            </a:endParaRPr>
          </a:p>
          <a:p>
            <a:r>
              <a:rPr lang="en-US" sz="1600" dirty="0">
                <a:solidFill>
                  <a:srgbClr val="FFFFFF"/>
                </a:solidFill>
              </a:rPr>
              <a:t>Barack Obama is president</a:t>
            </a:r>
          </a:p>
          <a:p>
            <a:r>
              <a:rPr lang="en-US" sz="1600" dirty="0">
                <a:solidFill>
                  <a:srgbClr val="FFFFFF"/>
                </a:solidFill>
              </a:rPr>
              <a:t>Gordon Brown is PM</a:t>
            </a:r>
          </a:p>
          <a:p>
            <a:r>
              <a:rPr lang="en-US" sz="1600" dirty="0">
                <a:solidFill>
                  <a:srgbClr val="FFFFFF"/>
                </a:solidFill>
              </a:rPr>
              <a:t>UK is in recession</a:t>
            </a:r>
          </a:p>
          <a:p>
            <a:r>
              <a:rPr lang="en-US" sz="1600" dirty="0">
                <a:solidFill>
                  <a:srgbClr val="FFFFFF"/>
                </a:solidFill>
              </a:rPr>
              <a:t>Swine flu outbreak</a:t>
            </a:r>
          </a:p>
          <a:p>
            <a:r>
              <a:rPr lang="en-US" sz="1600" dirty="0">
                <a:solidFill>
                  <a:srgbClr val="FFFFFF"/>
                </a:solidFill>
              </a:rPr>
              <a:t>Michael Jackson dies</a:t>
            </a:r>
          </a:p>
          <a:p>
            <a:r>
              <a:rPr lang="en-US" sz="1600" dirty="0">
                <a:solidFill>
                  <a:srgbClr val="FFFFFF"/>
                </a:solidFill>
              </a:rPr>
              <a:t>Thousands flock to Twitter to get up to date news on MJ</a:t>
            </a:r>
          </a:p>
          <a:p>
            <a:r>
              <a:rPr lang="en-US" sz="1600" dirty="0">
                <a:solidFill>
                  <a:srgbClr val="FFFFFF"/>
                </a:solidFill>
              </a:rPr>
              <a:t>iphone 3Gs come out</a:t>
            </a:r>
          </a:p>
          <a:p>
            <a:r>
              <a:rPr lang="en-US" sz="1600" dirty="0">
                <a:solidFill>
                  <a:srgbClr val="FFFFFF"/>
                </a:solidFill>
              </a:rPr>
              <a:t>Facebook has 350 million global users ( it now has 2.41 billion) </a:t>
            </a:r>
          </a:p>
          <a:p>
            <a:r>
              <a:rPr lang="en-US" sz="1600" dirty="0">
                <a:solidFill>
                  <a:srgbClr val="FFFFFF"/>
                </a:solidFill>
              </a:rPr>
              <a:t>Instawhat?! Ipadwhat? </a:t>
            </a:r>
          </a:p>
          <a:p>
            <a:r>
              <a:rPr lang="en-US" sz="1600" dirty="0">
                <a:solidFill>
                  <a:srgbClr val="FFFFFF"/>
                </a:solidFill>
              </a:rPr>
              <a:t>No 4G, no fiber broadband</a:t>
            </a:r>
          </a:p>
          <a:p>
            <a:r>
              <a:rPr lang="en-US" sz="1600" dirty="0">
                <a:solidFill>
                  <a:srgbClr val="FFFFFF"/>
                </a:solidFill>
              </a:rPr>
              <a:t>Lady Gaga sang about her P-p-p-p-p-p-p poker face</a:t>
            </a:r>
          </a:p>
          <a:p>
            <a:pPr marL="0" indent="0">
              <a:buNone/>
            </a:pPr>
            <a:endParaRPr lang="en-US" sz="1600" dirty="0">
              <a:solidFill>
                <a:srgbClr val="FFFFFF"/>
              </a:solidFill>
            </a:endParaRPr>
          </a:p>
          <a:p>
            <a:endParaRPr lang="en-US" sz="1600" dirty="0">
              <a:solidFill>
                <a:srgbClr val="FFFFFF"/>
              </a:solidFill>
            </a:endParaRPr>
          </a:p>
          <a:p>
            <a:endParaRPr lang="en-US" sz="1600" dirty="0">
              <a:solidFill>
                <a:srgbClr val="FFFFFF"/>
              </a:solidFill>
            </a:endParaRPr>
          </a:p>
          <a:p>
            <a:endParaRPr lang="en-US" sz="1600" dirty="0">
              <a:solidFill>
                <a:srgbClr val="FFFFFF"/>
              </a:solidFill>
            </a:endParaRPr>
          </a:p>
        </p:txBody>
      </p:sp>
    </p:spTree>
    <p:extLst>
      <p:ext uri="{BB962C8B-B14F-4D97-AF65-F5344CB8AC3E}">
        <p14:creationId xmlns:p14="http://schemas.microsoft.com/office/powerpoint/2010/main" val="2201983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64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58F658-BB1F-0747-9BEC-676729D61AB3}"/>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What is social change?</a:t>
            </a:r>
          </a:p>
        </p:txBody>
      </p:sp>
      <p:pic>
        <p:nvPicPr>
          <p:cNvPr id="4" name="Content Placeholder 3">
            <a:extLst>
              <a:ext uri="{FF2B5EF4-FFF2-40B4-BE49-F238E27FC236}">
                <a16:creationId xmlns:a16="http://schemas.microsoft.com/office/drawing/2014/main" id="{7B9D88E1-75B6-8E45-B72C-E14D04D6EEDF}"/>
              </a:ext>
            </a:extLst>
          </p:cNvPr>
          <p:cNvPicPr>
            <a:picLocks noChangeAspect="1"/>
          </p:cNvPicPr>
          <p:nvPr/>
        </p:nvPicPr>
        <p:blipFill rotWithShape="1">
          <a:blip r:embed="rId2"/>
          <a:srcRect t="25504" r="1" b="16304"/>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A8F3D519-866F-46D3-B657-7583D1190FD7}"/>
              </a:ext>
            </a:extLst>
          </p:cNvPr>
          <p:cNvSpPr>
            <a:spLocks noGrp="1"/>
          </p:cNvSpPr>
          <p:nvPr>
            <p:ph idx="1"/>
          </p:nvPr>
        </p:nvSpPr>
        <p:spPr>
          <a:xfrm>
            <a:off x="8029319" y="917725"/>
            <a:ext cx="3424739" cy="4852362"/>
          </a:xfrm>
        </p:spPr>
        <p:txBody>
          <a:bodyPr anchor="ctr">
            <a:normAutofit/>
          </a:bodyPr>
          <a:lstStyle/>
          <a:p>
            <a:pPr marL="0" indent="0">
              <a:buNone/>
            </a:pPr>
            <a:r>
              <a:rPr lang="en-GB" sz="1900" dirty="0">
                <a:solidFill>
                  <a:srgbClr val="FFFFFF"/>
                </a:solidFill>
              </a:rPr>
              <a:t>“Social change involves alteration of the social order of a society. It may include changes in social institutions, social behaviours or social relations”. </a:t>
            </a:r>
          </a:p>
          <a:p>
            <a:pPr marL="0" indent="0">
              <a:buNone/>
            </a:pPr>
            <a:r>
              <a:rPr lang="en-GB" sz="1900" dirty="0">
                <a:solidFill>
                  <a:srgbClr val="FFFFFF"/>
                </a:solidFill>
              </a:rPr>
              <a:t>“A social movement is a type of group action. There is no single consensus definition of a social movement. They are large, sometimes informal, groupings of individuals or organizations which focus on specific political or social issues. In other words, they carry out, resist, or undo a social change”.</a:t>
            </a:r>
            <a:endParaRPr lang="en-US" sz="1900" dirty="0">
              <a:solidFill>
                <a:srgbClr val="FFFFFF"/>
              </a:solidFill>
            </a:endParaRPr>
          </a:p>
          <a:p>
            <a:pPr marL="0" indent="0">
              <a:buNone/>
            </a:pPr>
            <a:r>
              <a:rPr lang="en-US" sz="1900" dirty="0">
                <a:solidFill>
                  <a:srgbClr val="FFFFFF"/>
                </a:solidFill>
              </a:rPr>
              <a:t>Wikipedia</a:t>
            </a:r>
          </a:p>
        </p:txBody>
      </p:sp>
    </p:spTree>
    <p:extLst>
      <p:ext uri="{BB962C8B-B14F-4D97-AF65-F5344CB8AC3E}">
        <p14:creationId xmlns:p14="http://schemas.microsoft.com/office/powerpoint/2010/main" val="2496377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7214-1E25-6944-8007-1B0B73207747}"/>
              </a:ext>
            </a:extLst>
          </p:cNvPr>
          <p:cNvSpPr>
            <a:spLocks noGrp="1"/>
          </p:cNvSpPr>
          <p:nvPr>
            <p:ph type="title"/>
          </p:nvPr>
        </p:nvSpPr>
        <p:spPr/>
        <p:txBody>
          <a:bodyPr/>
          <a:lstStyle/>
          <a:p>
            <a:r>
              <a:rPr lang="en-US" dirty="0"/>
              <a:t>How has society changed in the last 10 years?</a:t>
            </a:r>
          </a:p>
        </p:txBody>
      </p:sp>
      <p:sp>
        <p:nvSpPr>
          <p:cNvPr id="3" name="Content Placeholder 2">
            <a:extLst>
              <a:ext uri="{FF2B5EF4-FFF2-40B4-BE49-F238E27FC236}">
                <a16:creationId xmlns:a16="http://schemas.microsoft.com/office/drawing/2014/main" id="{0446B400-B70E-F441-9C41-9B94961142A1}"/>
              </a:ext>
            </a:extLst>
          </p:cNvPr>
          <p:cNvSpPr>
            <a:spLocks noGrp="1"/>
          </p:cNvSpPr>
          <p:nvPr>
            <p:ph idx="1"/>
          </p:nvPr>
        </p:nvSpPr>
        <p:spPr>
          <a:xfrm>
            <a:off x="838200" y="1514475"/>
            <a:ext cx="10515600" cy="4662488"/>
          </a:xfrm>
        </p:spPr>
        <p:txBody>
          <a:bodyPr/>
          <a:lstStyle/>
          <a:p>
            <a:pPr marL="0" indent="0">
              <a:buNone/>
            </a:pPr>
            <a:r>
              <a:rPr lang="en-US" dirty="0"/>
              <a:t>Technology and innovation has changed the world as we know it</a:t>
            </a:r>
          </a:p>
          <a:p>
            <a:pPr marL="0" indent="0">
              <a:buNone/>
            </a:pPr>
            <a:r>
              <a:rPr lang="en-US" dirty="0"/>
              <a:t> </a:t>
            </a:r>
          </a:p>
          <a:p>
            <a:pPr marL="0" indent="0">
              <a:buNone/>
            </a:pPr>
            <a:endParaRPr lang="en-US" dirty="0"/>
          </a:p>
          <a:p>
            <a:pPr marL="0" indent="0">
              <a:buNone/>
            </a:pPr>
            <a:endParaRPr lang="en-US" dirty="0"/>
          </a:p>
          <a:p>
            <a:pPr marL="0" indent="0">
              <a:buNone/>
            </a:pPr>
            <a:endParaRPr lang="en-US" dirty="0"/>
          </a:p>
        </p:txBody>
      </p:sp>
      <p:pic>
        <p:nvPicPr>
          <p:cNvPr id="4" name="Content Placeholder 3">
            <a:extLst>
              <a:ext uri="{FF2B5EF4-FFF2-40B4-BE49-F238E27FC236}">
                <a16:creationId xmlns:a16="http://schemas.microsoft.com/office/drawing/2014/main" id="{360FDB99-1094-1B46-9722-3C6704C4ECD0}"/>
              </a:ext>
            </a:extLst>
          </p:cNvPr>
          <p:cNvPicPr>
            <a:picLocks noChangeAspect="1"/>
          </p:cNvPicPr>
          <p:nvPr/>
        </p:nvPicPr>
        <p:blipFill>
          <a:blip r:embed="rId2"/>
          <a:stretch>
            <a:fillRect/>
          </a:stretch>
        </p:blipFill>
        <p:spPr>
          <a:xfrm>
            <a:off x="947352" y="2141536"/>
            <a:ext cx="3553211" cy="4483547"/>
          </a:xfrm>
          <a:prstGeom prst="rect">
            <a:avLst/>
          </a:prstGeom>
        </p:spPr>
      </p:pic>
      <p:pic>
        <p:nvPicPr>
          <p:cNvPr id="5" name="Picture 4">
            <a:extLst>
              <a:ext uri="{FF2B5EF4-FFF2-40B4-BE49-F238E27FC236}">
                <a16:creationId xmlns:a16="http://schemas.microsoft.com/office/drawing/2014/main" id="{36F970EC-9700-3741-B9F8-2D932F99C3FA}"/>
              </a:ext>
            </a:extLst>
          </p:cNvPr>
          <p:cNvPicPr>
            <a:picLocks noChangeAspect="1"/>
          </p:cNvPicPr>
          <p:nvPr/>
        </p:nvPicPr>
        <p:blipFill rotWithShape="1">
          <a:blip r:embed="rId3"/>
          <a:srcRect r="65211" b="50647"/>
          <a:stretch/>
        </p:blipFill>
        <p:spPr>
          <a:xfrm>
            <a:off x="4839355" y="2141536"/>
            <a:ext cx="2175808" cy="2058989"/>
          </a:xfrm>
          <a:prstGeom prst="rect">
            <a:avLst/>
          </a:prstGeom>
        </p:spPr>
      </p:pic>
      <p:pic>
        <p:nvPicPr>
          <p:cNvPr id="6" name="Picture 5">
            <a:extLst>
              <a:ext uri="{FF2B5EF4-FFF2-40B4-BE49-F238E27FC236}">
                <a16:creationId xmlns:a16="http://schemas.microsoft.com/office/drawing/2014/main" id="{53E222FD-61F0-4640-ACC1-2BCC498BC4EF}"/>
              </a:ext>
            </a:extLst>
          </p:cNvPr>
          <p:cNvPicPr>
            <a:picLocks noChangeAspect="1"/>
          </p:cNvPicPr>
          <p:nvPr/>
        </p:nvPicPr>
        <p:blipFill>
          <a:blip r:embed="rId4"/>
          <a:stretch>
            <a:fillRect/>
          </a:stretch>
        </p:blipFill>
        <p:spPr>
          <a:xfrm>
            <a:off x="6817386" y="2436241"/>
            <a:ext cx="1685264" cy="1325563"/>
          </a:xfrm>
          <a:prstGeom prst="rect">
            <a:avLst/>
          </a:prstGeom>
        </p:spPr>
      </p:pic>
      <p:pic>
        <p:nvPicPr>
          <p:cNvPr id="7" name="Picture 6">
            <a:extLst>
              <a:ext uri="{FF2B5EF4-FFF2-40B4-BE49-F238E27FC236}">
                <a16:creationId xmlns:a16="http://schemas.microsoft.com/office/drawing/2014/main" id="{078A4534-96A6-5645-8B89-7DCBBD3F04D2}"/>
              </a:ext>
            </a:extLst>
          </p:cNvPr>
          <p:cNvPicPr>
            <a:picLocks noChangeAspect="1"/>
          </p:cNvPicPr>
          <p:nvPr/>
        </p:nvPicPr>
        <p:blipFill>
          <a:blip r:embed="rId5"/>
          <a:stretch>
            <a:fillRect/>
          </a:stretch>
        </p:blipFill>
        <p:spPr>
          <a:xfrm>
            <a:off x="8993194" y="2436241"/>
            <a:ext cx="1553147" cy="1553147"/>
          </a:xfrm>
          <a:prstGeom prst="rect">
            <a:avLst/>
          </a:prstGeom>
        </p:spPr>
      </p:pic>
      <p:pic>
        <p:nvPicPr>
          <p:cNvPr id="8" name="Picture 7">
            <a:extLst>
              <a:ext uri="{FF2B5EF4-FFF2-40B4-BE49-F238E27FC236}">
                <a16:creationId xmlns:a16="http://schemas.microsoft.com/office/drawing/2014/main" id="{CD3BD21D-6005-6B44-893D-6A8727EC0B69}"/>
              </a:ext>
            </a:extLst>
          </p:cNvPr>
          <p:cNvPicPr>
            <a:picLocks noChangeAspect="1"/>
          </p:cNvPicPr>
          <p:nvPr/>
        </p:nvPicPr>
        <p:blipFill>
          <a:blip r:embed="rId6"/>
          <a:stretch>
            <a:fillRect/>
          </a:stretch>
        </p:blipFill>
        <p:spPr>
          <a:xfrm>
            <a:off x="5219850" y="4200525"/>
            <a:ext cx="2646522" cy="2027236"/>
          </a:xfrm>
          <a:prstGeom prst="rect">
            <a:avLst/>
          </a:prstGeom>
        </p:spPr>
      </p:pic>
      <p:pic>
        <p:nvPicPr>
          <p:cNvPr id="9" name="Picture 8">
            <a:extLst>
              <a:ext uri="{FF2B5EF4-FFF2-40B4-BE49-F238E27FC236}">
                <a16:creationId xmlns:a16="http://schemas.microsoft.com/office/drawing/2014/main" id="{B68CA389-646F-2744-9B82-96115B4F352C}"/>
              </a:ext>
            </a:extLst>
          </p:cNvPr>
          <p:cNvPicPr>
            <a:picLocks noChangeAspect="1"/>
          </p:cNvPicPr>
          <p:nvPr/>
        </p:nvPicPr>
        <p:blipFill>
          <a:blip r:embed="rId7"/>
          <a:stretch>
            <a:fillRect/>
          </a:stretch>
        </p:blipFill>
        <p:spPr>
          <a:xfrm>
            <a:off x="8092470" y="4609528"/>
            <a:ext cx="2953838" cy="1553147"/>
          </a:xfrm>
          <a:prstGeom prst="rect">
            <a:avLst/>
          </a:prstGeom>
        </p:spPr>
      </p:pic>
    </p:spTree>
    <p:extLst>
      <p:ext uri="{BB962C8B-B14F-4D97-AF65-F5344CB8AC3E}">
        <p14:creationId xmlns:p14="http://schemas.microsoft.com/office/powerpoint/2010/main" val="2791499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B1EB-0EA1-C845-8229-1CC63856A803}"/>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3000" kern="1200" dirty="0">
                <a:solidFill>
                  <a:schemeClr val="tx1">
                    <a:lumMod val="65000"/>
                    <a:lumOff val="35000"/>
                  </a:schemeClr>
                </a:solidFill>
                <a:latin typeface="+mj-lt"/>
                <a:ea typeface="+mj-ea"/>
                <a:cs typeface="+mj-cs"/>
              </a:rPr>
              <a:t>UK Communication services – Ofcom Communications market report August 2018</a:t>
            </a:r>
          </a:p>
        </p:txBody>
      </p:sp>
      <p:pic>
        <p:nvPicPr>
          <p:cNvPr id="8" name="Content Placeholder 7">
            <a:extLst>
              <a:ext uri="{FF2B5EF4-FFF2-40B4-BE49-F238E27FC236}">
                <a16:creationId xmlns:a16="http://schemas.microsoft.com/office/drawing/2014/main" id="{27E30FF0-C572-934A-9A0C-1D7F16778652}"/>
              </a:ext>
            </a:extLst>
          </p:cNvPr>
          <p:cNvPicPr>
            <a:picLocks noGrp="1" noChangeAspect="1"/>
          </p:cNvPicPr>
          <p:nvPr>
            <p:ph idx="1"/>
          </p:nvPr>
        </p:nvPicPr>
        <p:blipFill>
          <a:blip r:embed="rId2"/>
          <a:stretch>
            <a:fillRect/>
          </a:stretch>
        </p:blipFill>
        <p:spPr>
          <a:xfrm>
            <a:off x="1314228" y="1689247"/>
            <a:ext cx="9563543" cy="4231868"/>
          </a:xfrm>
          <a:prstGeom prst="rect">
            <a:avLst/>
          </a:prstGeom>
        </p:spPr>
      </p:pic>
    </p:spTree>
    <p:extLst>
      <p:ext uri="{BB962C8B-B14F-4D97-AF65-F5344CB8AC3E}">
        <p14:creationId xmlns:p14="http://schemas.microsoft.com/office/powerpoint/2010/main" val="3610463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DF9FF-9F9B-654D-B049-083DE5F3CF7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CA139D2-B239-004C-B759-D40C18298CCF}"/>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1184180D-12C2-DC4C-8307-772F34A95C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08256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06440B1-699F-8E48-AB6A-C4FB772A25C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4202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91F23-AA68-814B-84C8-CF251C28A9A0}"/>
              </a:ext>
            </a:extLst>
          </p:cNvPr>
          <p:cNvSpPr>
            <a:spLocks noGrp="1"/>
          </p:cNvSpPr>
          <p:nvPr>
            <p:ph type="title"/>
          </p:nvPr>
        </p:nvSpPr>
        <p:spPr/>
        <p:txBody>
          <a:bodyPr/>
          <a:lstStyle/>
          <a:p>
            <a:r>
              <a:rPr lang="en-US" dirty="0"/>
              <a:t>The population has exploded</a:t>
            </a:r>
          </a:p>
        </p:txBody>
      </p:sp>
      <p:sp>
        <p:nvSpPr>
          <p:cNvPr id="3" name="Content Placeholder 2">
            <a:extLst>
              <a:ext uri="{FF2B5EF4-FFF2-40B4-BE49-F238E27FC236}">
                <a16:creationId xmlns:a16="http://schemas.microsoft.com/office/drawing/2014/main" id="{83385523-BD20-6542-8324-6FA65D6D448C}"/>
              </a:ext>
            </a:extLst>
          </p:cNvPr>
          <p:cNvSpPr>
            <a:spLocks noGrp="1"/>
          </p:cNvSpPr>
          <p:nvPr>
            <p:ph idx="1"/>
          </p:nvPr>
        </p:nvSpPr>
        <p:spPr/>
        <p:txBody>
          <a:bodyPr/>
          <a:lstStyle/>
          <a:p>
            <a:pPr marL="0" indent="0">
              <a:buNone/>
            </a:pPr>
            <a:endParaRPr lang="en-US" dirty="0"/>
          </a:p>
          <a:p>
            <a:pPr marL="0" indent="0">
              <a:buNone/>
            </a:pPr>
            <a:endParaRPr lang="en-US" dirty="0"/>
          </a:p>
        </p:txBody>
      </p:sp>
      <p:pic>
        <p:nvPicPr>
          <p:cNvPr id="6" name="Picture 5">
            <a:extLst>
              <a:ext uri="{FF2B5EF4-FFF2-40B4-BE49-F238E27FC236}">
                <a16:creationId xmlns:a16="http://schemas.microsoft.com/office/drawing/2014/main" id="{FF016DFC-E8B2-974B-8477-05DEDA9E0D3F}"/>
              </a:ext>
            </a:extLst>
          </p:cNvPr>
          <p:cNvPicPr>
            <a:picLocks noChangeAspect="1"/>
          </p:cNvPicPr>
          <p:nvPr/>
        </p:nvPicPr>
        <p:blipFill>
          <a:blip r:embed="rId2"/>
          <a:stretch>
            <a:fillRect/>
          </a:stretch>
        </p:blipFill>
        <p:spPr>
          <a:xfrm>
            <a:off x="838200" y="1554201"/>
            <a:ext cx="10248900" cy="3749598"/>
          </a:xfrm>
          <a:prstGeom prst="rect">
            <a:avLst/>
          </a:prstGeom>
        </p:spPr>
      </p:pic>
      <p:sp>
        <p:nvSpPr>
          <p:cNvPr id="7" name="TextBox 6">
            <a:extLst>
              <a:ext uri="{FF2B5EF4-FFF2-40B4-BE49-F238E27FC236}">
                <a16:creationId xmlns:a16="http://schemas.microsoft.com/office/drawing/2014/main" id="{2B2150D4-0B15-CD4E-8ACA-CD4099907415}"/>
              </a:ext>
            </a:extLst>
          </p:cNvPr>
          <p:cNvSpPr txBox="1"/>
          <p:nvPr/>
        </p:nvSpPr>
        <p:spPr>
          <a:xfrm>
            <a:off x="838200" y="5557838"/>
            <a:ext cx="10348913" cy="1477328"/>
          </a:xfrm>
          <a:prstGeom prst="rect">
            <a:avLst/>
          </a:prstGeom>
          <a:noFill/>
        </p:spPr>
        <p:txBody>
          <a:bodyPr wrap="square" rtlCol="0">
            <a:spAutoFit/>
          </a:bodyPr>
          <a:lstStyle/>
          <a:p>
            <a:r>
              <a:rPr lang="en-GB" dirty="0"/>
              <a:t>Source: </a:t>
            </a:r>
            <a:r>
              <a:rPr lang="en-GB" b="1" dirty="0"/>
              <a:t>Worldometers</a:t>
            </a:r>
            <a:r>
              <a:rPr lang="en-GB" dirty="0"/>
              <a:t> (</a:t>
            </a:r>
            <a:r>
              <a:rPr lang="en-GB" dirty="0">
                <a:hlinkClick r:id="rId3"/>
              </a:rPr>
              <a:t>www.Worldometers.info</a:t>
            </a:r>
            <a:r>
              <a:rPr lang="en-GB" dirty="0"/>
              <a:t>)Elaboration of data by United Nations, Department of Economic and Social Affairs, Population Division. </a:t>
            </a:r>
            <a:r>
              <a:rPr lang="en-GB" dirty="0">
                <a:hlinkClick r:id="rId4"/>
              </a:rPr>
              <a:t>World Population Prospects: The 2019 Revision</a:t>
            </a:r>
            <a:r>
              <a:rPr lang="en-GB" dirty="0"/>
              <a:t>. (Medium-fertility variant).</a:t>
            </a:r>
          </a:p>
          <a:p>
            <a:br>
              <a:rPr lang="en-GB" dirty="0"/>
            </a:br>
            <a:endParaRPr lang="en-US" dirty="0"/>
          </a:p>
        </p:txBody>
      </p:sp>
    </p:spTree>
    <p:extLst>
      <p:ext uri="{BB962C8B-B14F-4D97-AF65-F5344CB8AC3E}">
        <p14:creationId xmlns:p14="http://schemas.microsoft.com/office/powerpoint/2010/main" val="3027128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F3BB-0F84-5545-973C-1C6E739E346B}"/>
              </a:ext>
            </a:extLst>
          </p:cNvPr>
          <p:cNvSpPr>
            <a:spLocks noGrp="1"/>
          </p:cNvSpPr>
          <p:nvPr>
            <p:ph type="title"/>
          </p:nvPr>
        </p:nvSpPr>
        <p:spPr/>
        <p:txBody>
          <a:bodyPr/>
          <a:lstStyle/>
          <a:p>
            <a:r>
              <a:rPr lang="en-US" dirty="0"/>
              <a:t>World Population Forecast </a:t>
            </a:r>
          </a:p>
        </p:txBody>
      </p:sp>
      <p:sp>
        <p:nvSpPr>
          <p:cNvPr id="3" name="Content Placeholder 2">
            <a:extLst>
              <a:ext uri="{FF2B5EF4-FFF2-40B4-BE49-F238E27FC236}">
                <a16:creationId xmlns:a16="http://schemas.microsoft.com/office/drawing/2014/main" id="{634274A3-426A-0C40-9B07-47E46D9F7138}"/>
              </a:ext>
            </a:extLst>
          </p:cNvPr>
          <p:cNvSpPr>
            <a:spLocks noGrp="1"/>
          </p:cNvSpPr>
          <p:nvPr>
            <p:ph idx="1"/>
          </p:nvPr>
        </p:nvSpPr>
        <p:spPr/>
        <p:txBody>
          <a:bodyPr/>
          <a:lstStyle/>
          <a:p>
            <a:pPr marL="0" indent="0">
              <a:buNone/>
            </a:pPr>
            <a:br>
              <a:rPr lang="en-GB" dirty="0"/>
            </a:br>
            <a:r>
              <a:rPr lang="en-GB" dirty="0"/>
              <a:t>Source: </a:t>
            </a:r>
            <a:r>
              <a:rPr lang="en-GB" b="1" dirty="0"/>
              <a:t>Worldometers</a:t>
            </a:r>
            <a:r>
              <a:rPr lang="en-GB" dirty="0"/>
              <a:t> (</a:t>
            </a:r>
            <a:r>
              <a:rPr lang="en-GB" dirty="0">
                <a:hlinkClick r:id="rId2"/>
              </a:rPr>
              <a:t>www.Worldometers.info</a:t>
            </a:r>
            <a:r>
              <a:rPr lang="en-GB" dirty="0"/>
              <a:t>)Elaboration of data by United Nations, Department of Economic and Social Affairs, Population Division. </a:t>
            </a:r>
            <a:r>
              <a:rPr lang="en-GB" dirty="0">
                <a:hlinkClick r:id="rId3"/>
              </a:rPr>
              <a:t>World Population Prospects: The 2019 Revision</a:t>
            </a:r>
            <a:r>
              <a:rPr lang="en-GB" dirty="0"/>
              <a:t>. (Medium-fertility variant).</a:t>
            </a:r>
          </a:p>
          <a:p>
            <a:pPr marL="0" indent="0">
              <a:buNone/>
            </a:pPr>
            <a:endParaRPr lang="en-US" dirty="0"/>
          </a:p>
        </p:txBody>
      </p:sp>
      <p:pic>
        <p:nvPicPr>
          <p:cNvPr id="5" name="Picture 4">
            <a:extLst>
              <a:ext uri="{FF2B5EF4-FFF2-40B4-BE49-F238E27FC236}">
                <a16:creationId xmlns:a16="http://schemas.microsoft.com/office/drawing/2014/main" id="{AF995F8E-204C-4240-9020-5BD4A4CBF1CE}"/>
              </a:ext>
            </a:extLst>
          </p:cNvPr>
          <p:cNvPicPr>
            <a:picLocks noChangeAspect="1"/>
          </p:cNvPicPr>
          <p:nvPr/>
        </p:nvPicPr>
        <p:blipFill>
          <a:blip r:embed="rId4"/>
          <a:stretch>
            <a:fillRect/>
          </a:stretch>
        </p:blipFill>
        <p:spPr>
          <a:xfrm>
            <a:off x="757237" y="1899382"/>
            <a:ext cx="10677525" cy="3059235"/>
          </a:xfrm>
          <a:prstGeom prst="rect">
            <a:avLst/>
          </a:prstGeom>
        </p:spPr>
      </p:pic>
      <p:sp>
        <p:nvSpPr>
          <p:cNvPr id="6" name="TextBox 5">
            <a:extLst>
              <a:ext uri="{FF2B5EF4-FFF2-40B4-BE49-F238E27FC236}">
                <a16:creationId xmlns:a16="http://schemas.microsoft.com/office/drawing/2014/main" id="{509D77E3-FB50-984E-8205-26518D2CF75E}"/>
              </a:ext>
            </a:extLst>
          </p:cNvPr>
          <p:cNvSpPr txBox="1"/>
          <p:nvPr/>
        </p:nvSpPr>
        <p:spPr>
          <a:xfrm>
            <a:off x="838200" y="5186363"/>
            <a:ext cx="10596562" cy="1200329"/>
          </a:xfrm>
          <a:prstGeom prst="rect">
            <a:avLst/>
          </a:prstGeom>
          <a:noFill/>
        </p:spPr>
        <p:txBody>
          <a:bodyPr wrap="square" rtlCol="0">
            <a:spAutoFit/>
          </a:bodyPr>
          <a:lstStyle/>
          <a:p>
            <a:r>
              <a:rPr lang="en-GB" dirty="0"/>
              <a:t>Source: </a:t>
            </a:r>
            <a:r>
              <a:rPr lang="en-GB" b="1" dirty="0"/>
              <a:t>Worldometers</a:t>
            </a:r>
            <a:r>
              <a:rPr lang="en-GB" dirty="0"/>
              <a:t> (</a:t>
            </a:r>
            <a:r>
              <a:rPr lang="en-GB" dirty="0">
                <a:hlinkClick r:id="rId2"/>
              </a:rPr>
              <a:t>www.Worldometers.info</a:t>
            </a:r>
            <a:r>
              <a:rPr lang="en-GB" dirty="0"/>
              <a:t>)Elaboration of data by United Nations, Department of Economic and Social Affairs, Population Division. </a:t>
            </a:r>
            <a:r>
              <a:rPr lang="en-GB" dirty="0">
                <a:hlinkClick r:id="rId3"/>
              </a:rPr>
              <a:t>World Population Prospects: The 2019 Revision</a:t>
            </a:r>
            <a:r>
              <a:rPr lang="en-GB" dirty="0"/>
              <a:t>. (Medium-fertility variant).</a:t>
            </a:r>
          </a:p>
          <a:p>
            <a:endParaRPr lang="en-US" dirty="0"/>
          </a:p>
        </p:txBody>
      </p:sp>
    </p:spTree>
    <p:extLst>
      <p:ext uri="{BB962C8B-B14F-4D97-AF65-F5344CB8AC3E}">
        <p14:creationId xmlns:p14="http://schemas.microsoft.com/office/powerpoint/2010/main" val="2566843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9C4A52-43E1-4044-9D52-4E637969F5F9}"/>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UK Population – Office </a:t>
            </a:r>
            <a:r>
              <a:rPr lang="en-US" sz="4800" dirty="0">
                <a:solidFill>
                  <a:srgbClr val="FFFFFF"/>
                </a:solidFill>
              </a:rPr>
              <a:t>for</a:t>
            </a:r>
            <a:r>
              <a:rPr lang="en-US" sz="4800" kern="1200" dirty="0">
                <a:solidFill>
                  <a:srgbClr val="FFFFFF"/>
                </a:solidFill>
                <a:latin typeface="+mj-lt"/>
                <a:ea typeface="+mj-ea"/>
                <a:cs typeface="+mj-cs"/>
              </a:rPr>
              <a:t> </a:t>
            </a:r>
            <a:r>
              <a:rPr lang="en-US" sz="4800" dirty="0">
                <a:solidFill>
                  <a:srgbClr val="FFFFFF"/>
                </a:solidFill>
              </a:rPr>
              <a:t>N</a:t>
            </a:r>
            <a:r>
              <a:rPr lang="en-US" sz="4800" kern="1200" dirty="0">
                <a:solidFill>
                  <a:srgbClr val="FFFFFF"/>
                </a:solidFill>
                <a:latin typeface="+mj-lt"/>
                <a:ea typeface="+mj-ea"/>
                <a:cs typeface="+mj-cs"/>
              </a:rPr>
              <a:t>ational </a:t>
            </a:r>
            <a:r>
              <a:rPr lang="en-US" sz="4800" dirty="0">
                <a:solidFill>
                  <a:srgbClr val="FFFFFF"/>
                </a:solidFill>
              </a:rPr>
              <a:t>S</a:t>
            </a:r>
            <a:r>
              <a:rPr lang="en-US" sz="4800" kern="1200" dirty="0">
                <a:solidFill>
                  <a:srgbClr val="FFFFFF"/>
                </a:solidFill>
                <a:latin typeface="+mj-lt"/>
                <a:ea typeface="+mj-ea"/>
                <a:cs typeface="+mj-cs"/>
              </a:rPr>
              <a:t>tatistics</a:t>
            </a: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B08C6B9-C4BF-3C41-9705-41DFF9129B6E}"/>
              </a:ext>
            </a:extLst>
          </p:cNvPr>
          <p:cNvPicPr>
            <a:picLocks noGrp="1" noChangeAspect="1"/>
          </p:cNvPicPr>
          <p:nvPr>
            <p:ph idx="1"/>
          </p:nvPr>
        </p:nvPicPr>
        <p:blipFill>
          <a:blip r:embed="rId2"/>
          <a:stretch>
            <a:fillRect/>
          </a:stretch>
        </p:blipFill>
        <p:spPr>
          <a:xfrm>
            <a:off x="5153822" y="1491483"/>
            <a:ext cx="6553545" cy="3882975"/>
          </a:xfrm>
          <a:prstGeom prst="rect">
            <a:avLst/>
          </a:prstGeom>
        </p:spPr>
      </p:pic>
    </p:spTree>
    <p:extLst>
      <p:ext uri="{BB962C8B-B14F-4D97-AF65-F5344CB8AC3E}">
        <p14:creationId xmlns:p14="http://schemas.microsoft.com/office/powerpoint/2010/main" val="268301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6B28D-257F-384F-AEC4-597D304530F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Population by age group</a:t>
            </a:r>
          </a:p>
        </p:txBody>
      </p:sp>
      <p:pic>
        <p:nvPicPr>
          <p:cNvPr id="6" name="Picture 5">
            <a:extLst>
              <a:ext uri="{FF2B5EF4-FFF2-40B4-BE49-F238E27FC236}">
                <a16:creationId xmlns:a16="http://schemas.microsoft.com/office/drawing/2014/main" id="{C5A1128B-2C47-3E43-AEBB-BCFA812A191A}"/>
              </a:ext>
            </a:extLst>
          </p:cNvPr>
          <p:cNvPicPr>
            <a:picLocks noChangeAspect="1"/>
          </p:cNvPicPr>
          <p:nvPr/>
        </p:nvPicPr>
        <p:blipFill>
          <a:blip r:embed="rId2"/>
          <a:stretch>
            <a:fillRect/>
          </a:stretch>
        </p:blipFill>
        <p:spPr>
          <a:xfrm>
            <a:off x="4038600" y="1198964"/>
            <a:ext cx="7188199" cy="4456682"/>
          </a:xfrm>
          <a:prstGeom prst="rect">
            <a:avLst/>
          </a:prstGeom>
        </p:spPr>
      </p:pic>
      <p:sp>
        <p:nvSpPr>
          <p:cNvPr id="3" name="TextBox 2">
            <a:extLst>
              <a:ext uri="{FF2B5EF4-FFF2-40B4-BE49-F238E27FC236}">
                <a16:creationId xmlns:a16="http://schemas.microsoft.com/office/drawing/2014/main" id="{455BC446-D8B7-8E4F-B7F2-0FE5667792C5}"/>
              </a:ext>
            </a:extLst>
          </p:cNvPr>
          <p:cNvSpPr txBox="1"/>
          <p:nvPr/>
        </p:nvSpPr>
        <p:spPr>
          <a:xfrm>
            <a:off x="2814638" y="5943600"/>
            <a:ext cx="3614737" cy="369332"/>
          </a:xfrm>
          <a:prstGeom prst="rect">
            <a:avLst/>
          </a:prstGeom>
          <a:noFill/>
        </p:spPr>
        <p:txBody>
          <a:bodyPr wrap="square" rtlCol="0">
            <a:spAutoFit/>
          </a:bodyPr>
          <a:lstStyle/>
          <a:p>
            <a:r>
              <a:rPr lang="en-US" dirty="0"/>
              <a:t>Data: Office for  national statistics</a:t>
            </a:r>
          </a:p>
        </p:txBody>
      </p:sp>
    </p:spTree>
    <p:extLst>
      <p:ext uri="{BB962C8B-B14F-4D97-AF65-F5344CB8AC3E}">
        <p14:creationId xmlns:p14="http://schemas.microsoft.com/office/powerpoint/2010/main" val="2160749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8DCDB-603C-AF4E-AC89-D4B8BF209BD4}"/>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dirty="0">
                <a:solidFill>
                  <a:schemeClr val="bg1"/>
                </a:solidFill>
              </a:rPr>
              <a:t>UK Migration </a:t>
            </a:r>
          </a:p>
        </p:txBody>
      </p:sp>
      <p:sp>
        <p:nvSpPr>
          <p:cNvPr id="3" name="Content Placeholder 2">
            <a:extLst>
              <a:ext uri="{FF2B5EF4-FFF2-40B4-BE49-F238E27FC236}">
                <a16:creationId xmlns:a16="http://schemas.microsoft.com/office/drawing/2014/main" id="{F4609B44-91AA-5546-9F30-045851FC88B4}"/>
              </a:ext>
            </a:extLst>
          </p:cNvPr>
          <p:cNvSpPr>
            <a:spLocks noGrp="1"/>
          </p:cNvSpPr>
          <p:nvPr>
            <p:ph idx="1"/>
          </p:nvPr>
        </p:nvSpPr>
        <p:spPr>
          <a:xfrm>
            <a:off x="643468" y="2638043"/>
            <a:ext cx="3363974" cy="3415623"/>
          </a:xfrm>
        </p:spPr>
        <p:txBody>
          <a:bodyPr>
            <a:normAutofit/>
          </a:bodyPr>
          <a:lstStyle/>
          <a:p>
            <a:pPr marL="0" indent="0">
              <a:buNone/>
            </a:pPr>
            <a:r>
              <a:rPr lang="en-US" sz="2000" dirty="0">
                <a:solidFill>
                  <a:schemeClr val="bg1"/>
                </a:solidFill>
              </a:rPr>
              <a:t>“</a:t>
            </a:r>
            <a:r>
              <a:rPr lang="en-GB" sz="2000" dirty="0">
                <a:solidFill>
                  <a:schemeClr val="bg1"/>
                </a:solidFill>
              </a:rPr>
              <a:t>Net migration continues to add to the population of the UK as an estimated 283,000 more people moved to the UK with an intention to stay 12 months or more than left in the year ending September 2018. Over the year, 627,000 people moved to the UK (immigration) and 345,000 people left the UK (emigration).”</a:t>
            </a:r>
          </a:p>
          <a:p>
            <a:pPr marL="0" indent="0">
              <a:buNone/>
            </a:pPr>
            <a:endParaRPr lang="en-US" sz="2000" dirty="0"/>
          </a:p>
        </p:txBody>
      </p:sp>
      <p:pic>
        <p:nvPicPr>
          <p:cNvPr id="4" name="Picture 3">
            <a:extLst>
              <a:ext uri="{FF2B5EF4-FFF2-40B4-BE49-F238E27FC236}">
                <a16:creationId xmlns:a16="http://schemas.microsoft.com/office/drawing/2014/main" id="{F95930E5-F8C8-4F4A-A92A-E0A94B23F1FB}"/>
              </a:ext>
            </a:extLst>
          </p:cNvPr>
          <p:cNvPicPr>
            <a:picLocks noChangeAspect="1"/>
          </p:cNvPicPr>
          <p:nvPr/>
        </p:nvPicPr>
        <p:blipFill>
          <a:blip r:embed="rId2"/>
          <a:stretch>
            <a:fillRect/>
          </a:stretch>
        </p:blipFill>
        <p:spPr>
          <a:xfrm>
            <a:off x="5297763" y="1559284"/>
            <a:ext cx="6250769" cy="3578564"/>
          </a:xfrm>
          <a:prstGeom prst="rect">
            <a:avLst/>
          </a:prstGeom>
        </p:spPr>
      </p:pic>
      <p:sp>
        <p:nvSpPr>
          <p:cNvPr id="5" name="TextBox 4">
            <a:extLst>
              <a:ext uri="{FF2B5EF4-FFF2-40B4-BE49-F238E27FC236}">
                <a16:creationId xmlns:a16="http://schemas.microsoft.com/office/drawing/2014/main" id="{3931990E-DAB8-694B-AA9D-8ABE2C9640FD}"/>
              </a:ext>
            </a:extLst>
          </p:cNvPr>
          <p:cNvSpPr txBox="1"/>
          <p:nvPr/>
        </p:nvSpPr>
        <p:spPr>
          <a:xfrm>
            <a:off x="5581186" y="6053666"/>
            <a:ext cx="5329238" cy="738664"/>
          </a:xfrm>
          <a:prstGeom prst="rect">
            <a:avLst/>
          </a:prstGeom>
          <a:noFill/>
        </p:spPr>
        <p:txBody>
          <a:bodyPr wrap="square" rtlCol="0">
            <a:spAutoFit/>
          </a:bodyPr>
          <a:lstStyle/>
          <a:p>
            <a:r>
              <a:rPr lang="en-US" sz="1200" dirty="0">
                <a:solidFill>
                  <a:schemeClr val="bg1"/>
                </a:solidFill>
              </a:rPr>
              <a:t>Source: National Office For Statistics </a:t>
            </a:r>
            <a:r>
              <a:rPr lang="en-GB" sz="1200" dirty="0">
                <a:solidFill>
                  <a:schemeClr val="bg1"/>
                </a:solidFill>
              </a:rPr>
              <a:t>Migration Statistics Quarterly Report: February 2019</a:t>
            </a:r>
          </a:p>
          <a:p>
            <a:endParaRPr lang="en-US" dirty="0"/>
          </a:p>
        </p:txBody>
      </p:sp>
    </p:spTree>
    <p:extLst>
      <p:ext uri="{BB962C8B-B14F-4D97-AF65-F5344CB8AC3E}">
        <p14:creationId xmlns:p14="http://schemas.microsoft.com/office/powerpoint/2010/main" val="184499825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DAF-FA7F-C14F-AB7F-5DCD0E59C185}"/>
              </a:ext>
            </a:extLst>
          </p:cNvPr>
          <p:cNvSpPr>
            <a:spLocks noGrp="1"/>
          </p:cNvSpPr>
          <p:nvPr>
            <p:ph type="title"/>
          </p:nvPr>
        </p:nvSpPr>
        <p:spPr>
          <a:xfrm>
            <a:off x="648929" y="629266"/>
            <a:ext cx="3651467" cy="1676603"/>
          </a:xfrm>
        </p:spPr>
        <p:txBody>
          <a:bodyPr>
            <a:normAutofit/>
          </a:bodyPr>
          <a:lstStyle/>
          <a:p>
            <a:r>
              <a:rPr lang="en-US" dirty="0"/>
              <a:t>Class exercise</a:t>
            </a:r>
          </a:p>
        </p:txBody>
      </p:sp>
      <p:sp>
        <p:nvSpPr>
          <p:cNvPr id="3" name="Content Placeholder 2">
            <a:extLst>
              <a:ext uri="{FF2B5EF4-FFF2-40B4-BE49-F238E27FC236}">
                <a16:creationId xmlns:a16="http://schemas.microsoft.com/office/drawing/2014/main" id="{6E4E91FA-66FF-EE46-8504-E2A1644E2DB4}"/>
              </a:ext>
            </a:extLst>
          </p:cNvPr>
          <p:cNvSpPr>
            <a:spLocks noGrp="1"/>
          </p:cNvSpPr>
          <p:nvPr>
            <p:ph idx="1"/>
          </p:nvPr>
        </p:nvSpPr>
        <p:spPr>
          <a:xfrm>
            <a:off x="648931" y="2438400"/>
            <a:ext cx="3651466" cy="3785419"/>
          </a:xfrm>
        </p:spPr>
        <p:txBody>
          <a:bodyPr>
            <a:normAutofit/>
          </a:bodyPr>
          <a:lstStyle/>
          <a:p>
            <a:pPr marL="0" indent="0">
              <a:buNone/>
            </a:pPr>
            <a:r>
              <a:rPr lang="en-US" sz="1800" dirty="0"/>
              <a:t>Lets think of some examples of how society is changing </a:t>
            </a:r>
          </a:p>
          <a:p>
            <a:pPr marL="0" indent="0">
              <a:buNone/>
            </a:pPr>
            <a:endParaRPr lang="en-US" sz="1800" dirty="0"/>
          </a:p>
          <a:p>
            <a:pPr>
              <a:buFontTx/>
              <a:buChar char="-"/>
            </a:pPr>
            <a:r>
              <a:rPr lang="en-US" sz="1800" dirty="0"/>
              <a:t>Write any local or global social changes or social movements on a post-it note and stick it on the board</a:t>
            </a:r>
          </a:p>
          <a:p>
            <a:pPr>
              <a:buFontTx/>
              <a:buChar char="-"/>
            </a:pPr>
            <a:r>
              <a:rPr lang="en-US" sz="1800" dirty="0"/>
              <a:t>Later in this lecture we will workshop some of these changes and how they may effect businesses and marketing</a:t>
            </a:r>
          </a:p>
          <a:p>
            <a:pPr marL="0" indent="0">
              <a:buNone/>
            </a:pPr>
            <a:endParaRPr lang="en-US" sz="1800" dirty="0"/>
          </a:p>
        </p:txBody>
      </p:sp>
      <p:pic>
        <p:nvPicPr>
          <p:cNvPr id="4" name="Picture 3">
            <a:extLst>
              <a:ext uri="{FF2B5EF4-FFF2-40B4-BE49-F238E27FC236}">
                <a16:creationId xmlns:a16="http://schemas.microsoft.com/office/drawing/2014/main" id="{F5E83C7B-EC45-B24B-849A-6B76F016DDBE}"/>
              </a:ext>
            </a:extLst>
          </p:cNvPr>
          <p:cNvPicPr>
            <a:picLocks noChangeAspect="1"/>
          </p:cNvPicPr>
          <p:nvPr/>
        </p:nvPicPr>
        <p:blipFill rotWithShape="1">
          <a:blip r:embed="rId2"/>
          <a:srcRect l="16393" r="10643" b="-1"/>
          <a:stretch/>
        </p:blipFill>
        <p:spPr>
          <a:xfrm>
            <a:off x="4639056" y="10"/>
            <a:ext cx="7552944" cy="6857990"/>
          </a:xfrm>
          <a:prstGeom prst="rect">
            <a:avLst/>
          </a:prstGeom>
          <a:effectLst/>
        </p:spPr>
      </p:pic>
    </p:spTree>
    <p:extLst>
      <p:ext uri="{BB962C8B-B14F-4D97-AF65-F5344CB8AC3E}">
        <p14:creationId xmlns:p14="http://schemas.microsoft.com/office/powerpoint/2010/main" val="1162981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8186D-8C59-7948-B448-CA88009CE4A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Gender </a:t>
            </a:r>
          </a:p>
        </p:txBody>
      </p:sp>
      <p:pic>
        <p:nvPicPr>
          <p:cNvPr id="4" name="Content Placeholder 3">
            <a:extLst>
              <a:ext uri="{FF2B5EF4-FFF2-40B4-BE49-F238E27FC236}">
                <a16:creationId xmlns:a16="http://schemas.microsoft.com/office/drawing/2014/main" id="{00864036-E416-4342-907B-DD1640147C9A}"/>
              </a:ext>
            </a:extLst>
          </p:cNvPr>
          <p:cNvPicPr>
            <a:picLocks noGrp="1" noChangeAspect="1"/>
          </p:cNvPicPr>
          <p:nvPr>
            <p:ph idx="1"/>
          </p:nvPr>
        </p:nvPicPr>
        <p:blipFill rotWithShape="1">
          <a:blip r:embed="rId2"/>
          <a:srcRect t="8563" b="6850"/>
          <a:stretch/>
        </p:blipFill>
        <p:spPr>
          <a:xfrm>
            <a:off x="20" y="10"/>
            <a:ext cx="12191980" cy="6857990"/>
          </a:xfrm>
          <a:prstGeom prst="rect">
            <a:avLst/>
          </a:prstGeom>
        </p:spPr>
      </p:pic>
    </p:spTree>
    <p:extLst>
      <p:ext uri="{BB962C8B-B14F-4D97-AF65-F5344CB8AC3E}">
        <p14:creationId xmlns:p14="http://schemas.microsoft.com/office/powerpoint/2010/main" val="1106368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1CCDA-1585-804C-BDC3-60A9C8979523}"/>
              </a:ext>
            </a:extLst>
          </p:cNvPr>
          <p:cNvSpPr>
            <a:spLocks noGrp="1"/>
          </p:cNvSpPr>
          <p:nvPr>
            <p:ph type="title"/>
          </p:nvPr>
        </p:nvSpPr>
        <p:spPr>
          <a:xfrm>
            <a:off x="838200" y="5534025"/>
            <a:ext cx="10515600" cy="822326"/>
          </a:xfrm>
        </p:spPr>
        <p:txBody>
          <a:bodyPr vert="horz" lIns="91440" tIns="45720" rIns="91440" bIns="45720" rtlCol="0" anchor="ctr">
            <a:normAutofit fontScale="90000"/>
          </a:bodyPr>
          <a:lstStyle/>
          <a:p>
            <a:pPr algn="ctr"/>
            <a:r>
              <a:rPr lang="en-US" sz="3700" dirty="0"/>
              <a:t>Do you think how we perceive and approach gender has changed?</a:t>
            </a:r>
          </a:p>
        </p:txBody>
      </p:sp>
      <p:pic>
        <p:nvPicPr>
          <p:cNvPr id="8" name="Content Placeholder 7">
            <a:extLst>
              <a:ext uri="{FF2B5EF4-FFF2-40B4-BE49-F238E27FC236}">
                <a16:creationId xmlns:a16="http://schemas.microsoft.com/office/drawing/2014/main" id="{04091490-38D1-854E-8533-592D191A6543}"/>
              </a:ext>
            </a:extLst>
          </p:cNvPr>
          <p:cNvPicPr>
            <a:picLocks noGrp="1" noChangeAspect="1"/>
          </p:cNvPicPr>
          <p:nvPr>
            <p:ph idx="1"/>
          </p:nvPr>
        </p:nvPicPr>
        <p:blipFill>
          <a:blip r:embed="rId2"/>
          <a:stretch>
            <a:fillRect/>
          </a:stretch>
        </p:blipFill>
        <p:spPr>
          <a:xfrm>
            <a:off x="309563" y="122238"/>
            <a:ext cx="7994650" cy="5230813"/>
          </a:xfrm>
        </p:spPr>
      </p:pic>
      <p:pic>
        <p:nvPicPr>
          <p:cNvPr id="9" name="Picture 8">
            <a:extLst>
              <a:ext uri="{FF2B5EF4-FFF2-40B4-BE49-F238E27FC236}">
                <a16:creationId xmlns:a16="http://schemas.microsoft.com/office/drawing/2014/main" id="{912A67FC-A54B-A245-BB74-E11ECF3BF5FA}"/>
              </a:ext>
            </a:extLst>
          </p:cNvPr>
          <p:cNvPicPr>
            <a:picLocks noChangeAspect="1"/>
          </p:cNvPicPr>
          <p:nvPr/>
        </p:nvPicPr>
        <p:blipFill>
          <a:blip r:embed="rId3"/>
          <a:stretch>
            <a:fillRect/>
          </a:stretch>
        </p:blipFill>
        <p:spPr>
          <a:xfrm>
            <a:off x="8388350" y="122238"/>
            <a:ext cx="3490913" cy="5230813"/>
          </a:xfrm>
          <a:prstGeom prst="rect">
            <a:avLst/>
          </a:prstGeom>
        </p:spPr>
      </p:pic>
    </p:spTree>
    <p:extLst>
      <p:ext uri="{BB962C8B-B14F-4D97-AF65-F5344CB8AC3E}">
        <p14:creationId xmlns:p14="http://schemas.microsoft.com/office/powerpoint/2010/main" val="2086955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1B7E6-0A48-254C-B17B-62128EFD6C00}"/>
              </a:ext>
            </a:extLst>
          </p:cNvPr>
          <p:cNvSpPr>
            <a:spLocks noGrp="1"/>
          </p:cNvSpPr>
          <p:nvPr>
            <p:ph type="title"/>
          </p:nvPr>
        </p:nvSpPr>
        <p:spPr/>
        <p:txBody>
          <a:bodyPr/>
          <a:lstStyle/>
          <a:p>
            <a:r>
              <a:rPr lang="en-US" dirty="0"/>
              <a:t>Exercise</a:t>
            </a:r>
          </a:p>
        </p:txBody>
      </p:sp>
      <p:sp>
        <p:nvSpPr>
          <p:cNvPr id="3" name="Content Placeholder 2">
            <a:extLst>
              <a:ext uri="{FF2B5EF4-FFF2-40B4-BE49-F238E27FC236}">
                <a16:creationId xmlns:a16="http://schemas.microsoft.com/office/drawing/2014/main" id="{A35DC141-1850-9043-B68B-5D26B70B5556}"/>
              </a:ext>
            </a:extLst>
          </p:cNvPr>
          <p:cNvSpPr>
            <a:spLocks noGrp="1"/>
          </p:cNvSpPr>
          <p:nvPr>
            <p:ph idx="1"/>
          </p:nvPr>
        </p:nvSpPr>
        <p:spPr/>
        <p:txBody>
          <a:bodyPr/>
          <a:lstStyle/>
          <a:p>
            <a:pPr marL="0" indent="0">
              <a:buNone/>
            </a:pPr>
            <a:r>
              <a:rPr lang="en-US" dirty="0"/>
              <a:t>What do we think about this product ? ….</a:t>
            </a:r>
          </a:p>
          <a:p>
            <a:pPr marL="0" indent="0">
              <a:buNone/>
            </a:pPr>
            <a:endParaRPr lang="en-US" dirty="0"/>
          </a:p>
          <a:p>
            <a:pPr marL="0" indent="0">
              <a:buNone/>
            </a:pPr>
            <a:endParaRPr lang="en-US" dirty="0"/>
          </a:p>
        </p:txBody>
      </p:sp>
      <p:pic>
        <p:nvPicPr>
          <p:cNvPr id="5" name="Picture 4">
            <a:extLst>
              <a:ext uri="{FF2B5EF4-FFF2-40B4-BE49-F238E27FC236}">
                <a16:creationId xmlns:a16="http://schemas.microsoft.com/office/drawing/2014/main" id="{3BF113D6-9EB0-1F4D-8E76-E9E3321039C4}"/>
              </a:ext>
            </a:extLst>
          </p:cNvPr>
          <p:cNvPicPr>
            <a:picLocks noChangeAspect="1"/>
          </p:cNvPicPr>
          <p:nvPr/>
        </p:nvPicPr>
        <p:blipFill>
          <a:blip r:embed="rId2"/>
          <a:stretch>
            <a:fillRect/>
          </a:stretch>
        </p:blipFill>
        <p:spPr>
          <a:xfrm>
            <a:off x="7505293" y="681037"/>
            <a:ext cx="2925983" cy="5643562"/>
          </a:xfrm>
          <a:prstGeom prst="rect">
            <a:avLst/>
          </a:prstGeom>
        </p:spPr>
      </p:pic>
      <p:sp>
        <p:nvSpPr>
          <p:cNvPr id="6" name="TextBox 5">
            <a:extLst>
              <a:ext uri="{FF2B5EF4-FFF2-40B4-BE49-F238E27FC236}">
                <a16:creationId xmlns:a16="http://schemas.microsoft.com/office/drawing/2014/main" id="{BBCEBCE3-F192-B948-93A0-E02B18850724}"/>
              </a:ext>
            </a:extLst>
          </p:cNvPr>
          <p:cNvSpPr txBox="1"/>
          <p:nvPr/>
        </p:nvSpPr>
        <p:spPr>
          <a:xfrm>
            <a:off x="838200" y="3429000"/>
            <a:ext cx="7158038" cy="646331"/>
          </a:xfrm>
          <a:prstGeom prst="rect">
            <a:avLst/>
          </a:prstGeom>
          <a:noFill/>
        </p:spPr>
        <p:txBody>
          <a:bodyPr wrap="square" rtlCol="0">
            <a:spAutoFit/>
          </a:bodyPr>
          <a:lstStyle/>
          <a:p>
            <a:r>
              <a:rPr lang="en-US" dirty="0"/>
              <a:t>“</a:t>
            </a:r>
            <a:r>
              <a:rPr lang="en-GB" dirty="0"/>
              <a:t>designed to fit comfortably in a woman’s hand comes in an attractive barrel design available in pink and purple”</a:t>
            </a:r>
            <a:endParaRPr lang="en-US" dirty="0"/>
          </a:p>
        </p:txBody>
      </p:sp>
    </p:spTree>
    <p:extLst>
      <p:ext uri="{BB962C8B-B14F-4D97-AF65-F5344CB8AC3E}">
        <p14:creationId xmlns:p14="http://schemas.microsoft.com/office/powerpoint/2010/main" val="2313211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AB702A1-5DDB-584D-BA48-7F6FD79AFE1A}"/>
              </a:ext>
            </a:extLst>
          </p:cNvPr>
          <p:cNvPicPr>
            <a:picLocks noGrp="1" noChangeAspect="1"/>
          </p:cNvPicPr>
          <p:nvPr>
            <p:ph idx="1"/>
          </p:nvPr>
        </p:nvPicPr>
        <p:blipFill>
          <a:blip r:embed="rId2"/>
          <a:stretch>
            <a:fillRect/>
          </a:stretch>
        </p:blipFill>
        <p:spPr>
          <a:xfrm>
            <a:off x="329314" y="158695"/>
            <a:ext cx="10199557" cy="3046370"/>
          </a:xfrm>
          <a:prstGeom prst="rect">
            <a:avLst/>
          </a:prstGeom>
        </p:spPr>
      </p:pic>
      <p:pic>
        <p:nvPicPr>
          <p:cNvPr id="5" name="Picture 4">
            <a:extLst>
              <a:ext uri="{FF2B5EF4-FFF2-40B4-BE49-F238E27FC236}">
                <a16:creationId xmlns:a16="http://schemas.microsoft.com/office/drawing/2014/main" id="{1C1E2B76-A229-D940-8A74-CE12A668CEEB}"/>
              </a:ext>
            </a:extLst>
          </p:cNvPr>
          <p:cNvPicPr>
            <a:picLocks noChangeAspect="1"/>
          </p:cNvPicPr>
          <p:nvPr/>
        </p:nvPicPr>
        <p:blipFill>
          <a:blip r:embed="rId3"/>
          <a:stretch>
            <a:fillRect/>
          </a:stretch>
        </p:blipFill>
        <p:spPr>
          <a:xfrm>
            <a:off x="329314" y="3429000"/>
            <a:ext cx="11220449" cy="3370245"/>
          </a:xfrm>
          <a:prstGeom prst="rect">
            <a:avLst/>
          </a:prstGeom>
        </p:spPr>
      </p:pic>
    </p:spTree>
    <p:extLst>
      <p:ext uri="{BB962C8B-B14F-4D97-AF65-F5344CB8AC3E}">
        <p14:creationId xmlns:p14="http://schemas.microsoft.com/office/powerpoint/2010/main" val="891431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8">
            <a:extLst>
              <a:ext uri="{FF2B5EF4-FFF2-40B4-BE49-F238E27FC236}">
                <a16:creationId xmlns:a16="http://schemas.microsoft.com/office/drawing/2014/main" id="{CBAE9B75-59F5-8842-81AD-BF16A419A541}"/>
              </a:ext>
            </a:extLst>
          </p:cNvPr>
          <p:cNvPicPr>
            <a:picLocks noGrp="1" noChangeAspect="1"/>
          </p:cNvPicPr>
          <p:nvPr>
            <p:ph idx="1"/>
          </p:nvPr>
        </p:nvPicPr>
        <p:blipFill>
          <a:blip r:embed="rId2"/>
          <a:stretch>
            <a:fillRect/>
          </a:stretch>
        </p:blipFill>
        <p:spPr>
          <a:xfrm>
            <a:off x="553387" y="612496"/>
            <a:ext cx="10515600" cy="2816504"/>
          </a:xfrm>
        </p:spPr>
      </p:pic>
      <p:pic>
        <p:nvPicPr>
          <p:cNvPr id="5" name="Content Placeholder 4">
            <a:extLst>
              <a:ext uri="{FF2B5EF4-FFF2-40B4-BE49-F238E27FC236}">
                <a16:creationId xmlns:a16="http://schemas.microsoft.com/office/drawing/2014/main" id="{47502647-A44F-1040-8B55-6B29CE6C6619}"/>
              </a:ext>
            </a:extLst>
          </p:cNvPr>
          <p:cNvPicPr>
            <a:picLocks noChangeAspect="1"/>
          </p:cNvPicPr>
          <p:nvPr/>
        </p:nvPicPr>
        <p:blipFill>
          <a:blip r:embed="rId3"/>
          <a:stretch>
            <a:fillRect/>
          </a:stretch>
        </p:blipFill>
        <p:spPr>
          <a:xfrm>
            <a:off x="553387" y="3685995"/>
            <a:ext cx="10515600" cy="1218143"/>
          </a:xfrm>
          <a:prstGeom prst="rect">
            <a:avLst/>
          </a:prstGeom>
        </p:spPr>
      </p:pic>
    </p:spTree>
    <p:extLst>
      <p:ext uri="{BB962C8B-B14F-4D97-AF65-F5344CB8AC3E}">
        <p14:creationId xmlns:p14="http://schemas.microsoft.com/office/powerpoint/2010/main" val="2284217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CEB74-7D40-B548-823E-6E18296B5BB8}"/>
              </a:ext>
            </a:extLst>
          </p:cNvPr>
          <p:cNvSpPr>
            <a:spLocks noGrp="1"/>
          </p:cNvSpPr>
          <p:nvPr>
            <p:ph type="title"/>
          </p:nvPr>
        </p:nvSpPr>
        <p:spPr/>
        <p:txBody>
          <a:bodyPr/>
          <a:lstStyle/>
          <a:p>
            <a:r>
              <a:rPr lang="en-US" dirty="0"/>
              <a:t>What do we think about this advert?</a:t>
            </a:r>
          </a:p>
        </p:txBody>
      </p:sp>
      <p:pic>
        <p:nvPicPr>
          <p:cNvPr id="4" name="Content Placeholder 3">
            <a:extLst>
              <a:ext uri="{FF2B5EF4-FFF2-40B4-BE49-F238E27FC236}">
                <a16:creationId xmlns:a16="http://schemas.microsoft.com/office/drawing/2014/main" id="{7DDE047A-BD47-B546-AF31-179A6BFA9050}"/>
              </a:ext>
            </a:extLst>
          </p:cNvPr>
          <p:cNvPicPr>
            <a:picLocks noGrp="1" noChangeAspect="1"/>
          </p:cNvPicPr>
          <p:nvPr>
            <p:ph idx="1"/>
          </p:nvPr>
        </p:nvPicPr>
        <p:blipFill>
          <a:blip r:embed="rId2"/>
          <a:stretch>
            <a:fillRect/>
          </a:stretch>
        </p:blipFill>
        <p:spPr>
          <a:xfrm>
            <a:off x="2469885" y="1825625"/>
            <a:ext cx="7252230" cy="4351338"/>
          </a:xfrm>
          <a:prstGeom prst="rect">
            <a:avLst/>
          </a:prstGeom>
        </p:spPr>
      </p:pic>
    </p:spTree>
    <p:extLst>
      <p:ext uri="{BB962C8B-B14F-4D97-AF65-F5344CB8AC3E}">
        <p14:creationId xmlns:p14="http://schemas.microsoft.com/office/powerpoint/2010/main" val="1248373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05325C4-E3EC-C743-9058-55C761D86107}"/>
              </a:ext>
            </a:extLst>
          </p:cNvPr>
          <p:cNvPicPr>
            <a:picLocks noGrp="1" noChangeAspect="1"/>
          </p:cNvPicPr>
          <p:nvPr>
            <p:ph idx="1"/>
          </p:nvPr>
        </p:nvPicPr>
        <p:blipFill>
          <a:blip r:embed="rId2"/>
          <a:stretch>
            <a:fillRect/>
          </a:stretch>
        </p:blipFill>
        <p:spPr>
          <a:xfrm>
            <a:off x="271463" y="225425"/>
            <a:ext cx="4085220" cy="2761609"/>
          </a:xfrm>
        </p:spPr>
      </p:pic>
      <p:pic>
        <p:nvPicPr>
          <p:cNvPr id="9" name="Picture 8">
            <a:extLst>
              <a:ext uri="{FF2B5EF4-FFF2-40B4-BE49-F238E27FC236}">
                <a16:creationId xmlns:a16="http://schemas.microsoft.com/office/drawing/2014/main" id="{95142456-305F-3B49-9BDA-4ECE7A5D1E7C}"/>
              </a:ext>
            </a:extLst>
          </p:cNvPr>
          <p:cNvPicPr>
            <a:picLocks noChangeAspect="1"/>
          </p:cNvPicPr>
          <p:nvPr/>
        </p:nvPicPr>
        <p:blipFill>
          <a:blip r:embed="rId3"/>
          <a:stretch>
            <a:fillRect/>
          </a:stretch>
        </p:blipFill>
        <p:spPr>
          <a:xfrm>
            <a:off x="4581525" y="3870966"/>
            <a:ext cx="3682145" cy="2761609"/>
          </a:xfrm>
          <a:prstGeom prst="rect">
            <a:avLst/>
          </a:prstGeom>
        </p:spPr>
      </p:pic>
      <p:pic>
        <p:nvPicPr>
          <p:cNvPr id="10" name="Picture 9">
            <a:extLst>
              <a:ext uri="{FF2B5EF4-FFF2-40B4-BE49-F238E27FC236}">
                <a16:creationId xmlns:a16="http://schemas.microsoft.com/office/drawing/2014/main" id="{82DC631D-BE26-2340-9CC4-A92410B01B9A}"/>
              </a:ext>
            </a:extLst>
          </p:cNvPr>
          <p:cNvPicPr>
            <a:picLocks noChangeAspect="1"/>
          </p:cNvPicPr>
          <p:nvPr/>
        </p:nvPicPr>
        <p:blipFill>
          <a:blip r:embed="rId4"/>
          <a:stretch>
            <a:fillRect/>
          </a:stretch>
        </p:blipFill>
        <p:spPr>
          <a:xfrm>
            <a:off x="121795" y="3429000"/>
            <a:ext cx="4692317" cy="3128211"/>
          </a:xfrm>
          <a:prstGeom prst="rect">
            <a:avLst/>
          </a:prstGeom>
        </p:spPr>
      </p:pic>
      <p:pic>
        <p:nvPicPr>
          <p:cNvPr id="11" name="Picture 10">
            <a:extLst>
              <a:ext uri="{FF2B5EF4-FFF2-40B4-BE49-F238E27FC236}">
                <a16:creationId xmlns:a16="http://schemas.microsoft.com/office/drawing/2014/main" id="{B30460F2-0703-B84A-A795-2F1856DFE9D9}"/>
              </a:ext>
            </a:extLst>
          </p:cNvPr>
          <p:cNvPicPr>
            <a:picLocks noChangeAspect="1"/>
          </p:cNvPicPr>
          <p:nvPr/>
        </p:nvPicPr>
        <p:blipFill>
          <a:blip r:embed="rId5"/>
          <a:stretch>
            <a:fillRect/>
          </a:stretch>
        </p:blipFill>
        <p:spPr>
          <a:xfrm>
            <a:off x="4738685" y="300789"/>
            <a:ext cx="3962401" cy="3128211"/>
          </a:xfrm>
          <a:prstGeom prst="rect">
            <a:avLst/>
          </a:prstGeom>
        </p:spPr>
      </p:pic>
      <p:pic>
        <p:nvPicPr>
          <p:cNvPr id="13" name="Picture 12">
            <a:extLst>
              <a:ext uri="{FF2B5EF4-FFF2-40B4-BE49-F238E27FC236}">
                <a16:creationId xmlns:a16="http://schemas.microsoft.com/office/drawing/2014/main" id="{55091853-A701-734B-8B67-81290270519A}"/>
              </a:ext>
            </a:extLst>
          </p:cNvPr>
          <p:cNvPicPr>
            <a:picLocks noChangeAspect="1"/>
          </p:cNvPicPr>
          <p:nvPr/>
        </p:nvPicPr>
        <p:blipFill>
          <a:blip r:embed="rId6"/>
          <a:stretch>
            <a:fillRect/>
          </a:stretch>
        </p:blipFill>
        <p:spPr>
          <a:xfrm>
            <a:off x="8509854" y="12078"/>
            <a:ext cx="3560351" cy="3731248"/>
          </a:xfrm>
          <a:prstGeom prst="rect">
            <a:avLst/>
          </a:prstGeom>
        </p:spPr>
      </p:pic>
      <p:pic>
        <p:nvPicPr>
          <p:cNvPr id="14" name="Picture 13">
            <a:extLst>
              <a:ext uri="{FF2B5EF4-FFF2-40B4-BE49-F238E27FC236}">
                <a16:creationId xmlns:a16="http://schemas.microsoft.com/office/drawing/2014/main" id="{D29BFCE7-CF41-6B48-994C-D865CF41A2BB}"/>
              </a:ext>
            </a:extLst>
          </p:cNvPr>
          <p:cNvPicPr>
            <a:picLocks noChangeAspect="1"/>
          </p:cNvPicPr>
          <p:nvPr/>
        </p:nvPicPr>
        <p:blipFill>
          <a:blip r:embed="rId7"/>
          <a:stretch>
            <a:fillRect/>
          </a:stretch>
        </p:blipFill>
        <p:spPr>
          <a:xfrm>
            <a:off x="8263670" y="3960061"/>
            <a:ext cx="3905250" cy="2597150"/>
          </a:xfrm>
          <a:prstGeom prst="rect">
            <a:avLst/>
          </a:prstGeom>
        </p:spPr>
      </p:pic>
    </p:spTree>
    <p:extLst>
      <p:ext uri="{BB962C8B-B14F-4D97-AF65-F5344CB8AC3E}">
        <p14:creationId xmlns:p14="http://schemas.microsoft.com/office/powerpoint/2010/main" val="2077089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23CB-0BB4-4D4C-8849-CB05C6BA23A8}"/>
              </a:ext>
            </a:extLst>
          </p:cNvPr>
          <p:cNvSpPr>
            <a:spLocks noGrp="1"/>
          </p:cNvSpPr>
          <p:nvPr>
            <p:ph type="title"/>
          </p:nvPr>
        </p:nvSpPr>
        <p:spPr>
          <a:xfrm>
            <a:off x="648929" y="629266"/>
            <a:ext cx="3651467" cy="1676603"/>
          </a:xfrm>
        </p:spPr>
        <p:txBody>
          <a:bodyPr>
            <a:normAutofit/>
          </a:bodyPr>
          <a:lstStyle/>
          <a:p>
            <a:r>
              <a:rPr lang="en-US" dirty="0"/>
              <a:t>Exercise</a:t>
            </a:r>
          </a:p>
        </p:txBody>
      </p:sp>
      <p:sp>
        <p:nvSpPr>
          <p:cNvPr id="3" name="Content Placeholder 2">
            <a:extLst>
              <a:ext uri="{FF2B5EF4-FFF2-40B4-BE49-F238E27FC236}">
                <a16:creationId xmlns:a16="http://schemas.microsoft.com/office/drawing/2014/main" id="{A30556ED-614C-0D48-829A-B8CEEE98FC56}"/>
              </a:ext>
            </a:extLst>
          </p:cNvPr>
          <p:cNvSpPr>
            <a:spLocks noGrp="1"/>
          </p:cNvSpPr>
          <p:nvPr>
            <p:ph idx="1"/>
          </p:nvPr>
        </p:nvSpPr>
        <p:spPr>
          <a:xfrm>
            <a:off x="648931" y="2438400"/>
            <a:ext cx="3651466" cy="3785419"/>
          </a:xfrm>
        </p:spPr>
        <p:txBody>
          <a:bodyPr>
            <a:normAutofit/>
          </a:bodyPr>
          <a:lstStyle/>
          <a:p>
            <a:pPr marL="0" indent="0">
              <a:buNone/>
            </a:pPr>
            <a:r>
              <a:rPr lang="en-US" sz="1800" dirty="0"/>
              <a:t>These 2 adverts were banned, why?</a:t>
            </a:r>
          </a:p>
          <a:p>
            <a:endParaRPr lang="en-US" sz="1800" dirty="0"/>
          </a:p>
          <a:p>
            <a:pPr marL="0" indent="0">
              <a:buNone/>
            </a:pPr>
            <a:r>
              <a:rPr lang="en-US" sz="1800" dirty="0"/>
              <a:t>https://youtu.be/U4tAVYvYz7U </a:t>
            </a:r>
          </a:p>
          <a:p>
            <a:pPr marL="0" indent="0">
              <a:buNone/>
            </a:pPr>
            <a:r>
              <a:rPr lang="en-US" sz="1800" dirty="0"/>
              <a:t>https://youtu.be/Yyqsj5EGu1A</a:t>
            </a:r>
          </a:p>
        </p:txBody>
      </p:sp>
      <p:pic>
        <p:nvPicPr>
          <p:cNvPr id="4" name="Picture 3">
            <a:extLst>
              <a:ext uri="{FF2B5EF4-FFF2-40B4-BE49-F238E27FC236}">
                <a16:creationId xmlns:a16="http://schemas.microsoft.com/office/drawing/2014/main" id="{4C2E3A7D-08C6-BB40-B44D-B7AEBF08C435}"/>
              </a:ext>
            </a:extLst>
          </p:cNvPr>
          <p:cNvPicPr>
            <a:picLocks noChangeAspect="1"/>
          </p:cNvPicPr>
          <p:nvPr/>
        </p:nvPicPr>
        <p:blipFill rotWithShape="1">
          <a:blip r:embed="rId2"/>
          <a:srcRect l="26761"/>
          <a:stretch/>
        </p:blipFill>
        <p:spPr>
          <a:xfrm>
            <a:off x="4639056" y="10"/>
            <a:ext cx="7552944" cy="6857990"/>
          </a:xfrm>
          <a:prstGeom prst="rect">
            <a:avLst/>
          </a:prstGeom>
          <a:effectLst/>
        </p:spPr>
      </p:pic>
    </p:spTree>
    <p:extLst>
      <p:ext uri="{BB962C8B-B14F-4D97-AF65-F5344CB8AC3E}">
        <p14:creationId xmlns:p14="http://schemas.microsoft.com/office/powerpoint/2010/main" val="32248758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1A317-C8F1-8C4F-9E2C-425D72D82949}"/>
              </a:ext>
            </a:extLst>
          </p:cNvPr>
          <p:cNvSpPr>
            <a:spLocks noGrp="1"/>
          </p:cNvSpPr>
          <p:nvPr>
            <p:ph type="title"/>
          </p:nvPr>
        </p:nvSpPr>
        <p:spPr/>
        <p:txBody>
          <a:bodyPr/>
          <a:lstStyle/>
          <a:p>
            <a:r>
              <a:rPr lang="en-US" dirty="0"/>
              <a:t>A Note From The ASA</a:t>
            </a:r>
          </a:p>
        </p:txBody>
      </p:sp>
      <p:pic>
        <p:nvPicPr>
          <p:cNvPr id="4" name="Content Placeholder 3">
            <a:extLst>
              <a:ext uri="{FF2B5EF4-FFF2-40B4-BE49-F238E27FC236}">
                <a16:creationId xmlns:a16="http://schemas.microsoft.com/office/drawing/2014/main" id="{6C73FF76-1E47-9B4D-A292-BC49847226F1}"/>
              </a:ext>
            </a:extLst>
          </p:cNvPr>
          <p:cNvPicPr>
            <a:picLocks noGrp="1" noChangeAspect="1"/>
          </p:cNvPicPr>
          <p:nvPr>
            <p:ph idx="1"/>
          </p:nvPr>
        </p:nvPicPr>
        <p:blipFill>
          <a:blip r:embed="rId2"/>
          <a:stretch>
            <a:fillRect/>
          </a:stretch>
        </p:blipFill>
        <p:spPr>
          <a:xfrm>
            <a:off x="1772293" y="1439156"/>
            <a:ext cx="6802080" cy="5053719"/>
          </a:xfrm>
          <a:prstGeom prst="rect">
            <a:avLst/>
          </a:prstGeom>
        </p:spPr>
      </p:pic>
    </p:spTree>
    <p:extLst>
      <p:ext uri="{BB962C8B-B14F-4D97-AF65-F5344CB8AC3E}">
        <p14:creationId xmlns:p14="http://schemas.microsoft.com/office/powerpoint/2010/main" val="4270749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6E820-E148-8946-996C-DA1A396EF3E6}"/>
              </a:ext>
            </a:extLst>
          </p:cNvPr>
          <p:cNvSpPr>
            <a:spLocks noGrp="1"/>
          </p:cNvSpPr>
          <p:nvPr>
            <p:ph type="title"/>
          </p:nvPr>
        </p:nvSpPr>
        <p:spPr>
          <a:xfrm>
            <a:off x="648929" y="629266"/>
            <a:ext cx="5127031" cy="1676603"/>
          </a:xfrm>
        </p:spPr>
        <p:txBody>
          <a:bodyPr>
            <a:normAutofit/>
          </a:bodyPr>
          <a:lstStyle/>
          <a:p>
            <a:r>
              <a:rPr lang="en-US" dirty="0"/>
              <a:t>ASA/BCAP</a:t>
            </a:r>
          </a:p>
        </p:txBody>
      </p:sp>
      <p:sp>
        <p:nvSpPr>
          <p:cNvPr id="3" name="Content Placeholder 2">
            <a:extLst>
              <a:ext uri="{FF2B5EF4-FFF2-40B4-BE49-F238E27FC236}">
                <a16:creationId xmlns:a16="http://schemas.microsoft.com/office/drawing/2014/main" id="{A0F6A507-CD78-6A4A-A792-61C5D678736D}"/>
              </a:ext>
            </a:extLst>
          </p:cNvPr>
          <p:cNvSpPr>
            <a:spLocks noGrp="1"/>
          </p:cNvSpPr>
          <p:nvPr>
            <p:ph idx="1"/>
          </p:nvPr>
        </p:nvSpPr>
        <p:spPr>
          <a:xfrm>
            <a:off x="648930" y="2438400"/>
            <a:ext cx="5127029" cy="3785419"/>
          </a:xfrm>
        </p:spPr>
        <p:txBody>
          <a:bodyPr>
            <a:normAutofit/>
          </a:bodyPr>
          <a:lstStyle/>
          <a:p>
            <a:pPr fontAlgn="base"/>
            <a:r>
              <a:rPr lang="en-GB" sz="1900" dirty="0"/>
              <a:t>The ASA said the review had found evidence suggesting that harmful stereotypes could "restrict the choices, aspirations and opportunities of children, young people and adults and these stereotypes can be reinforced by some advertising, which plays a part in unequal gender outcomes".</a:t>
            </a:r>
          </a:p>
          <a:p>
            <a:pPr fontAlgn="base"/>
            <a:r>
              <a:rPr lang="en-GB" sz="1900" dirty="0"/>
              <a:t>"Our evidence shows how harmful gender stereotypes in ads can contribute to inequality in society, with costs for all of us. Put simply, we found that some portrayals in ads can, over time, play a part in limiting people's potential"  ASA chief executive Guy Parker.</a:t>
            </a:r>
          </a:p>
          <a:p>
            <a:pPr marL="0" indent="0">
              <a:buNone/>
            </a:pPr>
            <a:endParaRPr lang="en-US" sz="1900" dirty="0"/>
          </a:p>
        </p:txBody>
      </p:sp>
      <p:pic>
        <p:nvPicPr>
          <p:cNvPr id="4" name="Picture 3">
            <a:extLst>
              <a:ext uri="{FF2B5EF4-FFF2-40B4-BE49-F238E27FC236}">
                <a16:creationId xmlns:a16="http://schemas.microsoft.com/office/drawing/2014/main" id="{CE601EC4-875A-4C40-81E8-3E7576EDB585}"/>
              </a:ext>
            </a:extLst>
          </p:cNvPr>
          <p:cNvPicPr>
            <a:picLocks noChangeAspect="1"/>
          </p:cNvPicPr>
          <p:nvPr/>
        </p:nvPicPr>
        <p:blipFill rotWithShape="1">
          <a:blip r:embed="rId2"/>
          <a:srcRect l="20380" r="16009"/>
          <a:stretch/>
        </p:blipFill>
        <p:spPr>
          <a:xfrm>
            <a:off x="6090612" y="10"/>
            <a:ext cx="6101387" cy="6857990"/>
          </a:xfrm>
          <a:prstGeom prst="rect">
            <a:avLst/>
          </a:prstGeom>
          <a:effectLst/>
        </p:spPr>
      </p:pic>
    </p:spTree>
    <p:extLst>
      <p:ext uri="{BB962C8B-B14F-4D97-AF65-F5344CB8AC3E}">
        <p14:creationId xmlns:p14="http://schemas.microsoft.com/office/powerpoint/2010/main" val="186631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C3F207C-B4B8-1D4B-BA4B-A818083AF1FB}"/>
              </a:ext>
            </a:extLst>
          </p:cNvPr>
          <p:cNvPicPr>
            <a:picLocks noChangeAspect="1"/>
          </p:cNvPicPr>
          <p:nvPr/>
        </p:nvPicPr>
        <p:blipFill>
          <a:blip r:embed="rId2"/>
          <a:stretch>
            <a:fillRect/>
          </a:stretch>
        </p:blipFill>
        <p:spPr>
          <a:xfrm>
            <a:off x="1061096" y="683128"/>
            <a:ext cx="1828349" cy="2470743"/>
          </a:xfrm>
          <a:prstGeom prst="rect">
            <a:avLst/>
          </a:prstGeom>
          <a:effectLst/>
        </p:spPr>
      </p:pic>
      <p:pic>
        <p:nvPicPr>
          <p:cNvPr id="1026" name="Picture 2" descr="Related image">
            <a:hlinkClick r:id="rId3"/>
            <a:extLst>
              <a:ext uri="{FF2B5EF4-FFF2-40B4-BE49-F238E27FC236}">
                <a16:creationId xmlns:a16="http://schemas.microsoft.com/office/drawing/2014/main" id="{82DAEA3D-B079-0146-878C-B568AB9C0D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3679" y="3461344"/>
            <a:ext cx="2513814" cy="2438400"/>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7B0F7847-93CC-B349-A4BD-0D9883F8A519}"/>
              </a:ext>
            </a:extLst>
          </p:cNvPr>
          <p:cNvPicPr>
            <a:picLocks noGrp="1" noChangeAspect="1"/>
          </p:cNvPicPr>
          <p:nvPr>
            <p:ph idx="1"/>
          </p:nvPr>
        </p:nvPicPr>
        <p:blipFill>
          <a:blip r:embed="rId5"/>
          <a:stretch>
            <a:fillRect/>
          </a:stretch>
        </p:blipFill>
        <p:spPr>
          <a:xfrm>
            <a:off x="3147493" y="2038420"/>
            <a:ext cx="7734475" cy="4351338"/>
          </a:xfrm>
          <a:prstGeom prst="rect">
            <a:avLst/>
          </a:prstGeom>
        </p:spPr>
      </p:pic>
      <p:pic>
        <p:nvPicPr>
          <p:cNvPr id="8" name="Picture 7">
            <a:extLst>
              <a:ext uri="{FF2B5EF4-FFF2-40B4-BE49-F238E27FC236}">
                <a16:creationId xmlns:a16="http://schemas.microsoft.com/office/drawing/2014/main" id="{43428645-D9AB-C442-BF7D-D2C05606C091}"/>
              </a:ext>
            </a:extLst>
          </p:cNvPr>
          <p:cNvPicPr>
            <a:picLocks noChangeAspect="1"/>
          </p:cNvPicPr>
          <p:nvPr/>
        </p:nvPicPr>
        <p:blipFill>
          <a:blip r:embed="rId6"/>
          <a:stretch>
            <a:fillRect/>
          </a:stretch>
        </p:blipFill>
        <p:spPr>
          <a:xfrm>
            <a:off x="8922892" y="1393004"/>
            <a:ext cx="3269108" cy="2068340"/>
          </a:xfrm>
          <a:prstGeom prst="rect">
            <a:avLst/>
          </a:prstGeom>
        </p:spPr>
      </p:pic>
      <p:pic>
        <p:nvPicPr>
          <p:cNvPr id="23" name="Picture 22">
            <a:extLst>
              <a:ext uri="{FF2B5EF4-FFF2-40B4-BE49-F238E27FC236}">
                <a16:creationId xmlns:a16="http://schemas.microsoft.com/office/drawing/2014/main" id="{AB2EA1BC-0775-C448-8906-7F8CBEF25C10}"/>
              </a:ext>
            </a:extLst>
          </p:cNvPr>
          <p:cNvPicPr>
            <a:picLocks noChangeAspect="1"/>
          </p:cNvPicPr>
          <p:nvPr/>
        </p:nvPicPr>
        <p:blipFill>
          <a:blip r:embed="rId7"/>
          <a:stretch>
            <a:fillRect/>
          </a:stretch>
        </p:blipFill>
        <p:spPr>
          <a:xfrm>
            <a:off x="4931136" y="527766"/>
            <a:ext cx="4167187" cy="1785938"/>
          </a:xfrm>
          <a:prstGeom prst="rect">
            <a:avLst/>
          </a:prstGeom>
        </p:spPr>
      </p:pic>
    </p:spTree>
    <p:extLst>
      <p:ext uri="{BB962C8B-B14F-4D97-AF65-F5344CB8AC3E}">
        <p14:creationId xmlns:p14="http://schemas.microsoft.com/office/powerpoint/2010/main" val="1660399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E8297-3802-074A-8134-1BB543AF7DD7}"/>
              </a:ext>
            </a:extLst>
          </p:cNvPr>
          <p:cNvSpPr>
            <a:spLocks noGrp="1"/>
          </p:cNvSpPr>
          <p:nvPr>
            <p:ph type="title"/>
          </p:nvPr>
        </p:nvSpPr>
        <p:spPr/>
        <p:txBody>
          <a:bodyPr/>
          <a:lstStyle/>
          <a:p>
            <a:r>
              <a:rPr lang="en-GB" dirty="0"/>
              <a:t># </a:t>
            </a:r>
            <a:r>
              <a:rPr lang="en-US" dirty="0"/>
              <a:t>Lettoysbetoys</a:t>
            </a:r>
          </a:p>
        </p:txBody>
      </p:sp>
      <p:sp>
        <p:nvSpPr>
          <p:cNvPr id="3" name="Content Placeholder 2">
            <a:extLst>
              <a:ext uri="{FF2B5EF4-FFF2-40B4-BE49-F238E27FC236}">
                <a16:creationId xmlns:a16="http://schemas.microsoft.com/office/drawing/2014/main" id="{FC198855-29D4-5949-8896-C52BE3EA1E44}"/>
              </a:ext>
            </a:extLst>
          </p:cNvPr>
          <p:cNvSpPr>
            <a:spLocks noGrp="1"/>
          </p:cNvSpPr>
          <p:nvPr>
            <p:ph idx="1"/>
          </p:nvPr>
        </p:nvSpPr>
        <p:spPr/>
        <p:txBody>
          <a:bodyPr>
            <a:normAutofit lnSpcReduction="10000"/>
          </a:bodyPr>
          <a:lstStyle/>
          <a:p>
            <a:pPr marL="0" indent="0" fontAlgn="base">
              <a:buNone/>
            </a:pPr>
            <a:r>
              <a:rPr lang="en-US" dirty="0"/>
              <a:t>“</a:t>
            </a:r>
            <a:r>
              <a:rPr lang="en-GB" dirty="0"/>
              <a:t>How toys are labelled and displayed affects consumers’ buying habits. Many people feel uncomfortable buying a boy a pink toy or a girl a toy labelled as ‘for boys’. Other buyers may simply be unaware of the restricted choices they are offered. They may not notice that science kits and construction toys are missing from the “girls” section, or art &amp; crafts and kitchen toys from the “boys”. If they’re never offered the chance, a child may never find out if they enjoy a certain toy or style of play. And children are taking in these messages about what girls and boys are ‘supposed to like’.  They are looking for patterns and social rules – they understand the gender rule ‘This is for boys and that is for girls..” </a:t>
            </a:r>
          </a:p>
          <a:p>
            <a:pPr marL="0" indent="0" fontAlgn="base">
              <a:buNone/>
            </a:pPr>
            <a:r>
              <a:rPr lang="en-GB" dirty="0">
                <a:hlinkClick r:id="rId2"/>
              </a:rPr>
              <a:t>http://lettoysbetoys.org.uk/</a:t>
            </a:r>
            <a:endParaRPr lang="en-US" dirty="0"/>
          </a:p>
        </p:txBody>
      </p:sp>
    </p:spTree>
    <p:extLst>
      <p:ext uri="{BB962C8B-B14F-4D97-AF65-F5344CB8AC3E}">
        <p14:creationId xmlns:p14="http://schemas.microsoft.com/office/powerpoint/2010/main" val="2945708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41D7-091A-9246-8FFA-9A01759A4E01}"/>
              </a:ext>
            </a:extLst>
          </p:cNvPr>
          <p:cNvSpPr>
            <a:spLocks noGrp="1"/>
          </p:cNvSpPr>
          <p:nvPr>
            <p:ph type="title"/>
          </p:nvPr>
        </p:nvSpPr>
        <p:spPr>
          <a:xfrm>
            <a:off x="4965430" y="629268"/>
            <a:ext cx="6586491" cy="1286160"/>
          </a:xfrm>
        </p:spPr>
        <p:txBody>
          <a:bodyPr anchor="b">
            <a:normAutofit/>
          </a:bodyPr>
          <a:lstStyle/>
          <a:p>
            <a:r>
              <a:rPr lang="en-US" dirty="0"/>
              <a:t>Gender identity </a:t>
            </a:r>
          </a:p>
        </p:txBody>
      </p:sp>
      <p:sp>
        <p:nvSpPr>
          <p:cNvPr id="3" name="Content Placeholder 2">
            <a:extLst>
              <a:ext uri="{FF2B5EF4-FFF2-40B4-BE49-F238E27FC236}">
                <a16:creationId xmlns:a16="http://schemas.microsoft.com/office/drawing/2014/main" id="{55FDCF54-E74F-ED44-98AA-EBA884AE2EEF}"/>
              </a:ext>
            </a:extLst>
          </p:cNvPr>
          <p:cNvSpPr>
            <a:spLocks noGrp="1"/>
          </p:cNvSpPr>
          <p:nvPr>
            <p:ph idx="1"/>
          </p:nvPr>
        </p:nvSpPr>
        <p:spPr>
          <a:xfrm>
            <a:off x="4965431" y="2438400"/>
            <a:ext cx="6586489" cy="3785419"/>
          </a:xfrm>
        </p:spPr>
        <p:txBody>
          <a:bodyPr>
            <a:normAutofit/>
          </a:bodyPr>
          <a:lstStyle/>
          <a:p>
            <a:r>
              <a:rPr lang="en-GB" sz="2000" dirty="0"/>
              <a:t>Gender is not always used as a biological term, and is not determined by our sexual preferences.</a:t>
            </a:r>
          </a:p>
          <a:p>
            <a:r>
              <a:rPr lang="en-GB" sz="2000" dirty="0"/>
              <a:t>Gender identity is not limited to the binary categories of male or female.</a:t>
            </a:r>
          </a:p>
          <a:p>
            <a:r>
              <a:rPr lang="en-GB" sz="2000" dirty="0"/>
              <a:t>Non binary is an umbrella-term for all gender identities that are not exclusively male or female.</a:t>
            </a:r>
          </a:p>
          <a:p>
            <a:r>
              <a:rPr lang="en-GB" sz="2000" dirty="0"/>
              <a:t>Many marketeers are moving away from segmenting gender instead segmenting by attitude</a:t>
            </a:r>
          </a:p>
          <a:p>
            <a:r>
              <a:rPr lang="en-GB" sz="2000" dirty="0"/>
              <a:t>The way we communicate to any audience and the pronouns we use are extremely important</a:t>
            </a:r>
            <a:endParaRPr lang="en-US" sz="2000" dirty="0"/>
          </a:p>
        </p:txBody>
      </p:sp>
      <p:pic>
        <p:nvPicPr>
          <p:cNvPr id="4" name="Picture 3">
            <a:extLst>
              <a:ext uri="{FF2B5EF4-FFF2-40B4-BE49-F238E27FC236}">
                <a16:creationId xmlns:a16="http://schemas.microsoft.com/office/drawing/2014/main" id="{04A790BA-BD4A-E14E-99D1-BDC88F16FAD7}"/>
              </a:ext>
            </a:extLst>
          </p:cNvPr>
          <p:cNvPicPr>
            <a:picLocks noChangeAspect="1"/>
          </p:cNvPicPr>
          <p:nvPr/>
        </p:nvPicPr>
        <p:blipFill rotWithShape="1">
          <a:blip r:embed="rId2"/>
          <a:srcRect l="12141" r="3367"/>
          <a:stretch/>
        </p:blipFill>
        <p:spPr>
          <a:xfrm>
            <a:off x="20" y="10"/>
            <a:ext cx="4635571" cy="6857990"/>
          </a:xfrm>
          <a:prstGeom prst="rect">
            <a:avLst/>
          </a:prstGeom>
          <a:effectLst/>
        </p:spPr>
      </p:pic>
    </p:spTree>
    <p:extLst>
      <p:ext uri="{BB962C8B-B14F-4D97-AF65-F5344CB8AC3E}">
        <p14:creationId xmlns:p14="http://schemas.microsoft.com/office/powerpoint/2010/main" val="1203365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E1BAF0-198D-F042-B0D3-18CC99C8679E}"/>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Diversity and Inclusion </a:t>
            </a:r>
          </a:p>
        </p:txBody>
      </p:sp>
      <p:cxnSp>
        <p:nvCxnSpPr>
          <p:cNvPr id="14"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16D6378D-ECA5-9A4D-AE04-7FB2D4C017D6}"/>
              </a:ext>
            </a:extLst>
          </p:cNvPr>
          <p:cNvPicPr>
            <a:picLocks noGrp="1" noChangeAspect="1"/>
          </p:cNvPicPr>
          <p:nvPr>
            <p:ph idx="1"/>
          </p:nvPr>
        </p:nvPicPr>
        <p:blipFill rotWithShape="1">
          <a:blip r:embed="rId2"/>
          <a:srcRect r="1" b="1284"/>
          <a:stretch/>
        </p:blipFill>
        <p:spPr>
          <a:xfrm>
            <a:off x="6442369" y="492573"/>
            <a:ext cx="3976450" cy="5880796"/>
          </a:xfrm>
          <a:prstGeom prst="rect">
            <a:avLst/>
          </a:prstGeom>
        </p:spPr>
      </p:pic>
    </p:spTree>
    <p:extLst>
      <p:ext uri="{BB962C8B-B14F-4D97-AF65-F5344CB8AC3E}">
        <p14:creationId xmlns:p14="http://schemas.microsoft.com/office/powerpoint/2010/main" val="6316099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0315E-F364-2842-B1BD-4788938AC63C}"/>
              </a:ext>
            </a:extLst>
          </p:cNvPr>
          <p:cNvSpPr>
            <a:spLocks noGrp="1"/>
          </p:cNvSpPr>
          <p:nvPr>
            <p:ph type="title"/>
          </p:nvPr>
        </p:nvSpPr>
        <p:spPr>
          <a:xfrm>
            <a:off x="4965430" y="629268"/>
            <a:ext cx="6586491" cy="1286160"/>
          </a:xfrm>
        </p:spPr>
        <p:txBody>
          <a:bodyPr anchor="b">
            <a:normAutofit/>
          </a:bodyPr>
          <a:lstStyle/>
          <a:p>
            <a:r>
              <a:rPr lang="en-US" sz="4100" dirty="0"/>
              <a:t>What is Diversity and Inclusion </a:t>
            </a:r>
          </a:p>
        </p:txBody>
      </p:sp>
      <p:sp>
        <p:nvSpPr>
          <p:cNvPr id="3" name="Content Placeholder 2">
            <a:extLst>
              <a:ext uri="{FF2B5EF4-FFF2-40B4-BE49-F238E27FC236}">
                <a16:creationId xmlns:a16="http://schemas.microsoft.com/office/drawing/2014/main" id="{2FF9423E-4CCB-534F-9F76-A886F6B74DAC}"/>
              </a:ext>
            </a:extLst>
          </p:cNvPr>
          <p:cNvSpPr>
            <a:spLocks noGrp="1"/>
          </p:cNvSpPr>
          <p:nvPr>
            <p:ph idx="1"/>
          </p:nvPr>
        </p:nvSpPr>
        <p:spPr>
          <a:xfrm>
            <a:off x="4965431" y="2438400"/>
            <a:ext cx="6586489" cy="3785419"/>
          </a:xfrm>
        </p:spPr>
        <p:txBody>
          <a:bodyPr>
            <a:normAutofit fontScale="92500" lnSpcReduction="10000"/>
          </a:bodyPr>
          <a:lstStyle/>
          <a:p>
            <a:pPr marL="0" indent="0">
              <a:buNone/>
            </a:pPr>
            <a:r>
              <a:rPr lang="en-US" sz="1700" dirty="0"/>
              <a:t>“ Empowering people by respecting and appreciating what makes them different, in terms of age, gender, ethnicity, religion, disability, sexual orientation, education and national origin. Diversity allows for the exploration of these differences in a safe, positive and nurturing environment.”</a:t>
            </a:r>
          </a:p>
          <a:p>
            <a:pPr marL="0" indent="0">
              <a:buNone/>
            </a:pPr>
            <a:r>
              <a:rPr lang="en-US" sz="1700" dirty="0"/>
              <a:t>Global diversity practice</a:t>
            </a:r>
          </a:p>
          <a:p>
            <a:pPr marL="0" indent="0">
              <a:buNone/>
            </a:pPr>
            <a:endParaRPr lang="en-US" sz="1700" dirty="0"/>
          </a:p>
          <a:p>
            <a:r>
              <a:rPr lang="en-US" sz="1700" dirty="0"/>
              <a:t>Ensuring all voices are heard, and everyone is taken into account</a:t>
            </a:r>
          </a:p>
          <a:p>
            <a:r>
              <a:rPr lang="en-US" sz="1700" dirty="0"/>
              <a:t>Understand, accept &amp; value difference</a:t>
            </a:r>
          </a:p>
          <a:p>
            <a:r>
              <a:rPr lang="en-US" sz="1700" dirty="0"/>
              <a:t>Inclusivity for sexual orientation, ethnicity, disability, socio-economic background, age, religion, beliefs, gender etc..</a:t>
            </a:r>
          </a:p>
          <a:p>
            <a:r>
              <a:rPr lang="en-US" sz="1700" dirty="0"/>
              <a:t>Not just a tick box exercise</a:t>
            </a:r>
          </a:p>
          <a:p>
            <a:r>
              <a:rPr lang="en-GB" sz="1800" dirty="0"/>
              <a:t>Diversity and inclusivity in advertising has the ability to engage even wider audiences on a deeper level</a:t>
            </a:r>
          </a:p>
          <a:p>
            <a:pPr marL="0" indent="0">
              <a:buNone/>
            </a:pPr>
            <a:endParaRPr lang="en-US" sz="1700" dirty="0"/>
          </a:p>
          <a:p>
            <a:endParaRPr lang="en-US" sz="1700" dirty="0"/>
          </a:p>
          <a:p>
            <a:endParaRPr lang="en-US" sz="1700" dirty="0"/>
          </a:p>
          <a:p>
            <a:endParaRPr lang="en-US" sz="1700" dirty="0"/>
          </a:p>
          <a:p>
            <a:endParaRPr lang="en-US" sz="1700" dirty="0"/>
          </a:p>
          <a:p>
            <a:endParaRPr lang="en-US" sz="1700" dirty="0"/>
          </a:p>
        </p:txBody>
      </p:sp>
      <p:pic>
        <p:nvPicPr>
          <p:cNvPr id="4" name="Picture 3">
            <a:extLst>
              <a:ext uri="{FF2B5EF4-FFF2-40B4-BE49-F238E27FC236}">
                <a16:creationId xmlns:a16="http://schemas.microsoft.com/office/drawing/2014/main" id="{283FFC09-455E-B246-B871-83119BB93D83}"/>
              </a:ext>
            </a:extLst>
          </p:cNvPr>
          <p:cNvPicPr>
            <a:picLocks noChangeAspect="1"/>
          </p:cNvPicPr>
          <p:nvPr/>
        </p:nvPicPr>
        <p:blipFill rotWithShape="1">
          <a:blip r:embed="rId2"/>
          <a:srcRect t="1248" r="2" b="2"/>
          <a:stretch/>
        </p:blipFill>
        <p:spPr>
          <a:xfrm>
            <a:off x="20" y="10"/>
            <a:ext cx="4635571" cy="6857990"/>
          </a:xfrm>
          <a:prstGeom prst="rect">
            <a:avLst/>
          </a:prstGeom>
          <a:effectLst/>
        </p:spPr>
      </p:pic>
    </p:spTree>
    <p:extLst>
      <p:ext uri="{BB962C8B-B14F-4D97-AF65-F5344CB8AC3E}">
        <p14:creationId xmlns:p14="http://schemas.microsoft.com/office/powerpoint/2010/main" val="1527050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8181-9119-0341-A38F-0532A39BDF0C}"/>
              </a:ext>
            </a:extLst>
          </p:cNvPr>
          <p:cNvSpPr>
            <a:spLocks noGrp="1"/>
          </p:cNvSpPr>
          <p:nvPr>
            <p:ph type="title"/>
          </p:nvPr>
        </p:nvSpPr>
        <p:spPr>
          <a:xfrm>
            <a:off x="655320" y="365125"/>
            <a:ext cx="5120114" cy="1692794"/>
          </a:xfrm>
        </p:spPr>
        <p:txBody>
          <a:bodyPr>
            <a:normAutofit/>
          </a:bodyPr>
          <a:lstStyle/>
          <a:p>
            <a:r>
              <a:rPr lang="en-US" dirty="0"/>
              <a:t>Diversity &amp; Inclusion explained</a:t>
            </a:r>
          </a:p>
        </p:txBody>
      </p:sp>
      <p:sp>
        <p:nvSpPr>
          <p:cNvPr id="3" name="Content Placeholder 2">
            <a:extLst>
              <a:ext uri="{FF2B5EF4-FFF2-40B4-BE49-F238E27FC236}">
                <a16:creationId xmlns:a16="http://schemas.microsoft.com/office/drawing/2014/main" id="{261B5D1E-F58D-1F47-BC40-223D49C617CB}"/>
              </a:ext>
            </a:extLst>
          </p:cNvPr>
          <p:cNvSpPr>
            <a:spLocks noGrp="1"/>
          </p:cNvSpPr>
          <p:nvPr>
            <p:ph idx="1"/>
          </p:nvPr>
        </p:nvSpPr>
        <p:spPr>
          <a:xfrm>
            <a:off x="655321" y="2575034"/>
            <a:ext cx="5120113" cy="3462228"/>
          </a:xfrm>
        </p:spPr>
        <p:txBody>
          <a:bodyPr>
            <a:normAutofit/>
          </a:bodyPr>
          <a:lstStyle/>
          <a:p>
            <a:r>
              <a:rPr lang="en-US" sz="1800" dirty="0">
                <a:hlinkClick r:id="rId2"/>
              </a:rPr>
              <a:t>https://youtu.be/CkuDy_UvsZk</a:t>
            </a:r>
            <a:endParaRPr lang="en-US" sz="1800" dirty="0"/>
          </a:p>
          <a:p>
            <a:r>
              <a:rPr lang="en-GB" sz="1800" dirty="0">
                <a:hlinkClick r:id="rId3"/>
              </a:rPr>
              <a:t>https://www.youtube.com/watch?time_continue=68&amp;v=YDQ4yluaiGQ</a:t>
            </a:r>
            <a:endParaRPr lang="en-US" sz="1800" dirty="0"/>
          </a:p>
          <a:p>
            <a:pPr marL="0" indent="0">
              <a:buNone/>
            </a:pPr>
            <a:endParaRPr lang="en-US" sz="1800" dirty="0"/>
          </a:p>
        </p:txBody>
      </p:sp>
      <p:pic>
        <p:nvPicPr>
          <p:cNvPr id="4" name="Picture 3">
            <a:extLst>
              <a:ext uri="{FF2B5EF4-FFF2-40B4-BE49-F238E27FC236}">
                <a16:creationId xmlns:a16="http://schemas.microsoft.com/office/drawing/2014/main" id="{FD245772-35B9-EE45-9336-369BC786049F}"/>
              </a:ext>
            </a:extLst>
          </p:cNvPr>
          <p:cNvPicPr>
            <a:picLocks noChangeAspect="1"/>
          </p:cNvPicPr>
          <p:nvPr/>
        </p:nvPicPr>
        <p:blipFill rotWithShape="1">
          <a:blip r:embed="rId4"/>
          <a:srcRect l="20424" r="1743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2026629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88CA2-3F8E-984D-98E5-5C012BEF6B44}"/>
              </a:ext>
            </a:extLst>
          </p:cNvPr>
          <p:cNvSpPr>
            <a:spLocks noGrp="1"/>
          </p:cNvSpPr>
          <p:nvPr>
            <p:ph type="title"/>
          </p:nvPr>
        </p:nvSpPr>
        <p:spPr>
          <a:xfrm>
            <a:off x="4965430" y="629268"/>
            <a:ext cx="6586491" cy="1286160"/>
          </a:xfrm>
        </p:spPr>
        <p:txBody>
          <a:bodyPr anchor="b">
            <a:normAutofit/>
          </a:bodyPr>
          <a:lstStyle/>
          <a:p>
            <a:r>
              <a:rPr lang="en-US" sz="4100" dirty="0"/>
              <a:t>Conscious Bias &amp; Unconscious Bias</a:t>
            </a:r>
          </a:p>
        </p:txBody>
      </p:sp>
      <p:sp>
        <p:nvSpPr>
          <p:cNvPr id="3" name="Content Placeholder 2">
            <a:extLst>
              <a:ext uri="{FF2B5EF4-FFF2-40B4-BE49-F238E27FC236}">
                <a16:creationId xmlns:a16="http://schemas.microsoft.com/office/drawing/2014/main" id="{ED6CA783-5F7C-9846-81AF-F32AA7DF74A2}"/>
              </a:ext>
            </a:extLst>
          </p:cNvPr>
          <p:cNvSpPr>
            <a:spLocks noGrp="1"/>
          </p:cNvSpPr>
          <p:nvPr>
            <p:ph idx="1"/>
          </p:nvPr>
        </p:nvSpPr>
        <p:spPr>
          <a:xfrm>
            <a:off x="4965431" y="2438400"/>
            <a:ext cx="6586489" cy="3785419"/>
          </a:xfrm>
        </p:spPr>
        <p:txBody>
          <a:bodyPr>
            <a:normAutofit/>
          </a:bodyPr>
          <a:lstStyle/>
          <a:p>
            <a:pPr marL="0" indent="0">
              <a:buNone/>
            </a:pPr>
            <a:r>
              <a:rPr lang="en-GB" sz="2000" dirty="0"/>
              <a:t>Unconscious Bias </a:t>
            </a:r>
          </a:p>
          <a:p>
            <a:pPr marL="0" indent="0">
              <a:buNone/>
            </a:pPr>
            <a:r>
              <a:rPr lang="en-GB" sz="2000" dirty="0"/>
              <a:t>“Your background, personal experiences, societal stereotypes and cultural context can have an impact on your decisions and actions without you realising.” - Advance HE</a:t>
            </a:r>
          </a:p>
          <a:p>
            <a:pPr marL="0" indent="0">
              <a:buNone/>
            </a:pPr>
            <a:endParaRPr lang="en-GB" sz="2000" dirty="0"/>
          </a:p>
          <a:p>
            <a:pPr marL="0" indent="0">
              <a:buNone/>
            </a:pPr>
            <a:r>
              <a:rPr lang="en-GB" sz="2000" dirty="0"/>
              <a:t>Conscious Bias </a:t>
            </a:r>
          </a:p>
          <a:p>
            <a:pPr marL="0" indent="0">
              <a:buNone/>
            </a:pPr>
            <a:r>
              <a:rPr lang="en-US" sz="2000" dirty="0"/>
              <a:t>Pre-existing and known personal bias having an influence on your actions</a:t>
            </a:r>
          </a:p>
        </p:txBody>
      </p:sp>
      <p:pic>
        <p:nvPicPr>
          <p:cNvPr id="4" name="Picture 3">
            <a:extLst>
              <a:ext uri="{FF2B5EF4-FFF2-40B4-BE49-F238E27FC236}">
                <a16:creationId xmlns:a16="http://schemas.microsoft.com/office/drawing/2014/main" id="{0A33A8D6-5215-D74F-B694-40D14D7FCBC2}"/>
              </a:ext>
            </a:extLst>
          </p:cNvPr>
          <p:cNvPicPr>
            <a:picLocks noChangeAspect="1"/>
          </p:cNvPicPr>
          <p:nvPr/>
        </p:nvPicPr>
        <p:blipFill rotWithShape="1">
          <a:blip r:embed="rId2"/>
          <a:srcRect t="1248" r="2" b="2"/>
          <a:stretch/>
        </p:blipFill>
        <p:spPr>
          <a:xfrm>
            <a:off x="20" y="10"/>
            <a:ext cx="4635571" cy="6857990"/>
          </a:xfrm>
          <a:prstGeom prst="rect">
            <a:avLst/>
          </a:prstGeom>
          <a:effectLst/>
        </p:spPr>
      </p:pic>
    </p:spTree>
    <p:extLst>
      <p:ext uri="{BB962C8B-B14F-4D97-AF65-F5344CB8AC3E}">
        <p14:creationId xmlns:p14="http://schemas.microsoft.com/office/powerpoint/2010/main" val="16809107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947CE9-070B-424D-84C1-17639A3704B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dirty="0">
                <a:solidFill>
                  <a:srgbClr val="FFFFFF"/>
                </a:solidFill>
              </a:rPr>
              <a:t>What do you think of these ads?</a:t>
            </a:r>
          </a:p>
        </p:txBody>
      </p:sp>
      <p:pic>
        <p:nvPicPr>
          <p:cNvPr id="6" name="Content Placeholder 3">
            <a:extLst>
              <a:ext uri="{FF2B5EF4-FFF2-40B4-BE49-F238E27FC236}">
                <a16:creationId xmlns:a16="http://schemas.microsoft.com/office/drawing/2014/main" id="{9874656A-5BFB-614C-B513-796B1A406178}"/>
              </a:ext>
            </a:extLst>
          </p:cNvPr>
          <p:cNvPicPr>
            <a:picLocks noGrp="1" noChangeAspect="1"/>
          </p:cNvPicPr>
          <p:nvPr>
            <p:ph idx="1"/>
          </p:nvPr>
        </p:nvPicPr>
        <p:blipFill>
          <a:blip r:embed="rId2"/>
          <a:stretch>
            <a:fillRect/>
          </a:stretch>
        </p:blipFill>
        <p:spPr>
          <a:xfrm>
            <a:off x="320040" y="1278867"/>
            <a:ext cx="3425609" cy="2055365"/>
          </a:xfrm>
          <a:prstGeom prst="rect">
            <a:avLst/>
          </a:prstGeom>
        </p:spPr>
      </p:pic>
      <p:pic>
        <p:nvPicPr>
          <p:cNvPr id="8" name="Picture 7">
            <a:extLst>
              <a:ext uri="{FF2B5EF4-FFF2-40B4-BE49-F238E27FC236}">
                <a16:creationId xmlns:a16="http://schemas.microsoft.com/office/drawing/2014/main" id="{8FE16242-075E-1940-B306-3BBB7878057B}"/>
              </a:ext>
            </a:extLst>
          </p:cNvPr>
          <p:cNvPicPr>
            <a:picLocks noChangeAspect="1"/>
          </p:cNvPicPr>
          <p:nvPr/>
        </p:nvPicPr>
        <p:blipFill>
          <a:blip r:embed="rId3"/>
          <a:stretch>
            <a:fillRect/>
          </a:stretch>
        </p:blipFill>
        <p:spPr>
          <a:xfrm>
            <a:off x="4385729" y="1340927"/>
            <a:ext cx="3433324" cy="1931244"/>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EF06489C-1092-0446-99F7-9DB807AA60E6}"/>
              </a:ext>
            </a:extLst>
          </p:cNvPr>
          <p:cNvPicPr>
            <a:picLocks noChangeAspect="1"/>
          </p:cNvPicPr>
          <p:nvPr/>
        </p:nvPicPr>
        <p:blipFill>
          <a:blip r:embed="rId4"/>
          <a:stretch>
            <a:fillRect/>
          </a:stretch>
        </p:blipFill>
        <p:spPr>
          <a:xfrm>
            <a:off x="8449725" y="616905"/>
            <a:ext cx="3423916" cy="3423916"/>
          </a:xfrm>
          <a:prstGeom prst="rect">
            <a:avLst/>
          </a:prstGeom>
        </p:spPr>
      </p:pic>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56556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A606AA-299E-A749-BFB6-E56F3C2500A7}"/>
              </a:ext>
            </a:extLst>
          </p:cNvPr>
          <p:cNvSpPr>
            <a:spLocks noGrp="1"/>
          </p:cNvSpPr>
          <p:nvPr>
            <p:ph type="title"/>
          </p:nvPr>
        </p:nvSpPr>
        <p:spPr>
          <a:xfrm>
            <a:off x="838200" y="631825"/>
            <a:ext cx="10515600" cy="1325563"/>
          </a:xfrm>
        </p:spPr>
        <p:txBody>
          <a:bodyPr>
            <a:normAutofit/>
          </a:bodyPr>
          <a:lstStyle/>
          <a:p>
            <a:r>
              <a:rPr lang="en-US" dirty="0"/>
              <a:t>Diversity and Inclusion – Some examples</a:t>
            </a:r>
          </a:p>
        </p:txBody>
      </p:sp>
      <p:sp>
        <p:nvSpPr>
          <p:cNvPr id="3" name="Content Placeholder 2">
            <a:extLst>
              <a:ext uri="{FF2B5EF4-FFF2-40B4-BE49-F238E27FC236}">
                <a16:creationId xmlns:a16="http://schemas.microsoft.com/office/drawing/2014/main" id="{18CDDD03-BC81-BF46-AB19-7D5F8FE46EF0}"/>
              </a:ext>
            </a:extLst>
          </p:cNvPr>
          <p:cNvSpPr>
            <a:spLocks noGrp="1"/>
          </p:cNvSpPr>
          <p:nvPr>
            <p:ph idx="1"/>
          </p:nvPr>
        </p:nvSpPr>
        <p:spPr>
          <a:xfrm>
            <a:off x="838200" y="2057400"/>
            <a:ext cx="10515600" cy="3871762"/>
          </a:xfrm>
        </p:spPr>
        <p:txBody>
          <a:bodyPr>
            <a:normAutofit/>
          </a:bodyPr>
          <a:lstStyle/>
          <a:p>
            <a:pPr marL="0" indent="0">
              <a:buNone/>
            </a:pPr>
            <a:r>
              <a:rPr lang="en-GB" sz="2400" dirty="0">
                <a:hlinkClick r:id="rId2"/>
              </a:rPr>
              <a:t>https://www.youtube.com/watch?v=YgUqmKQ9Lrg</a:t>
            </a:r>
            <a:endParaRPr lang="en-GB" sz="2400" dirty="0"/>
          </a:p>
          <a:p>
            <a:pPr marL="0" indent="0">
              <a:buNone/>
            </a:pPr>
            <a:r>
              <a:rPr lang="en-GB" sz="2400" dirty="0">
                <a:hlinkClick r:id="rId3"/>
              </a:rPr>
              <a:t>https://youtu.be/siBRvC9YSc4</a:t>
            </a:r>
            <a:endParaRPr lang="en-GB" sz="2400" dirty="0"/>
          </a:p>
          <a:p>
            <a:pPr marL="0" indent="0">
              <a:buNone/>
            </a:pPr>
            <a:r>
              <a:rPr lang="en-GB" sz="2400" dirty="0">
                <a:hlinkClick r:id="rId4"/>
              </a:rPr>
              <a:t>https://vimeo.com/282672649</a:t>
            </a:r>
            <a:endParaRPr lang="en-US" sz="2400" dirty="0"/>
          </a:p>
        </p:txBody>
      </p:sp>
    </p:spTree>
    <p:extLst>
      <p:ext uri="{BB962C8B-B14F-4D97-AF65-F5344CB8AC3E}">
        <p14:creationId xmlns:p14="http://schemas.microsoft.com/office/powerpoint/2010/main" val="631856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B67F-1767-CC4E-A32D-E393CF7F2216}"/>
              </a:ext>
            </a:extLst>
          </p:cNvPr>
          <p:cNvSpPr>
            <a:spLocks noGrp="1"/>
          </p:cNvSpPr>
          <p:nvPr>
            <p:ph type="title"/>
          </p:nvPr>
        </p:nvSpPr>
        <p:spPr>
          <a:xfrm>
            <a:off x="655320" y="365125"/>
            <a:ext cx="5120114" cy="1692794"/>
          </a:xfrm>
        </p:spPr>
        <p:txBody>
          <a:bodyPr>
            <a:normAutofit/>
          </a:bodyPr>
          <a:lstStyle/>
          <a:p>
            <a:r>
              <a:rPr lang="en-US" dirty="0"/>
              <a:t>Class exercise</a:t>
            </a:r>
          </a:p>
        </p:txBody>
      </p:sp>
      <p:sp>
        <p:nvSpPr>
          <p:cNvPr id="9" name="Content Placeholder 8">
            <a:extLst>
              <a:ext uri="{FF2B5EF4-FFF2-40B4-BE49-F238E27FC236}">
                <a16:creationId xmlns:a16="http://schemas.microsoft.com/office/drawing/2014/main" id="{C0A70DB7-50A3-F243-AFE4-4A705FF20056}"/>
              </a:ext>
            </a:extLst>
          </p:cNvPr>
          <p:cNvSpPr>
            <a:spLocks noGrp="1"/>
          </p:cNvSpPr>
          <p:nvPr>
            <p:ph idx="1"/>
          </p:nvPr>
        </p:nvSpPr>
        <p:spPr>
          <a:xfrm>
            <a:off x="655321" y="2575034"/>
            <a:ext cx="5120113" cy="3462228"/>
          </a:xfrm>
        </p:spPr>
        <p:txBody>
          <a:bodyPr>
            <a:normAutofit/>
          </a:bodyPr>
          <a:lstStyle/>
          <a:p>
            <a:pPr marL="0" indent="0">
              <a:buNone/>
            </a:pPr>
            <a:r>
              <a:rPr lang="en-US" sz="1800" dirty="0"/>
              <a:t>This advert was pulled after criticism.</a:t>
            </a:r>
          </a:p>
          <a:p>
            <a:pPr marL="0" indent="0">
              <a:buNone/>
            </a:pPr>
            <a:r>
              <a:rPr lang="en-US" sz="1800" dirty="0"/>
              <a:t>What do you think is the criticism, is it founded?</a:t>
            </a:r>
          </a:p>
          <a:p>
            <a:pPr marL="0" indent="0">
              <a:buNone/>
            </a:pPr>
            <a:endParaRPr lang="en-US" sz="1800" dirty="0"/>
          </a:p>
          <a:p>
            <a:pPr marL="0" indent="0">
              <a:buNone/>
            </a:pPr>
            <a:r>
              <a:rPr lang="en-US" sz="1800" dirty="0"/>
              <a:t>https://youtu.be/N4V2ts-JyAY</a:t>
            </a:r>
          </a:p>
        </p:txBody>
      </p:sp>
      <p:pic>
        <p:nvPicPr>
          <p:cNvPr id="10" name="Picture 9">
            <a:extLst>
              <a:ext uri="{FF2B5EF4-FFF2-40B4-BE49-F238E27FC236}">
                <a16:creationId xmlns:a16="http://schemas.microsoft.com/office/drawing/2014/main" id="{7FE5418F-A23D-E746-B926-7469F91C3769}"/>
              </a:ext>
            </a:extLst>
          </p:cNvPr>
          <p:cNvPicPr>
            <a:picLocks noChangeAspect="1"/>
          </p:cNvPicPr>
          <p:nvPr/>
        </p:nvPicPr>
        <p:blipFill rotWithShape="1">
          <a:blip r:embed="rId2"/>
          <a:srcRect t="14877" r="1" b="1261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423016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75BBB-C461-BA46-9E4E-57EA278FA192}"/>
              </a:ext>
            </a:extLst>
          </p:cNvPr>
          <p:cNvSpPr>
            <a:spLocks noGrp="1"/>
          </p:cNvSpPr>
          <p:nvPr>
            <p:ph type="title"/>
          </p:nvPr>
        </p:nvSpPr>
        <p:spPr/>
        <p:txBody>
          <a:bodyPr/>
          <a:lstStyle/>
          <a:p>
            <a:r>
              <a:rPr lang="en-US" dirty="0"/>
              <a:t>Cultural Appropriation</a:t>
            </a:r>
          </a:p>
        </p:txBody>
      </p:sp>
      <p:sp>
        <p:nvSpPr>
          <p:cNvPr id="3" name="Content Placeholder 2">
            <a:extLst>
              <a:ext uri="{FF2B5EF4-FFF2-40B4-BE49-F238E27FC236}">
                <a16:creationId xmlns:a16="http://schemas.microsoft.com/office/drawing/2014/main" id="{79B4D9C4-6409-CF4E-99E4-9DB042093E61}"/>
              </a:ext>
            </a:extLst>
          </p:cNvPr>
          <p:cNvSpPr>
            <a:spLocks noGrp="1"/>
          </p:cNvSpPr>
          <p:nvPr>
            <p:ph idx="1"/>
          </p:nvPr>
        </p:nvSpPr>
        <p:spPr/>
        <p:txBody>
          <a:bodyPr/>
          <a:lstStyle/>
          <a:p>
            <a:pPr marL="0" indent="0">
              <a:buNone/>
            </a:pPr>
            <a:r>
              <a:rPr lang="en-GB" dirty="0"/>
              <a:t>“The unacknowledged or inappropriate adoption of the customs, practices, ideas, etc. of one people or society by members of another and typically more dominant people or society.”  Oxford dictionary</a:t>
            </a:r>
          </a:p>
          <a:p>
            <a:pPr marL="0" indent="0">
              <a:buNone/>
            </a:pPr>
            <a:endParaRPr lang="en-GB" dirty="0"/>
          </a:p>
          <a:p>
            <a:pPr marL="0" indent="0">
              <a:buNone/>
            </a:pPr>
            <a:r>
              <a:rPr lang="en-GB" dirty="0"/>
              <a:t>“The problem arises when somebody takes something from another less dominant culture in a way that members of that culture find undesirable and offensive. The point is that the more marginalised group doesn’t get a say, while their heritage is deployed by someone in a position of greater privilege – for fun or fashion, perhaps, and out of a place of ignorance rather than knowledge of that culture.”</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4709540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AA0DC91-AEF9-CD40-8CDE-C4D1E8B22916}"/>
              </a:ext>
            </a:extLst>
          </p:cNvPr>
          <p:cNvPicPr>
            <a:picLocks noGrp="1" noChangeAspect="1"/>
          </p:cNvPicPr>
          <p:nvPr>
            <p:ph idx="1"/>
          </p:nvPr>
        </p:nvPicPr>
        <p:blipFill rotWithShape="1">
          <a:blip r:embed="rId2"/>
          <a:srcRect t="15070" b="66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B7A552-201C-5544-BF72-F0D2AED13AE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Digital society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6788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9E11-A1A8-A945-BF9D-77998138A71F}"/>
              </a:ext>
            </a:extLst>
          </p:cNvPr>
          <p:cNvSpPr>
            <a:spLocks noGrp="1"/>
          </p:cNvSpPr>
          <p:nvPr>
            <p:ph type="title"/>
          </p:nvPr>
        </p:nvSpPr>
        <p:spPr>
          <a:xfrm>
            <a:off x="648929" y="629266"/>
            <a:ext cx="6586491" cy="1676603"/>
          </a:xfrm>
        </p:spPr>
        <p:txBody>
          <a:bodyPr>
            <a:normAutofit/>
          </a:bodyPr>
          <a:lstStyle/>
          <a:p>
            <a:r>
              <a:rPr lang="en-US" dirty="0"/>
              <a:t>Smart phone dependence</a:t>
            </a:r>
          </a:p>
        </p:txBody>
      </p:sp>
      <p:sp>
        <p:nvSpPr>
          <p:cNvPr id="3" name="Content Placeholder 2">
            <a:extLst>
              <a:ext uri="{FF2B5EF4-FFF2-40B4-BE49-F238E27FC236}">
                <a16:creationId xmlns:a16="http://schemas.microsoft.com/office/drawing/2014/main" id="{2EF5D331-468C-3342-B57A-8B1FADFC69F6}"/>
              </a:ext>
            </a:extLst>
          </p:cNvPr>
          <p:cNvSpPr>
            <a:spLocks noGrp="1"/>
          </p:cNvSpPr>
          <p:nvPr>
            <p:ph idx="1"/>
          </p:nvPr>
        </p:nvSpPr>
        <p:spPr>
          <a:xfrm>
            <a:off x="648930" y="2438400"/>
            <a:ext cx="6586489" cy="3785419"/>
          </a:xfrm>
        </p:spPr>
        <p:txBody>
          <a:bodyPr>
            <a:normAutofit fontScale="92500" lnSpcReduction="20000"/>
          </a:bodyPr>
          <a:lstStyle/>
          <a:p>
            <a:r>
              <a:rPr lang="en-GB" sz="1700" dirty="0"/>
              <a:t>78% of people in UK own a smartphone </a:t>
            </a:r>
          </a:p>
          <a:p>
            <a:r>
              <a:rPr lang="en-GB" sz="1700" dirty="0"/>
              <a:t>95% of 16-24 year-olds in UK own a smartphone </a:t>
            </a:r>
          </a:p>
          <a:p>
            <a:r>
              <a:rPr lang="en-GB" sz="1700" dirty="0"/>
              <a:t>People in the UK now check their smartphones, on average, every 12 minutes of the waking day</a:t>
            </a:r>
          </a:p>
          <a:p>
            <a:r>
              <a:rPr lang="en-GB" sz="1700" dirty="0"/>
              <a:t>40% of adults first look at their phone within five minutes of waking up, climbing to 65% of those aged under 35.</a:t>
            </a:r>
          </a:p>
          <a:p>
            <a:r>
              <a:rPr lang="en-GB" sz="1700" dirty="0"/>
              <a:t>Two-thirds of adults (64%) say the internet is an essential part of their life.</a:t>
            </a:r>
          </a:p>
          <a:p>
            <a:r>
              <a:rPr lang="en-GB" sz="1700" dirty="0"/>
              <a:t>One in five adults (19%) say they spend more than 40 hours a week online, an increase from 5% just over ten years ago. </a:t>
            </a:r>
          </a:p>
          <a:p>
            <a:r>
              <a:rPr lang="en-GB" sz="1700" dirty="0"/>
              <a:t>71% say they never turn off their phone, and 78% say they could not live without it.</a:t>
            </a:r>
          </a:p>
          <a:p>
            <a:r>
              <a:rPr lang="en-GB" sz="1700" dirty="0"/>
              <a:t>https://youtu.be/SaKCEb8qgNI</a:t>
            </a:r>
          </a:p>
          <a:p>
            <a:pPr marL="0" indent="0">
              <a:buNone/>
            </a:pPr>
            <a:endParaRPr lang="en-GB" sz="1700" dirty="0"/>
          </a:p>
          <a:p>
            <a:pPr marL="0" indent="0">
              <a:buNone/>
            </a:pPr>
            <a:r>
              <a:rPr lang="en-GB" sz="1700" dirty="0"/>
              <a:t>OFCOM  - communications market report</a:t>
            </a:r>
          </a:p>
          <a:p>
            <a:pPr marL="0" indent="0">
              <a:buNone/>
            </a:pPr>
            <a:endParaRPr lang="en-GB" sz="1700" dirty="0"/>
          </a:p>
          <a:p>
            <a:endParaRPr lang="en-US" sz="1700" dirty="0"/>
          </a:p>
        </p:txBody>
      </p:sp>
      <p:pic>
        <p:nvPicPr>
          <p:cNvPr id="4" name="Picture 3">
            <a:extLst>
              <a:ext uri="{FF2B5EF4-FFF2-40B4-BE49-F238E27FC236}">
                <a16:creationId xmlns:a16="http://schemas.microsoft.com/office/drawing/2014/main" id="{73054C5C-F552-9F46-961D-80AF4950E5D4}"/>
              </a:ext>
            </a:extLst>
          </p:cNvPr>
          <p:cNvPicPr>
            <a:picLocks noChangeAspect="1"/>
          </p:cNvPicPr>
          <p:nvPr/>
        </p:nvPicPr>
        <p:blipFill rotWithShape="1">
          <a:blip r:embed="rId2"/>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3511780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D8B01-E6BE-5747-A802-7650B3DC7123}"/>
              </a:ext>
            </a:extLst>
          </p:cNvPr>
          <p:cNvSpPr>
            <a:spLocks noGrp="1"/>
          </p:cNvSpPr>
          <p:nvPr>
            <p:ph type="title"/>
          </p:nvPr>
        </p:nvSpPr>
        <p:spPr>
          <a:xfrm>
            <a:off x="648929" y="629266"/>
            <a:ext cx="6586491" cy="1676603"/>
          </a:xfrm>
        </p:spPr>
        <p:txBody>
          <a:bodyPr>
            <a:normAutofit/>
          </a:bodyPr>
          <a:lstStyle/>
          <a:p>
            <a:r>
              <a:rPr lang="en-US" dirty="0"/>
              <a:t>Change in behavior</a:t>
            </a:r>
          </a:p>
        </p:txBody>
      </p:sp>
      <p:sp>
        <p:nvSpPr>
          <p:cNvPr id="3" name="Content Placeholder 2">
            <a:extLst>
              <a:ext uri="{FF2B5EF4-FFF2-40B4-BE49-F238E27FC236}">
                <a16:creationId xmlns:a16="http://schemas.microsoft.com/office/drawing/2014/main" id="{6BC5FE0B-D701-464E-843B-89586A5BC6DF}"/>
              </a:ext>
            </a:extLst>
          </p:cNvPr>
          <p:cNvSpPr>
            <a:spLocks noGrp="1"/>
          </p:cNvSpPr>
          <p:nvPr>
            <p:ph idx="1"/>
          </p:nvPr>
        </p:nvSpPr>
        <p:spPr>
          <a:xfrm>
            <a:off x="648930" y="2438400"/>
            <a:ext cx="6586489" cy="3785419"/>
          </a:xfrm>
        </p:spPr>
        <p:txBody>
          <a:bodyPr>
            <a:normAutofit/>
          </a:bodyPr>
          <a:lstStyle/>
          <a:p>
            <a:pPr marL="0" indent="0">
              <a:buNone/>
            </a:pPr>
            <a:r>
              <a:rPr lang="en-US" sz="2400" dirty="0"/>
              <a:t>Exercise</a:t>
            </a:r>
          </a:p>
          <a:p>
            <a:pPr marL="0" indent="0">
              <a:buNone/>
            </a:pPr>
            <a:r>
              <a:rPr lang="en-US" sz="2400" dirty="0"/>
              <a:t>How has mobile phones changed your behavior?</a:t>
            </a:r>
          </a:p>
          <a:p>
            <a:pPr marL="0" indent="0">
              <a:buNone/>
            </a:pPr>
            <a:endParaRPr lang="en-US" sz="2400" dirty="0"/>
          </a:p>
          <a:p>
            <a:pPr>
              <a:buFontTx/>
              <a:buChar char="-"/>
            </a:pPr>
            <a:r>
              <a:rPr lang="en-US" sz="2400" dirty="0"/>
              <a:t>Has it changed your relationships or how you interact with others?</a:t>
            </a:r>
          </a:p>
          <a:p>
            <a:pPr>
              <a:buFontTx/>
              <a:buChar char="-"/>
            </a:pPr>
            <a:r>
              <a:rPr lang="en-US" sz="2400" dirty="0"/>
              <a:t>Has it changed the way you shop or research?</a:t>
            </a:r>
          </a:p>
          <a:p>
            <a:pPr>
              <a:buFontTx/>
              <a:buChar char="-"/>
            </a:pPr>
            <a:r>
              <a:rPr lang="en-US" sz="2400" dirty="0"/>
              <a:t>Has it changed how you interact with brands?</a:t>
            </a:r>
          </a:p>
        </p:txBody>
      </p:sp>
      <p:pic>
        <p:nvPicPr>
          <p:cNvPr id="4" name="Picture 3">
            <a:extLst>
              <a:ext uri="{FF2B5EF4-FFF2-40B4-BE49-F238E27FC236}">
                <a16:creationId xmlns:a16="http://schemas.microsoft.com/office/drawing/2014/main" id="{FDA91EA2-764D-8C41-A6E9-8F5AACAD5A33}"/>
              </a:ext>
            </a:extLst>
          </p:cNvPr>
          <p:cNvPicPr>
            <a:picLocks noChangeAspect="1"/>
          </p:cNvPicPr>
          <p:nvPr/>
        </p:nvPicPr>
        <p:blipFill rotWithShape="1">
          <a:blip r:embed="rId2"/>
          <a:srcRect l="21025" r="24899" b="-1"/>
          <a:stretch/>
        </p:blipFill>
        <p:spPr>
          <a:xfrm>
            <a:off x="7556408" y="10"/>
            <a:ext cx="4635591" cy="6857990"/>
          </a:xfrm>
          <a:prstGeom prst="rect">
            <a:avLst/>
          </a:prstGeom>
          <a:effectLst/>
        </p:spPr>
      </p:pic>
    </p:spTree>
    <p:extLst>
      <p:ext uri="{BB962C8B-B14F-4D97-AF65-F5344CB8AC3E}">
        <p14:creationId xmlns:p14="http://schemas.microsoft.com/office/powerpoint/2010/main" val="196592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6376F-B2BB-9B47-8906-7094D6A00FC9}"/>
              </a:ext>
            </a:extLst>
          </p:cNvPr>
          <p:cNvSpPr>
            <a:spLocks noGrp="1"/>
          </p:cNvSpPr>
          <p:nvPr>
            <p:ph type="title"/>
          </p:nvPr>
        </p:nvSpPr>
        <p:spPr>
          <a:xfrm>
            <a:off x="648929" y="629266"/>
            <a:ext cx="4694596" cy="1676603"/>
          </a:xfrm>
        </p:spPr>
        <p:txBody>
          <a:bodyPr>
            <a:normAutofit/>
          </a:bodyPr>
          <a:lstStyle/>
          <a:p>
            <a:r>
              <a:rPr lang="en-US" dirty="0"/>
              <a:t>Mobile Marketing </a:t>
            </a:r>
          </a:p>
        </p:txBody>
      </p:sp>
      <p:sp>
        <p:nvSpPr>
          <p:cNvPr id="3" name="Content Placeholder 2">
            <a:extLst>
              <a:ext uri="{FF2B5EF4-FFF2-40B4-BE49-F238E27FC236}">
                <a16:creationId xmlns:a16="http://schemas.microsoft.com/office/drawing/2014/main" id="{B6EFA782-8C34-6E45-819B-AD74AB4F4B16}"/>
              </a:ext>
            </a:extLst>
          </p:cNvPr>
          <p:cNvSpPr>
            <a:spLocks noGrp="1"/>
          </p:cNvSpPr>
          <p:nvPr>
            <p:ph idx="1"/>
          </p:nvPr>
        </p:nvSpPr>
        <p:spPr>
          <a:xfrm>
            <a:off x="648930" y="2438400"/>
            <a:ext cx="4894619" cy="3785419"/>
          </a:xfrm>
        </p:spPr>
        <p:txBody>
          <a:bodyPr>
            <a:normAutofit/>
          </a:bodyPr>
          <a:lstStyle/>
          <a:p>
            <a:r>
              <a:rPr lang="en-US" sz="1800" dirty="0"/>
              <a:t>Websites optimized ‘mobile first’ </a:t>
            </a:r>
          </a:p>
          <a:p>
            <a:r>
              <a:rPr lang="en-US" sz="1800" dirty="0"/>
              <a:t>Google favors mobile friendly websites</a:t>
            </a:r>
          </a:p>
          <a:p>
            <a:r>
              <a:rPr lang="en-US" sz="1800" dirty="0"/>
              <a:t>Mobile targeting</a:t>
            </a:r>
          </a:p>
          <a:p>
            <a:r>
              <a:rPr lang="en-US" sz="1800" dirty="0"/>
              <a:t>Augmented reality</a:t>
            </a:r>
          </a:p>
          <a:p>
            <a:r>
              <a:rPr lang="en-US" sz="1800" dirty="0"/>
              <a:t>Internet of things</a:t>
            </a:r>
          </a:p>
          <a:p>
            <a:r>
              <a:rPr lang="en-US" sz="1800" dirty="0"/>
              <a:t>Apps / Social / SMS /Click to Call</a:t>
            </a:r>
          </a:p>
          <a:p>
            <a:endParaRPr lang="en-US" sz="1800" dirty="0"/>
          </a:p>
        </p:txBody>
      </p:sp>
      <p:pic>
        <p:nvPicPr>
          <p:cNvPr id="4" name="Picture 3">
            <a:extLst>
              <a:ext uri="{FF2B5EF4-FFF2-40B4-BE49-F238E27FC236}">
                <a16:creationId xmlns:a16="http://schemas.microsoft.com/office/drawing/2014/main" id="{E001BA29-0E0E-1544-A8DA-9267754318BD}"/>
              </a:ext>
            </a:extLst>
          </p:cNvPr>
          <p:cNvPicPr>
            <a:picLocks noChangeAspect="1"/>
          </p:cNvPicPr>
          <p:nvPr/>
        </p:nvPicPr>
        <p:blipFill rotWithShape="1">
          <a:blip r:embed="rId2"/>
          <a:srcRect l="16402" r="10360"/>
          <a:stretch/>
        </p:blipFill>
        <p:spPr>
          <a:xfrm>
            <a:off x="6315074" y="10"/>
            <a:ext cx="5876925" cy="6857990"/>
          </a:xfrm>
          <a:prstGeom prst="rect">
            <a:avLst/>
          </a:prstGeom>
          <a:effectLst/>
        </p:spPr>
      </p:pic>
    </p:spTree>
    <p:extLst>
      <p:ext uri="{BB962C8B-B14F-4D97-AF65-F5344CB8AC3E}">
        <p14:creationId xmlns:p14="http://schemas.microsoft.com/office/powerpoint/2010/main" val="14115162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77A92-4B9F-714E-8683-A5D61AA0C845}"/>
              </a:ext>
            </a:extLst>
          </p:cNvPr>
          <p:cNvSpPr>
            <a:spLocks noGrp="1"/>
          </p:cNvSpPr>
          <p:nvPr>
            <p:ph type="title"/>
          </p:nvPr>
        </p:nvSpPr>
        <p:spPr>
          <a:xfrm>
            <a:off x="655320" y="365125"/>
            <a:ext cx="5120114" cy="1692794"/>
          </a:xfrm>
        </p:spPr>
        <p:txBody>
          <a:bodyPr>
            <a:normAutofit/>
          </a:bodyPr>
          <a:lstStyle/>
          <a:p>
            <a:r>
              <a:rPr lang="en-US" dirty="0"/>
              <a:t>Mobile campaigns</a:t>
            </a:r>
          </a:p>
        </p:txBody>
      </p:sp>
      <p:sp>
        <p:nvSpPr>
          <p:cNvPr id="3" name="Content Placeholder 2">
            <a:extLst>
              <a:ext uri="{FF2B5EF4-FFF2-40B4-BE49-F238E27FC236}">
                <a16:creationId xmlns:a16="http://schemas.microsoft.com/office/drawing/2014/main" id="{C9BAF2F6-5800-E243-BF45-E6EFE839184B}"/>
              </a:ext>
            </a:extLst>
          </p:cNvPr>
          <p:cNvSpPr>
            <a:spLocks noGrp="1"/>
          </p:cNvSpPr>
          <p:nvPr>
            <p:ph idx="1"/>
          </p:nvPr>
        </p:nvSpPr>
        <p:spPr>
          <a:xfrm>
            <a:off x="655321" y="2575034"/>
            <a:ext cx="5120113" cy="3462228"/>
          </a:xfrm>
        </p:spPr>
        <p:txBody>
          <a:bodyPr>
            <a:normAutofit/>
          </a:bodyPr>
          <a:lstStyle/>
          <a:p>
            <a:r>
              <a:rPr lang="en-US" sz="1800" dirty="0">
                <a:hlinkClick r:id="rId2"/>
              </a:rPr>
              <a:t>https://youtu.be/qw18MwtnqW4</a:t>
            </a:r>
            <a:endParaRPr lang="en-US" sz="1800" dirty="0"/>
          </a:p>
          <a:p>
            <a:r>
              <a:rPr lang="en-US" sz="1800" dirty="0"/>
              <a:t>https://vimeo.com/255051197</a:t>
            </a:r>
          </a:p>
        </p:txBody>
      </p:sp>
      <p:pic>
        <p:nvPicPr>
          <p:cNvPr id="4" name="Picture 3">
            <a:extLst>
              <a:ext uri="{FF2B5EF4-FFF2-40B4-BE49-F238E27FC236}">
                <a16:creationId xmlns:a16="http://schemas.microsoft.com/office/drawing/2014/main" id="{3E604092-C0E3-EC4B-B5E3-0252792A0824}"/>
              </a:ext>
            </a:extLst>
          </p:cNvPr>
          <p:cNvPicPr>
            <a:picLocks noChangeAspect="1"/>
          </p:cNvPicPr>
          <p:nvPr/>
        </p:nvPicPr>
        <p:blipFill rotWithShape="1">
          <a:blip r:embed="rId3"/>
          <a:srcRect l="18749" r="2003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5901401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748DB79-F435-3647-BCC4-9175C7C986A7}"/>
              </a:ext>
            </a:extLst>
          </p:cNvPr>
          <p:cNvPicPr>
            <a:picLocks noGrp="1" noChangeAspect="1"/>
          </p:cNvPicPr>
          <p:nvPr>
            <p:ph idx="1"/>
          </p:nvPr>
        </p:nvPicPr>
        <p:blipFill rotWithShape="1">
          <a:blip r:embed="rId2"/>
          <a:srcRect t="10487" b="524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3A4E85-0EF4-D545-B6B3-F70F691F6C2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Millennials and Baby Boomers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29102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36B92-556D-894D-A35F-7EE85475568E}"/>
              </a:ext>
            </a:extLst>
          </p:cNvPr>
          <p:cNvSpPr>
            <a:spLocks noGrp="1"/>
          </p:cNvSpPr>
          <p:nvPr>
            <p:ph type="title"/>
          </p:nvPr>
        </p:nvSpPr>
        <p:spPr/>
        <p:txBody>
          <a:bodyPr/>
          <a:lstStyle/>
          <a:p>
            <a:r>
              <a:rPr lang="en-US" dirty="0"/>
              <a:t>Millennials  </a:t>
            </a:r>
          </a:p>
        </p:txBody>
      </p:sp>
      <p:sp>
        <p:nvSpPr>
          <p:cNvPr id="3" name="Content Placeholder 2">
            <a:extLst>
              <a:ext uri="{FF2B5EF4-FFF2-40B4-BE49-F238E27FC236}">
                <a16:creationId xmlns:a16="http://schemas.microsoft.com/office/drawing/2014/main" id="{7B0ABC4F-3AFC-7F48-9128-FB1DC2715BDC}"/>
              </a:ext>
            </a:extLst>
          </p:cNvPr>
          <p:cNvSpPr>
            <a:spLocks noGrp="1"/>
          </p:cNvSpPr>
          <p:nvPr>
            <p:ph idx="1"/>
          </p:nvPr>
        </p:nvSpPr>
        <p:spPr/>
        <p:txBody>
          <a:bodyPr/>
          <a:lstStyle/>
          <a:p>
            <a:r>
              <a:rPr lang="en-US" dirty="0"/>
              <a:t>Last week we talked about some of the financial attributes of millennials</a:t>
            </a:r>
          </a:p>
          <a:p>
            <a:r>
              <a:rPr lang="en-US" dirty="0"/>
              <a:t> Millennials are tech savvy</a:t>
            </a:r>
          </a:p>
          <a:p>
            <a:r>
              <a:rPr lang="en-US" dirty="0"/>
              <a:t>Most educated generation</a:t>
            </a:r>
          </a:p>
          <a:p>
            <a:r>
              <a:rPr lang="en-US" dirty="0"/>
              <a:t>Socially conscious</a:t>
            </a:r>
          </a:p>
          <a:p>
            <a:r>
              <a:rPr lang="en-US" dirty="0"/>
              <a:t>Global citizens</a:t>
            </a:r>
          </a:p>
          <a:p>
            <a:r>
              <a:rPr lang="en-US" dirty="0"/>
              <a:t>Entrepreneurial</a:t>
            </a:r>
          </a:p>
          <a:p>
            <a:r>
              <a:rPr lang="en-US" dirty="0"/>
              <a:t>Embrace change</a:t>
            </a:r>
          </a:p>
          <a:p>
            <a:endParaRPr lang="en-US" dirty="0"/>
          </a:p>
          <a:p>
            <a:endParaRPr lang="en-US" dirty="0"/>
          </a:p>
          <a:p>
            <a:endParaRPr lang="en-US" dirty="0"/>
          </a:p>
        </p:txBody>
      </p:sp>
    </p:spTree>
    <p:extLst>
      <p:ext uri="{BB962C8B-B14F-4D97-AF65-F5344CB8AC3E}">
        <p14:creationId xmlns:p14="http://schemas.microsoft.com/office/powerpoint/2010/main" val="40571137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6DE97-B0FF-EF4A-879F-EAEFF8754305}"/>
              </a:ext>
            </a:extLst>
          </p:cNvPr>
          <p:cNvSpPr>
            <a:spLocks noGrp="1"/>
          </p:cNvSpPr>
          <p:nvPr>
            <p:ph type="title"/>
          </p:nvPr>
        </p:nvSpPr>
        <p:spPr>
          <a:xfrm>
            <a:off x="655320" y="365125"/>
            <a:ext cx="5120114" cy="1692794"/>
          </a:xfrm>
        </p:spPr>
        <p:txBody>
          <a:bodyPr>
            <a:normAutofit/>
          </a:bodyPr>
          <a:lstStyle/>
          <a:p>
            <a:r>
              <a:rPr lang="en-US" dirty="0"/>
              <a:t>Baby Boomers</a:t>
            </a:r>
          </a:p>
        </p:txBody>
      </p:sp>
      <p:sp>
        <p:nvSpPr>
          <p:cNvPr id="3" name="Content Placeholder 2">
            <a:extLst>
              <a:ext uri="{FF2B5EF4-FFF2-40B4-BE49-F238E27FC236}">
                <a16:creationId xmlns:a16="http://schemas.microsoft.com/office/drawing/2014/main" id="{6EEE4572-992E-7443-B91C-65E5EDD20398}"/>
              </a:ext>
            </a:extLst>
          </p:cNvPr>
          <p:cNvSpPr>
            <a:spLocks noGrp="1"/>
          </p:cNvSpPr>
          <p:nvPr>
            <p:ph idx="1"/>
          </p:nvPr>
        </p:nvSpPr>
        <p:spPr>
          <a:xfrm>
            <a:off x="655321" y="2575034"/>
            <a:ext cx="5120113" cy="3462228"/>
          </a:xfrm>
        </p:spPr>
        <p:txBody>
          <a:bodyPr>
            <a:normAutofit/>
          </a:bodyPr>
          <a:lstStyle/>
          <a:p>
            <a:r>
              <a:rPr lang="en-US" sz="1500" dirty="0"/>
              <a:t>Living Longer</a:t>
            </a:r>
          </a:p>
          <a:p>
            <a:r>
              <a:rPr lang="en-US" sz="1500" dirty="0"/>
              <a:t>Are richer</a:t>
            </a:r>
          </a:p>
          <a:p>
            <a:r>
              <a:rPr lang="en-US" sz="1500" dirty="0"/>
              <a:t>More active and mobile</a:t>
            </a:r>
          </a:p>
          <a:p>
            <a:r>
              <a:rPr lang="en-US" sz="1500" dirty="0"/>
              <a:t>Longer in the workplace</a:t>
            </a:r>
          </a:p>
          <a:p>
            <a:r>
              <a:rPr lang="en-US" sz="1500" dirty="0"/>
              <a:t>In the US 6</a:t>
            </a:r>
            <a:r>
              <a:rPr lang="en-GB" sz="1500" dirty="0"/>
              <a:t>0% of people in the 50 – 64 year age group are now on at least one social media site. ( </a:t>
            </a:r>
            <a:r>
              <a:rPr lang="en-GB" sz="1500" u="sng" dirty="0">
                <a:hlinkClick r:id="rId2"/>
              </a:rPr>
              <a:t>Colorado University,</a:t>
            </a:r>
            <a:r>
              <a:rPr lang="en-GB" sz="1500" dirty="0"/>
              <a:t> 2016)</a:t>
            </a:r>
          </a:p>
          <a:p>
            <a:r>
              <a:rPr lang="en-GB" sz="1500" dirty="0"/>
              <a:t>96% of baby boomers use search engines, 95% use email, and 92% shop for products and services online rather than shopping in stores and shopping malls – Forbes 2017</a:t>
            </a:r>
          </a:p>
          <a:p>
            <a:endParaRPr lang="en-US" sz="1500" dirty="0"/>
          </a:p>
        </p:txBody>
      </p:sp>
      <p:pic>
        <p:nvPicPr>
          <p:cNvPr id="4" name="Picture 3">
            <a:extLst>
              <a:ext uri="{FF2B5EF4-FFF2-40B4-BE49-F238E27FC236}">
                <a16:creationId xmlns:a16="http://schemas.microsoft.com/office/drawing/2014/main" id="{7DB9BFA5-1FDC-9740-BE55-F49398C65D71}"/>
              </a:ext>
            </a:extLst>
          </p:cNvPr>
          <p:cNvPicPr>
            <a:picLocks noChangeAspect="1"/>
          </p:cNvPicPr>
          <p:nvPr/>
        </p:nvPicPr>
        <p:blipFill rotWithShape="1">
          <a:blip r:embed="rId3"/>
          <a:srcRect l="15854" r="1510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8053201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59035-2153-7341-A773-02A7CA9D027D}"/>
              </a:ext>
            </a:extLst>
          </p:cNvPr>
          <p:cNvSpPr>
            <a:spLocks noGrp="1"/>
          </p:cNvSpPr>
          <p:nvPr>
            <p:ph type="title"/>
          </p:nvPr>
        </p:nvSpPr>
        <p:spPr>
          <a:xfrm>
            <a:off x="655320" y="365125"/>
            <a:ext cx="5120114" cy="1692794"/>
          </a:xfrm>
        </p:spPr>
        <p:txBody>
          <a:bodyPr>
            <a:normAutofit/>
          </a:bodyPr>
          <a:lstStyle/>
          <a:p>
            <a:r>
              <a:rPr lang="en-US" dirty="0"/>
              <a:t>Exercise</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219584-3FF6-A44B-9F5E-96C94CDDB4C9}"/>
              </a:ext>
            </a:extLst>
          </p:cNvPr>
          <p:cNvSpPr>
            <a:spLocks noGrp="1"/>
          </p:cNvSpPr>
          <p:nvPr>
            <p:ph idx="1"/>
          </p:nvPr>
        </p:nvSpPr>
        <p:spPr>
          <a:xfrm>
            <a:off x="655321" y="2575034"/>
            <a:ext cx="5120113" cy="3462228"/>
          </a:xfrm>
        </p:spPr>
        <p:txBody>
          <a:bodyPr>
            <a:normAutofit/>
          </a:bodyPr>
          <a:lstStyle/>
          <a:p>
            <a:pPr marL="0" indent="0">
              <a:buNone/>
            </a:pPr>
            <a:r>
              <a:rPr lang="en-US" sz="1800" dirty="0"/>
              <a:t>Imagine you are working in the marketing team for a car insurance company.</a:t>
            </a:r>
          </a:p>
          <a:p>
            <a:pPr marL="0" indent="0">
              <a:buNone/>
            </a:pPr>
            <a:r>
              <a:rPr lang="en-US" sz="1800" dirty="0"/>
              <a:t>How would your marketing differ for millennial and baby boomers?</a:t>
            </a:r>
          </a:p>
        </p:txBody>
      </p:sp>
      <p:pic>
        <p:nvPicPr>
          <p:cNvPr id="4" name="Picture 3">
            <a:extLst>
              <a:ext uri="{FF2B5EF4-FFF2-40B4-BE49-F238E27FC236}">
                <a16:creationId xmlns:a16="http://schemas.microsoft.com/office/drawing/2014/main" id="{B7CFD3BF-3CA3-8640-8F79-9235811C81D8}"/>
              </a:ext>
            </a:extLst>
          </p:cNvPr>
          <p:cNvPicPr>
            <a:picLocks noChangeAspect="1"/>
          </p:cNvPicPr>
          <p:nvPr/>
        </p:nvPicPr>
        <p:blipFill rotWithShape="1">
          <a:blip r:embed="rId2"/>
          <a:srcRect l="16970" r="2181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7559493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5E441-2E72-754A-8394-3AF55713B53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Other changes workshop</a:t>
            </a:r>
          </a:p>
        </p:txBody>
      </p:sp>
      <p:pic>
        <p:nvPicPr>
          <p:cNvPr id="4" name="Content Placeholder 3">
            <a:extLst>
              <a:ext uri="{FF2B5EF4-FFF2-40B4-BE49-F238E27FC236}">
                <a16:creationId xmlns:a16="http://schemas.microsoft.com/office/drawing/2014/main" id="{0BD93487-D446-0D49-B4E1-000983AA261A}"/>
              </a:ext>
            </a:extLst>
          </p:cNvPr>
          <p:cNvPicPr>
            <a:picLocks noGrp="1" noChangeAspect="1"/>
          </p:cNvPicPr>
          <p:nvPr>
            <p:ph idx="1"/>
          </p:nvPr>
        </p:nvPicPr>
        <p:blipFill rotWithShape="1">
          <a:blip r:embed="rId2"/>
          <a:srcRect t="27013" b="35441"/>
          <a:stretch/>
        </p:blipFill>
        <p:spPr>
          <a:xfrm>
            <a:off x="20" y="10"/>
            <a:ext cx="12191980" cy="6857990"/>
          </a:xfrm>
          <a:prstGeom prst="rect">
            <a:avLst/>
          </a:prstGeom>
        </p:spPr>
      </p:pic>
    </p:spTree>
    <p:extLst>
      <p:ext uri="{BB962C8B-B14F-4D97-AF65-F5344CB8AC3E}">
        <p14:creationId xmlns:p14="http://schemas.microsoft.com/office/powerpoint/2010/main" val="1368515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EF5C4-7C21-BF4B-9203-722413D9099A}"/>
              </a:ext>
            </a:extLst>
          </p:cNvPr>
          <p:cNvSpPr>
            <a:spLocks noGrp="1"/>
          </p:cNvSpPr>
          <p:nvPr>
            <p:ph type="title"/>
          </p:nvPr>
        </p:nvSpPr>
        <p:spPr>
          <a:xfrm>
            <a:off x="655320" y="365125"/>
            <a:ext cx="5120114" cy="1692794"/>
          </a:xfrm>
        </p:spPr>
        <p:txBody>
          <a:bodyPr>
            <a:normAutofit/>
          </a:bodyPr>
          <a:lstStyle/>
          <a:p>
            <a:r>
              <a:rPr lang="en-US" dirty="0"/>
              <a:t>Workshop </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05211D-D744-6942-9FB4-93FC661C45BD}"/>
              </a:ext>
            </a:extLst>
          </p:cNvPr>
          <p:cNvSpPr>
            <a:spLocks noGrp="1"/>
          </p:cNvSpPr>
          <p:nvPr>
            <p:ph idx="1"/>
          </p:nvPr>
        </p:nvSpPr>
        <p:spPr>
          <a:xfrm>
            <a:off x="655321" y="2575034"/>
            <a:ext cx="5120113" cy="3462228"/>
          </a:xfrm>
        </p:spPr>
        <p:txBody>
          <a:bodyPr>
            <a:normAutofit/>
          </a:bodyPr>
          <a:lstStyle/>
          <a:p>
            <a:pPr marL="0" indent="0">
              <a:buNone/>
            </a:pPr>
            <a:r>
              <a:rPr lang="en-US" sz="1800" dirty="0"/>
              <a:t>We will look at some of the social changes you listed earlier and consider how they may effect marketing…</a:t>
            </a:r>
          </a:p>
        </p:txBody>
      </p:sp>
      <p:pic>
        <p:nvPicPr>
          <p:cNvPr id="4" name="Picture 3">
            <a:extLst>
              <a:ext uri="{FF2B5EF4-FFF2-40B4-BE49-F238E27FC236}">
                <a16:creationId xmlns:a16="http://schemas.microsoft.com/office/drawing/2014/main" id="{C9A70709-5723-5246-8498-EE571BF5B9C9}"/>
              </a:ext>
            </a:extLst>
          </p:cNvPr>
          <p:cNvPicPr>
            <a:picLocks noChangeAspect="1"/>
          </p:cNvPicPr>
          <p:nvPr/>
        </p:nvPicPr>
        <p:blipFill rotWithShape="1">
          <a:blip r:embed="rId2"/>
          <a:srcRect r="3878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734287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406</TotalTime>
  <Words>1380</Words>
  <Application>Microsoft Macintosh PowerPoint</Application>
  <PresentationFormat>Widescreen</PresentationFormat>
  <Paragraphs>166</Paragraphs>
  <Slides>46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Calibri Light</vt:lpstr>
      <vt:lpstr>Office Theme</vt:lpstr>
      <vt:lpstr>Marketing &amp; Social Change</vt:lpstr>
      <vt:lpstr>What we will cover </vt:lpstr>
      <vt:lpstr>A trip down memory lane, it’s 2009...</vt:lpstr>
      <vt:lpstr>What is social change?</vt:lpstr>
      <vt:lpstr>How has society changed in the last 10 years?</vt:lpstr>
      <vt:lpstr>UK Communication services – Ofcom Communications market report August 2018</vt:lpstr>
      <vt:lpstr>PowerPoint Presentation</vt:lpstr>
      <vt:lpstr>PowerPoint Presentation</vt:lpstr>
      <vt:lpstr>The population has exploded</vt:lpstr>
      <vt:lpstr>World Population Forecast </vt:lpstr>
      <vt:lpstr>UK Population – Office for National Statistics</vt:lpstr>
      <vt:lpstr>Population by age group</vt:lpstr>
      <vt:lpstr>UK Migration </vt:lpstr>
      <vt:lpstr>Class exercise</vt:lpstr>
      <vt:lpstr>Gender </vt:lpstr>
      <vt:lpstr>Do you think how we perceive and approach gender has changed?</vt:lpstr>
      <vt:lpstr>Exercise</vt:lpstr>
      <vt:lpstr>PowerPoint Presentation</vt:lpstr>
      <vt:lpstr>PowerPoint Presentation</vt:lpstr>
      <vt:lpstr>What do we think about this advert?</vt:lpstr>
      <vt:lpstr>PowerPoint Presentation</vt:lpstr>
      <vt:lpstr>Exercise</vt:lpstr>
      <vt:lpstr>A Note From The ASA</vt:lpstr>
      <vt:lpstr>ASA/BCAP</vt:lpstr>
      <vt:lpstr>PowerPoint Presentation</vt:lpstr>
      <vt:lpstr># Lettoysbetoys</vt:lpstr>
      <vt:lpstr>Gender identity </vt:lpstr>
      <vt:lpstr>Diversity and Inclusion </vt:lpstr>
      <vt:lpstr>What is Diversity and Inclusion </vt:lpstr>
      <vt:lpstr>Diversity &amp; Inclusion explained</vt:lpstr>
      <vt:lpstr>Conscious Bias &amp; Unconscious Bias</vt:lpstr>
      <vt:lpstr>What do you think of these ads?</vt:lpstr>
      <vt:lpstr>Diversity and Inclusion – Some examples</vt:lpstr>
      <vt:lpstr>Class exercise</vt:lpstr>
      <vt:lpstr>Cultural Appropriation</vt:lpstr>
      <vt:lpstr>Digital society </vt:lpstr>
      <vt:lpstr>Smart phone dependence</vt:lpstr>
      <vt:lpstr>Change in behavior</vt:lpstr>
      <vt:lpstr>Mobile Marketing </vt:lpstr>
      <vt:lpstr>Mobile campaigns</vt:lpstr>
      <vt:lpstr>Millennials and Baby Boomers</vt:lpstr>
      <vt:lpstr>Millennials  </vt:lpstr>
      <vt:lpstr>Baby Boomers</vt:lpstr>
      <vt:lpstr>Exercise</vt:lpstr>
      <vt:lpstr>Other changes workshop</vt:lpstr>
      <vt:lpstr>Workshop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&amp; Social Change</dc:title>
  <dc:creator>Sarah Campodonic</dc:creator>
  <cp:lastModifiedBy>Sarah Campodonic</cp:lastModifiedBy>
  <cp:revision>5</cp:revision>
  <dcterms:created xsi:type="dcterms:W3CDTF">2019-10-21T13:41:23Z</dcterms:created>
  <dcterms:modified xsi:type="dcterms:W3CDTF">2019-10-21T20:28:09Z</dcterms:modified>
</cp:coreProperties>
</file>