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70" r:id="rId14"/>
    <p:sldId id="266" r:id="rId15"/>
    <p:sldId id="268" r:id="rId16"/>
    <p:sldId id="271" r:id="rId17"/>
    <p:sldId id="272" r:id="rId18"/>
    <p:sldId id="273" r:id="rId19"/>
    <p:sldId id="275" r:id="rId20"/>
    <p:sldId id="274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13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51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977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42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19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27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5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58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651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95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77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F55EE-82AA-477A-B576-92CA7CB406EE}" type="datetimeFigureOut">
              <a:rPr lang="en-GB" smtClean="0"/>
              <a:t>17/06/2014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F44E4-4942-4CC2-BD41-3ECA4B1E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14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Human Resource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964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Gunnigle</a:t>
            </a:r>
            <a:r>
              <a:rPr lang="en-GB" dirty="0"/>
              <a:t> et al (1997:1) people are the lifeblood of an organisation </a:t>
            </a:r>
          </a:p>
          <a:p>
            <a:r>
              <a:rPr lang="en-GB" dirty="0" smtClean="0"/>
              <a:t>Two </a:t>
            </a:r>
            <a:r>
              <a:rPr lang="en-GB" dirty="0"/>
              <a:t>core elements of HR Planning are</a:t>
            </a:r>
          </a:p>
        </p:txBody>
      </p:sp>
    </p:spTree>
    <p:extLst>
      <p:ext uri="{BB962C8B-B14F-4D97-AF65-F5344CB8AC3E}">
        <p14:creationId xmlns:p14="http://schemas.microsoft.com/office/powerpoint/2010/main" val="180409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Personnel Management</a:t>
            </a:r>
          </a:p>
          <a:p>
            <a:r>
              <a:rPr lang="en-GB" dirty="0" smtClean="0"/>
              <a:t>Human </a:t>
            </a:r>
            <a:r>
              <a:rPr lang="en-GB" dirty="0"/>
              <a:t>Resource Management</a:t>
            </a:r>
          </a:p>
          <a:p>
            <a:pPr lvl="1"/>
            <a:r>
              <a:rPr lang="en-GB" dirty="0" smtClean="0"/>
              <a:t>They </a:t>
            </a:r>
            <a:r>
              <a:rPr lang="en-GB" dirty="0"/>
              <a:t>are similar</a:t>
            </a:r>
          </a:p>
          <a:p>
            <a:pPr lvl="1"/>
            <a:r>
              <a:rPr lang="en-GB" dirty="0" smtClean="0"/>
              <a:t>They </a:t>
            </a:r>
            <a:r>
              <a:rPr lang="en-GB" dirty="0"/>
              <a:t>are not the same</a:t>
            </a:r>
          </a:p>
        </p:txBody>
      </p:sp>
    </p:spTree>
    <p:extLst>
      <p:ext uri="{BB962C8B-B14F-4D97-AF65-F5344CB8AC3E}">
        <p14:creationId xmlns:p14="http://schemas.microsoft.com/office/powerpoint/2010/main" val="1657168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Personnel Management is </a:t>
            </a:r>
            <a:r>
              <a:rPr lang="en-GB" b="1" i="1" dirty="0"/>
              <a:t>reactive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–Kicks in when things go wrong</a:t>
            </a:r>
          </a:p>
          <a:p>
            <a:pPr marL="400050" lvl="1" indent="0">
              <a:buNone/>
            </a:pPr>
            <a:r>
              <a:rPr lang="en-GB" dirty="0"/>
              <a:t>–It is a support system</a:t>
            </a:r>
          </a:p>
          <a:p>
            <a:pPr marL="400050" lvl="1" indent="0">
              <a:buNone/>
            </a:pPr>
            <a:r>
              <a:rPr lang="en-GB" dirty="0"/>
              <a:t>–Collective management of personnel</a:t>
            </a:r>
          </a:p>
          <a:p>
            <a:pPr marL="400050" lvl="1" indent="0">
              <a:buNone/>
            </a:pPr>
            <a:r>
              <a:rPr lang="en-GB" dirty="0"/>
              <a:t>–Rules rule! </a:t>
            </a:r>
          </a:p>
        </p:txBody>
      </p:sp>
    </p:spTree>
    <p:extLst>
      <p:ext uri="{BB962C8B-B14F-4D97-AF65-F5344CB8AC3E}">
        <p14:creationId xmlns:p14="http://schemas.microsoft.com/office/powerpoint/2010/main" val="1737928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HRM is </a:t>
            </a:r>
            <a:r>
              <a:rPr lang="en-GB" b="1" i="1" dirty="0"/>
              <a:t>Proactive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–Strategic view; plans ahead</a:t>
            </a:r>
          </a:p>
          <a:p>
            <a:pPr marL="400050" lvl="1" indent="0">
              <a:buNone/>
            </a:pPr>
            <a:r>
              <a:rPr lang="en-GB" dirty="0"/>
              <a:t>–It is a support system but</a:t>
            </a:r>
          </a:p>
          <a:p>
            <a:pPr marL="400050" lvl="1" indent="0">
              <a:buNone/>
            </a:pPr>
            <a:r>
              <a:rPr lang="en-GB" dirty="0"/>
              <a:t>–Distributed management of personnel </a:t>
            </a:r>
          </a:p>
          <a:p>
            <a:pPr marL="400050" lvl="1" indent="0">
              <a:buNone/>
            </a:pPr>
            <a:r>
              <a:rPr lang="en-GB" dirty="0"/>
              <a:t>–Policies rule!</a:t>
            </a:r>
          </a:p>
        </p:txBody>
      </p:sp>
    </p:spTree>
    <p:extLst>
      <p:ext uri="{BB962C8B-B14F-4D97-AF65-F5344CB8AC3E}">
        <p14:creationId xmlns:p14="http://schemas.microsoft.com/office/powerpoint/2010/main" val="2532120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so you are </a:t>
            </a:r>
            <a:r>
              <a:rPr lang="en-GB" b="1" i="1" dirty="0"/>
              <a:t>REALLY </a:t>
            </a:r>
            <a:r>
              <a:rPr lang="en-GB" dirty="0" smtClean="0"/>
              <a:t>confused</a:t>
            </a:r>
          </a:p>
          <a:p>
            <a:pPr marL="0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dirty="0"/>
              <a:t>–HRM </a:t>
            </a:r>
            <a:r>
              <a:rPr lang="en-GB" i="1" dirty="0"/>
              <a:t>includes </a:t>
            </a:r>
            <a:r>
              <a:rPr lang="en-GB" dirty="0"/>
              <a:t>Personnel Management</a:t>
            </a:r>
          </a:p>
          <a:p>
            <a:pPr marL="0" indent="0">
              <a:buNone/>
            </a:pPr>
            <a:r>
              <a:rPr lang="en-GB" dirty="0" smtClean="0"/>
              <a:t>But</a:t>
            </a:r>
          </a:p>
          <a:p>
            <a:pPr marL="400050" lvl="1" indent="0">
              <a:buNone/>
            </a:pPr>
            <a:r>
              <a:rPr lang="en-GB" dirty="0" smtClean="0"/>
              <a:t>–</a:t>
            </a:r>
            <a:r>
              <a:rPr lang="en-GB" dirty="0"/>
              <a:t>Personnel Management </a:t>
            </a:r>
            <a:r>
              <a:rPr lang="en-GB" i="1" dirty="0"/>
              <a:t>may </a:t>
            </a:r>
            <a:r>
              <a:rPr lang="en-GB" dirty="0"/>
              <a:t>include a measure of HRM!!!!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84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deciding factor:</a:t>
            </a:r>
          </a:p>
          <a:p>
            <a:pPr marL="400050" lvl="1" indent="0">
              <a:buNone/>
            </a:pPr>
            <a:r>
              <a:rPr lang="en-GB" dirty="0"/>
              <a:t>–Does the boss of HR have a seat on the Board?</a:t>
            </a:r>
          </a:p>
          <a:p>
            <a:pPr marL="800100" lvl="2" indent="0">
              <a:buNone/>
            </a:pPr>
            <a:r>
              <a:rPr lang="en-GB" dirty="0" smtClean="0"/>
              <a:t>Yes</a:t>
            </a:r>
            <a:r>
              <a:rPr lang="en-GB" dirty="0"/>
              <a:t>: HR is a strategic influence on the purpose and direction of the business</a:t>
            </a:r>
          </a:p>
          <a:p>
            <a:pPr marL="800100" lvl="2" indent="0">
              <a:buNone/>
            </a:pPr>
            <a:r>
              <a:rPr lang="en-GB" dirty="0" smtClean="0"/>
              <a:t>No</a:t>
            </a:r>
            <a:r>
              <a:rPr lang="en-GB" dirty="0"/>
              <a:t>: PM is a necessary function of business like transport or manufacturing</a:t>
            </a:r>
          </a:p>
        </p:txBody>
      </p:sp>
    </p:spTree>
    <p:extLst>
      <p:ext uri="{BB962C8B-B14F-4D97-AF65-F5344CB8AC3E}">
        <p14:creationId xmlns:p14="http://schemas.microsoft.com/office/powerpoint/2010/main" val="1946425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short history…….</a:t>
            </a:r>
          </a:p>
        </p:txBody>
      </p:sp>
    </p:spTree>
    <p:extLst>
      <p:ext uri="{BB962C8B-B14F-4D97-AF65-F5344CB8AC3E}">
        <p14:creationId xmlns:p14="http://schemas.microsoft.com/office/powerpoint/2010/main" val="2355418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7200800" cy="5956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9550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984" y="548681"/>
            <a:ext cx="7096416" cy="5846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4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short history…….</a:t>
            </a:r>
          </a:p>
          <a:p>
            <a:pPr marL="400050" lvl="1" indent="0">
              <a:buNone/>
            </a:pPr>
            <a:r>
              <a:rPr lang="en-GB" dirty="0"/>
              <a:t>–Humanist School </a:t>
            </a:r>
          </a:p>
          <a:p>
            <a:pPr marL="400050" lvl="1" indent="0">
              <a:buNone/>
            </a:pPr>
            <a:r>
              <a:rPr lang="en-GB" dirty="0" smtClean="0"/>
              <a:t>In </a:t>
            </a:r>
            <a:r>
              <a:rPr lang="en-GB" dirty="0"/>
              <a:t>1913 as the Welfare Workers' Association (WWA) with a membership of just 34 people.</a:t>
            </a:r>
          </a:p>
          <a:p>
            <a:pPr marL="400050" lvl="1" indent="0">
              <a:buNone/>
            </a:pPr>
            <a:r>
              <a:rPr lang="en-GB" dirty="0" smtClean="0"/>
              <a:t>29 </a:t>
            </a:r>
            <a:r>
              <a:rPr lang="en-GB" dirty="0"/>
              <a:t>of whom were women, reflecting the predominant concern of welfare work which had emerged between 1890 and 1914 with the working conditions of female employees in </a:t>
            </a:r>
            <a:r>
              <a:rPr lang="en-GB" dirty="0" smtClean="0"/>
              <a:t>factories.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469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short history…….</a:t>
            </a:r>
          </a:p>
          <a:p>
            <a:pPr marL="400050" lvl="1" indent="0">
              <a:buNone/>
            </a:pPr>
            <a:r>
              <a:rPr lang="en-GB" dirty="0"/>
              <a:t>–Humanist School </a:t>
            </a:r>
          </a:p>
          <a:p>
            <a:pPr marL="400050" lvl="1" indent="0">
              <a:buNone/>
            </a:pPr>
            <a:r>
              <a:rPr lang="en-GB" dirty="0"/>
              <a:t>Many of the companies represented amongst the welfare workers forming the WWA remain household names to the present time, including Cadbury's, Reckitt, Colman, Boots, </a:t>
            </a:r>
            <a:r>
              <a:rPr lang="en-GB" dirty="0" err="1"/>
              <a:t>Carrs</a:t>
            </a:r>
            <a:r>
              <a:rPr lang="en-GB" dirty="0"/>
              <a:t>, Jacobs and Peek </a:t>
            </a:r>
            <a:r>
              <a:rPr lang="en-GB" dirty="0" err="1"/>
              <a:t>Frean's</a:t>
            </a:r>
            <a:r>
              <a:rPr lang="en-GB" dirty="0"/>
              <a:t> biscuit companies, Robertson's jam, Wills tobacco and others. </a:t>
            </a:r>
          </a:p>
        </p:txBody>
      </p:sp>
    </p:spTree>
    <p:extLst>
      <p:ext uri="{BB962C8B-B14F-4D97-AF65-F5344CB8AC3E}">
        <p14:creationId xmlns:p14="http://schemas.microsoft.com/office/powerpoint/2010/main" val="2511789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short history…….</a:t>
            </a:r>
          </a:p>
          <a:p>
            <a:pPr marL="400050" lvl="1" indent="0">
              <a:buNone/>
            </a:pPr>
            <a:r>
              <a:rPr lang="en-GB" dirty="0"/>
              <a:t>–Humanist School </a:t>
            </a:r>
          </a:p>
          <a:p>
            <a:pPr marL="1257300" lvl="2" indent="-457200"/>
            <a:r>
              <a:rPr lang="en-GB" dirty="0"/>
              <a:t>The leading company pioneering welfare work between 1890 and 1914 was </a:t>
            </a:r>
            <a:r>
              <a:rPr lang="en-GB" dirty="0" err="1"/>
              <a:t>Rowntree</a:t>
            </a:r>
            <a:r>
              <a:rPr lang="en-GB" dirty="0"/>
              <a:t> &amp; Co.</a:t>
            </a:r>
          </a:p>
          <a:p>
            <a:pPr marL="1257300" lvl="2" indent="-457200"/>
            <a:r>
              <a:rPr lang="en-GB" dirty="0" smtClean="0"/>
              <a:t>(</a:t>
            </a:r>
            <a:r>
              <a:rPr lang="en-GB" dirty="0"/>
              <a:t>Benjamin) </a:t>
            </a:r>
            <a:r>
              <a:rPr lang="en-GB" dirty="0" err="1"/>
              <a:t>Seebohm</a:t>
            </a:r>
            <a:r>
              <a:rPr lang="en-GB" dirty="0"/>
              <a:t> </a:t>
            </a:r>
            <a:r>
              <a:rPr lang="en-GB" dirty="0" err="1"/>
              <a:t>Rowntree</a:t>
            </a:r>
            <a:r>
              <a:rPr lang="en-GB" dirty="0"/>
              <a:t> appointed to the post of Labour Director in 1890</a:t>
            </a:r>
          </a:p>
          <a:p>
            <a:pPr marL="1257300" lvl="2" indent="-457200"/>
            <a:r>
              <a:rPr lang="en-GB" dirty="0" smtClean="0"/>
              <a:t>First </a:t>
            </a:r>
            <a:r>
              <a:rPr lang="en-GB" dirty="0"/>
              <a:t>person in Britain known to have held a post at this level in employment affairs</a:t>
            </a:r>
          </a:p>
          <a:p>
            <a:pPr marL="1257300" lvl="2" indent="-457200"/>
            <a:r>
              <a:rPr lang="en-GB" dirty="0" smtClean="0"/>
              <a:t>Helped </a:t>
            </a:r>
            <a:r>
              <a:rPr lang="en-GB" dirty="0"/>
              <a:t>establish the Welfare Worker's Association at a meeting in York in 1913. </a:t>
            </a:r>
          </a:p>
        </p:txBody>
      </p:sp>
    </p:spTree>
    <p:extLst>
      <p:ext uri="{BB962C8B-B14F-4D97-AF65-F5344CB8AC3E}">
        <p14:creationId xmlns:p14="http://schemas.microsoft.com/office/powerpoint/2010/main" val="694238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short history…….</a:t>
            </a:r>
          </a:p>
          <a:p>
            <a:pPr marL="400050" lvl="1" indent="0">
              <a:buNone/>
            </a:pPr>
            <a:r>
              <a:rPr lang="en-GB" dirty="0"/>
              <a:t>–Humanist School </a:t>
            </a:r>
          </a:p>
          <a:p>
            <a:pPr marL="400050" lvl="1" indent="0">
              <a:buNone/>
            </a:pPr>
            <a:r>
              <a:rPr lang="en-GB" dirty="0" smtClean="0"/>
              <a:t>See </a:t>
            </a:r>
            <a:r>
              <a:rPr lang="en-GB" sz="2000" dirty="0"/>
              <a:t>http://</a:t>
            </a:r>
            <a:r>
              <a:rPr lang="en-GB" sz="2000" dirty="0" smtClean="0"/>
              <a:t>socserv.mcmaster.ca/econ/ugcm/3ll3/rowntree/index</a:t>
            </a:r>
            <a:r>
              <a:rPr lang="en-GB" sz="2000" dirty="0"/>
              <a:t>.</a:t>
            </a:r>
          </a:p>
          <a:p>
            <a:pPr marL="400050" lvl="1" indent="0">
              <a:buNone/>
            </a:pPr>
            <a:r>
              <a:rPr lang="en-GB" dirty="0"/>
              <a:t>For a copy of his book: </a:t>
            </a:r>
          </a:p>
          <a:p>
            <a:pPr marL="800100" lvl="2" indent="0">
              <a:buNone/>
            </a:pPr>
            <a:r>
              <a:rPr lang="en-GB" dirty="0"/>
              <a:t>The Human Factor in Business</a:t>
            </a:r>
          </a:p>
          <a:p>
            <a:pPr marL="400050" lvl="1" indent="0">
              <a:buNone/>
            </a:pPr>
            <a:r>
              <a:rPr lang="en-GB" dirty="0"/>
              <a:t>He argues for: </a:t>
            </a:r>
          </a:p>
        </p:txBody>
      </p:sp>
    </p:spTree>
    <p:extLst>
      <p:ext uri="{BB962C8B-B14F-4D97-AF65-F5344CB8AC3E}">
        <p14:creationId xmlns:p14="http://schemas.microsoft.com/office/powerpoint/2010/main" val="2321182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00050" lvl="1" indent="0">
              <a:buNone/>
            </a:pPr>
            <a:r>
              <a:rPr lang="en-GB" dirty="0"/>
              <a:t>1. Earnings sufficient to maintain a reasonable standard of comfort.</a:t>
            </a:r>
          </a:p>
          <a:p>
            <a:pPr marL="400050" lvl="1" indent="0">
              <a:buNone/>
            </a:pPr>
            <a:r>
              <a:rPr lang="en-GB" dirty="0" smtClean="0"/>
              <a:t>2</a:t>
            </a:r>
            <a:r>
              <a:rPr lang="en-GB" dirty="0"/>
              <a:t>. Reasonable hours of work.</a:t>
            </a:r>
          </a:p>
          <a:p>
            <a:pPr marL="400050" lvl="1" indent="0">
              <a:buNone/>
            </a:pPr>
            <a:r>
              <a:rPr lang="en-GB" dirty="0" smtClean="0"/>
              <a:t>3</a:t>
            </a:r>
            <a:r>
              <a:rPr lang="en-GB" dirty="0"/>
              <a:t>. Reasonable economic security during the whole working life and in old age.</a:t>
            </a:r>
          </a:p>
          <a:p>
            <a:pPr marL="400050" lvl="1" indent="0">
              <a:buNone/>
            </a:pPr>
            <a:r>
              <a:rPr lang="en-GB" dirty="0" smtClean="0"/>
              <a:t>4</a:t>
            </a:r>
            <a:r>
              <a:rPr lang="en-GB" dirty="0"/>
              <a:t>. Good working conditions.</a:t>
            </a:r>
          </a:p>
          <a:p>
            <a:pPr marL="400050" lvl="1" indent="0">
              <a:buNone/>
            </a:pPr>
            <a:r>
              <a:rPr lang="en-GB" dirty="0" smtClean="0"/>
              <a:t>5</a:t>
            </a:r>
            <a:r>
              <a:rPr lang="en-GB" dirty="0"/>
              <a:t>. A status for the workers suitable to men in a free country in the twentieth century.</a:t>
            </a:r>
          </a:p>
        </p:txBody>
      </p:sp>
    </p:spTree>
    <p:extLst>
      <p:ext uri="{BB962C8B-B14F-4D97-AF65-F5344CB8AC3E}">
        <p14:creationId xmlns:p14="http://schemas.microsoft.com/office/powerpoint/2010/main" val="2988731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0658"/>
            <a:ext cx="6480720" cy="5289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729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Fordism:</a:t>
            </a:r>
          </a:p>
          <a:p>
            <a:pPr marL="400050" lvl="1" indent="0">
              <a:buNone/>
            </a:pPr>
            <a:r>
              <a:rPr lang="en-GB" dirty="0"/>
              <a:t>–Man as an adjunct to the machine</a:t>
            </a:r>
          </a:p>
          <a:p>
            <a:pPr marL="400050" lvl="1" indent="0">
              <a:buNone/>
            </a:pPr>
            <a:r>
              <a:rPr lang="en-GB" dirty="0"/>
              <a:t>–Mass production</a:t>
            </a:r>
          </a:p>
          <a:p>
            <a:pPr marL="400050" lvl="1" indent="0">
              <a:buNone/>
            </a:pPr>
            <a:r>
              <a:rPr lang="en-GB" dirty="0"/>
              <a:t>–Assembly lines</a:t>
            </a:r>
          </a:p>
          <a:p>
            <a:pPr marL="400050" lvl="1" indent="0">
              <a:buNone/>
            </a:pPr>
            <a:r>
              <a:rPr lang="en-GB" dirty="0"/>
              <a:t>–Low skill; high wages</a:t>
            </a:r>
          </a:p>
          <a:p>
            <a:r>
              <a:rPr lang="en-GB" dirty="0" smtClean="0"/>
              <a:t>See </a:t>
            </a:r>
            <a:r>
              <a:rPr lang="en-GB" dirty="0"/>
              <a:t>Henry Ford’s book: My Life and Work at</a:t>
            </a:r>
          </a:p>
          <a:p>
            <a:pPr marL="800100" lvl="2" indent="0">
              <a:buNone/>
            </a:pPr>
            <a:r>
              <a:rPr lang="en-GB" dirty="0"/>
              <a:t>http://www.gutenberg.org/etext/7213</a:t>
            </a:r>
          </a:p>
        </p:txBody>
      </p:sp>
    </p:spTree>
    <p:extLst>
      <p:ext uri="{BB962C8B-B14F-4D97-AF65-F5344CB8AC3E}">
        <p14:creationId xmlns:p14="http://schemas.microsoft.com/office/powerpoint/2010/main" val="82595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 W Taylor (</a:t>
            </a:r>
            <a:r>
              <a:rPr lang="en-GB" dirty="0" err="1"/>
              <a:t>Taylorism</a:t>
            </a:r>
            <a:r>
              <a:rPr lang="en-GB" dirty="0"/>
              <a:t>)</a:t>
            </a:r>
          </a:p>
          <a:p>
            <a:pPr marL="400050" lvl="1" indent="0">
              <a:buNone/>
            </a:pPr>
            <a:r>
              <a:rPr lang="en-GB" dirty="0" smtClean="0"/>
              <a:t>Scientific Management</a:t>
            </a:r>
          </a:p>
          <a:p>
            <a:pPr marL="800100" lvl="2" indent="0">
              <a:buNone/>
            </a:pPr>
            <a:r>
              <a:rPr lang="en-GB" dirty="0" smtClean="0"/>
              <a:t>–Select </a:t>
            </a:r>
            <a:r>
              <a:rPr lang="en-GB" dirty="0"/>
              <a:t>workers with appropriate abilities for each job. </a:t>
            </a:r>
          </a:p>
          <a:p>
            <a:pPr marL="800100" lvl="2" indent="0">
              <a:buNone/>
            </a:pPr>
            <a:r>
              <a:rPr lang="en-GB" dirty="0"/>
              <a:t>–Training for standard task. </a:t>
            </a:r>
          </a:p>
          <a:p>
            <a:pPr marL="800100" lvl="2" indent="0">
              <a:buNone/>
            </a:pPr>
            <a:r>
              <a:rPr lang="en-GB" dirty="0"/>
              <a:t>–Planning work and eliminating interruptions. </a:t>
            </a:r>
          </a:p>
          <a:p>
            <a:pPr marL="800100" lvl="2" indent="0">
              <a:buNone/>
            </a:pPr>
            <a:r>
              <a:rPr lang="en-GB" dirty="0"/>
              <a:t>–Wage incentive for increase output </a:t>
            </a:r>
          </a:p>
          <a:p>
            <a:pPr marL="800100" lvl="2" indent="0">
              <a:buNone/>
            </a:pPr>
            <a:r>
              <a:rPr lang="en-GB" dirty="0"/>
              <a:t>–Standard method for performing each job. </a:t>
            </a:r>
          </a:p>
          <a:p>
            <a:r>
              <a:rPr lang="en-GB" dirty="0" smtClean="0"/>
              <a:t>See </a:t>
            </a:r>
            <a:r>
              <a:rPr lang="en-GB" dirty="0"/>
              <a:t>Taylor’s book: Principles of Scientific Management at: </a:t>
            </a:r>
          </a:p>
          <a:p>
            <a:pPr marL="400050" lvl="1" indent="0">
              <a:buNone/>
            </a:pPr>
            <a:r>
              <a:rPr lang="en-GB" sz="1800" dirty="0" smtClean="0"/>
              <a:t>http</a:t>
            </a:r>
            <a:r>
              <a:rPr lang="en-GB" sz="1800" dirty="0"/>
              <a:t>://www.eldritchpress.org/fwt/taylor.html</a:t>
            </a:r>
          </a:p>
        </p:txBody>
      </p:sp>
    </p:spTree>
    <p:extLst>
      <p:ext uri="{BB962C8B-B14F-4D97-AF65-F5344CB8AC3E}">
        <p14:creationId xmlns:p14="http://schemas.microsoft.com/office/powerpoint/2010/main" val="4065765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Industrial Relations</a:t>
            </a:r>
          </a:p>
          <a:p>
            <a:pPr marL="400050" lvl="1" indent="0">
              <a:buNone/>
            </a:pPr>
            <a:r>
              <a:rPr lang="en-GB" dirty="0"/>
              <a:t>–Rise of the Trades Unions</a:t>
            </a:r>
          </a:p>
          <a:p>
            <a:pPr marL="400050" lvl="1" indent="0">
              <a:buNone/>
            </a:pPr>
            <a:r>
              <a:rPr lang="en-GB" dirty="0"/>
              <a:t>–Creation of specialist management function</a:t>
            </a:r>
          </a:p>
          <a:p>
            <a:pPr marL="400050" lvl="1" indent="0">
              <a:buNone/>
            </a:pPr>
            <a:r>
              <a:rPr lang="en-GB" dirty="0"/>
              <a:t>–Three views:</a:t>
            </a:r>
          </a:p>
          <a:p>
            <a:pPr lvl="2"/>
            <a:r>
              <a:rPr lang="en-GB" dirty="0" smtClean="0"/>
              <a:t>Marxist</a:t>
            </a:r>
            <a:r>
              <a:rPr lang="en-GB" dirty="0"/>
              <a:t>: Fundamental inequality creates friction</a:t>
            </a:r>
          </a:p>
          <a:p>
            <a:pPr lvl="2"/>
            <a:r>
              <a:rPr lang="en-GB" dirty="0" smtClean="0"/>
              <a:t>Pluralist</a:t>
            </a:r>
            <a:r>
              <a:rPr lang="en-GB" dirty="0"/>
              <a:t>: Many different power bases; two in particular: Trades Unions and Management. Persuasion and negotiation</a:t>
            </a:r>
          </a:p>
          <a:p>
            <a:pPr lvl="2"/>
            <a:r>
              <a:rPr lang="en-GB" dirty="0" err="1" smtClean="0"/>
              <a:t>Unitarist</a:t>
            </a:r>
            <a:r>
              <a:rPr lang="en-GB" dirty="0"/>
              <a:t>: One mind, one direction, loyalty to the firm. No need for Trades Union – Toyota?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00074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702"/>
            <a:ext cx="6984776" cy="6059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052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Humanist School of Management</a:t>
            </a:r>
          </a:p>
          <a:p>
            <a:pPr marL="400050" lvl="1" indent="0">
              <a:buNone/>
            </a:pPr>
            <a:r>
              <a:rPr lang="en-GB" dirty="0"/>
              <a:t>–Man as a social animal</a:t>
            </a:r>
          </a:p>
          <a:p>
            <a:pPr marL="0" indent="0">
              <a:buNone/>
            </a:pPr>
            <a:r>
              <a:rPr lang="en-GB" dirty="0"/>
              <a:t>–Elton </a:t>
            </a:r>
            <a:r>
              <a:rPr lang="en-GB" dirty="0" smtClean="0"/>
              <a:t>Mayo; Hawthorne </a:t>
            </a:r>
            <a:r>
              <a:rPr lang="en-GB" dirty="0"/>
              <a:t>Works, Western Electric Company</a:t>
            </a:r>
          </a:p>
          <a:p>
            <a:pPr marL="400050" lvl="1" indent="0">
              <a:buNone/>
            </a:pPr>
            <a:r>
              <a:rPr lang="en-GB" dirty="0"/>
              <a:t>–Work is a group activity</a:t>
            </a:r>
          </a:p>
          <a:p>
            <a:pPr marL="400050" lvl="1" indent="0">
              <a:buNone/>
            </a:pPr>
            <a:r>
              <a:rPr lang="en-GB" dirty="0"/>
              <a:t>–Recognition, security and sense of belonging</a:t>
            </a:r>
          </a:p>
          <a:p>
            <a:pPr marL="400050" lvl="1" indent="0">
              <a:buNone/>
            </a:pPr>
            <a:r>
              <a:rPr lang="en-GB" dirty="0"/>
              <a:t>–Social capital </a:t>
            </a:r>
          </a:p>
          <a:p>
            <a:pPr marL="400050" lvl="1" indent="0">
              <a:buNone/>
            </a:pPr>
            <a:r>
              <a:rPr lang="en-GB" dirty="0"/>
              <a:t>–Social control</a:t>
            </a:r>
          </a:p>
        </p:txBody>
      </p:sp>
    </p:spTree>
    <p:extLst>
      <p:ext uri="{BB962C8B-B14F-4D97-AF65-F5344CB8AC3E}">
        <p14:creationId xmlns:p14="http://schemas.microsoft.com/office/powerpoint/2010/main" val="267829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82932"/>
            <a:ext cx="6192688" cy="5439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3101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Abraham Maslow’s Needs:</a:t>
            </a:r>
          </a:p>
          <a:p>
            <a:pPr marL="400050" lvl="1" indent="0">
              <a:buNone/>
            </a:pPr>
            <a:r>
              <a:rPr lang="en-GB" dirty="0"/>
              <a:t>–Physiological</a:t>
            </a:r>
          </a:p>
          <a:p>
            <a:pPr marL="400050" lvl="1" indent="0">
              <a:buNone/>
            </a:pPr>
            <a:r>
              <a:rPr lang="en-GB" dirty="0"/>
              <a:t>–Safety</a:t>
            </a:r>
          </a:p>
          <a:p>
            <a:pPr marL="400050" lvl="1" indent="0">
              <a:buNone/>
            </a:pPr>
            <a:r>
              <a:rPr lang="en-GB" dirty="0"/>
              <a:t>–Love</a:t>
            </a:r>
          </a:p>
          <a:p>
            <a:pPr marL="400050" lvl="1" indent="0">
              <a:buNone/>
            </a:pPr>
            <a:r>
              <a:rPr lang="en-GB" dirty="0"/>
              <a:t>–Esteem</a:t>
            </a:r>
          </a:p>
          <a:p>
            <a:pPr marL="400050" lvl="1" indent="0">
              <a:buNone/>
            </a:pPr>
            <a:r>
              <a:rPr lang="en-GB" dirty="0"/>
              <a:t>–Self actualisation (self fulfilment)</a:t>
            </a:r>
          </a:p>
        </p:txBody>
      </p:sp>
    </p:spTree>
    <p:extLst>
      <p:ext uri="{BB962C8B-B14F-4D97-AF65-F5344CB8AC3E}">
        <p14:creationId xmlns:p14="http://schemas.microsoft.com/office/powerpoint/2010/main" val="5645302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Douglas McGregor:</a:t>
            </a:r>
          </a:p>
          <a:p>
            <a:pPr marL="400050" lvl="1" indent="0">
              <a:buNone/>
            </a:pPr>
            <a:r>
              <a:rPr lang="en-GB" dirty="0"/>
              <a:t>–Theory X: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are lazy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avoid responsibility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need direction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desire safety (security) above all else</a:t>
            </a:r>
          </a:p>
          <a:p>
            <a:pPr lvl="2"/>
            <a:r>
              <a:rPr lang="en-GB" dirty="0" smtClean="0"/>
              <a:t>Hard </a:t>
            </a:r>
            <a:r>
              <a:rPr lang="en-GB" dirty="0"/>
              <a:t>rather than soft management styles</a:t>
            </a:r>
          </a:p>
        </p:txBody>
      </p:sp>
    </p:spTree>
    <p:extLst>
      <p:ext uri="{BB962C8B-B14F-4D97-AF65-F5344CB8AC3E}">
        <p14:creationId xmlns:p14="http://schemas.microsoft.com/office/powerpoint/2010/main" val="22774064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Douglas McGregor:</a:t>
            </a:r>
          </a:p>
          <a:p>
            <a:pPr marL="400050" lvl="1" indent="0">
              <a:buNone/>
            </a:pPr>
            <a:r>
              <a:rPr lang="en-GB" dirty="0"/>
              <a:t>–Theory Y: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are enjoy mental and physical effort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will self direct if committed to the job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seek responsibility</a:t>
            </a:r>
          </a:p>
          <a:p>
            <a:pPr lvl="2"/>
            <a:r>
              <a:rPr lang="en-GB" dirty="0" smtClean="0"/>
              <a:t>Workers </a:t>
            </a:r>
            <a:r>
              <a:rPr lang="en-GB" dirty="0"/>
              <a:t>desire job satisfaction above all else</a:t>
            </a:r>
          </a:p>
          <a:p>
            <a:pPr lvl="2"/>
            <a:r>
              <a:rPr lang="en-GB" dirty="0" smtClean="0"/>
              <a:t>Soft </a:t>
            </a:r>
            <a:r>
              <a:rPr lang="en-GB" dirty="0"/>
              <a:t>rather than hard management styles</a:t>
            </a:r>
          </a:p>
        </p:txBody>
      </p:sp>
    </p:spTree>
    <p:extLst>
      <p:ext uri="{BB962C8B-B14F-4D97-AF65-F5344CB8AC3E}">
        <p14:creationId xmlns:p14="http://schemas.microsoft.com/office/powerpoint/2010/main" val="14886687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Rensis</a:t>
            </a:r>
            <a:r>
              <a:rPr lang="en-GB" dirty="0"/>
              <a:t> </a:t>
            </a:r>
            <a:r>
              <a:rPr lang="en-GB" dirty="0" err="1"/>
              <a:t>Likert</a:t>
            </a:r>
            <a:r>
              <a:rPr lang="en-GB" dirty="0"/>
              <a:t> (1961):</a:t>
            </a:r>
          </a:p>
          <a:p>
            <a:pPr marL="400050" lvl="1" indent="0">
              <a:buNone/>
            </a:pPr>
            <a:r>
              <a:rPr lang="en-GB" dirty="0"/>
              <a:t>–4 styles of management:</a:t>
            </a:r>
          </a:p>
          <a:p>
            <a:pPr lvl="2"/>
            <a:r>
              <a:rPr lang="en-GB" dirty="0" smtClean="0"/>
              <a:t>Exploitive-authoritarian</a:t>
            </a:r>
            <a:r>
              <a:rPr lang="en-GB" dirty="0"/>
              <a:t>: Decisions from ‘on high’; Threats; responsibility and authority rests with higher management</a:t>
            </a:r>
          </a:p>
          <a:p>
            <a:pPr lvl="2"/>
            <a:r>
              <a:rPr lang="en-GB" dirty="0" smtClean="0"/>
              <a:t>Benevolent-authoritarian</a:t>
            </a:r>
            <a:r>
              <a:rPr lang="en-GB" dirty="0"/>
              <a:t>: Paternalistic; Rewards; Noblesse Oblige</a:t>
            </a:r>
          </a:p>
          <a:p>
            <a:pPr lvl="2"/>
            <a:r>
              <a:rPr lang="en-GB" dirty="0" smtClean="0"/>
              <a:t>Consultative</a:t>
            </a:r>
            <a:r>
              <a:rPr lang="en-GB" dirty="0"/>
              <a:t>: Some trust in subordinates; some teamwork; higher echelons of management </a:t>
            </a:r>
            <a:r>
              <a:rPr lang="en-GB" dirty="0" err="1"/>
              <a:t>idetify</a:t>
            </a:r>
            <a:r>
              <a:rPr lang="en-GB" dirty="0"/>
              <a:t> with organisational goals</a:t>
            </a:r>
          </a:p>
          <a:p>
            <a:pPr lvl="2"/>
            <a:r>
              <a:rPr lang="en-GB" dirty="0" smtClean="0"/>
              <a:t>Participative-group</a:t>
            </a:r>
            <a:r>
              <a:rPr lang="en-GB" dirty="0"/>
              <a:t>: Management trusts workers; rewards reflect the achievement of pre-defined goals; team-work; mutual respect </a:t>
            </a:r>
          </a:p>
        </p:txBody>
      </p:sp>
    </p:spTree>
    <p:extLst>
      <p:ext uri="{BB962C8B-B14F-4D97-AF65-F5344CB8AC3E}">
        <p14:creationId xmlns:p14="http://schemas.microsoft.com/office/powerpoint/2010/main" val="35729738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6031"/>
            <a:ext cx="7272808" cy="6531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51619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William </a:t>
            </a:r>
            <a:r>
              <a:rPr lang="en-GB" dirty="0" err="1"/>
              <a:t>Ouchi’s</a:t>
            </a:r>
            <a:r>
              <a:rPr lang="en-GB" dirty="0"/>
              <a:t> Theory Z organizations</a:t>
            </a:r>
          </a:p>
          <a:p>
            <a:pPr marL="400050" lvl="1" indent="0">
              <a:buNone/>
            </a:pPr>
            <a:r>
              <a:rPr lang="en-GB" dirty="0"/>
              <a:t>–Characteristics:</a:t>
            </a:r>
          </a:p>
          <a:p>
            <a:pPr lvl="2"/>
            <a:r>
              <a:rPr lang="en-GB" dirty="0" smtClean="0"/>
              <a:t>Long </a:t>
            </a:r>
            <a:r>
              <a:rPr lang="en-GB" dirty="0"/>
              <a:t>term employment – lifetime employment</a:t>
            </a:r>
          </a:p>
          <a:p>
            <a:pPr lvl="2"/>
            <a:r>
              <a:rPr lang="en-GB" dirty="0" smtClean="0"/>
              <a:t>Slow </a:t>
            </a:r>
            <a:r>
              <a:rPr lang="en-GB" dirty="0"/>
              <a:t>promotion and evaluation</a:t>
            </a:r>
          </a:p>
          <a:p>
            <a:pPr lvl="2"/>
            <a:r>
              <a:rPr lang="en-GB" dirty="0" smtClean="0"/>
              <a:t>Development </a:t>
            </a:r>
            <a:r>
              <a:rPr lang="en-GB" dirty="0"/>
              <a:t>of company-specific skills</a:t>
            </a:r>
          </a:p>
          <a:p>
            <a:pPr lvl="2"/>
            <a:r>
              <a:rPr lang="en-GB" dirty="0" smtClean="0"/>
              <a:t>Implicit</a:t>
            </a:r>
            <a:r>
              <a:rPr lang="en-GB" dirty="0"/>
              <a:t>, informal control mechanisms supported by explicit, formal measurement</a:t>
            </a:r>
          </a:p>
          <a:p>
            <a:pPr lvl="2"/>
            <a:r>
              <a:rPr lang="en-GB" dirty="0" smtClean="0"/>
              <a:t>Participation </a:t>
            </a:r>
            <a:r>
              <a:rPr lang="en-GB" dirty="0"/>
              <a:t>in the decision process; consensus management</a:t>
            </a:r>
          </a:p>
          <a:p>
            <a:pPr lvl="2"/>
            <a:r>
              <a:rPr lang="en-GB" dirty="0" smtClean="0"/>
              <a:t>Collective </a:t>
            </a:r>
            <a:r>
              <a:rPr lang="en-GB" dirty="0"/>
              <a:t>decisions, individual responsibility</a:t>
            </a:r>
          </a:p>
          <a:p>
            <a:pPr lvl="2"/>
            <a:r>
              <a:rPr lang="en-GB" dirty="0" smtClean="0"/>
              <a:t>Concern </a:t>
            </a:r>
            <a:r>
              <a:rPr lang="en-GB" dirty="0"/>
              <a:t>for welfare of subordinates and co-workers as part of the natural working relationship</a:t>
            </a:r>
          </a:p>
          <a:p>
            <a:pPr marL="0" indent="0">
              <a:buNone/>
            </a:pPr>
            <a:r>
              <a:rPr lang="en-GB" dirty="0"/>
              <a:t>–Marks &amp; Spencer; Littlewoods; </a:t>
            </a:r>
            <a:r>
              <a:rPr lang="en-GB" dirty="0" err="1"/>
              <a:t>Jenners</a:t>
            </a:r>
            <a:r>
              <a:rPr lang="en-GB" dirty="0"/>
              <a:t>; BAE; British Leyland; Cadbury </a:t>
            </a:r>
            <a:r>
              <a:rPr lang="en-GB" dirty="0" err="1"/>
              <a:t>etc</a:t>
            </a:r>
            <a:r>
              <a:rPr lang="en-GB" dirty="0"/>
              <a:t> 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0210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Strategy and Organisation:</a:t>
            </a:r>
          </a:p>
          <a:p>
            <a:pPr marL="400050" lvl="1" indent="0">
              <a:buNone/>
            </a:pPr>
            <a:r>
              <a:rPr lang="en-GB" dirty="0"/>
              <a:t>–Contributing to strategy development</a:t>
            </a:r>
          </a:p>
          <a:p>
            <a:pPr marL="400050" lvl="1" indent="0">
              <a:buNone/>
            </a:pPr>
            <a:r>
              <a:rPr lang="en-GB" dirty="0"/>
              <a:t>–Defining organisational structure</a:t>
            </a:r>
          </a:p>
          <a:p>
            <a:pPr marL="400050" lvl="1" indent="0">
              <a:buNone/>
            </a:pPr>
            <a:r>
              <a:rPr lang="en-GB" dirty="0"/>
              <a:t>–Influencing culture and values</a:t>
            </a:r>
          </a:p>
          <a:p>
            <a:pPr marL="400050" lvl="1" indent="0">
              <a:buNone/>
            </a:pPr>
            <a:r>
              <a:rPr lang="en-GB" dirty="0"/>
              <a:t>–Producing policy</a:t>
            </a:r>
          </a:p>
        </p:txBody>
      </p:sp>
    </p:spTree>
    <p:extLst>
      <p:ext uri="{BB962C8B-B14F-4D97-AF65-F5344CB8AC3E}">
        <p14:creationId xmlns:p14="http://schemas.microsoft.com/office/powerpoint/2010/main" val="7747800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Strategy and Organisation:</a:t>
            </a:r>
          </a:p>
          <a:p>
            <a:pPr marL="400050" lvl="1" indent="0">
              <a:buNone/>
            </a:pPr>
            <a:r>
              <a:rPr lang="en-GB" dirty="0"/>
              <a:t>–What business are we in?</a:t>
            </a:r>
          </a:p>
          <a:p>
            <a:pPr marL="400050" lvl="1" indent="0">
              <a:buNone/>
            </a:pPr>
            <a:r>
              <a:rPr lang="en-GB" dirty="0"/>
              <a:t>–Conduct SWOT</a:t>
            </a:r>
          </a:p>
          <a:p>
            <a:pPr marL="400050" lvl="1" indent="0">
              <a:buNone/>
            </a:pPr>
            <a:r>
              <a:rPr lang="en-GB" dirty="0"/>
              <a:t>–Conduct COPS:</a:t>
            </a:r>
          </a:p>
          <a:p>
            <a:pPr lvl="2"/>
            <a:r>
              <a:rPr lang="en-GB" dirty="0" smtClean="0"/>
              <a:t>Culture</a:t>
            </a:r>
            <a:endParaRPr lang="en-GB" dirty="0"/>
          </a:p>
          <a:p>
            <a:pPr lvl="2"/>
            <a:r>
              <a:rPr lang="en-GB" dirty="0" smtClean="0"/>
              <a:t>Organisation </a:t>
            </a:r>
            <a:r>
              <a:rPr lang="en-GB" dirty="0"/>
              <a:t>frame</a:t>
            </a:r>
          </a:p>
          <a:p>
            <a:pPr lvl="2"/>
            <a:r>
              <a:rPr lang="en-GB" dirty="0" smtClean="0"/>
              <a:t>People</a:t>
            </a:r>
            <a:endParaRPr lang="en-GB" dirty="0"/>
          </a:p>
          <a:p>
            <a:pPr lvl="2"/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7958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Strategy and Organisation:</a:t>
            </a:r>
          </a:p>
          <a:p>
            <a:pPr marL="400050" lvl="1" indent="0">
              <a:buNone/>
            </a:pPr>
            <a:r>
              <a:rPr lang="en-GB" dirty="0"/>
              <a:t>–Develop plans to address critical issues</a:t>
            </a:r>
          </a:p>
          <a:p>
            <a:pPr marL="400050" lvl="1" indent="0">
              <a:buNone/>
            </a:pPr>
            <a:r>
              <a:rPr lang="en-GB" dirty="0"/>
              <a:t>–Implement, maintain and review</a:t>
            </a:r>
          </a:p>
        </p:txBody>
      </p:sp>
    </p:spTree>
    <p:extLst>
      <p:ext uri="{BB962C8B-B14F-4D97-AF65-F5344CB8AC3E}">
        <p14:creationId xmlns:p14="http://schemas.microsoft.com/office/powerpoint/2010/main" val="3912481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Employee Resourcing</a:t>
            </a:r>
          </a:p>
          <a:p>
            <a:pPr marL="400050" lvl="1" indent="0">
              <a:buNone/>
            </a:pPr>
            <a:r>
              <a:rPr lang="en-GB" dirty="0"/>
              <a:t>–HR Planning</a:t>
            </a:r>
          </a:p>
          <a:p>
            <a:pPr marL="400050" lvl="1" indent="0">
              <a:buNone/>
            </a:pPr>
            <a:r>
              <a:rPr lang="en-GB" dirty="0"/>
              <a:t>–Recruitment and selection</a:t>
            </a:r>
          </a:p>
          <a:p>
            <a:pPr marL="400050" lvl="1" indent="0">
              <a:buNone/>
            </a:pPr>
            <a:r>
              <a:rPr lang="en-GB" dirty="0"/>
              <a:t>–Deployment and termination</a:t>
            </a:r>
          </a:p>
        </p:txBody>
      </p:sp>
    </p:spTree>
    <p:extLst>
      <p:ext uri="{BB962C8B-B14F-4D97-AF65-F5344CB8AC3E}">
        <p14:creationId xmlns:p14="http://schemas.microsoft.com/office/powerpoint/2010/main" val="14591719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Employee Resourcing</a:t>
            </a:r>
          </a:p>
          <a:p>
            <a:pPr marL="400050" lvl="1" indent="0">
              <a:buNone/>
            </a:pPr>
            <a:r>
              <a:rPr lang="en-GB" dirty="0"/>
              <a:t>–Understaffing loses opportunities for gaining market share</a:t>
            </a:r>
          </a:p>
          <a:p>
            <a:pPr marL="400050" lvl="1" indent="0">
              <a:buNone/>
            </a:pPr>
            <a:r>
              <a:rPr lang="en-GB" dirty="0"/>
              <a:t>–Overstaffing is wasteful</a:t>
            </a:r>
          </a:p>
        </p:txBody>
      </p:sp>
    </p:spTree>
    <p:extLst>
      <p:ext uri="{BB962C8B-B14F-4D97-AF65-F5344CB8AC3E}">
        <p14:creationId xmlns:p14="http://schemas.microsoft.com/office/powerpoint/2010/main" val="37808395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Employee Resourcing</a:t>
            </a:r>
          </a:p>
          <a:p>
            <a:pPr marL="400050" lvl="1" indent="0">
              <a:buNone/>
            </a:pPr>
            <a:r>
              <a:rPr lang="en-GB" dirty="0"/>
              <a:t>–Present and future needs</a:t>
            </a:r>
          </a:p>
          <a:p>
            <a:pPr lvl="2"/>
            <a:r>
              <a:rPr lang="en-GB" dirty="0" smtClean="0"/>
              <a:t>Sales </a:t>
            </a:r>
            <a:r>
              <a:rPr lang="en-GB" dirty="0"/>
              <a:t>and forecasting</a:t>
            </a:r>
          </a:p>
          <a:p>
            <a:pPr lvl="2"/>
            <a:r>
              <a:rPr lang="en-GB" dirty="0" smtClean="0"/>
              <a:t>Technological </a:t>
            </a:r>
            <a:r>
              <a:rPr lang="en-GB" dirty="0"/>
              <a:t>change</a:t>
            </a:r>
          </a:p>
          <a:p>
            <a:pPr lvl="2"/>
            <a:r>
              <a:rPr lang="en-GB" dirty="0" smtClean="0"/>
              <a:t>Changes </a:t>
            </a:r>
            <a:r>
              <a:rPr lang="en-GB" dirty="0"/>
              <a:t>to employment law (Working Time Directive)</a:t>
            </a:r>
          </a:p>
          <a:p>
            <a:pPr lvl="2"/>
            <a:r>
              <a:rPr lang="en-GB" dirty="0" smtClean="0"/>
              <a:t>Changes </a:t>
            </a:r>
            <a:r>
              <a:rPr lang="en-GB" dirty="0"/>
              <a:t>in employment practices – sub contracting, </a:t>
            </a:r>
            <a:r>
              <a:rPr lang="en-GB" dirty="0" err="1"/>
              <a:t>tele</a:t>
            </a:r>
            <a:r>
              <a:rPr lang="en-GB" dirty="0"/>
              <a:t>-workers </a:t>
            </a:r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382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Employee Resourcing</a:t>
            </a:r>
          </a:p>
          <a:p>
            <a:pPr marL="400050" lvl="1" indent="0">
              <a:buNone/>
            </a:pPr>
            <a:r>
              <a:rPr lang="en-GB" dirty="0"/>
              <a:t>–Job description</a:t>
            </a:r>
          </a:p>
          <a:p>
            <a:pPr marL="800100" lvl="2" indent="0">
              <a:buNone/>
            </a:pPr>
            <a:r>
              <a:rPr lang="en-GB" dirty="0" smtClean="0"/>
              <a:t>What</a:t>
            </a:r>
            <a:endParaRPr lang="en-GB" dirty="0"/>
          </a:p>
          <a:p>
            <a:pPr marL="800100" lvl="2" indent="0">
              <a:buNone/>
            </a:pPr>
            <a:r>
              <a:rPr lang="en-GB" dirty="0" smtClean="0"/>
              <a:t>Where</a:t>
            </a:r>
            <a:endParaRPr lang="en-GB" dirty="0"/>
          </a:p>
          <a:p>
            <a:pPr marL="800100" lvl="2" indent="0">
              <a:buNone/>
            </a:pPr>
            <a:r>
              <a:rPr lang="en-GB" dirty="0" smtClean="0"/>
              <a:t>For </a:t>
            </a:r>
            <a:r>
              <a:rPr lang="en-GB" dirty="0"/>
              <a:t>whom</a:t>
            </a:r>
          </a:p>
          <a:p>
            <a:pPr marL="800100" lvl="2" indent="0">
              <a:buNone/>
            </a:pPr>
            <a:r>
              <a:rPr lang="en-GB" dirty="0" smtClean="0"/>
              <a:t>By </a:t>
            </a:r>
            <a:r>
              <a:rPr lang="en-GB" dirty="0"/>
              <a:t>whom</a:t>
            </a:r>
          </a:p>
          <a:p>
            <a:pPr marL="0" indent="0">
              <a:buNone/>
            </a:pPr>
            <a:r>
              <a:rPr lang="en-GB" dirty="0"/>
              <a:t>–Selection</a:t>
            </a:r>
          </a:p>
          <a:p>
            <a:pPr marL="800100" lvl="2" indent="0">
              <a:buNone/>
            </a:pPr>
            <a:r>
              <a:rPr lang="en-GB" dirty="0" smtClean="0"/>
              <a:t>Tests</a:t>
            </a:r>
            <a:endParaRPr lang="en-GB" dirty="0"/>
          </a:p>
          <a:p>
            <a:pPr marL="800100" lvl="2" indent="0">
              <a:buNone/>
            </a:pPr>
            <a:r>
              <a:rPr lang="en-GB" dirty="0" smtClean="0"/>
              <a:t>Interviews</a:t>
            </a:r>
            <a:endParaRPr lang="en-GB" dirty="0"/>
          </a:p>
          <a:p>
            <a:pPr marL="800100" lvl="2" indent="0">
              <a:buNone/>
            </a:pPr>
            <a:r>
              <a:rPr lang="en-GB" dirty="0" smtClean="0"/>
              <a:t>Qualifications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4657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Employee Development</a:t>
            </a:r>
          </a:p>
          <a:p>
            <a:pPr marL="400050" lvl="1" indent="0">
              <a:buNone/>
            </a:pPr>
            <a:r>
              <a:rPr lang="en-GB" dirty="0"/>
              <a:t>–Training and development</a:t>
            </a:r>
          </a:p>
          <a:p>
            <a:pPr marL="400050" lvl="1" indent="0">
              <a:buNone/>
            </a:pPr>
            <a:r>
              <a:rPr lang="en-GB" dirty="0"/>
              <a:t>–Career planning</a:t>
            </a:r>
          </a:p>
          <a:p>
            <a:pPr marL="400050" lvl="1" indent="0">
              <a:buNone/>
            </a:pPr>
            <a:r>
              <a:rPr lang="en-GB" dirty="0"/>
              <a:t>–Performance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36599443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Employee Development</a:t>
            </a:r>
          </a:p>
          <a:p>
            <a:pPr marL="400050" lvl="1" indent="0">
              <a:buNone/>
            </a:pPr>
            <a:r>
              <a:rPr lang="en-GB" dirty="0"/>
              <a:t>–Training for:</a:t>
            </a:r>
          </a:p>
          <a:p>
            <a:pPr lvl="2"/>
            <a:r>
              <a:rPr lang="en-GB" dirty="0" smtClean="0"/>
              <a:t>Higher </a:t>
            </a:r>
            <a:r>
              <a:rPr lang="en-GB" dirty="0"/>
              <a:t>grade tasks</a:t>
            </a:r>
          </a:p>
          <a:p>
            <a:pPr lvl="2"/>
            <a:r>
              <a:rPr lang="en-GB" dirty="0" smtClean="0"/>
              <a:t>Efficiency</a:t>
            </a:r>
            <a:endParaRPr lang="en-GB" dirty="0"/>
          </a:p>
          <a:p>
            <a:pPr lvl="2"/>
            <a:r>
              <a:rPr lang="en-GB" dirty="0" smtClean="0"/>
              <a:t>Statutory </a:t>
            </a:r>
            <a:r>
              <a:rPr lang="en-GB" dirty="0"/>
              <a:t>requirements (H&amp;S, apprentice training)</a:t>
            </a:r>
          </a:p>
          <a:p>
            <a:pPr lvl="2"/>
            <a:r>
              <a:rPr lang="en-GB" dirty="0" smtClean="0"/>
              <a:t>Indoctrination </a:t>
            </a:r>
            <a:r>
              <a:rPr lang="en-GB" dirty="0"/>
              <a:t>(culture, induction </a:t>
            </a:r>
            <a:r>
              <a:rPr lang="en-GB" dirty="0" err="1"/>
              <a:t>etc</a:t>
            </a:r>
            <a:r>
              <a:rPr lang="en-GB" dirty="0"/>
              <a:t>)</a:t>
            </a:r>
          </a:p>
          <a:p>
            <a:pPr lvl="2"/>
            <a:r>
              <a:rPr lang="en-GB" dirty="0" smtClean="0"/>
              <a:t>Self-actualisation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1103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Employee Development</a:t>
            </a:r>
          </a:p>
          <a:p>
            <a:pPr marL="400050" lvl="1" indent="0">
              <a:buNone/>
            </a:pPr>
            <a:r>
              <a:rPr lang="en-GB" dirty="0"/>
              <a:t>–Assessment</a:t>
            </a:r>
          </a:p>
          <a:p>
            <a:pPr marL="1257300" lvl="2" indent="-457200"/>
            <a:r>
              <a:rPr lang="en-GB" dirty="0" smtClean="0"/>
              <a:t>Identify </a:t>
            </a:r>
            <a:r>
              <a:rPr lang="en-GB" dirty="0"/>
              <a:t>potential</a:t>
            </a:r>
          </a:p>
          <a:p>
            <a:pPr marL="1257300" lvl="2" indent="-457200"/>
            <a:r>
              <a:rPr lang="en-GB" dirty="0" smtClean="0"/>
              <a:t>Correct </a:t>
            </a:r>
            <a:r>
              <a:rPr lang="en-GB" dirty="0"/>
              <a:t>practices</a:t>
            </a:r>
          </a:p>
          <a:p>
            <a:pPr marL="1257300" lvl="2" indent="-457200"/>
            <a:r>
              <a:rPr lang="en-GB" dirty="0" smtClean="0"/>
              <a:t>Evaluate </a:t>
            </a:r>
            <a:r>
              <a:rPr lang="en-GB" dirty="0"/>
              <a:t>bonus schemes</a:t>
            </a:r>
          </a:p>
          <a:p>
            <a:pPr marL="1257300" lvl="2" indent="-457200"/>
            <a:r>
              <a:rPr lang="en-GB" dirty="0" smtClean="0"/>
              <a:t>Provides </a:t>
            </a:r>
            <a:r>
              <a:rPr lang="en-GB" dirty="0"/>
              <a:t>motivation</a:t>
            </a:r>
          </a:p>
          <a:p>
            <a:pPr marL="400050" lvl="1" indent="0">
              <a:buNone/>
            </a:pPr>
            <a:r>
              <a:rPr lang="en-GB" dirty="0"/>
              <a:t>–Fair</a:t>
            </a:r>
          </a:p>
          <a:p>
            <a:pPr marL="400050" lvl="1" indent="0">
              <a:buNone/>
            </a:pPr>
            <a:r>
              <a:rPr lang="en-GB" dirty="0"/>
              <a:t>–Above board</a:t>
            </a:r>
          </a:p>
          <a:p>
            <a:pPr marL="400050" lvl="1" indent="0">
              <a:buNone/>
            </a:pPr>
            <a:r>
              <a:rPr lang="en-GB" dirty="0"/>
              <a:t>–Forms part of the culture</a:t>
            </a:r>
          </a:p>
          <a:p>
            <a:pPr marL="400050" lvl="1" indent="0">
              <a:buNone/>
            </a:pPr>
            <a:r>
              <a:rPr lang="en-GB" dirty="0"/>
              <a:t>–Sustained, not allowed to fall into disuse</a:t>
            </a:r>
          </a:p>
        </p:txBody>
      </p:sp>
    </p:spTree>
    <p:extLst>
      <p:ext uri="{BB962C8B-B14F-4D97-AF65-F5344CB8AC3E}">
        <p14:creationId xmlns:p14="http://schemas.microsoft.com/office/powerpoint/2010/main" val="8386948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Reward Management</a:t>
            </a:r>
          </a:p>
          <a:p>
            <a:pPr marL="400050" lvl="1" indent="0">
              <a:buNone/>
            </a:pPr>
            <a:r>
              <a:rPr lang="en-GB" dirty="0"/>
              <a:t>–Reward strategies</a:t>
            </a:r>
          </a:p>
          <a:p>
            <a:pPr marL="400050" lvl="1" indent="0">
              <a:buNone/>
            </a:pPr>
            <a:r>
              <a:rPr lang="en-GB" dirty="0"/>
              <a:t>–Pay and allowances</a:t>
            </a:r>
          </a:p>
          <a:p>
            <a:pPr marL="400050" lvl="1" indent="0">
              <a:buNone/>
            </a:pPr>
            <a:r>
              <a:rPr lang="en-GB" dirty="0"/>
              <a:t>–Benefits</a:t>
            </a:r>
          </a:p>
          <a:p>
            <a:pPr marL="400050" lvl="1" indent="0">
              <a:buNone/>
            </a:pPr>
            <a:r>
              <a:rPr lang="en-GB" dirty="0"/>
              <a:t>–Punishments </a:t>
            </a:r>
          </a:p>
        </p:txBody>
      </p:sp>
    </p:spTree>
    <p:extLst>
      <p:ext uri="{BB962C8B-B14F-4D97-AF65-F5344CB8AC3E}">
        <p14:creationId xmlns:p14="http://schemas.microsoft.com/office/powerpoint/2010/main" val="21292022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Employee Relations</a:t>
            </a:r>
          </a:p>
          <a:p>
            <a:pPr marL="400050" lvl="1" indent="0">
              <a:buNone/>
            </a:pPr>
            <a:r>
              <a:rPr lang="en-GB" dirty="0"/>
              <a:t>–Industrial Relations</a:t>
            </a:r>
          </a:p>
          <a:p>
            <a:pPr marL="400050" lvl="1" indent="0">
              <a:buNone/>
            </a:pPr>
            <a:r>
              <a:rPr lang="en-GB" dirty="0"/>
              <a:t>–Employee involvement and participation</a:t>
            </a:r>
          </a:p>
          <a:p>
            <a:pPr marL="400050" lvl="1" indent="0">
              <a:buNone/>
            </a:pPr>
            <a:r>
              <a:rPr lang="en-GB" dirty="0"/>
              <a:t>–Communications</a:t>
            </a:r>
          </a:p>
          <a:p>
            <a:pPr marL="400050" lvl="1" indent="0">
              <a:buNone/>
            </a:pPr>
            <a:r>
              <a:rPr lang="en-GB" dirty="0"/>
              <a:t>–Health &amp; Safety</a:t>
            </a:r>
          </a:p>
          <a:p>
            <a:pPr marL="400050" lvl="1" indent="0">
              <a:buNone/>
            </a:pPr>
            <a:r>
              <a:rPr lang="en-GB" dirty="0"/>
              <a:t>–Welfare</a:t>
            </a:r>
          </a:p>
        </p:txBody>
      </p:sp>
    </p:spTree>
    <p:extLst>
      <p:ext uri="{BB962C8B-B14F-4D97-AF65-F5344CB8AC3E}">
        <p14:creationId xmlns:p14="http://schemas.microsoft.com/office/powerpoint/2010/main" val="35641769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Personnel Administration</a:t>
            </a:r>
          </a:p>
          <a:p>
            <a:pPr marL="400050" lvl="1" indent="0">
              <a:buNone/>
            </a:pPr>
            <a:r>
              <a:rPr lang="en-GB" dirty="0"/>
              <a:t>–Payroll</a:t>
            </a:r>
          </a:p>
          <a:p>
            <a:pPr marL="400050" lvl="1" indent="0">
              <a:buNone/>
            </a:pPr>
            <a:r>
              <a:rPr lang="en-GB" dirty="0"/>
              <a:t>–Employee records</a:t>
            </a:r>
          </a:p>
          <a:p>
            <a:pPr marL="400050" lvl="1" indent="0">
              <a:buNone/>
            </a:pPr>
            <a:r>
              <a:rPr lang="en-GB" dirty="0"/>
              <a:t>–Policies and practices</a:t>
            </a:r>
          </a:p>
          <a:p>
            <a:pPr marL="400050" lvl="1" indent="0">
              <a:buNone/>
            </a:pPr>
            <a:r>
              <a:rPr lang="en-GB" dirty="0"/>
              <a:t>–Working conditions</a:t>
            </a:r>
          </a:p>
          <a:p>
            <a:pPr marL="400050" lvl="1" indent="0">
              <a:buNone/>
            </a:pPr>
            <a:r>
              <a:rPr lang="en-GB" dirty="0"/>
              <a:t>–Personnel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443452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1178</Words>
  <Application>Microsoft Office PowerPoint</Application>
  <PresentationFormat>On-screen Show (4:3)</PresentationFormat>
  <Paragraphs>227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Human Resource Management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PowerPoint Presentation</vt:lpstr>
      <vt:lpstr>PowerPoint Presentation</vt:lpstr>
      <vt:lpstr>HR Planning</vt:lpstr>
      <vt:lpstr>HR Planning</vt:lpstr>
      <vt:lpstr>HR Planning</vt:lpstr>
      <vt:lpstr>PowerPoint Presentation</vt:lpstr>
      <vt:lpstr>HR Planning</vt:lpstr>
      <vt:lpstr>PowerPoint Presentation</vt:lpstr>
      <vt:lpstr>HR Planning</vt:lpstr>
      <vt:lpstr>HR Planning</vt:lpstr>
      <vt:lpstr>HR Planning</vt:lpstr>
      <vt:lpstr>PowerPoint Presentation</vt:lpstr>
      <vt:lpstr>HR Planning</vt:lpstr>
      <vt:lpstr>PowerPoint Presentation</vt:lpstr>
      <vt:lpstr>HR Planning</vt:lpstr>
      <vt:lpstr>HR Planning</vt:lpstr>
      <vt:lpstr>PowerPoint Presentation</vt:lpstr>
      <vt:lpstr>HR Planning</vt:lpstr>
      <vt:lpstr>PowerPoint Presentation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  <vt:lpstr>HR Planning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</dc:title>
  <dc:creator>Orr, Graham</dc:creator>
  <cp:lastModifiedBy>Orr, Graham</cp:lastModifiedBy>
  <cp:revision>7</cp:revision>
  <dcterms:created xsi:type="dcterms:W3CDTF">2014-06-17T14:23:38Z</dcterms:created>
  <dcterms:modified xsi:type="dcterms:W3CDTF">2014-06-17T14:55:03Z</dcterms:modified>
</cp:coreProperties>
</file>