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5" r:id="rId4"/>
    <p:sldId id="266" r:id="rId5"/>
    <p:sldId id="262" r:id="rId6"/>
    <p:sldId id="263" r:id="rId7"/>
    <p:sldId id="264" r:id="rId8"/>
    <p:sldId id="258" r:id="rId9"/>
    <p:sldId id="257" r:id="rId10"/>
    <p:sldId id="259" r:id="rId11"/>
    <p:sldId id="260"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116" d="100"/>
          <a:sy n="116" d="100"/>
        </p:scale>
        <p:origin x="336"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556005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176077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21300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2A8A240-6A58-46F5-9727-0271C4CD9433}"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4141605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2A8A240-6A58-46F5-9727-0271C4CD9433}" type="datetimeFigureOut">
              <a:rPr lang="en-GB" smtClean="0"/>
              <a:t>03/10/2016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092694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2A8A240-6A58-46F5-9727-0271C4CD9433}" type="datetimeFigureOut">
              <a:rPr lang="en-GB" smtClean="0"/>
              <a:t>03/10/2016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3682942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8A240-6A58-46F5-9727-0271C4CD9433}" type="datetimeFigureOut">
              <a:rPr lang="en-GB" smtClean="0"/>
              <a:t>03/10/2016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1596089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A8A240-6A58-46F5-9727-0271C4CD9433}"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3961352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A8A240-6A58-46F5-9727-0271C4CD9433}"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3197545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673569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993062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A8A240-6A58-46F5-9727-0271C4CD9433}" type="datetimeFigureOut">
              <a:rPr lang="en-GB" smtClean="0"/>
              <a:t>03/10/2016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994B1-48D6-4510-A543-40C49A2497C4}" type="slidenum">
              <a:rPr lang="en-GB" smtClean="0"/>
              <a:t>‹#›</a:t>
            </a:fld>
            <a:endParaRPr lang="en-GB"/>
          </a:p>
        </p:txBody>
      </p:sp>
    </p:spTree>
    <p:extLst>
      <p:ext uri="{BB962C8B-B14F-4D97-AF65-F5344CB8AC3E}">
        <p14:creationId xmlns:p14="http://schemas.microsoft.com/office/powerpoint/2010/main" val="2896957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ncose.org/AboutSE/WhatIsS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ops.fhwa.dot.gov/publications/seitsguide/section3.htm"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pcb.its.dot.gov/standardstraining/mod02/ppt/m02ppt.htm"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tandards.iso.org/ittf/PubliclyAvailableStandards/c050502_ISO_IEC_TR_24748-1_2010.zip"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Systems Engineering Process</a:t>
            </a:r>
            <a:endParaRPr lang="en-GB" dirty="0"/>
          </a:p>
        </p:txBody>
      </p:sp>
      <p:sp>
        <p:nvSpPr>
          <p:cNvPr id="3" name="Subtitle 2"/>
          <p:cNvSpPr>
            <a:spLocks noGrp="1"/>
          </p:cNvSpPr>
          <p:nvPr>
            <p:ph type="subTitle" idx="1"/>
          </p:nvPr>
        </p:nvSpPr>
        <p:spPr/>
        <p:txBody>
          <a:bodyPr/>
          <a:lstStyle/>
          <a:p>
            <a:r>
              <a:rPr lang="en-GB" dirty="0" smtClean="0"/>
              <a:t>Dr John Rees,</a:t>
            </a:r>
          </a:p>
          <a:p>
            <a:r>
              <a:rPr lang="en-GB" smtClean="0"/>
              <a:t>26</a:t>
            </a:r>
            <a:r>
              <a:rPr lang="en-GB" baseline="30000" smtClean="0"/>
              <a:t>th</a:t>
            </a:r>
            <a:r>
              <a:rPr lang="en-GB" smtClean="0"/>
              <a:t> Sept, 2016</a:t>
            </a:r>
            <a:endParaRPr lang="en-GB" dirty="0"/>
          </a:p>
        </p:txBody>
      </p:sp>
    </p:spTree>
    <p:extLst>
      <p:ext uri="{BB962C8B-B14F-4D97-AF65-F5344CB8AC3E}">
        <p14:creationId xmlns:p14="http://schemas.microsoft.com/office/powerpoint/2010/main" val="2784594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 What is a System?</a:t>
            </a:r>
            <a:endParaRPr lang="en-GB" dirty="0"/>
          </a:p>
        </p:txBody>
      </p:sp>
      <p:sp>
        <p:nvSpPr>
          <p:cNvPr id="3" name="Content Placeholder 2"/>
          <p:cNvSpPr>
            <a:spLocks noGrp="1"/>
          </p:cNvSpPr>
          <p:nvPr>
            <p:ph idx="1"/>
          </p:nvPr>
        </p:nvSpPr>
        <p:spPr/>
        <p:txBody>
          <a:bodyPr>
            <a:normAutofit/>
          </a:bodyPr>
          <a:lstStyle/>
          <a:p>
            <a:r>
              <a:rPr lang="en-GB" dirty="0"/>
              <a:t>A system is a construct or collection of different elements that together produce results not obtainable by the elements alone. The elements, or parts, can include people, hardware, software, facilities, policies, and documents; that is, all things required to produce systems-level results. The results include system level qualities, properties, characteristics, functions, </a:t>
            </a:r>
            <a:r>
              <a:rPr lang="en-GB" dirty="0" smtClean="0"/>
              <a:t>behaviour </a:t>
            </a:r>
            <a:r>
              <a:rPr lang="en-GB" dirty="0"/>
              <a:t>and performance. The value added by the system as a whole, beyond that contributed independently by the parts, is primarily created by the relationship among the parts; that is, how they are interconnected </a:t>
            </a:r>
            <a:endParaRPr lang="en-GB" dirty="0" smtClean="0"/>
          </a:p>
          <a:p>
            <a:r>
              <a:rPr lang="en-GB" sz="1600" dirty="0" smtClean="0"/>
              <a:t>(</a:t>
            </a:r>
            <a:r>
              <a:rPr lang="en-GB" sz="1600" dirty="0" err="1"/>
              <a:t>Rechtin</a:t>
            </a:r>
            <a:r>
              <a:rPr lang="en-GB" sz="1600" dirty="0" smtClean="0"/>
              <a:t>, E., Maier, M., </a:t>
            </a:r>
            <a:r>
              <a:rPr lang="en-GB" sz="1600" dirty="0"/>
              <a:t>The Art of Systems Architecting, </a:t>
            </a:r>
            <a:r>
              <a:rPr lang="en-GB" sz="1600" dirty="0" smtClean="0"/>
              <a:t>2</a:t>
            </a:r>
            <a:r>
              <a:rPr lang="en-GB" sz="1600" baseline="30000" dirty="0" smtClean="0"/>
              <a:t>nd</a:t>
            </a:r>
            <a:r>
              <a:rPr lang="en-GB" sz="1600" dirty="0" smtClean="0"/>
              <a:t> Edition, </a:t>
            </a:r>
            <a:r>
              <a:rPr lang="en-GB" sz="1600" dirty="0"/>
              <a:t>CRC Press </a:t>
            </a:r>
            <a:r>
              <a:rPr lang="en-GB" sz="1600" dirty="0" smtClean="0"/>
              <a:t>LLC, 2000</a:t>
            </a:r>
            <a:r>
              <a:rPr lang="en-GB" sz="1600" dirty="0"/>
              <a:t>, extract taken from:  </a:t>
            </a:r>
            <a:r>
              <a:rPr lang="en-GB" sz="1600" dirty="0">
                <a:hlinkClick r:id="rId2"/>
              </a:rPr>
              <a:t>http://</a:t>
            </a:r>
            <a:r>
              <a:rPr lang="en-GB" sz="1600" dirty="0" smtClean="0">
                <a:hlinkClick r:id="rId2"/>
              </a:rPr>
              <a:t>www.incose.org/AboutSE/WhatIsSE</a:t>
            </a:r>
            <a:r>
              <a:rPr lang="en-GB" sz="1600" dirty="0" smtClean="0"/>
              <a:t>)</a:t>
            </a:r>
            <a:endParaRPr lang="en-GB" sz="1600" dirty="0"/>
          </a:p>
        </p:txBody>
      </p:sp>
    </p:spTree>
    <p:extLst>
      <p:ext uri="{BB962C8B-B14F-4D97-AF65-F5344CB8AC3E}">
        <p14:creationId xmlns:p14="http://schemas.microsoft.com/office/powerpoint/2010/main" val="4233710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Significance of the System Concept in Management</a:t>
            </a:r>
            <a:endParaRPr lang="en-GB" dirty="0"/>
          </a:p>
        </p:txBody>
      </p:sp>
      <p:sp>
        <p:nvSpPr>
          <p:cNvPr id="3" name="Content Placeholder 2"/>
          <p:cNvSpPr>
            <a:spLocks noGrp="1"/>
          </p:cNvSpPr>
          <p:nvPr>
            <p:ph idx="1"/>
          </p:nvPr>
        </p:nvSpPr>
        <p:spPr/>
        <p:txBody>
          <a:bodyPr/>
          <a:lstStyle/>
          <a:p>
            <a:r>
              <a:rPr lang="en-GB" dirty="0" smtClean="0"/>
              <a:t>Systems exist in concrete form, not only as a concept</a:t>
            </a:r>
          </a:p>
          <a:p>
            <a:r>
              <a:rPr lang="en-GB" dirty="0" smtClean="0"/>
              <a:t>System implies purposeful design</a:t>
            </a:r>
          </a:p>
          <a:p>
            <a:pPr lvl="1"/>
            <a:r>
              <a:rPr lang="en-GB" dirty="0" smtClean="0"/>
              <a:t>Rational approach to specific goals</a:t>
            </a:r>
          </a:p>
          <a:p>
            <a:pPr lvl="1"/>
            <a:r>
              <a:rPr lang="en-GB" dirty="0" smtClean="0"/>
              <a:t>Logical coordination of parts and sub-systems</a:t>
            </a:r>
          </a:p>
          <a:p>
            <a:pPr lvl="1"/>
            <a:r>
              <a:rPr lang="en-GB" dirty="0" smtClean="0"/>
              <a:t>Smooth flow of operations</a:t>
            </a:r>
          </a:p>
          <a:p>
            <a:pPr lvl="1"/>
            <a:r>
              <a:rPr lang="en-GB" dirty="0" smtClean="0"/>
              <a:t>Design as a “system of systems”</a:t>
            </a:r>
          </a:p>
          <a:p>
            <a:r>
              <a:rPr lang="en-GB" dirty="0" smtClean="0"/>
              <a:t>Guides thinking towards optimised and effective goal delivery</a:t>
            </a:r>
          </a:p>
          <a:p>
            <a:r>
              <a:rPr lang="en-GB" dirty="0" smtClean="0"/>
              <a:t>Rational control of resources in a competitive, changing environment</a:t>
            </a:r>
          </a:p>
          <a:p>
            <a:r>
              <a:rPr lang="en-GB" dirty="0" smtClean="0"/>
              <a:t>Derivation and continuous update of specific and general objectives</a:t>
            </a:r>
            <a:endParaRPr lang="en-GB" dirty="0"/>
          </a:p>
        </p:txBody>
      </p:sp>
    </p:spTree>
    <p:extLst>
      <p:ext uri="{BB962C8B-B14F-4D97-AF65-F5344CB8AC3E}">
        <p14:creationId xmlns:p14="http://schemas.microsoft.com/office/powerpoint/2010/main" val="1989524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Gives Us?</a:t>
            </a:r>
            <a:endParaRPr lang="en-GB" dirty="0"/>
          </a:p>
        </p:txBody>
      </p:sp>
      <p:sp>
        <p:nvSpPr>
          <p:cNvPr id="3" name="Content Placeholder 2"/>
          <p:cNvSpPr>
            <a:spLocks noGrp="1"/>
          </p:cNvSpPr>
          <p:nvPr>
            <p:ph idx="1"/>
          </p:nvPr>
        </p:nvSpPr>
        <p:spPr/>
        <p:txBody>
          <a:bodyPr/>
          <a:lstStyle/>
          <a:p>
            <a:r>
              <a:rPr lang="en-GB" dirty="0" smtClean="0"/>
              <a:t>Managers problem </a:t>
            </a:r>
            <a:r>
              <a:rPr lang="en-GB" dirty="0"/>
              <a:t>orientated </a:t>
            </a:r>
            <a:r>
              <a:rPr lang="en-GB" dirty="0" smtClean="0"/>
              <a:t>towards organisation benefits as well as local specifics</a:t>
            </a:r>
          </a:p>
          <a:p>
            <a:pPr lvl="1"/>
            <a:r>
              <a:rPr lang="en-GB" dirty="0" smtClean="0"/>
              <a:t>Better holistic decisions, emphasis against short-termism</a:t>
            </a:r>
          </a:p>
          <a:p>
            <a:r>
              <a:rPr lang="en-GB" dirty="0" smtClean="0"/>
              <a:t>Chance of end-to-end optimised solutions</a:t>
            </a:r>
          </a:p>
          <a:p>
            <a:r>
              <a:rPr lang="en-GB" dirty="0" smtClean="0"/>
              <a:t>Helps managers to understand and master responsibilities, particularly managing complexity</a:t>
            </a:r>
          </a:p>
          <a:p>
            <a:r>
              <a:rPr lang="en-GB" dirty="0" smtClean="0"/>
              <a:t>Predetermined decisions or rules, procedures and operations</a:t>
            </a:r>
          </a:p>
          <a:p>
            <a:r>
              <a:rPr lang="en-GB" dirty="0" smtClean="0"/>
              <a:t>Objectivity and evidence-based decision making</a:t>
            </a:r>
          </a:p>
          <a:p>
            <a:r>
              <a:rPr lang="en-GB" dirty="0" smtClean="0"/>
              <a:t>Visibility of risk, if </a:t>
            </a:r>
            <a:r>
              <a:rPr lang="en-GB" smtClean="0"/>
              <a:t>done correctly</a:t>
            </a:r>
            <a:endParaRPr lang="en-GB" dirty="0"/>
          </a:p>
        </p:txBody>
      </p:sp>
    </p:spTree>
    <p:extLst>
      <p:ext uri="{BB962C8B-B14F-4D97-AF65-F5344CB8AC3E}">
        <p14:creationId xmlns:p14="http://schemas.microsoft.com/office/powerpoint/2010/main" val="65393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Systems Engineering Process - SIMILAR</a:t>
            </a:r>
            <a:endParaRPr lang="en-GB" dirty="0"/>
          </a:p>
        </p:txBody>
      </p:sp>
      <p:sp>
        <p:nvSpPr>
          <p:cNvPr id="7" name="Content Placeholder 6"/>
          <p:cNvSpPr>
            <a:spLocks noGrp="1"/>
          </p:cNvSpPr>
          <p:nvPr>
            <p:ph idx="1"/>
          </p:nvPr>
        </p:nvSpPr>
        <p:spPr/>
        <p:txBody>
          <a:bodyPr>
            <a:normAutofit/>
          </a:bodyPr>
          <a:lstStyle/>
          <a:p>
            <a:r>
              <a:rPr lang="en-GB" dirty="0" smtClean="0"/>
              <a:t>Seven </a:t>
            </a:r>
            <a:r>
              <a:rPr lang="en-GB" dirty="0"/>
              <a:t>tasks: </a:t>
            </a:r>
            <a:endParaRPr lang="en-GB" dirty="0" smtClean="0"/>
          </a:p>
          <a:p>
            <a:pPr lvl="1"/>
            <a:r>
              <a:rPr lang="en-GB" dirty="0" smtClean="0"/>
              <a:t>State </a:t>
            </a:r>
            <a:r>
              <a:rPr lang="en-GB" dirty="0"/>
              <a:t>the </a:t>
            </a:r>
            <a:r>
              <a:rPr lang="en-GB" dirty="0" smtClean="0"/>
              <a:t>problem</a:t>
            </a:r>
          </a:p>
          <a:p>
            <a:pPr lvl="1"/>
            <a:r>
              <a:rPr lang="en-GB" dirty="0" smtClean="0"/>
              <a:t>Investigate alternatives</a:t>
            </a:r>
          </a:p>
          <a:p>
            <a:pPr lvl="1"/>
            <a:r>
              <a:rPr lang="en-GB" dirty="0" smtClean="0"/>
              <a:t>Model </a:t>
            </a:r>
            <a:r>
              <a:rPr lang="en-GB" dirty="0"/>
              <a:t>the </a:t>
            </a:r>
            <a:r>
              <a:rPr lang="en-GB" dirty="0" smtClean="0"/>
              <a:t>system</a:t>
            </a:r>
          </a:p>
          <a:p>
            <a:pPr lvl="1"/>
            <a:r>
              <a:rPr lang="en-GB" dirty="0" smtClean="0"/>
              <a:t>Integrate the system</a:t>
            </a:r>
          </a:p>
          <a:p>
            <a:pPr lvl="1"/>
            <a:r>
              <a:rPr lang="en-GB" dirty="0" smtClean="0"/>
              <a:t>Launch </a:t>
            </a:r>
            <a:r>
              <a:rPr lang="en-GB" dirty="0"/>
              <a:t>the </a:t>
            </a:r>
            <a:r>
              <a:rPr lang="en-GB" dirty="0" smtClean="0"/>
              <a:t>system</a:t>
            </a:r>
          </a:p>
          <a:p>
            <a:pPr lvl="1"/>
            <a:r>
              <a:rPr lang="en-GB" dirty="0" smtClean="0"/>
              <a:t>Assess performance</a:t>
            </a:r>
          </a:p>
          <a:p>
            <a:pPr lvl="1"/>
            <a:r>
              <a:rPr lang="en-GB" dirty="0" smtClean="0"/>
              <a:t>Re-evaluate</a:t>
            </a:r>
          </a:p>
          <a:p>
            <a:r>
              <a:rPr lang="en-GB" dirty="0" smtClean="0"/>
              <a:t>Systems </a:t>
            </a:r>
            <a:r>
              <a:rPr lang="en-GB" dirty="0"/>
              <a:t>Engineering </a:t>
            </a:r>
            <a:r>
              <a:rPr lang="en-GB" dirty="0" smtClean="0"/>
              <a:t>functions </a:t>
            </a:r>
            <a:r>
              <a:rPr lang="en-GB" dirty="0"/>
              <a:t>are </a:t>
            </a:r>
            <a:r>
              <a:rPr lang="en-GB" dirty="0" smtClean="0"/>
              <a:t>parallel </a:t>
            </a:r>
            <a:r>
              <a:rPr lang="en-GB" dirty="0"/>
              <a:t>and </a:t>
            </a:r>
            <a:r>
              <a:rPr lang="en-GB" dirty="0" smtClean="0"/>
              <a:t>iterative</a:t>
            </a:r>
            <a:endParaRPr lang="en-GB" dirty="0"/>
          </a:p>
        </p:txBody>
      </p:sp>
      <p:sp>
        <p:nvSpPr>
          <p:cNvPr id="8" name="TextBox 7"/>
          <p:cNvSpPr txBox="1"/>
          <p:nvPr/>
        </p:nvSpPr>
        <p:spPr>
          <a:xfrm>
            <a:off x="6467732" y="2731923"/>
            <a:ext cx="1532238" cy="2246769"/>
          </a:xfrm>
          <a:prstGeom prst="rect">
            <a:avLst/>
          </a:prstGeom>
          <a:noFill/>
          <a:ln w="31750">
            <a:solidFill>
              <a:srgbClr val="FF0000"/>
            </a:solidFill>
          </a:ln>
        </p:spPr>
        <p:txBody>
          <a:bodyPr wrap="square" rtlCol="0">
            <a:spAutoFit/>
          </a:bodyPr>
          <a:lstStyle/>
          <a:p>
            <a:endParaRPr lang="en-GB" sz="2800" b="1" dirty="0" smtClean="0">
              <a:solidFill>
                <a:srgbClr val="FF0000"/>
              </a:solidFill>
            </a:endParaRPr>
          </a:p>
          <a:p>
            <a:endParaRPr lang="en-GB" sz="2800" b="1" dirty="0">
              <a:solidFill>
                <a:srgbClr val="FF0000"/>
              </a:solidFill>
            </a:endParaRPr>
          </a:p>
          <a:p>
            <a:pPr algn="ctr"/>
            <a:r>
              <a:rPr lang="en-GB" sz="2800" b="1" dirty="0" smtClean="0">
                <a:solidFill>
                  <a:srgbClr val="FF0000"/>
                </a:solidFill>
              </a:rPr>
              <a:t>TEST</a:t>
            </a:r>
          </a:p>
          <a:p>
            <a:endParaRPr lang="en-GB" sz="2800" b="1" dirty="0">
              <a:solidFill>
                <a:srgbClr val="FF0000"/>
              </a:solidFill>
            </a:endParaRPr>
          </a:p>
          <a:p>
            <a:endParaRPr lang="en-GB" sz="2800" b="1" dirty="0" smtClean="0">
              <a:solidFill>
                <a:srgbClr val="FF0000"/>
              </a:solidFill>
            </a:endParaRPr>
          </a:p>
        </p:txBody>
      </p:sp>
      <p:sp>
        <p:nvSpPr>
          <p:cNvPr id="9" name="Right Brace 8"/>
          <p:cNvSpPr/>
          <p:nvPr/>
        </p:nvSpPr>
        <p:spPr>
          <a:xfrm>
            <a:off x="5618205" y="2809103"/>
            <a:ext cx="560173" cy="209241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88569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Commentary by Brian </a:t>
            </a:r>
            <a:r>
              <a:rPr lang="en-GB" b="1" dirty="0" smtClean="0"/>
              <a:t>Mar (INCOSE)</a:t>
            </a:r>
            <a:endParaRPr lang="en-GB" dirty="0"/>
          </a:p>
        </p:txBody>
      </p:sp>
      <p:sp>
        <p:nvSpPr>
          <p:cNvPr id="3" name="Content Placeholder 2"/>
          <p:cNvSpPr>
            <a:spLocks noGrp="1"/>
          </p:cNvSpPr>
          <p:nvPr>
            <p:ph idx="1"/>
          </p:nvPr>
        </p:nvSpPr>
        <p:spPr/>
        <p:txBody>
          <a:bodyPr>
            <a:normAutofit/>
          </a:bodyPr>
          <a:lstStyle/>
          <a:p>
            <a:r>
              <a:rPr lang="en-GB" dirty="0" smtClean="0"/>
              <a:t>Most </a:t>
            </a:r>
            <a:r>
              <a:rPr lang="en-GB" dirty="0"/>
              <a:t>systems engineers accept the following basic core concepts:</a:t>
            </a:r>
          </a:p>
          <a:p>
            <a:pPr lvl="1"/>
            <a:r>
              <a:rPr lang="en-GB" dirty="0"/>
              <a:t>Understand the whole problem before you try to solve it</a:t>
            </a:r>
          </a:p>
          <a:p>
            <a:pPr lvl="1"/>
            <a:r>
              <a:rPr lang="en-GB" dirty="0"/>
              <a:t>Translate the problem into measurable requirements</a:t>
            </a:r>
          </a:p>
          <a:p>
            <a:pPr lvl="1"/>
            <a:r>
              <a:rPr lang="en-GB" dirty="0"/>
              <a:t>Examine all feasible alternatives before selecting a solution</a:t>
            </a:r>
          </a:p>
          <a:p>
            <a:pPr lvl="1"/>
            <a:r>
              <a:rPr lang="en-GB" dirty="0"/>
              <a:t>Make sure you consider the total system life cycle. The birth to death concept extends to maintenance, replacement and decommission. If these are not considered in the other tasks, major life cycle costs can be </a:t>
            </a:r>
            <a:r>
              <a:rPr lang="en-GB" dirty="0" smtClean="0"/>
              <a:t>ignored</a:t>
            </a:r>
            <a:endParaRPr lang="en-GB" dirty="0"/>
          </a:p>
          <a:p>
            <a:pPr lvl="1"/>
            <a:r>
              <a:rPr lang="en-GB" dirty="0"/>
              <a:t>Make sure to test the total system before delivering </a:t>
            </a:r>
            <a:r>
              <a:rPr lang="en-GB" dirty="0" smtClean="0"/>
              <a:t>it</a:t>
            </a:r>
            <a:endParaRPr lang="en-GB" dirty="0"/>
          </a:p>
          <a:p>
            <a:pPr lvl="1"/>
            <a:r>
              <a:rPr lang="en-GB" dirty="0"/>
              <a:t>Document </a:t>
            </a:r>
            <a:r>
              <a:rPr lang="en-GB" dirty="0" smtClean="0"/>
              <a:t>everything</a:t>
            </a:r>
            <a:endParaRPr lang="en-GB" dirty="0"/>
          </a:p>
          <a:p>
            <a:endParaRPr lang="en-GB" dirty="0"/>
          </a:p>
        </p:txBody>
      </p:sp>
    </p:spTree>
    <p:extLst>
      <p:ext uri="{BB962C8B-B14F-4D97-AF65-F5344CB8AC3E}">
        <p14:creationId xmlns:p14="http://schemas.microsoft.com/office/powerpoint/2010/main" val="2101176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Fine – But What Do We Want to Achieve?</a:t>
            </a:r>
            <a:endParaRPr lang="en-GB" dirty="0"/>
          </a:p>
        </p:txBody>
      </p:sp>
      <p:sp>
        <p:nvSpPr>
          <p:cNvPr id="3" name="Content Placeholder 2"/>
          <p:cNvSpPr>
            <a:spLocks noGrp="1"/>
          </p:cNvSpPr>
          <p:nvPr>
            <p:ph idx="1"/>
          </p:nvPr>
        </p:nvSpPr>
        <p:spPr/>
        <p:txBody>
          <a:bodyPr>
            <a:normAutofit/>
          </a:bodyPr>
          <a:lstStyle/>
          <a:p>
            <a:r>
              <a:rPr lang="en-GB" dirty="0" smtClean="0"/>
              <a:t>Our goals are customer satisfaction and good performance</a:t>
            </a:r>
          </a:p>
          <a:p>
            <a:r>
              <a:rPr lang="en-GB" dirty="0" smtClean="0"/>
              <a:t>The various stakeholders in the project have their needs fulfilled</a:t>
            </a:r>
          </a:p>
          <a:p>
            <a:r>
              <a:rPr lang="en-GB" dirty="0" smtClean="0"/>
              <a:t>How?</a:t>
            </a:r>
          </a:p>
          <a:p>
            <a:pPr lvl="1"/>
            <a:r>
              <a:rPr lang="en-GB" dirty="0" smtClean="0"/>
              <a:t>High quality product/service</a:t>
            </a:r>
          </a:p>
          <a:p>
            <a:pPr lvl="1"/>
            <a:r>
              <a:rPr lang="en-GB" dirty="0" smtClean="0"/>
              <a:t>Cost effective solution</a:t>
            </a:r>
          </a:p>
          <a:p>
            <a:pPr lvl="1"/>
            <a:r>
              <a:rPr lang="en-GB" dirty="0" smtClean="0"/>
              <a:t>Reliable in the field</a:t>
            </a:r>
          </a:p>
          <a:p>
            <a:pPr lvl="1"/>
            <a:r>
              <a:rPr lang="en-GB" dirty="0" smtClean="0"/>
              <a:t>Delivered on time/to budget</a:t>
            </a:r>
          </a:p>
          <a:p>
            <a:pPr lvl="1"/>
            <a:r>
              <a:rPr lang="en-GB" dirty="0" smtClean="0"/>
              <a:t>Safe, maintainable and cost controlled through the system’s lifecycle</a:t>
            </a:r>
          </a:p>
          <a:p>
            <a:pPr lvl="1"/>
            <a:r>
              <a:rPr lang="en-GB" dirty="0" smtClean="0"/>
              <a:t>Cost managed and safely disposable at cycle end</a:t>
            </a:r>
            <a:endParaRPr lang="en-GB" dirty="0"/>
          </a:p>
        </p:txBody>
      </p:sp>
    </p:spTree>
    <p:extLst>
      <p:ext uri="{BB962C8B-B14F-4D97-AF65-F5344CB8AC3E}">
        <p14:creationId xmlns:p14="http://schemas.microsoft.com/office/powerpoint/2010/main" val="197437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V-Diagram (US Federal Highways Agency)</a:t>
            </a:r>
            <a:endParaRPr lang="en-GB" dirty="0"/>
          </a:p>
        </p:txBody>
      </p:sp>
      <p:pic>
        <p:nvPicPr>
          <p:cNvPr id="3" name="Picture 2"/>
          <p:cNvPicPr>
            <a:picLocks noChangeAspect="1"/>
          </p:cNvPicPr>
          <p:nvPr/>
        </p:nvPicPr>
        <p:blipFill>
          <a:blip r:embed="rId2"/>
          <a:stretch>
            <a:fillRect/>
          </a:stretch>
        </p:blipFill>
        <p:spPr>
          <a:xfrm>
            <a:off x="2421924" y="2108612"/>
            <a:ext cx="7216346" cy="3879308"/>
          </a:xfrm>
          <a:prstGeom prst="rect">
            <a:avLst/>
          </a:prstGeom>
        </p:spPr>
      </p:pic>
      <p:sp>
        <p:nvSpPr>
          <p:cNvPr id="4" name="TextBox 3"/>
          <p:cNvSpPr txBox="1"/>
          <p:nvPr/>
        </p:nvSpPr>
        <p:spPr>
          <a:xfrm>
            <a:off x="3089728" y="6405844"/>
            <a:ext cx="6012543" cy="369332"/>
          </a:xfrm>
          <a:prstGeom prst="rect">
            <a:avLst/>
          </a:prstGeom>
          <a:noFill/>
        </p:spPr>
        <p:txBody>
          <a:bodyPr wrap="none" rtlCol="0">
            <a:spAutoFit/>
          </a:bodyPr>
          <a:lstStyle/>
          <a:p>
            <a:r>
              <a:rPr lang="en-GB" dirty="0" smtClean="0">
                <a:hlinkClick r:id="rId3"/>
              </a:rPr>
              <a:t>http</a:t>
            </a:r>
            <a:r>
              <a:rPr lang="en-GB" dirty="0">
                <a:hlinkClick r:id="rId3"/>
              </a:rPr>
              <a:t>://</a:t>
            </a:r>
            <a:r>
              <a:rPr lang="en-GB" dirty="0" smtClean="0">
                <a:hlinkClick r:id="rId3"/>
              </a:rPr>
              <a:t>ops.fhwa.dot.gov/publications/seitsguide/section3.htm</a:t>
            </a:r>
            <a:endParaRPr lang="en-GB" dirty="0"/>
          </a:p>
        </p:txBody>
      </p:sp>
    </p:spTree>
    <p:extLst>
      <p:ext uri="{BB962C8B-B14F-4D97-AF65-F5344CB8AC3E}">
        <p14:creationId xmlns:p14="http://schemas.microsoft.com/office/powerpoint/2010/main" val="1556485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V-Diagram (RITA)</a:t>
            </a:r>
            <a:endParaRPr lang="en-GB" dirty="0"/>
          </a:p>
        </p:txBody>
      </p:sp>
      <p:pic>
        <p:nvPicPr>
          <p:cNvPr id="7" name="Picture 6"/>
          <p:cNvPicPr>
            <a:picLocks noChangeAspect="1"/>
          </p:cNvPicPr>
          <p:nvPr/>
        </p:nvPicPr>
        <p:blipFill>
          <a:blip r:embed="rId2"/>
          <a:stretch>
            <a:fillRect/>
          </a:stretch>
        </p:blipFill>
        <p:spPr>
          <a:xfrm>
            <a:off x="1725827" y="1832919"/>
            <a:ext cx="7620000" cy="4114800"/>
          </a:xfrm>
          <a:prstGeom prst="rect">
            <a:avLst/>
          </a:prstGeom>
        </p:spPr>
      </p:pic>
      <p:sp>
        <p:nvSpPr>
          <p:cNvPr id="2" name="Rectangle 1"/>
          <p:cNvSpPr/>
          <p:nvPr/>
        </p:nvSpPr>
        <p:spPr>
          <a:xfrm>
            <a:off x="1725827" y="6326956"/>
            <a:ext cx="7620000" cy="369332"/>
          </a:xfrm>
          <a:prstGeom prst="rect">
            <a:avLst/>
          </a:prstGeom>
        </p:spPr>
        <p:txBody>
          <a:bodyPr wrap="square">
            <a:spAutoFit/>
          </a:bodyPr>
          <a:lstStyle/>
          <a:p>
            <a:r>
              <a:rPr lang="en-GB" dirty="0">
                <a:hlinkClick r:id="rId3"/>
              </a:rPr>
              <a:t>https://</a:t>
            </a:r>
            <a:r>
              <a:rPr lang="en-GB" dirty="0" smtClean="0">
                <a:hlinkClick r:id="rId3"/>
              </a:rPr>
              <a:t>www.pcb.its.dot.gov/standardstraining/mod02/ppt/m02ppt.htm</a:t>
            </a:r>
            <a:endParaRPr lang="en-GB" dirty="0"/>
          </a:p>
        </p:txBody>
      </p:sp>
    </p:spTree>
    <p:extLst>
      <p:ext uri="{BB962C8B-B14F-4D97-AF65-F5344CB8AC3E}">
        <p14:creationId xmlns:p14="http://schemas.microsoft.com/office/powerpoint/2010/main" val="2015110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Considerations</a:t>
            </a:r>
            <a:endParaRPr lang="en-GB" dirty="0"/>
          </a:p>
        </p:txBody>
      </p:sp>
      <p:sp>
        <p:nvSpPr>
          <p:cNvPr id="3" name="Content Placeholder 2"/>
          <p:cNvSpPr>
            <a:spLocks noGrp="1"/>
          </p:cNvSpPr>
          <p:nvPr>
            <p:ph idx="1"/>
          </p:nvPr>
        </p:nvSpPr>
        <p:spPr/>
        <p:txBody>
          <a:bodyPr>
            <a:normAutofit lnSpcReduction="10000"/>
          </a:bodyPr>
          <a:lstStyle/>
          <a:p>
            <a:r>
              <a:rPr lang="en-GB" dirty="0" smtClean="0"/>
              <a:t>Vision - complex systems are not simple to envisage/conceptualise</a:t>
            </a:r>
          </a:p>
          <a:p>
            <a:r>
              <a:rPr lang="en-GB" dirty="0" smtClean="0"/>
              <a:t>Complex systems have complex drivers for </a:t>
            </a:r>
            <a:r>
              <a:rPr lang="en-GB" smtClean="0"/>
              <a:t>their existence</a:t>
            </a:r>
            <a:endParaRPr lang="en-GB" dirty="0" smtClean="0"/>
          </a:p>
          <a:p>
            <a:r>
              <a:rPr lang="en-GB" dirty="0" smtClean="0"/>
              <a:t>Communication – stakeholder engagement, team communication, inter-team (sub-system) communication</a:t>
            </a:r>
          </a:p>
          <a:p>
            <a:r>
              <a:rPr lang="en-GB" dirty="0" smtClean="0"/>
              <a:t>Control of complexity – modular design, validation and verification, integration</a:t>
            </a:r>
          </a:p>
          <a:p>
            <a:r>
              <a:rPr lang="en-GB" dirty="0" smtClean="0"/>
              <a:t>Standards</a:t>
            </a:r>
          </a:p>
          <a:p>
            <a:pPr lvl="1"/>
            <a:r>
              <a:rPr lang="en-GB" dirty="0" smtClean="0"/>
              <a:t>Data, communications, parts and services, operations</a:t>
            </a:r>
          </a:p>
          <a:p>
            <a:r>
              <a:rPr lang="en-GB" dirty="0" smtClean="0"/>
              <a:t>Manage the systems engineering to manage complexity and risk</a:t>
            </a:r>
          </a:p>
          <a:p>
            <a:r>
              <a:rPr lang="en-GB" dirty="0" smtClean="0"/>
              <a:t>Disposal and replacement are part of the systems lifecycle</a:t>
            </a:r>
            <a:endParaRPr lang="en-GB" dirty="0"/>
          </a:p>
        </p:txBody>
      </p:sp>
    </p:spTree>
    <p:extLst>
      <p:ext uri="{BB962C8B-B14F-4D97-AF65-F5344CB8AC3E}">
        <p14:creationId xmlns:p14="http://schemas.microsoft.com/office/powerpoint/2010/main" val="2592032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Stages – System Test</a:t>
            </a:r>
            <a:endParaRPr lang="en-GB" dirty="0"/>
          </a:p>
        </p:txBody>
      </p:sp>
      <p:sp>
        <p:nvSpPr>
          <p:cNvPr id="3" name="Content Placeholder 2"/>
          <p:cNvSpPr>
            <a:spLocks noGrp="1"/>
          </p:cNvSpPr>
          <p:nvPr>
            <p:ph idx="1"/>
          </p:nvPr>
        </p:nvSpPr>
        <p:spPr/>
        <p:txBody>
          <a:bodyPr>
            <a:normAutofit fontScale="85000" lnSpcReduction="20000"/>
          </a:bodyPr>
          <a:lstStyle/>
          <a:p>
            <a:r>
              <a:rPr lang="en-GB" dirty="0"/>
              <a:t>Testing is critical </a:t>
            </a:r>
            <a:r>
              <a:rPr lang="en-GB" dirty="0" smtClean="0"/>
              <a:t>to success</a:t>
            </a:r>
            <a:endParaRPr lang="en-GB" dirty="0"/>
          </a:p>
          <a:p>
            <a:pPr lvl="1"/>
            <a:r>
              <a:rPr lang="en-GB" dirty="0"/>
              <a:t>Verify subsystems </a:t>
            </a:r>
            <a:endParaRPr lang="en-GB" dirty="0" smtClean="0"/>
          </a:p>
          <a:p>
            <a:pPr lvl="2"/>
            <a:r>
              <a:rPr lang="en-GB" dirty="0" smtClean="0"/>
              <a:t>Meet standardised interface</a:t>
            </a:r>
          </a:p>
          <a:p>
            <a:pPr lvl="2"/>
            <a:r>
              <a:rPr lang="en-GB" dirty="0"/>
              <a:t>A</a:t>
            </a:r>
            <a:r>
              <a:rPr lang="en-GB" dirty="0" smtClean="0"/>
              <a:t>gainst requirements and specification</a:t>
            </a:r>
            <a:endParaRPr lang="en-GB" dirty="0"/>
          </a:p>
          <a:p>
            <a:pPr lvl="1"/>
            <a:r>
              <a:rPr lang="en-GB" dirty="0"/>
              <a:t>Verify system </a:t>
            </a:r>
            <a:r>
              <a:rPr lang="en-GB" dirty="0" smtClean="0"/>
              <a:t>works</a:t>
            </a:r>
          </a:p>
          <a:p>
            <a:pPr lvl="2"/>
            <a:r>
              <a:rPr lang="en-GB" dirty="0" smtClean="0"/>
              <a:t>Integrates </a:t>
            </a:r>
            <a:r>
              <a:rPr lang="en-GB" dirty="0"/>
              <a:t>all components together</a:t>
            </a:r>
          </a:p>
          <a:p>
            <a:pPr lvl="1"/>
            <a:r>
              <a:rPr lang="en-GB" i="1" dirty="0"/>
              <a:t>Validate</a:t>
            </a:r>
            <a:r>
              <a:rPr lang="en-GB" dirty="0"/>
              <a:t> system meets user </a:t>
            </a:r>
            <a:r>
              <a:rPr lang="en-GB" dirty="0" smtClean="0"/>
              <a:t>needs</a:t>
            </a:r>
          </a:p>
          <a:p>
            <a:pPr lvl="2"/>
            <a:r>
              <a:rPr lang="en-GB" dirty="0" smtClean="0"/>
              <a:t>Against specifications, usability, performance characteristics</a:t>
            </a:r>
            <a:endParaRPr lang="en-GB" dirty="0"/>
          </a:p>
          <a:p>
            <a:r>
              <a:rPr lang="en-GB" dirty="0"/>
              <a:t>Document all </a:t>
            </a:r>
            <a:r>
              <a:rPr lang="en-GB" dirty="0" smtClean="0"/>
              <a:t>testing (including test equipment)</a:t>
            </a:r>
            <a:endParaRPr lang="en-GB" dirty="0"/>
          </a:p>
          <a:p>
            <a:pPr lvl="1"/>
            <a:r>
              <a:rPr lang="en-GB" dirty="0"/>
              <a:t>Allows reproducible </a:t>
            </a:r>
            <a:r>
              <a:rPr lang="en-GB" dirty="0" smtClean="0"/>
              <a:t>results</a:t>
            </a:r>
          </a:p>
          <a:p>
            <a:pPr lvl="1"/>
            <a:r>
              <a:rPr lang="en-GB" dirty="0" smtClean="0"/>
              <a:t>Validation against calibration standards</a:t>
            </a:r>
            <a:endParaRPr lang="en-GB" dirty="0"/>
          </a:p>
          <a:p>
            <a:pPr lvl="1"/>
            <a:r>
              <a:rPr lang="en-GB" dirty="0" smtClean="0"/>
              <a:t>Document activities and work undertaken</a:t>
            </a:r>
            <a:endParaRPr lang="en-GB" dirty="0"/>
          </a:p>
          <a:p>
            <a:r>
              <a:rPr lang="en-GB" dirty="0"/>
              <a:t>Budget and schedule for multiple rounds</a:t>
            </a:r>
          </a:p>
          <a:p>
            <a:pPr lvl="1"/>
            <a:r>
              <a:rPr lang="en-GB" dirty="0" smtClean="0"/>
              <a:t>Problems will occur during </a:t>
            </a:r>
            <a:r>
              <a:rPr lang="en-GB" dirty="0"/>
              <a:t>initial </a:t>
            </a:r>
            <a:r>
              <a:rPr lang="en-GB" dirty="0" smtClean="0"/>
              <a:t>tests</a:t>
            </a:r>
          </a:p>
          <a:p>
            <a:pPr lvl="1"/>
            <a:r>
              <a:rPr lang="en-GB" dirty="0" smtClean="0"/>
              <a:t>Give scope for fix and retest</a:t>
            </a:r>
            <a:endParaRPr lang="en-GB" dirty="0"/>
          </a:p>
          <a:p>
            <a:endParaRPr lang="en-GB" dirty="0"/>
          </a:p>
        </p:txBody>
      </p:sp>
    </p:spTree>
    <p:extLst>
      <p:ext uri="{BB962C8B-B14F-4D97-AF65-F5344CB8AC3E}">
        <p14:creationId xmlns:p14="http://schemas.microsoft.com/office/powerpoint/2010/main" val="1806515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Standards in Systems Engineering</a:t>
            </a:r>
            <a:endParaRPr lang="en-GB" dirty="0"/>
          </a:p>
        </p:txBody>
      </p:sp>
      <p:sp>
        <p:nvSpPr>
          <p:cNvPr id="3" name="Content Placeholder 2"/>
          <p:cNvSpPr>
            <a:spLocks noGrp="1"/>
          </p:cNvSpPr>
          <p:nvPr>
            <p:ph idx="1"/>
          </p:nvPr>
        </p:nvSpPr>
        <p:spPr/>
        <p:txBody>
          <a:bodyPr/>
          <a:lstStyle/>
          <a:p>
            <a:r>
              <a:rPr lang="en-GB" b="1" dirty="0"/>
              <a:t>ISO/IEC TR 24748-1:2010 – Guide for Life Cycle </a:t>
            </a:r>
            <a:r>
              <a:rPr lang="en-GB" b="1" dirty="0" smtClean="0"/>
              <a:t>Management</a:t>
            </a:r>
            <a:endParaRPr lang="en-GB" dirty="0" smtClean="0"/>
          </a:p>
          <a:p>
            <a:pPr lvl="1"/>
            <a:r>
              <a:rPr lang="en-GB" dirty="0">
                <a:hlinkClick r:id="rId2"/>
              </a:rPr>
              <a:t>http://</a:t>
            </a:r>
            <a:r>
              <a:rPr lang="en-GB" dirty="0" smtClean="0">
                <a:hlinkClick r:id="rId2"/>
              </a:rPr>
              <a:t>standards.iso.org/ittf/PubliclyAvailableStandards/c050502_ISO_IEC_TR_24748-1_2010.zip</a:t>
            </a:r>
            <a:endParaRPr lang="en-GB" dirty="0" smtClean="0"/>
          </a:p>
          <a:p>
            <a:r>
              <a:rPr lang="en-GB" b="1" dirty="0"/>
              <a:t>ISO/IEC 15288: 2015 – System Life Cycle Processes</a:t>
            </a:r>
          </a:p>
          <a:p>
            <a:r>
              <a:rPr lang="en-GB" b="1" dirty="0" smtClean="0"/>
              <a:t>IEEE </a:t>
            </a:r>
            <a:r>
              <a:rPr lang="en-GB" b="1" dirty="0"/>
              <a:t>15288.1-2014 – IEEE Standard for Application of Systems Engineering on </a:t>
            </a:r>
            <a:r>
              <a:rPr lang="en-GB" b="1" dirty="0" err="1"/>
              <a:t>Defense</a:t>
            </a:r>
            <a:r>
              <a:rPr lang="en-GB" b="1" dirty="0"/>
              <a:t> </a:t>
            </a:r>
            <a:r>
              <a:rPr lang="en-GB" b="1" dirty="0" smtClean="0"/>
              <a:t>Programs</a:t>
            </a:r>
          </a:p>
          <a:p>
            <a:r>
              <a:rPr lang="en-GB" b="1" dirty="0"/>
              <a:t>IEEE 15288.2-2014 – IEEE Standard for Technical Reviews and Audits of </a:t>
            </a:r>
            <a:r>
              <a:rPr lang="en-GB" b="1" dirty="0" err="1"/>
              <a:t>Defense</a:t>
            </a:r>
            <a:r>
              <a:rPr lang="en-GB" b="1"/>
              <a:t> </a:t>
            </a:r>
            <a:r>
              <a:rPr lang="en-GB" b="1" smtClean="0"/>
              <a:t>Programs</a:t>
            </a:r>
            <a:endParaRPr lang="en-GB" b="1" dirty="0"/>
          </a:p>
          <a:p>
            <a:endParaRPr lang="en-GB" dirty="0"/>
          </a:p>
        </p:txBody>
      </p:sp>
    </p:spTree>
    <p:extLst>
      <p:ext uri="{BB962C8B-B14F-4D97-AF65-F5344CB8AC3E}">
        <p14:creationId xmlns:p14="http://schemas.microsoft.com/office/powerpoint/2010/main" val="3612448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Lifecycle Costs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Everyone focuses on design, manufacture, implementation costs</a:t>
            </a:r>
          </a:p>
          <a:p>
            <a:r>
              <a:rPr lang="en-GB" dirty="0" smtClean="0"/>
              <a:t>Considered at one level, these are intrinsic, one-off costs</a:t>
            </a:r>
          </a:p>
          <a:p>
            <a:r>
              <a:rPr lang="en-GB" dirty="0" smtClean="0"/>
              <a:t>There are other basic cost elements of any </a:t>
            </a:r>
            <a:r>
              <a:rPr lang="en-GB" i="1" dirty="0" smtClean="0"/>
              <a:t>system</a:t>
            </a:r>
            <a:endParaRPr lang="en-GB" dirty="0" smtClean="0"/>
          </a:p>
          <a:p>
            <a:pPr lvl="1"/>
            <a:r>
              <a:rPr lang="en-GB" dirty="0" smtClean="0"/>
              <a:t>Operation costs</a:t>
            </a:r>
          </a:p>
          <a:p>
            <a:pPr lvl="1"/>
            <a:r>
              <a:rPr lang="en-GB" dirty="0" smtClean="0"/>
              <a:t>Inspection costs</a:t>
            </a:r>
          </a:p>
          <a:p>
            <a:pPr lvl="2"/>
            <a:r>
              <a:rPr lang="en-GB" dirty="0" smtClean="0"/>
              <a:t>Testing and verifying compliance, legal or otherwise, and initiating corrective actions</a:t>
            </a:r>
          </a:p>
          <a:p>
            <a:pPr lvl="1"/>
            <a:r>
              <a:rPr lang="en-GB" dirty="0" smtClean="0"/>
              <a:t>Prevention costs</a:t>
            </a:r>
          </a:p>
          <a:p>
            <a:pPr lvl="2"/>
            <a:r>
              <a:rPr lang="en-GB" dirty="0" smtClean="0"/>
              <a:t>Resources deployed in avoiding failures and defects – including training, QA and audits</a:t>
            </a:r>
          </a:p>
          <a:p>
            <a:pPr lvl="1"/>
            <a:r>
              <a:rPr lang="en-GB" dirty="0" smtClean="0"/>
              <a:t>Failure or defect costs</a:t>
            </a:r>
          </a:p>
          <a:p>
            <a:pPr lvl="2"/>
            <a:r>
              <a:rPr lang="en-GB" dirty="0" smtClean="0"/>
              <a:t>Avoidable losses during design, production and performance</a:t>
            </a:r>
          </a:p>
          <a:p>
            <a:pPr lvl="2"/>
            <a:r>
              <a:rPr lang="en-GB" dirty="0" smtClean="0"/>
              <a:t>Costs escalate as external (field) rather than internal (test) failures/defects</a:t>
            </a:r>
          </a:p>
          <a:p>
            <a:r>
              <a:rPr lang="en-GB" dirty="0" smtClean="0"/>
              <a:t>Costs relate to risk (financial and reputational)</a:t>
            </a:r>
          </a:p>
          <a:p>
            <a:pPr lvl="1"/>
            <a:endParaRPr lang="en-GB" dirty="0"/>
          </a:p>
        </p:txBody>
      </p:sp>
    </p:spTree>
    <p:extLst>
      <p:ext uri="{BB962C8B-B14F-4D97-AF65-F5344CB8AC3E}">
        <p14:creationId xmlns:p14="http://schemas.microsoft.com/office/powerpoint/2010/main" val="2303332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789</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The Systems Engineering Process</vt:lpstr>
      <vt:lpstr>Definition – What is a System?</vt:lpstr>
      <vt:lpstr>Significance of the System Concept in Management</vt:lpstr>
      <vt:lpstr>Which Gives Us?</vt:lpstr>
      <vt:lpstr>Systems Engineering Process - SIMILAR</vt:lpstr>
      <vt:lpstr>Commentary by Brian Mar (INCOSE)</vt:lpstr>
      <vt:lpstr>Fine – But What Do We Want to Achieve?</vt:lpstr>
      <vt:lpstr>V-Diagram (US Federal Highways Agency)</vt:lpstr>
      <vt:lpstr>V-Diagram (RITA)</vt:lpstr>
      <vt:lpstr>Considerations</vt:lpstr>
      <vt:lpstr>Final Stages – System Test</vt:lpstr>
      <vt:lpstr>Standards in Systems Engineering</vt:lpstr>
      <vt:lpstr>System Lifecycle Costs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Systems Engineering Process</dc:title>
  <dc:creator>John Rees</dc:creator>
  <cp:lastModifiedBy>John Rees</cp:lastModifiedBy>
  <cp:revision>10</cp:revision>
  <dcterms:created xsi:type="dcterms:W3CDTF">2016-09-26T13:40:52Z</dcterms:created>
  <dcterms:modified xsi:type="dcterms:W3CDTF">2016-10-03T13:28:59Z</dcterms:modified>
</cp:coreProperties>
</file>